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7163496-3625-464A-BCF4-D433E61302F4}">
  <a:tblStyle styleId="{97163496-3625-464A-BCF4-D433E61302F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A685F06F-BDD1-487B-8ABF-D9AED4A2BCD5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2"/>
            <a:ext cx="9144000" cy="43808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en-US"/>
              <a:t>배열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>
            <p:ph type="title"/>
          </p:nvPr>
        </p:nvSpPr>
        <p:spPr>
          <a:xfrm>
            <a:off x="838200" y="365125"/>
            <a:ext cx="10515600" cy="868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lang="en-US" sz="3000"/>
              <a:t>다차원 배열</a:t>
            </a:r>
            <a:endParaRPr/>
          </a:p>
        </p:txBody>
      </p:sp>
      <p:sp>
        <p:nvSpPr>
          <p:cNvPr id="177" name="Google Shape;177;p22"/>
          <p:cNvSpPr txBox="1"/>
          <p:nvPr>
            <p:ph idx="1" type="body"/>
          </p:nvPr>
        </p:nvSpPr>
        <p:spPr>
          <a:xfrm>
            <a:off x="838200" y="1385999"/>
            <a:ext cx="10800000" cy="4725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다차원 배열은 배열을 여러 개를 묶은 것을 말한다.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2차원, 3차원 등등 무한정 높아질 수 있지만, 그것을 쉽게 인지하고 이용하기 어렵기 때문에 보통 2차원, 3차원 배열을 사용한다.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앞서 배웠던 형태의 배열을 1차원 배열이라고 한다.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     ex) int arr[4];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2차원 배열은 행렬로 나타낼 수 있다.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     ex)int arr[2][2];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178" name="Google Shape;178;p22"/>
          <p:cNvSpPr txBox="1"/>
          <p:nvPr/>
        </p:nvSpPr>
        <p:spPr>
          <a:xfrm>
            <a:off x="4228973" y="3281660"/>
            <a:ext cx="20906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1차원 배열의 저장</a:t>
            </a: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1006679" y="3106326"/>
            <a:ext cx="720000" cy="72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arr[0]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22"/>
          <p:cNvSpPr/>
          <p:nvPr/>
        </p:nvSpPr>
        <p:spPr>
          <a:xfrm>
            <a:off x="1773848" y="3106326"/>
            <a:ext cx="720000" cy="72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arr[1]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p22"/>
          <p:cNvSpPr/>
          <p:nvPr/>
        </p:nvSpPr>
        <p:spPr>
          <a:xfrm>
            <a:off x="2539034" y="3106326"/>
            <a:ext cx="720000" cy="72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arr[2]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182;p22"/>
          <p:cNvSpPr/>
          <p:nvPr/>
        </p:nvSpPr>
        <p:spPr>
          <a:xfrm>
            <a:off x="3304220" y="3106326"/>
            <a:ext cx="720000" cy="72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arr[3]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183;p22"/>
          <p:cNvSpPr/>
          <p:nvPr/>
        </p:nvSpPr>
        <p:spPr>
          <a:xfrm>
            <a:off x="2975437" y="4435509"/>
            <a:ext cx="720000" cy="72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arr[0][0]</a:t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p22"/>
          <p:cNvSpPr/>
          <p:nvPr/>
        </p:nvSpPr>
        <p:spPr>
          <a:xfrm>
            <a:off x="3742606" y="4435509"/>
            <a:ext cx="720000" cy="72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arr[0][1]</a:t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p22"/>
          <p:cNvSpPr/>
          <p:nvPr/>
        </p:nvSpPr>
        <p:spPr>
          <a:xfrm>
            <a:off x="2975437" y="5243709"/>
            <a:ext cx="720000" cy="72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arr[1][0]</a:t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186;p22"/>
          <p:cNvSpPr/>
          <p:nvPr/>
        </p:nvSpPr>
        <p:spPr>
          <a:xfrm>
            <a:off x="3742606" y="5243709"/>
            <a:ext cx="720000" cy="72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arr[1][1]</a:t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4509775" y="5025560"/>
            <a:ext cx="21419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2차원 배열의 저장</a:t>
            </a:r>
            <a:endParaRPr/>
          </a:p>
        </p:txBody>
      </p:sp>
      <p:sp>
        <p:nvSpPr>
          <p:cNvPr id="188" name="Google Shape;188;p22"/>
          <p:cNvSpPr txBox="1"/>
          <p:nvPr/>
        </p:nvSpPr>
        <p:spPr>
          <a:xfrm>
            <a:off x="2409717" y="4678535"/>
            <a:ext cx="5421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0행</a:t>
            </a:r>
            <a:endParaRPr/>
          </a:p>
        </p:txBody>
      </p:sp>
      <p:sp>
        <p:nvSpPr>
          <p:cNvPr id="189" name="Google Shape;189;p22"/>
          <p:cNvSpPr txBox="1"/>
          <p:nvPr/>
        </p:nvSpPr>
        <p:spPr>
          <a:xfrm>
            <a:off x="2409717" y="5395042"/>
            <a:ext cx="5421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1행</a:t>
            </a:r>
            <a:endParaRPr/>
          </a:p>
        </p:txBody>
      </p:sp>
      <p:sp>
        <p:nvSpPr>
          <p:cNvPr id="190" name="Google Shape;190;p22"/>
          <p:cNvSpPr txBox="1"/>
          <p:nvPr/>
        </p:nvSpPr>
        <p:spPr>
          <a:xfrm>
            <a:off x="3064369" y="5980884"/>
            <a:ext cx="5421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0열</a:t>
            </a:r>
            <a:endParaRPr/>
          </a:p>
        </p:txBody>
      </p:sp>
      <p:sp>
        <p:nvSpPr>
          <p:cNvPr id="191" name="Google Shape;191;p22"/>
          <p:cNvSpPr txBox="1"/>
          <p:nvPr/>
        </p:nvSpPr>
        <p:spPr>
          <a:xfrm>
            <a:off x="3831538" y="5980884"/>
            <a:ext cx="5421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1열</a:t>
            </a:r>
            <a:endParaRPr/>
          </a:p>
        </p:txBody>
      </p:sp>
      <p:sp>
        <p:nvSpPr>
          <p:cNvPr id="192" name="Google Shape;192;p22"/>
          <p:cNvSpPr txBox="1"/>
          <p:nvPr/>
        </p:nvSpPr>
        <p:spPr>
          <a:xfrm>
            <a:off x="6623428" y="2659837"/>
            <a:ext cx="5219525" cy="1477328"/>
          </a:xfrm>
          <a:prstGeom prst="rect">
            <a:avLst/>
          </a:prstGeom>
          <a:noFill/>
          <a:ln cap="flat" cmpd="sng" w="38100">
            <a:solidFill>
              <a:srgbClr val="8FAA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참고)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배열의 저장 형태는 차원에 상관없이 1차원과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형태가 동일하다.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그러나 우리가 쉽게 파악하기 위해서 좌측의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형태로 저장된다고 생각하는 것이다.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3" name="Google Shape;19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2534" y="4435508"/>
            <a:ext cx="4627466" cy="199049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2"/>
          <p:cNvSpPr txBox="1"/>
          <p:nvPr/>
        </p:nvSpPr>
        <p:spPr>
          <a:xfrm>
            <a:off x="6623428" y="2659836"/>
            <a:ext cx="5219525" cy="3874164"/>
          </a:xfrm>
          <a:prstGeom prst="rect">
            <a:avLst/>
          </a:prstGeom>
          <a:noFill/>
          <a:ln cap="flat" cmpd="sng" w="38100">
            <a:solidFill>
              <a:srgbClr val="8FAA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838200" y="365125"/>
            <a:ext cx="10515600" cy="868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lang="en-US" sz="3000"/>
              <a:t>다차원 배열</a:t>
            </a:r>
            <a:endParaRPr/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838200" y="1404000"/>
            <a:ext cx="10515600" cy="4772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2차원 배열의 선언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 int arr[2][2];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</a:t>
            </a:r>
            <a:r>
              <a:rPr lang="en-US" sz="1600"/>
              <a:t>자료형 배열이름 [행 크기][열 크기]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2차원 배열의 초기화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 int arr[2][2] = {{1, 0}, {1, 2}};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 int arr[2][2] = {{1}, {1, 2}};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 int arr[2][2] = {1, 0, 1, 2};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2차원 배열의 선언에서 행은 생략할 수 있으나 열은 생략할 수 없다.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 int arr[][2] = {1, 0, 1, 2};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위의 모든 초기화의 값은 동일하다.</a:t>
            </a:r>
            <a:endParaRPr/>
          </a:p>
        </p:txBody>
      </p:sp>
      <p:graphicFrame>
        <p:nvGraphicFramePr>
          <p:cNvPr id="201" name="Google Shape;201;p23"/>
          <p:cNvGraphicFramePr/>
          <p:nvPr/>
        </p:nvGraphicFramePr>
        <p:xfrm>
          <a:off x="6702639" y="21611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{A685F06F-BDD1-487B-8ABF-D9AED4A2BCD5}</a:tableStyleId>
              </a:tblPr>
              <a:tblGrid>
                <a:gridCol w="827875"/>
                <a:gridCol w="832250"/>
              </a:tblGrid>
              <a:tr h="82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b="0"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0000" marB="90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b="0"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0000" marB="90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2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b="0"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0000" marB="90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b="0"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0000" marB="90000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02" name="Google Shape;202;p23"/>
          <p:cNvSpPr txBox="1"/>
          <p:nvPr/>
        </p:nvSpPr>
        <p:spPr>
          <a:xfrm>
            <a:off x="6095998" y="2804606"/>
            <a:ext cx="4101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행</a:t>
            </a:r>
            <a:endParaRPr/>
          </a:p>
        </p:txBody>
      </p:sp>
      <p:sp>
        <p:nvSpPr>
          <p:cNvPr id="203" name="Google Shape;203;p23"/>
          <p:cNvSpPr txBox="1"/>
          <p:nvPr/>
        </p:nvSpPr>
        <p:spPr>
          <a:xfrm>
            <a:off x="7324076" y="1527037"/>
            <a:ext cx="4172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열</a:t>
            </a:r>
            <a:endParaRPr/>
          </a:p>
        </p:txBody>
      </p:sp>
      <p:sp>
        <p:nvSpPr>
          <p:cNvPr id="204" name="Google Shape;204;p23"/>
          <p:cNvSpPr/>
          <p:nvPr/>
        </p:nvSpPr>
        <p:spPr>
          <a:xfrm>
            <a:off x="6409678" y="2161150"/>
            <a:ext cx="292960" cy="1656248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" name="Google Shape;205;p23"/>
          <p:cNvSpPr/>
          <p:nvPr/>
        </p:nvSpPr>
        <p:spPr>
          <a:xfrm rot="5400000">
            <a:off x="7388161" y="1186546"/>
            <a:ext cx="292960" cy="1656248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06" name="Google Shape;206;p23"/>
          <p:cNvGraphicFramePr/>
          <p:nvPr/>
        </p:nvGraphicFramePr>
        <p:xfrm>
          <a:off x="8696142" y="21611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{A685F06F-BDD1-487B-8ABF-D9AED4A2BCD5}</a:tableStyleId>
              </a:tblPr>
              <a:tblGrid>
                <a:gridCol w="996275"/>
                <a:gridCol w="996275"/>
              </a:tblGrid>
              <a:tr h="82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0행 0열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[0][0]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0행 1열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[0][1]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2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1행 0열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[1][0]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1행 1열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[1][1]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>
            <p:ph type="title"/>
          </p:nvPr>
        </p:nvSpPr>
        <p:spPr>
          <a:xfrm>
            <a:off x="838200" y="365125"/>
            <a:ext cx="10515600" cy="868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lang="en-US" sz="3000"/>
              <a:t>문제</a:t>
            </a:r>
            <a:endParaRPr/>
          </a:p>
        </p:txBody>
      </p:sp>
      <p:sp>
        <p:nvSpPr>
          <p:cNvPr id="212" name="Google Shape;212;p24"/>
          <p:cNvSpPr txBox="1"/>
          <p:nvPr>
            <p:ph idx="1" type="body"/>
          </p:nvPr>
        </p:nvSpPr>
        <p:spPr>
          <a:xfrm>
            <a:off x="838200" y="1404000"/>
            <a:ext cx="10515600" cy="52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3, 29, 38, 12, 57, 74, 40, 85, 61, 1 가 있을 때 가장 큰 숫자와 </a:t>
            </a:r>
            <a:br>
              <a:rPr lang="en-US" sz="2000"/>
            </a:br>
            <a:r>
              <a:rPr lang="en-US" sz="2000"/>
              <a:t>그 위치를 출력하는 프로그램을 작성한다.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&gt;&gt; 85 7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키보드로 문장을 입력받은 후에 대문자를 찾아 소문자로 바꾸는 프로그램을 작성한다. 바뀐 문장과 바뀐 문장의 수도 함께 출력한다.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&gt;&gt; Don’t Worry</a:t>
            </a:r>
            <a:br>
              <a:rPr lang="en-US" sz="2000"/>
            </a:br>
            <a:r>
              <a:rPr lang="en-US" sz="2000"/>
              <a:t>	don’t worry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100이상 1000이하의 3개의 자연수를 입력하고 세 수 A, B, C의 곱한다.</a:t>
            </a:r>
            <a:br>
              <a:rPr lang="en-US" sz="2000"/>
            </a:br>
            <a:r>
              <a:rPr lang="en-US" sz="2000"/>
              <a:t>A * B * C의 결과 D에 0부터 9까지의 숫자가 각각 몇 번 사용되었는지 구하는 프로그램을 작성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예를 들어 A = 150, B = 266, C = 427 이라면 A × B × C = 150 × 266 × 427 = 17037300 이 되고, 계산한 결과 17037300 에는 0이 3번, 1이 1번, 3이 2번, 7이 2번 쓰였다.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&gt;&gt; 0 1 2 3 4 5 6 7 8 9</a:t>
            </a:r>
            <a:br>
              <a:rPr lang="en-US" sz="1800"/>
            </a:br>
            <a:r>
              <a:rPr lang="en-US" sz="1800"/>
              <a:t>     3 1 0 2 0 0 0 2 0 0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838200" y="365125"/>
            <a:ext cx="10515600" cy="868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lang="en-US" sz="3000"/>
              <a:t>목차</a:t>
            </a:r>
            <a:endParaRPr/>
          </a:p>
        </p:txBody>
      </p:sp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838200" y="1233182"/>
            <a:ext cx="10515600" cy="49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배열이란?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배열의 선언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배열의 초기화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배열을 사용하는 이유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배열과 문자열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다차원 배열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문제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838200" y="365125"/>
            <a:ext cx="10515600" cy="868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lang="en-US" sz="3000"/>
              <a:t>배열이란?</a:t>
            </a:r>
            <a:endParaRPr sz="3000"/>
          </a:p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838200" y="1233182"/>
            <a:ext cx="10515600" cy="49437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둘 이상의 변수를 모아 놓은 것.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동일한 형식의 다수의 데이터를 저장하고 처리하는데 유용.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97" name="Google Shape;97;p15"/>
          <p:cNvSpPr/>
          <p:nvPr/>
        </p:nvSpPr>
        <p:spPr>
          <a:xfrm>
            <a:off x="838200" y="3661795"/>
            <a:ext cx="729842" cy="72984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1905000" y="3661795"/>
            <a:ext cx="729842" cy="72984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2971800" y="3661795"/>
            <a:ext cx="729842" cy="72984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4038600" y="3661795"/>
            <a:ext cx="729842" cy="72984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5105400" y="3661795"/>
            <a:ext cx="729842" cy="72984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889426" y="3292463"/>
            <a:ext cx="6559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 a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1941946" y="3292463"/>
            <a:ext cx="6735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 b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3008746" y="3290366"/>
            <a:ext cx="6447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 c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4075546" y="3288269"/>
            <a:ext cx="6751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 d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5142346" y="3286172"/>
            <a:ext cx="6591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 e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815533" y="5259694"/>
            <a:ext cx="729842" cy="72984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1540079" y="5259694"/>
            <a:ext cx="729842" cy="72984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2269921" y="5259694"/>
            <a:ext cx="729842" cy="72984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2999763" y="5259694"/>
            <a:ext cx="729842" cy="72984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3729605" y="5259694"/>
            <a:ext cx="729842" cy="72984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809223" y="4890362"/>
            <a:ext cx="7360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arr[0]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1538051" y="4890362"/>
            <a:ext cx="7360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arr[1]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2276351" y="4890362"/>
            <a:ext cx="7360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arr[2]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3014651" y="4890362"/>
            <a:ext cx="7360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arr[3]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3752951" y="4890362"/>
            <a:ext cx="7360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arr[4]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type="title"/>
          </p:nvPr>
        </p:nvSpPr>
        <p:spPr>
          <a:xfrm>
            <a:off x="838200" y="365125"/>
            <a:ext cx="10515600" cy="868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lang="en-US" sz="3000"/>
              <a:t>배열의 선언</a:t>
            </a:r>
            <a:endParaRPr/>
          </a:p>
        </p:txBody>
      </p:sp>
      <p:sp>
        <p:nvSpPr>
          <p:cNvPr id="122" name="Google Shape;122;p16"/>
          <p:cNvSpPr txBox="1"/>
          <p:nvPr/>
        </p:nvSpPr>
        <p:spPr>
          <a:xfrm>
            <a:off x="838200" y="1233182"/>
            <a:ext cx="1080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자료형 이름[크기] = { 요소, 요소, 요소 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배열을 사용할 때 [ ] 안의 숫자는 0부터 선언할 때 적은 숫자 -1 이다.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선언: arr[3] -&gt; arr[0], arr[1], arr[2] 까지 사용 할 수 있다.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arr[3]이라는 배열을 선언하고 사용을 할 때 arr[0], arr[1], arr[2]로 각각 첫 번째, 두 번째, 세 번째 요소의 값들을 사용한다.</a:t>
            </a:r>
            <a:endParaRPr/>
          </a:p>
        </p:txBody>
      </p:sp>
      <p:pic>
        <p:nvPicPr>
          <p:cNvPr id="123" name="Google Shape;12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7925" y="1233182"/>
            <a:ext cx="1821110" cy="756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838200" y="365125"/>
            <a:ext cx="10515600" cy="868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lang="en-US" sz="3000"/>
              <a:t>배열의 초기화</a:t>
            </a:r>
            <a:endParaRPr/>
          </a:p>
        </p:txBody>
      </p:sp>
      <p:sp>
        <p:nvSpPr>
          <p:cNvPr id="129" name="Google Shape;129;p17"/>
          <p:cNvSpPr txBox="1"/>
          <p:nvPr/>
        </p:nvSpPr>
        <p:spPr>
          <a:xfrm>
            <a:off x="838200" y="1233182"/>
            <a:ext cx="1080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선언과 동시에 초기화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int arr[3] = { 1, 2, 3};			&gt;&gt; 출력: 1 2 3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int arr[3] = { 1 };			&gt;&gt; 출력: 1 0 0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int arr[] = { 1, 2, 3 }; 크기가 3으로 설정	&gt;&gt; 출력: 1 2 3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선언 후 나중에 초기화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int arr[3];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arr[0] = 1;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arr[1] = 2;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arr[2] = 3;</a:t>
            </a:r>
            <a:endParaRPr/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초기화되지 않은 변수를 출력하려고 하면 경고가 표시되며</a:t>
            </a:r>
            <a:b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출력할 경우 쓰레기 값이 출력된다. (지금은 실행 시 에러가 발생한다.)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바로 초기화 하는 경우 입력하지 않은 요소의 값들은 0으로 초기화된다.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838200" y="365125"/>
            <a:ext cx="10515600" cy="868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lang="en-US" sz="3000"/>
              <a:t>배열을 사용하는 이유</a:t>
            </a:r>
            <a:endParaRPr/>
          </a:p>
        </p:txBody>
      </p:sp>
      <p:sp>
        <p:nvSpPr>
          <p:cNvPr id="135" name="Google Shape;135;p18"/>
          <p:cNvSpPr txBox="1"/>
          <p:nvPr/>
        </p:nvSpPr>
        <p:spPr>
          <a:xfrm>
            <a:off x="838200" y="1233182"/>
            <a:ext cx="1080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배열을 사용하면 메모리에 데이터가 순차적으로 저장이 된다.</a:t>
            </a:r>
            <a:endParaRPr/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arr[0] arr[1] arr[2]의 의미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arr[0]    arr[1]    arr[2]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arr[0]으로부터 0칸, 1칸, 2칸의 이동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1345834" y="2416029"/>
            <a:ext cx="142058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 변수의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메모리 저장</a:t>
            </a:r>
            <a:endParaRPr/>
          </a:p>
        </p:txBody>
      </p:sp>
      <p:sp>
        <p:nvSpPr>
          <p:cNvPr id="137" name="Google Shape;137;p18"/>
          <p:cNvSpPr txBox="1"/>
          <p:nvPr/>
        </p:nvSpPr>
        <p:spPr>
          <a:xfrm>
            <a:off x="6144620" y="2476246"/>
            <a:ext cx="142058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배열의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메모리 저장</a:t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2766416" y="4533547"/>
            <a:ext cx="713065" cy="52011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863842" y="4533547"/>
            <a:ext cx="713065" cy="52011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1815129" y="4533547"/>
            <a:ext cx="713065" cy="52011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1" name="Google Shape;141;p18"/>
          <p:cNvCxnSpPr/>
          <p:nvPr/>
        </p:nvCxnSpPr>
        <p:spPr>
          <a:xfrm rot="10800000">
            <a:off x="1164943" y="5122330"/>
            <a:ext cx="0" cy="156373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2" name="Google Shape;142;p18"/>
          <p:cNvCxnSpPr/>
          <p:nvPr/>
        </p:nvCxnSpPr>
        <p:spPr>
          <a:xfrm rot="10800000">
            <a:off x="2107455" y="5122330"/>
            <a:ext cx="0" cy="156373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3" name="Google Shape;143;p18"/>
          <p:cNvCxnSpPr/>
          <p:nvPr/>
        </p:nvCxnSpPr>
        <p:spPr>
          <a:xfrm rot="10800000">
            <a:off x="3063099" y="5122330"/>
            <a:ext cx="0" cy="156373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144" name="Google Shape;144;p18"/>
          <p:cNvGraphicFramePr/>
          <p:nvPr/>
        </p:nvGraphicFramePr>
        <p:xfrm>
          <a:off x="7636492" y="16235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{97163496-3625-464A-BCF4-D433E61302F4}</a:tableStyleId>
              </a:tblPr>
              <a:tblGrid>
                <a:gridCol w="2036975"/>
              </a:tblGrid>
              <a:tr h="33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25225" marB="25225" marR="91200" marL="91200" anchor="ctr">
                    <a:lnL cap="flat" cmpd="sng" w="32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2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2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7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  <a:latin typeface="Batang"/>
                          <a:ea typeface="Batang"/>
                          <a:cs typeface="Batang"/>
                          <a:sym typeface="Batang"/>
                        </a:rPr>
                        <a:t>array[0]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25225" marB="25225" marR="91200" marL="91200" anchor="ctr">
                    <a:lnL cap="flat" cmpd="sng" w="32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2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7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7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  <a:latin typeface="Batang"/>
                          <a:ea typeface="Batang"/>
                          <a:cs typeface="Batang"/>
                          <a:sym typeface="Batang"/>
                        </a:rPr>
                        <a:t>array[1]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25225" marB="25225" marR="91200" marL="91200" anchor="ctr">
                    <a:lnL cap="flat" cmpd="sng" w="32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2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7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7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  <a:latin typeface="Batang"/>
                          <a:ea typeface="Batang"/>
                          <a:cs typeface="Batang"/>
                          <a:sym typeface="Batang"/>
                        </a:rPr>
                        <a:t>array[2]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25225" marB="25225" marR="91200" marL="91200" anchor="ctr">
                    <a:lnL cap="flat" cmpd="sng" w="32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2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7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7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  <a:latin typeface="Batang"/>
                          <a:ea typeface="Batang"/>
                          <a:cs typeface="Batang"/>
                          <a:sym typeface="Batang"/>
                        </a:rPr>
                        <a:t>array[3]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25225" marB="25225" marR="91200" marL="91200" anchor="ctr">
                    <a:lnL cap="flat" cmpd="sng" w="32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2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7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7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  <a:latin typeface="Batang"/>
                          <a:ea typeface="Batang"/>
                          <a:cs typeface="Batang"/>
                          <a:sym typeface="Batang"/>
                        </a:rPr>
                        <a:t>array[4]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25225" marB="25225" marR="91200" marL="91200" anchor="ctr">
                    <a:lnL cap="flat" cmpd="sng" w="32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2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7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7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25225" marB="25225" marR="91200" marL="91200" anchor="ctr">
                    <a:lnL cap="flat" cmpd="sng" w="32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2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7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2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5" name="Google Shape;145;p18"/>
          <p:cNvGraphicFramePr/>
          <p:nvPr/>
        </p:nvGraphicFramePr>
        <p:xfrm>
          <a:off x="2837705" y="16235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{97163496-3625-464A-BCF4-D433E61302F4}</a:tableStyleId>
              </a:tblPr>
              <a:tblGrid>
                <a:gridCol w="2036975"/>
              </a:tblGrid>
              <a:tr h="33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  <a:latin typeface="Batang"/>
                          <a:ea typeface="Batang"/>
                          <a:cs typeface="Batang"/>
                          <a:sym typeface="Batang"/>
                        </a:rPr>
                        <a:t>a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25225" marB="25225" marR="91200" marL="91200" anchor="ctr">
                    <a:lnL cap="flat" cmpd="sng" w="32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2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2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25225" marB="25225" marR="91200" marL="91200" anchor="ctr">
                    <a:lnL cap="flat" cmpd="sng" w="32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2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25225" marB="25225" marR="91200" marL="91200" anchor="ctr">
                    <a:lnL cap="flat" cmpd="sng" w="32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2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  <a:latin typeface="Batang"/>
                          <a:ea typeface="Batang"/>
                          <a:cs typeface="Batang"/>
                          <a:sym typeface="Batang"/>
                        </a:rPr>
                        <a:t>c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25225" marB="25225" marR="91200" marL="91200" anchor="ctr">
                    <a:lnL cap="flat" cmpd="sng" w="32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2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25225" marB="25225" marR="91200" marL="91200" anchor="ctr">
                    <a:lnL cap="flat" cmpd="sng" w="32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2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  <a:latin typeface="Batang"/>
                          <a:ea typeface="Batang"/>
                          <a:cs typeface="Batang"/>
                          <a:sym typeface="Batang"/>
                        </a:rPr>
                        <a:t>b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25225" marB="25225" marR="91200" marL="91200" anchor="ctr">
                    <a:lnL cap="flat" cmpd="sng" w="32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2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25225" marB="25225" marR="91200" marL="91200" anchor="ctr">
                    <a:lnL cap="flat" cmpd="sng" w="32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2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2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title"/>
          </p:nvPr>
        </p:nvSpPr>
        <p:spPr>
          <a:xfrm>
            <a:off x="838200" y="365125"/>
            <a:ext cx="10515600" cy="868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lang="en-US" sz="3000"/>
              <a:t>배열을 사용하는 이유</a:t>
            </a:r>
            <a:endParaRPr/>
          </a:p>
        </p:txBody>
      </p:sp>
      <p:sp>
        <p:nvSpPr>
          <p:cNvPr id="151" name="Google Shape;151;p19"/>
          <p:cNvSpPr txBox="1"/>
          <p:nvPr/>
        </p:nvSpPr>
        <p:spPr>
          <a:xfrm>
            <a:off x="838200" y="1233182"/>
            <a:ext cx="1080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반복문을 사용할 수 있다.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int arr[3] = { 1, 2, 3 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for (int i = 0; i &lt; 3; i++){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printf(“%d “, arr[i]);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출력&gt;&gt; 1 2 3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같은 자료형의 데이터를 연속적으로 저장하기 때문에 “문자열”을 저장할 수 있다.</a:t>
            </a:r>
            <a:endParaRPr/>
          </a:p>
        </p:txBody>
      </p:sp>
      <p:graphicFrame>
        <p:nvGraphicFramePr>
          <p:cNvPr id="152" name="Google Shape;152;p19"/>
          <p:cNvGraphicFramePr/>
          <p:nvPr/>
        </p:nvGraphicFramePr>
        <p:xfrm>
          <a:off x="7636492" y="16235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{97163496-3625-464A-BCF4-D433E61302F4}</a:tableStyleId>
              </a:tblPr>
              <a:tblGrid>
                <a:gridCol w="2036975"/>
              </a:tblGrid>
              <a:tr h="33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25225" marB="25225" marR="91200" marL="91200" anchor="ctr">
                    <a:lnL cap="flat" cmpd="sng" w="32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2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2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7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  <a:latin typeface="Batang"/>
                          <a:ea typeface="Batang"/>
                          <a:cs typeface="Batang"/>
                          <a:sym typeface="Batang"/>
                        </a:rPr>
                        <a:t>arr[0]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25225" marB="25225" marR="91200" marL="91200" anchor="ctr">
                    <a:lnL cap="flat" cmpd="sng" w="32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2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7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7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  <a:latin typeface="Batang"/>
                          <a:ea typeface="Batang"/>
                          <a:cs typeface="Batang"/>
                          <a:sym typeface="Batang"/>
                        </a:rPr>
                        <a:t>arr[1]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25225" marB="25225" marR="91200" marL="91200" anchor="ctr">
                    <a:lnL cap="flat" cmpd="sng" w="32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2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7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7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  <a:latin typeface="Batang"/>
                          <a:ea typeface="Batang"/>
                          <a:cs typeface="Batang"/>
                          <a:sym typeface="Batang"/>
                        </a:rPr>
                        <a:t>arr[2]</a:t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25225" marB="25225" marR="91200" marL="91200" anchor="ctr">
                    <a:lnL cap="flat" cmpd="sng" w="32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2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7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7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25225" marB="25225" marR="91200" marL="91200" anchor="ctr">
                    <a:lnL cap="flat" cmpd="sng" w="32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2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7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7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25225" marB="25225" marR="91200" marL="91200" anchor="ctr">
                    <a:lnL cap="flat" cmpd="sng" w="32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2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7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7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25225" marB="25225" marR="91200" marL="91200" anchor="ctr">
                    <a:lnL cap="flat" cmpd="sng" w="32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2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79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23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title"/>
          </p:nvPr>
        </p:nvSpPr>
        <p:spPr>
          <a:xfrm>
            <a:off x="838200" y="365125"/>
            <a:ext cx="10515600" cy="868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lang="en-US" sz="3000"/>
              <a:t>배열과 문자열</a:t>
            </a:r>
            <a:endParaRPr/>
          </a:p>
        </p:txBody>
      </p:sp>
      <p:sp>
        <p:nvSpPr>
          <p:cNvPr id="158" name="Google Shape;158;p20"/>
          <p:cNvSpPr txBox="1"/>
          <p:nvPr/>
        </p:nvSpPr>
        <p:spPr>
          <a:xfrm>
            <a:off x="838200" y="1233182"/>
            <a:ext cx="1080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배열을 사용하여 문자열을 저장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char str[10] = “Apple”;	&gt;&gt; 크기 10의 배열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char str[] = “Apple”;	&gt;&gt; 크기 6의 배열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“문자열”의 마지막은 NULL로 구성된다.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str[0] &gt;&gt; ‘A’,   str[1] &gt;&gt; ‘p’,   str[2] &gt;&gt; ‘p’,   str[3] &gt;&gt; ‘l’,   str[4] &gt;&gt; ‘e’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str[5] &gt;&gt; NULL (= ‘\0’)</a:t>
            </a:r>
            <a:endParaRPr/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title"/>
          </p:nvPr>
        </p:nvSpPr>
        <p:spPr>
          <a:xfrm>
            <a:off x="838200" y="365125"/>
            <a:ext cx="10515600" cy="868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lang="en-US" sz="3000"/>
              <a:t>배열과 문자열</a:t>
            </a:r>
            <a:endParaRPr/>
          </a:p>
        </p:txBody>
      </p:sp>
      <p:sp>
        <p:nvSpPr>
          <p:cNvPr id="164" name="Google Shape;164;p21"/>
          <p:cNvSpPr txBox="1"/>
          <p:nvPr/>
        </p:nvSpPr>
        <p:spPr>
          <a:xfrm>
            <a:off x="838200" y="1233182"/>
            <a:ext cx="1080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NULL의 유, 무의 차이점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char arr[6] = “apple”;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&gt;&gt; 자동으로 제일 뒤에 NULL이 저장된다.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char arr[5] = { ‘a’, ‘p’, ‘p’, ‘l’, ‘e’ 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&gt;&gt; 마지막에 NULL값이 없다.</a:t>
            </a:r>
            <a:endParaRPr/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printf(“%s\n”, arr)을 사용한 출력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NULL(\0)이 문자열의 끝을 알려주기 때문에 %s을 사용해서 문자열을 출력하는 경우</a:t>
            </a:r>
            <a:b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NULL이 없으면 문자열의 끝을 인식하지 못하고 출력에 문제가 발생한다.</a:t>
            </a:r>
            <a:endParaRPr/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" name="Google Shape;165;p21"/>
          <p:cNvSpPr/>
          <p:nvPr/>
        </p:nvSpPr>
        <p:spPr>
          <a:xfrm>
            <a:off x="838200" y="2455816"/>
            <a:ext cx="713065" cy="52011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166;p21"/>
          <p:cNvSpPr/>
          <p:nvPr/>
        </p:nvSpPr>
        <p:spPr>
          <a:xfrm>
            <a:off x="1551265" y="2455816"/>
            <a:ext cx="713065" cy="52011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67;p21"/>
          <p:cNvSpPr/>
          <p:nvPr/>
        </p:nvSpPr>
        <p:spPr>
          <a:xfrm>
            <a:off x="2264330" y="2455816"/>
            <a:ext cx="713065" cy="52011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p21"/>
          <p:cNvSpPr/>
          <p:nvPr/>
        </p:nvSpPr>
        <p:spPr>
          <a:xfrm>
            <a:off x="2977395" y="2455816"/>
            <a:ext cx="713065" cy="52011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p21"/>
          <p:cNvSpPr/>
          <p:nvPr/>
        </p:nvSpPr>
        <p:spPr>
          <a:xfrm>
            <a:off x="3690460" y="2455816"/>
            <a:ext cx="713065" cy="52011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p21"/>
          <p:cNvSpPr/>
          <p:nvPr/>
        </p:nvSpPr>
        <p:spPr>
          <a:xfrm>
            <a:off x="4403525" y="2455816"/>
            <a:ext cx="713065" cy="52011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\0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텍스트이(가) 표시된 사진&#10;&#10;자동 생성된 설명" id="171" name="Google Shape;171;p21"/>
          <p:cNvPicPr preferRelativeResize="0"/>
          <p:nvPr/>
        </p:nvPicPr>
        <p:blipFill rotWithShape="1">
          <a:blip r:embed="rId3">
            <a:alphaModFix/>
          </a:blip>
          <a:srcRect b="0" l="0" r="6678" t="0"/>
          <a:stretch/>
        </p:blipFill>
        <p:spPr>
          <a:xfrm>
            <a:off x="1173760" y="4877028"/>
            <a:ext cx="2777455" cy="747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