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163496-3625-464A-BCF4-D433E61302F4}">
  <a:tblStyle styleId="{97163496-3625-464A-BCF4-D433E6130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85F06F-BDD1-487B-8ABF-D9AED4A2BCD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438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배열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다차원 배열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838200" y="1385999"/>
            <a:ext cx="10800000" cy="472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다차원 배열은 배열을 여러 개를 묶은 것을 말한다.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2차원, 3차원 등등 무한정 높아질 수 있지만, 그것을 쉽게 인지하고 이용하기 어렵기 때문에 보통 2차원, 3차원 배열을 사용한다.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앞서 배웠던 형태의 배열을 1차원 배열이라고 한다.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ex) int arr[4];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2차원 배열은 행렬로 나타낼 수 있다.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ex)int arr[2][2];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78" name="Google Shape;178;p22"/>
          <p:cNvSpPr txBox="1"/>
          <p:nvPr/>
        </p:nvSpPr>
        <p:spPr>
          <a:xfrm>
            <a:off x="4228973" y="3281660"/>
            <a:ext cx="20906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1차원 배열의 저장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006679" y="3106326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773848" y="3106326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539034" y="3106326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304220" y="3106326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975437" y="4435509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742606" y="4435509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975437" y="5243709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arr[1][0]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742606" y="5243709"/>
            <a:ext cx="720000" cy="720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arr[1][1]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509775" y="5025560"/>
            <a:ext cx="2141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배열의 저장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409717" y="4678535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0행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2409717" y="5395042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1행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3064369" y="5980884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0열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3831538" y="5980884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1열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623428" y="2659837"/>
            <a:ext cx="5219525" cy="1477328"/>
          </a:xfrm>
          <a:prstGeom prst="rect">
            <a:avLst/>
          </a:prstGeom>
          <a:noFill/>
          <a:ln w="38100" cap="flat" cmpd="sng">
            <a:solidFill>
              <a:srgbClr val="8FA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 저장 형태는 차원에 상관없이 1차원과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형태가 동일하다.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우리가 쉽게 파악하기 위해서 좌측의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저장된다고 생각하는 것이다.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2534" y="4435508"/>
            <a:ext cx="4627466" cy="19904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6623428" y="2659836"/>
            <a:ext cx="5219525" cy="3874164"/>
          </a:xfrm>
          <a:prstGeom prst="rect">
            <a:avLst/>
          </a:prstGeom>
          <a:noFill/>
          <a:ln w="38100" cap="flat" cmpd="sng">
            <a:solidFill>
              <a:srgbClr val="8FA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다차원 배열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838200" y="1404000"/>
            <a:ext cx="10515600" cy="477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선언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r>
              <a:rPr lang="en-US" sz="1600"/>
              <a:t>자료형 배열이름 [행 크기][열 크기]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초기화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{{1, 0}, {1, 2}};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{{1}, {1, 2}};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{1, 0, 1, 2};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선언에서 행은 생략할 수 있으나 열은 생략할 수 없다.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arr[][2] = {1, 0, 1, 2};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위의 모든 초기화의 값은 동일하다.</a:t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6702639" y="21611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{A685F06F-BDD1-487B-8ABF-D9AED4A2BCD5}</a:tableStyleId>
              </a:tblPr>
              <a:tblGrid>
                <a:gridCol w="8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90000" marB="90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90000" marB="90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90000" marB="90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90000" marB="90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2" name="Google Shape;202;p23"/>
          <p:cNvSpPr txBox="1"/>
          <p:nvPr/>
        </p:nvSpPr>
        <p:spPr>
          <a:xfrm>
            <a:off x="6095998" y="2804606"/>
            <a:ext cx="410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324076" y="152703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409678" y="2161150"/>
            <a:ext cx="292960" cy="165624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 rot="5400000">
            <a:off x="7388161" y="1186546"/>
            <a:ext cx="292960" cy="165624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8696142" y="21611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{A685F06F-BDD1-487B-8ABF-D9AED4A2BCD5}</a:tableStyleId>
              </a:tblPr>
              <a:tblGrid>
                <a:gridCol w="99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0행 0열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[0][0]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0행 1열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[0][1]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1행 0열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[1][0]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1행 1열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[1][1]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문제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838200" y="1404000"/>
            <a:ext cx="10515600" cy="5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3, 29, 38, 12, 57, 74, 40, 85, 61, 1 가 </a:t>
            </a:r>
            <a:r>
              <a:rPr lang="en-US" sz="2000" dirty="0" err="1"/>
              <a:t>있을</a:t>
            </a:r>
            <a:r>
              <a:rPr lang="en-US" sz="2000" dirty="0"/>
              <a:t> 때 </a:t>
            </a:r>
            <a:r>
              <a:rPr lang="en-US" sz="2000" dirty="0" err="1"/>
              <a:t>가장</a:t>
            </a:r>
            <a:r>
              <a:rPr lang="en-US" sz="2000" dirty="0"/>
              <a:t> 큰 </a:t>
            </a:r>
            <a:r>
              <a:rPr lang="en-US" sz="2000" dirty="0" err="1"/>
              <a:t>숫자와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그 </a:t>
            </a:r>
            <a:r>
              <a:rPr lang="en-US" sz="2000" dirty="0" err="1"/>
              <a:t>위치를</a:t>
            </a:r>
            <a:r>
              <a:rPr lang="en-US" sz="2000" dirty="0"/>
              <a:t> </a:t>
            </a:r>
            <a:r>
              <a:rPr lang="en-US" sz="2000" dirty="0" err="1"/>
              <a:t>출력하는</a:t>
            </a:r>
            <a:r>
              <a:rPr lang="en-US" sz="2000" dirty="0"/>
              <a:t> </a:t>
            </a:r>
            <a:r>
              <a:rPr lang="en-US" sz="2000" dirty="0" err="1"/>
              <a:t>프로그램을</a:t>
            </a:r>
            <a:r>
              <a:rPr lang="en-US" sz="2000" dirty="0"/>
              <a:t> </a:t>
            </a:r>
            <a:r>
              <a:rPr lang="en-US" sz="2000" dirty="0" err="1"/>
              <a:t>작성한다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&gt;&gt; 85 7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 err="1"/>
              <a:t>키보드로</a:t>
            </a:r>
            <a:r>
              <a:rPr lang="en-US" sz="2000" dirty="0"/>
              <a:t> </a:t>
            </a:r>
            <a:r>
              <a:rPr lang="en-US" sz="2000" dirty="0" err="1"/>
              <a:t>문장을</a:t>
            </a:r>
            <a:r>
              <a:rPr lang="en-US" sz="2000" dirty="0"/>
              <a:t> </a:t>
            </a:r>
            <a:r>
              <a:rPr lang="en-US" sz="2000" dirty="0" err="1"/>
              <a:t>입력받은</a:t>
            </a:r>
            <a:r>
              <a:rPr lang="en-US" sz="2000" dirty="0"/>
              <a:t> </a:t>
            </a:r>
            <a:r>
              <a:rPr lang="en-US" sz="2000" dirty="0" err="1"/>
              <a:t>후에</a:t>
            </a:r>
            <a:r>
              <a:rPr lang="en-US" sz="2000" dirty="0"/>
              <a:t> </a:t>
            </a:r>
            <a:r>
              <a:rPr lang="en-US" sz="2000" dirty="0" err="1"/>
              <a:t>대문자를</a:t>
            </a:r>
            <a:r>
              <a:rPr lang="en-US" sz="2000" dirty="0"/>
              <a:t> </a:t>
            </a:r>
            <a:r>
              <a:rPr lang="en-US" sz="2000" dirty="0" err="1"/>
              <a:t>찾아</a:t>
            </a:r>
            <a:r>
              <a:rPr lang="en-US" sz="2000" dirty="0"/>
              <a:t> </a:t>
            </a:r>
            <a:r>
              <a:rPr lang="en-US" sz="2000" dirty="0" err="1"/>
              <a:t>소문자로</a:t>
            </a:r>
            <a:r>
              <a:rPr lang="en-US" sz="2000" dirty="0"/>
              <a:t> </a:t>
            </a:r>
            <a:r>
              <a:rPr lang="en-US" sz="2000" dirty="0" err="1"/>
              <a:t>바꾸는</a:t>
            </a:r>
            <a:r>
              <a:rPr lang="en-US" sz="2000" dirty="0"/>
              <a:t> </a:t>
            </a:r>
            <a:r>
              <a:rPr lang="en-US" sz="2000" dirty="0" err="1"/>
              <a:t>프로그램을</a:t>
            </a:r>
            <a:r>
              <a:rPr lang="en-US" sz="2000" dirty="0"/>
              <a:t> </a:t>
            </a:r>
            <a:r>
              <a:rPr lang="en-US" sz="2000" dirty="0" err="1"/>
              <a:t>작성한다</a:t>
            </a:r>
            <a:r>
              <a:rPr lang="en-US" sz="2000" dirty="0"/>
              <a:t>. </a:t>
            </a:r>
            <a:r>
              <a:rPr lang="en-US" sz="2000" dirty="0" err="1"/>
              <a:t>바뀐</a:t>
            </a:r>
            <a:r>
              <a:rPr lang="en-US" sz="2000" dirty="0"/>
              <a:t> </a:t>
            </a:r>
            <a:r>
              <a:rPr lang="en-US" sz="2000" dirty="0" err="1"/>
              <a:t>문장과</a:t>
            </a:r>
            <a:r>
              <a:rPr lang="en-US" sz="2000" dirty="0"/>
              <a:t> </a:t>
            </a:r>
            <a:r>
              <a:rPr lang="en-US" sz="2000" dirty="0" err="1"/>
              <a:t>바뀐</a:t>
            </a:r>
            <a:r>
              <a:rPr lang="en-US" sz="2000" dirty="0"/>
              <a:t> </a:t>
            </a:r>
            <a:r>
              <a:rPr lang="en-US" sz="2000" dirty="0" err="1"/>
              <a:t>문장의</a:t>
            </a:r>
            <a:r>
              <a:rPr lang="en-US" sz="2000" dirty="0"/>
              <a:t> </a:t>
            </a:r>
            <a:r>
              <a:rPr lang="en-US" sz="2000" dirty="0" err="1"/>
              <a:t>수도</a:t>
            </a:r>
            <a:r>
              <a:rPr lang="en-US" sz="2000" dirty="0"/>
              <a:t> </a:t>
            </a:r>
            <a:r>
              <a:rPr lang="en-US" sz="2000" dirty="0" err="1"/>
              <a:t>함께</a:t>
            </a:r>
            <a:r>
              <a:rPr lang="en-US" sz="2000" dirty="0"/>
              <a:t> </a:t>
            </a:r>
            <a:r>
              <a:rPr lang="en-US" sz="2000" dirty="0" err="1"/>
              <a:t>출력한다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&gt;&gt; Don’t Worry</a:t>
            </a:r>
            <a:br>
              <a:rPr lang="en-US" sz="2000" dirty="0"/>
            </a:br>
            <a:r>
              <a:rPr lang="en-US" sz="2000" dirty="0"/>
              <a:t>	don’t worry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100이상 1000이하의 3개의 </a:t>
            </a:r>
            <a:r>
              <a:rPr lang="en-US" sz="2000" dirty="0" err="1"/>
              <a:t>자연수를</a:t>
            </a:r>
            <a:r>
              <a:rPr lang="en-US" sz="2000" dirty="0"/>
              <a:t> </a:t>
            </a:r>
            <a:r>
              <a:rPr lang="en-US" sz="2000" dirty="0" err="1"/>
              <a:t>입력하고</a:t>
            </a:r>
            <a:r>
              <a:rPr lang="en-US" sz="2000" dirty="0"/>
              <a:t> 세 수 A, B, </a:t>
            </a:r>
            <a:r>
              <a:rPr lang="en-US" sz="2000" dirty="0" err="1"/>
              <a:t>C의</a:t>
            </a:r>
            <a:r>
              <a:rPr lang="en-US" sz="2000" dirty="0"/>
              <a:t> </a:t>
            </a:r>
            <a:r>
              <a:rPr lang="en-US" sz="2000" dirty="0" err="1"/>
              <a:t>곱한다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A * B * </a:t>
            </a:r>
            <a:r>
              <a:rPr lang="en-US" sz="2000" dirty="0" err="1"/>
              <a:t>C의</a:t>
            </a:r>
            <a:r>
              <a:rPr lang="en-US" sz="2000" dirty="0"/>
              <a:t> </a:t>
            </a:r>
            <a:r>
              <a:rPr lang="en-US" sz="2000" dirty="0" err="1"/>
              <a:t>결과</a:t>
            </a:r>
            <a:r>
              <a:rPr lang="en-US" sz="2000" dirty="0"/>
              <a:t> </a:t>
            </a:r>
            <a:r>
              <a:rPr lang="en-US" sz="2000" dirty="0" err="1"/>
              <a:t>D에</a:t>
            </a:r>
            <a:r>
              <a:rPr lang="en-US" sz="2000" dirty="0"/>
              <a:t> 0부터 9까지의 </a:t>
            </a:r>
            <a:r>
              <a:rPr lang="en-US" sz="2000" dirty="0" err="1"/>
              <a:t>숫자가</a:t>
            </a:r>
            <a:r>
              <a:rPr lang="en-US" sz="2000" dirty="0"/>
              <a:t> </a:t>
            </a:r>
            <a:r>
              <a:rPr lang="en-US" sz="2000" dirty="0" err="1"/>
              <a:t>각각</a:t>
            </a:r>
            <a:r>
              <a:rPr lang="en-US" sz="2000" dirty="0"/>
              <a:t> 몇 번 </a:t>
            </a:r>
            <a:r>
              <a:rPr lang="en-US" sz="2000" dirty="0" err="1"/>
              <a:t>사용되었는지</a:t>
            </a:r>
            <a:r>
              <a:rPr lang="en-US" sz="2000" dirty="0"/>
              <a:t> </a:t>
            </a:r>
            <a:r>
              <a:rPr lang="en-US" sz="2000" dirty="0" err="1"/>
              <a:t>구하는</a:t>
            </a:r>
            <a:r>
              <a:rPr lang="en-US" sz="2000" dirty="0"/>
              <a:t> </a:t>
            </a:r>
            <a:r>
              <a:rPr lang="en-US" sz="2000" dirty="0" err="1"/>
              <a:t>프로그램을</a:t>
            </a:r>
            <a:r>
              <a:rPr lang="en-US" sz="2000" dirty="0"/>
              <a:t> </a:t>
            </a:r>
            <a:r>
              <a:rPr lang="en-US" sz="2000"/>
              <a:t>작성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/>
              <a:t>예를</a:t>
            </a:r>
            <a:r>
              <a:rPr lang="en-US" sz="1800" dirty="0"/>
              <a:t> </a:t>
            </a:r>
            <a:r>
              <a:rPr lang="en-US" sz="1800" dirty="0" err="1"/>
              <a:t>들어</a:t>
            </a:r>
            <a:r>
              <a:rPr lang="en-US" sz="1800" dirty="0"/>
              <a:t> A = 150, B = 266, C = 427 </a:t>
            </a:r>
            <a:r>
              <a:rPr lang="en-US" sz="1800" dirty="0" err="1"/>
              <a:t>이라면</a:t>
            </a:r>
            <a:r>
              <a:rPr lang="en-US" sz="1800" dirty="0"/>
              <a:t> A × B × C = 150 × 266 × 427 = 17037300 이 </a:t>
            </a:r>
            <a:r>
              <a:rPr lang="en-US" sz="1800" dirty="0" err="1"/>
              <a:t>되고</a:t>
            </a:r>
            <a:r>
              <a:rPr lang="en-US" sz="1800" dirty="0"/>
              <a:t>, </a:t>
            </a:r>
            <a:r>
              <a:rPr lang="en-US" sz="1800" dirty="0" err="1"/>
              <a:t>계산한</a:t>
            </a:r>
            <a:r>
              <a:rPr lang="en-US" sz="1800" dirty="0"/>
              <a:t> </a:t>
            </a:r>
            <a:r>
              <a:rPr lang="en-US" sz="1800" dirty="0" err="1"/>
              <a:t>결과</a:t>
            </a:r>
            <a:r>
              <a:rPr lang="en-US" sz="1800" dirty="0"/>
              <a:t> 17037300 </a:t>
            </a:r>
            <a:r>
              <a:rPr lang="en-US" sz="1800" dirty="0" err="1"/>
              <a:t>에는</a:t>
            </a:r>
            <a:r>
              <a:rPr lang="en-US" sz="1800" dirty="0"/>
              <a:t> 0이 3번, 1이 1번, 3이 2번, 7이 2번 </a:t>
            </a:r>
            <a:r>
              <a:rPr lang="en-US" sz="1800" dirty="0" err="1"/>
              <a:t>쓰였다</a:t>
            </a:r>
            <a:r>
              <a:rPr lang="en-US" sz="1800" dirty="0"/>
              <a:t>.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&gt;&gt; 0 1 2 3 4 5 6 7 8 9</a:t>
            </a:r>
            <a:br>
              <a:rPr lang="en-US" sz="1800" dirty="0"/>
            </a:br>
            <a:r>
              <a:rPr lang="en-US" sz="1800" dirty="0"/>
              <a:t>     3 1 0 2 0 0 0 2 0 0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목차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8200" y="1233182"/>
            <a:ext cx="105156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배열이란?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배열의 선언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배열의 초기화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배열을 사용하는 이유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배열과 문자열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다차원 배열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문제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배열이란?</a:t>
            </a:r>
            <a:endParaRPr sz="300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1233182"/>
            <a:ext cx="10515600" cy="494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둘 이상의 변수를 모아 놓은 것.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동일한 형식의 다수의 데이터를 저장하고 처리하는데 유용.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97" name="Google Shape;97;p15"/>
          <p:cNvSpPr/>
          <p:nvPr/>
        </p:nvSpPr>
        <p:spPr>
          <a:xfrm>
            <a:off x="838200" y="3661795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905000" y="3661795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971800" y="3661795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38600" y="3661795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105400" y="3661795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89426" y="329246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41946" y="3292463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008746" y="3290366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075546" y="3288269"/>
            <a:ext cx="6751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142346" y="3286172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15533" y="5259694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540079" y="5259694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269921" y="5259694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99763" y="5259694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729605" y="5259694"/>
            <a:ext cx="729842" cy="7298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09223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5380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2763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0146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7529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arr[4]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배열의 선언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이름[크기] = { 요소, 요소, 요소 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사용할 때 [ ] 안의 숫자는 0부터 선언할 때 적은 숫자 -1 이다.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선언: arr[3] -&gt; arr[0], arr[1], arr[2] 까지 사용 할 수 있다.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arr[3]이라는 배열을 선언하고 사용을 할 때 arr[0], arr[1], arr[2]로 각각 첫 번째, 두 번째, 세 번째 요소의 값들을 사용한다.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925" y="1233182"/>
            <a:ext cx="1821110" cy="75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배열의 초기화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 동시에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1, 2, 3};			&gt;&gt; 출력: 1 2 3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 };			&gt;&gt; 출력: 1 0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arr[] = { 1, 2, 3 }; 크기가 3으로 설정	&gt;&gt; 출력: 1 2 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 후 나중에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arr[0] = 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arr[1] = 2;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arr[2] = 3;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초기화되지 않은 변수를 출력하려고 하면 경고가 표시되며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출력할 경우 쓰레기 값이 출력된다. (지금은 실행 시 에러가 발생한다.)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초기화 하는 경우 입력하지 않은 요소의 값들은 0으로 초기화된다.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배열을 사용하는 이유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사용하면 메모리에 데이터가 순차적으로 저장이 된다.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 arr[1] arr[2]의 의미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    arr[1]    arr[2]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arr[0]으로부터 0칸, 1칸, 2칸의 이동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345834" y="2416029"/>
            <a:ext cx="14205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변수의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저장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144620" y="2476246"/>
            <a:ext cx="14205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저장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766416" y="4533547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863842" y="4533547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815129" y="4533547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 rot="10800000">
            <a:off x="1164943" y="5122330"/>
            <a:ext cx="0" cy="15637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2107455" y="5122330"/>
            <a:ext cx="0" cy="15637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3063099" y="5122330"/>
            <a:ext cx="0" cy="15637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44" name="Google Shape;144;p18"/>
          <p:cNvGraphicFramePr/>
          <p:nvPr/>
        </p:nvGraphicFramePr>
        <p:xfrm>
          <a:off x="7636492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{97163496-3625-464A-BCF4-D433E61302F4}</a:tableStyleId>
              </a:tblPr>
              <a:tblGrid>
                <a:gridCol w="20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array[0]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array[1]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array[2]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array[3]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array[4]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2837705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{97163496-3625-464A-BCF4-D433E61302F4}</a:tableStyleId>
              </a:tblPr>
              <a:tblGrid>
                <a:gridCol w="20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c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b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배열을 사용하는 이유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반복문을 사용할 수 있다.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1, 2, 3 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for (int i = 0; i &lt; 3; i++){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printf(“%d “, arr[i]);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출력&gt;&gt; 1 2 3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자료형의 데이터를 연속적으로 저장하기 때문에 “문자열”을 저장할 수 있다.</a:t>
            </a:r>
            <a:endParaRPr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7636492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{97163496-3625-464A-BCF4-D433E61302F4}</a:tableStyleId>
              </a:tblPr>
              <a:tblGrid>
                <a:gridCol w="20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arr[0]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arr[1]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arr[2]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L="91200" marR="91200" marT="25225" marB="25225" anchor="ctr">
                    <a:lnL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배열과 문자열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사용하여 문자열을 저장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str[10] = “Apple”;	&gt;&gt; 크기 10의 배열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str[] = “Apple”;	&gt;&gt; 크기 6의 배열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“문자열”의 마지막은 NULL로 구성된다.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str[0] &gt;&gt; ‘A’,   str[1] &gt;&gt; ‘p’,   str[2] &gt;&gt; ‘p’,   str[3] &gt;&gt; ‘l’,   str[4] &gt;&gt; ‘e’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str[5] &gt;&gt; NULL (= ‘\0’)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배열과 문자열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NULL의 유, 무의 차이점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arr[6] = “apple”;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&gt;&gt; 자동으로 제일 뒤에 NULL이 저장된다.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arr[5] = { ‘a’, ‘p’, ‘p’, ‘l’, ‘e’ 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&gt;&gt; 마지막에 NULL값이 없다.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printf(“%s\n”, arr)을 사용한 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NULL(\0)이 문자열의 끝을 알려주기 때문에 %s을 사용해서 문자열을 출력하는 경우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NULL이 없으면 문자열의 끝을 인식하지 못하고 출력에 문제가 발생한다.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838200" y="2455816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551265" y="2455816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264330" y="2455816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977395" y="2455816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690460" y="2455816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403525" y="2455816"/>
            <a:ext cx="713065" cy="520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r="6678"/>
          <a:stretch/>
        </p:blipFill>
        <p:spPr>
          <a:xfrm>
            <a:off x="1173760" y="4877028"/>
            <a:ext cx="2777455" cy="74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Microsoft Office PowerPoint</Application>
  <PresentationFormat>와이드스크린</PresentationFormat>
  <Paragraphs>194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Batang</vt:lpstr>
      <vt:lpstr>Arial</vt:lpstr>
      <vt:lpstr>Office 테마</vt:lpstr>
      <vt:lpstr>배열</vt:lpstr>
      <vt:lpstr>목차</vt:lpstr>
      <vt:lpstr>배열이란?</vt:lpstr>
      <vt:lpstr>배열의 선언</vt:lpstr>
      <vt:lpstr>배열의 초기화</vt:lpstr>
      <vt:lpstr>배열을 사용하는 이유</vt:lpstr>
      <vt:lpstr>배열을 사용하는 이유</vt:lpstr>
      <vt:lpstr>배열과 문자열</vt:lpstr>
      <vt:lpstr>배열과 문자열</vt:lpstr>
      <vt:lpstr>다차원 배열</vt:lpstr>
      <vt:lpstr>다차원 배열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cp:lastModifiedBy>승현 신</cp:lastModifiedBy>
  <cp:revision>1</cp:revision>
  <dcterms:modified xsi:type="dcterms:W3CDTF">2021-08-22T05:17:20Z</dcterms:modified>
</cp:coreProperties>
</file>