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Economica"/>
      <p:regular r:id="rId23"/>
      <p:bold r:id="rId24"/>
      <p:italic r:id="rId25"/>
      <p:boldItalic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Economica-bold.fntdata"/><Relationship Id="rId23" Type="http://schemas.openxmlformats.org/officeDocument/2006/relationships/font" Target="fonts/Economica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Economica-boldItalic.fntdata"/><Relationship Id="rId25" Type="http://schemas.openxmlformats.org/officeDocument/2006/relationships/font" Target="fonts/Economica-italic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penSans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Jonathan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jonathan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Jonathan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Zach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Brandon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Brandon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Zach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Brandon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Brandon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Sasha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Sasha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Zach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sasha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Sasha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Sasha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Sasha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Jonathan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2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7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399"/>
            <a:ext cx="2808000" cy="2784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jpg"/><Relationship Id="rId4" Type="http://schemas.openxmlformats.org/officeDocument/2006/relationships/image" Target="../media/image03.jpg"/><Relationship Id="rId5" Type="http://schemas.openxmlformats.org/officeDocument/2006/relationships/image" Target="../media/image00.jpg"/><Relationship Id="rId6" Type="http://schemas.openxmlformats.org/officeDocument/2006/relationships/image" Target="../media/image05.png"/><Relationship Id="rId7" Type="http://schemas.openxmlformats.org/officeDocument/2006/relationships/image" Target="../media/image0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jpg"/><Relationship Id="rId4" Type="http://schemas.openxmlformats.org/officeDocument/2006/relationships/image" Target="../media/image07.jpg"/><Relationship Id="rId5" Type="http://schemas.openxmlformats.org/officeDocument/2006/relationships/image" Target="../media/image01.png"/><Relationship Id="rId6" Type="http://schemas.openxmlformats.org/officeDocument/2006/relationships/image" Target="../media/image02.png"/><Relationship Id="rId7" Type="http://schemas.openxmlformats.org/officeDocument/2006/relationships/image" Target="../media/image05.png"/><Relationship Id="rId8" Type="http://schemas.openxmlformats.org/officeDocument/2006/relationships/image" Target="../media/image0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ClubLife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Sasha Hedges, Jonathan Merklin, Brandon Poole, Zach Babka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iantFindClubActivityDiagram.png"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986170"/>
            <a:ext cx="2788875" cy="40326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iantFindClubActivityDiagram.png" id="147" name="Shape 147"/>
          <p:cNvPicPr preferRelativeResize="0"/>
          <p:nvPr/>
        </p:nvPicPr>
        <p:blipFill rotWithShape="1">
          <a:blip r:embed="rId4">
            <a:alphaModFix/>
          </a:blip>
          <a:srcRect b="61334" l="0" r="0" t="0"/>
          <a:stretch/>
        </p:blipFill>
        <p:spPr>
          <a:xfrm>
            <a:off x="3272525" y="1147225"/>
            <a:ext cx="5432724" cy="3037274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/>
          <p:nvPr/>
        </p:nvSpPr>
        <p:spPr>
          <a:xfrm>
            <a:off x="614900" y="1225225"/>
            <a:ext cx="2151000" cy="1432500"/>
          </a:xfrm>
          <a:prstGeom prst="rect">
            <a:avLst/>
          </a:prstGeom>
          <a:solidFill>
            <a:srgbClr val="FFFFFF">
              <a:alpha val="0"/>
            </a:srgbClr>
          </a:solidFill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49" name="Shape 149"/>
          <p:cNvCxnSpPr/>
          <p:nvPr/>
        </p:nvCxnSpPr>
        <p:spPr>
          <a:xfrm>
            <a:off x="2766100" y="2467800"/>
            <a:ext cx="587700" cy="64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50" name="Shape 150"/>
          <p:cNvSpPr/>
          <p:nvPr/>
        </p:nvSpPr>
        <p:spPr>
          <a:xfrm>
            <a:off x="3377237" y="1105075"/>
            <a:ext cx="5099400" cy="3294600"/>
          </a:xfrm>
          <a:prstGeom prst="rect">
            <a:avLst/>
          </a:prstGeom>
          <a:solidFill>
            <a:srgbClr val="FFFFFF">
              <a:alpha val="0"/>
            </a:srgbClr>
          </a:solidFill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 txBox="1"/>
          <p:nvPr>
            <p:ph type="title"/>
          </p:nvPr>
        </p:nvSpPr>
        <p:spPr>
          <a:xfrm>
            <a:off x="239100" y="568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Activity Diagram: Find a Club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iantFindClubActivityDiagram.png"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986170"/>
            <a:ext cx="2788875" cy="40326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iantFindClubActivityDiagram.png" id="157" name="Shape 157"/>
          <p:cNvPicPr preferRelativeResize="0"/>
          <p:nvPr/>
        </p:nvPicPr>
        <p:blipFill rotWithShape="1">
          <a:blip r:embed="rId4">
            <a:alphaModFix/>
          </a:blip>
          <a:srcRect b="8285" l="0" r="0" t="29928"/>
          <a:stretch/>
        </p:blipFill>
        <p:spPr>
          <a:xfrm>
            <a:off x="4104200" y="986387"/>
            <a:ext cx="4358400" cy="3893574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/>
          <p:nvPr/>
        </p:nvSpPr>
        <p:spPr>
          <a:xfrm>
            <a:off x="153899" y="2237650"/>
            <a:ext cx="3046200" cy="2162100"/>
          </a:xfrm>
          <a:prstGeom prst="rect">
            <a:avLst/>
          </a:prstGeom>
          <a:solidFill>
            <a:srgbClr val="FFFFFF">
              <a:alpha val="0"/>
            </a:srgbClr>
          </a:solidFill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59" name="Shape 159"/>
          <p:cNvCxnSpPr/>
          <p:nvPr/>
        </p:nvCxnSpPr>
        <p:spPr>
          <a:xfrm>
            <a:off x="3190950" y="3118650"/>
            <a:ext cx="804600" cy="55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60" name="Shape 160"/>
          <p:cNvSpPr/>
          <p:nvPr/>
        </p:nvSpPr>
        <p:spPr>
          <a:xfrm>
            <a:off x="3995475" y="888125"/>
            <a:ext cx="4673400" cy="4032600"/>
          </a:xfrm>
          <a:prstGeom prst="rect">
            <a:avLst/>
          </a:prstGeom>
          <a:solidFill>
            <a:srgbClr val="FFFFFF">
              <a:alpha val="0"/>
            </a:srgbClr>
          </a:solidFill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 txBox="1"/>
          <p:nvPr>
            <p:ph type="title"/>
          </p:nvPr>
        </p:nvSpPr>
        <p:spPr>
          <a:xfrm>
            <a:off x="239100" y="568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Activity Diagram: Find a Club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191350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Activity Diagram: Find an Event</a:t>
            </a:r>
          </a:p>
        </p:txBody>
      </p:sp>
      <p:pic>
        <p:nvPicPr>
          <p:cNvPr descr="Untitled Diagram.png"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4300" y="1022650"/>
            <a:ext cx="6109724" cy="391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dit Member.png"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550" y="841700"/>
            <a:ext cx="4609224" cy="4177099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Shape 173"/>
          <p:cNvSpPr txBox="1"/>
          <p:nvPr>
            <p:ph type="title"/>
          </p:nvPr>
        </p:nvSpPr>
        <p:spPr>
          <a:xfrm>
            <a:off x="311700" y="130800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Activity Diagram: Edit Member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11700" y="739500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Activity Diagram: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Make a Club Post</a:t>
            </a:r>
            <a:r>
              <a:rPr lang="en"/>
              <a:t> </a:t>
            </a:r>
          </a:p>
        </p:txBody>
      </p:sp>
      <p:pic>
        <p:nvPicPr>
          <p:cNvPr descr="Make Club Post.png"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5177" y="74875"/>
            <a:ext cx="4071400" cy="4964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Priority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  <a:buChar char="-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Basic Features:</a:t>
            </a:r>
          </a:p>
          <a:p>
            <a:pPr indent="-228600" lvl="1" marL="914400" rtl="0">
              <a:spcBef>
                <a:spcPts val="0"/>
              </a:spcBef>
              <a:buFont typeface="Economica"/>
              <a:buChar char="-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Students can join clubs, subscribe to club feeds, and create/update their profile</a:t>
            </a:r>
          </a:p>
          <a:p>
            <a:pPr indent="-228600" lvl="1" marL="914400" rtl="0">
              <a:spcBef>
                <a:spcPts val="0"/>
              </a:spcBef>
              <a:buFont typeface="Economica"/>
              <a:buChar char="-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Club leaders can post to the club, create events, and track members’ status</a:t>
            </a:r>
          </a:p>
          <a:p>
            <a:pPr indent="-228600" lvl="0" marL="457200" rtl="0">
              <a:spcBef>
                <a:spcPts val="0"/>
              </a:spcBef>
              <a:buFont typeface="Economica"/>
              <a:buChar char="-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Advanced Features:</a:t>
            </a:r>
          </a:p>
          <a:p>
            <a:pPr indent="-228600" lvl="1" marL="914400" rtl="0">
              <a:spcBef>
                <a:spcPts val="0"/>
              </a:spcBef>
              <a:buFont typeface="Economica"/>
              <a:buChar char="-"/>
            </a:pPr>
            <a:r>
              <a:rPr lang="en" sz="1400">
                <a:latin typeface="Economica"/>
                <a:ea typeface="Economica"/>
                <a:cs typeface="Economica"/>
                <a:sym typeface="Economica"/>
              </a:rPr>
              <a:t>Students can search for clubs using advanced filters such as meeting times, type of club, etc.</a:t>
            </a:r>
          </a:p>
          <a:p>
            <a:pPr indent="-228600" lvl="1" marL="914400" rtl="0">
              <a:spcBef>
                <a:spcPts val="0"/>
              </a:spcBef>
              <a:buFont typeface="Economica"/>
              <a:buChar char="-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Clubs can contact other clubs to create co-hosted events</a:t>
            </a:r>
          </a:p>
          <a:p>
            <a:pPr indent="-228600" lvl="0" marL="457200" rtl="0">
              <a:spcBef>
                <a:spcPts val="0"/>
              </a:spcBef>
              <a:buFont typeface="Economica"/>
              <a:buChar char="-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Future Features:</a:t>
            </a:r>
          </a:p>
          <a:p>
            <a:pPr indent="-228600" lvl="1" marL="914400" rtl="0">
              <a:spcBef>
                <a:spcPts val="0"/>
              </a:spcBef>
              <a:buFont typeface="Economica"/>
              <a:buChar char="-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Students can submit suggestions to club officers</a:t>
            </a:r>
          </a:p>
          <a:p>
            <a:pPr indent="-228600" lvl="1" marL="914400" rtl="0">
              <a:spcBef>
                <a:spcPts val="0"/>
              </a:spcBef>
              <a:buFont typeface="Economica"/>
              <a:buChar char="-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Club officers can track club finances within application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Potential Risks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311700" y="1225225"/>
            <a:ext cx="8520600" cy="200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  <a:buChar char="-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Low time allotted to complete before graduation</a:t>
            </a:r>
          </a:p>
          <a:p>
            <a:pPr indent="-228600" lvl="1" marL="914400" rtl="0">
              <a:spcBef>
                <a:spcPts val="0"/>
              </a:spcBef>
              <a:buFont typeface="Economica"/>
              <a:buChar char="-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Rome wasn’t built in a day, and the builders also weren’t simultaneously building Athens and Constantinople</a:t>
            </a:r>
          </a:p>
          <a:p>
            <a:pPr indent="-228600" lvl="1" marL="914400" rtl="0">
              <a:spcBef>
                <a:spcPts val="0"/>
              </a:spcBef>
              <a:buFont typeface="Economica"/>
              <a:buChar char="-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Especially for first-time developers of the platform</a:t>
            </a:r>
          </a:p>
          <a:p>
            <a:pPr indent="-228600" lvl="1" marL="914400" rtl="0">
              <a:spcBef>
                <a:spcPts val="0"/>
              </a:spcBef>
              <a:buFont typeface="Economica"/>
              <a:buChar char="-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Bugs could slow progress</a:t>
            </a:r>
          </a:p>
          <a:p>
            <a:pPr indent="-228600" lvl="0" marL="457200" rtl="0">
              <a:spcBef>
                <a:spcPts val="0"/>
              </a:spcBef>
              <a:buFont typeface="Economica"/>
              <a:buChar char="-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Low adoption rate limits user experience</a:t>
            </a:r>
          </a:p>
          <a:p>
            <a:pPr indent="-228600" lvl="0" marL="457200" rtl="0">
              <a:spcBef>
                <a:spcPts val="0"/>
              </a:spcBef>
              <a:buFont typeface="Economica"/>
              <a:buChar char="-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Security concerns of/relating to storing some user info</a:t>
            </a:r>
          </a:p>
          <a:p>
            <a:pPr indent="-228600" lvl="1" marL="914400" rtl="0">
              <a:spcBef>
                <a:spcPts val="0"/>
              </a:spcBef>
              <a:buFont typeface="Economica"/>
              <a:buChar char="-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e.g. officer contact information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92" name="Shape 192"/>
          <p:cNvSpPr txBox="1"/>
          <p:nvPr/>
        </p:nvSpPr>
        <p:spPr>
          <a:xfrm>
            <a:off x="311700" y="3227725"/>
            <a:ext cx="4227900" cy="7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Economica"/>
              <a:buChar char="-"/>
            </a:pPr>
            <a:r>
              <a:rPr lang="en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November 2016 Election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Summary of Project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  <a:buChar char="-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Project Vision:</a:t>
            </a:r>
          </a:p>
          <a:p>
            <a:pPr indent="-228600" lvl="1" marL="914400" rtl="0">
              <a:spcBef>
                <a:spcPts val="0"/>
              </a:spcBef>
              <a:buFont typeface="Economica"/>
              <a:buChar char="-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Develop a cross-platform application that impacts how students interact with their clubs and organizations</a:t>
            </a:r>
          </a:p>
          <a:p>
            <a:pPr indent="-228600" lvl="0" marL="457200" rtl="0">
              <a:spcBef>
                <a:spcPts val="0"/>
              </a:spcBef>
              <a:buFont typeface="Economica"/>
              <a:buChar char="-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Project Goals:</a:t>
            </a:r>
          </a:p>
          <a:p>
            <a:pPr indent="-228600" lvl="1" marL="914400" rtl="0">
              <a:spcBef>
                <a:spcPts val="0"/>
              </a:spcBef>
              <a:buFont typeface="Economica"/>
              <a:buChar char="-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(Obvious, priority #1) Get a finished product out the door with as much functionality as possible given the time frame for development.</a:t>
            </a:r>
          </a:p>
          <a:p>
            <a:pPr indent="-228600" lvl="1" marL="914400" rtl="0">
              <a:spcBef>
                <a:spcPts val="0"/>
              </a:spcBef>
              <a:buFont typeface="Economica"/>
              <a:buChar char="-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Reach out to clubs/students and get them to adopt ClubLife</a:t>
            </a:r>
          </a:p>
          <a:p>
            <a:pPr indent="-228600" lvl="0" marL="457200" rtl="0">
              <a:spcBef>
                <a:spcPts val="0"/>
              </a:spcBef>
              <a:buFont typeface="Economica"/>
              <a:buChar char="-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Project Concerns:</a:t>
            </a:r>
          </a:p>
          <a:p>
            <a:pPr indent="-228600" lvl="1" marL="914400" rtl="0">
              <a:spcBef>
                <a:spcPts val="0"/>
              </a:spcBef>
              <a:buFont typeface="Economica"/>
              <a:buChar char="-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Mostly covered in aforementioned potential risks</a:t>
            </a:r>
          </a:p>
          <a:p>
            <a:pPr indent="-228600" lvl="1" marL="914400" rtl="0">
              <a:spcBef>
                <a:spcPts val="0"/>
              </a:spcBef>
              <a:buFont typeface="Economica"/>
              <a:buChar char="-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Mostly worried about time constraints</a:t>
            </a:r>
          </a:p>
          <a:p>
            <a:pPr indent="-228600" lvl="1" marL="914400" rtl="0">
              <a:spcBef>
                <a:spcPts val="0"/>
              </a:spcBef>
              <a:buFont typeface="Economica"/>
              <a:buChar char="-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Issues with existing CollegiateLink infrastructure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2516975" y="1877975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  <p:pic>
        <p:nvPicPr>
          <p:cNvPr descr="Image result for riddler godzilla" id="204" name="Shape 204" title="View source image"/>
          <p:cNvPicPr preferRelativeResize="0"/>
          <p:nvPr/>
        </p:nvPicPr>
        <p:blipFill rotWithShape="1">
          <a:blip r:embed="rId3">
            <a:alphaModFix/>
          </a:blip>
          <a:srcRect b="42112" l="0" r="0" t="0"/>
          <a:stretch/>
        </p:blipFill>
        <p:spPr>
          <a:xfrm>
            <a:off x="928700" y="1104450"/>
            <a:ext cx="3029549" cy="3146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27667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967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Image result for ua smash league"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350" y="3641950"/>
            <a:ext cx="1061800" cy="1061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crimson kindness" id="71" name="Shape 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0275" y="2393162"/>
            <a:ext cx="1152813" cy="11528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acm" id="72" name="Shape 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1550" y="1159674"/>
            <a:ext cx="1297374" cy="129705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/>
          <p:nvPr/>
        </p:nvSpPr>
        <p:spPr>
          <a:xfrm>
            <a:off x="5153325" y="2038250"/>
            <a:ext cx="3749700" cy="22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spcBef>
                <a:spcPts val="0"/>
              </a:spcBef>
              <a:buSzPct val="100000"/>
              <a:buFont typeface="Economica"/>
              <a:buChar char="-"/>
            </a:pPr>
            <a:r>
              <a:rPr lang="en" sz="2200">
                <a:latin typeface="Economica"/>
                <a:ea typeface="Economica"/>
                <a:cs typeface="Economica"/>
                <a:sym typeface="Economica"/>
              </a:rPr>
              <a:t>I am a member of multiple clubs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latin typeface="Economica"/>
              <a:ea typeface="Economica"/>
              <a:cs typeface="Economica"/>
              <a:sym typeface="Economica"/>
            </a:endParaRPr>
          </a:p>
          <a:p>
            <a:pPr indent="-368300" lvl="0" marL="457200" rtl="0">
              <a:spcBef>
                <a:spcPts val="0"/>
              </a:spcBef>
              <a:buSzPct val="100000"/>
              <a:buFont typeface="Economica"/>
              <a:buChar char="-"/>
            </a:pPr>
            <a:r>
              <a:rPr lang="en" sz="2200">
                <a:latin typeface="Economica"/>
                <a:ea typeface="Economica"/>
                <a:cs typeface="Economica"/>
                <a:sym typeface="Economica"/>
              </a:rPr>
              <a:t>I want to keep these organized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latin typeface="Economica"/>
              <a:ea typeface="Economica"/>
              <a:cs typeface="Economica"/>
              <a:sym typeface="Economica"/>
            </a:endParaRPr>
          </a:p>
          <a:p>
            <a:pPr indent="-368300" lvl="0" marL="457200" rtl="0">
              <a:spcBef>
                <a:spcPts val="0"/>
              </a:spcBef>
              <a:buSzPct val="100000"/>
              <a:buFont typeface="Economica"/>
              <a:buChar char="-"/>
            </a:pPr>
            <a:r>
              <a:rPr lang="en" sz="2200">
                <a:latin typeface="Economica"/>
                <a:ea typeface="Economica"/>
                <a:cs typeface="Economica"/>
                <a:sym typeface="Economica"/>
              </a:rPr>
              <a:t>I want to get updates for my clubs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</p:txBody>
      </p:sp>
      <p:cxnSp>
        <p:nvCxnSpPr>
          <p:cNvPr id="74" name="Shape 74"/>
          <p:cNvCxnSpPr/>
          <p:nvPr/>
        </p:nvCxnSpPr>
        <p:spPr>
          <a:xfrm>
            <a:off x="2345975" y="1884650"/>
            <a:ext cx="1315200" cy="73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5" name="Shape 75"/>
          <p:cNvCxnSpPr/>
          <p:nvPr/>
        </p:nvCxnSpPr>
        <p:spPr>
          <a:xfrm flipH="1" rot="10800000">
            <a:off x="2267450" y="3023400"/>
            <a:ext cx="1325100" cy="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6" name="Shape 76"/>
          <p:cNvCxnSpPr/>
          <p:nvPr/>
        </p:nvCxnSpPr>
        <p:spPr>
          <a:xfrm flipH="1" rot="10800000">
            <a:off x="2326350" y="3484725"/>
            <a:ext cx="1344900" cy="61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descr="Image result for cell phone icon" id="77" name="Shape 7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61250" y="2466299"/>
            <a:ext cx="1101566" cy="1251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.png" id="78" name="Shape 7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24400" y="2816138"/>
            <a:ext cx="375275" cy="414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Image result for acm"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550" y="2253699"/>
            <a:ext cx="1297374" cy="12970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/>
        </p:nvSpPr>
        <p:spPr>
          <a:xfrm>
            <a:off x="5133700" y="1585000"/>
            <a:ext cx="3769200" cy="29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683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Char char="-"/>
            </a:pPr>
            <a:r>
              <a:rPr lang="en" sz="2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I am a club leader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68300" lvl="0" marL="4572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Char char="-"/>
            </a:pPr>
            <a:r>
              <a:rPr lang="en" sz="2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I want to contact my club members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68300" lvl="0" marL="4572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Char char="-"/>
            </a:pPr>
            <a:r>
              <a:rPr lang="en" sz="2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I want to create events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683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Char char="-"/>
            </a:pPr>
            <a:r>
              <a:rPr lang="en" sz="2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I want to post to social media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87" name="Shape 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8750" y="2600512"/>
            <a:ext cx="603425" cy="60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62450" y="1794775"/>
            <a:ext cx="536099" cy="53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25250" y="3601125"/>
            <a:ext cx="480725" cy="4807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>
            <p:ph idx="1" type="body"/>
          </p:nvPr>
        </p:nvSpPr>
        <p:spPr>
          <a:xfrm>
            <a:off x="4062925" y="2253700"/>
            <a:ext cx="1630200" cy="162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1" name="Shape 91"/>
          <p:cNvCxnSpPr/>
          <p:nvPr/>
        </p:nvCxnSpPr>
        <p:spPr>
          <a:xfrm>
            <a:off x="3258050" y="2002200"/>
            <a:ext cx="471900" cy="33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2" name="Shape 92"/>
          <p:cNvCxnSpPr/>
          <p:nvPr/>
        </p:nvCxnSpPr>
        <p:spPr>
          <a:xfrm flipH="1" rot="10800000">
            <a:off x="3258050" y="2964300"/>
            <a:ext cx="4719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3" name="Shape 93"/>
          <p:cNvCxnSpPr/>
          <p:nvPr/>
        </p:nvCxnSpPr>
        <p:spPr>
          <a:xfrm flipH="1" rot="10800000">
            <a:off x="3316950" y="3665925"/>
            <a:ext cx="511200" cy="20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descr="Image result for cell phone icon" id="94" name="Shape 9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66050" y="2390099"/>
            <a:ext cx="1101566" cy="1251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.png" id="95" name="Shape 9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29200" y="2739938"/>
            <a:ext cx="375275" cy="4142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Shape 96"/>
          <p:cNvCxnSpPr/>
          <p:nvPr/>
        </p:nvCxnSpPr>
        <p:spPr>
          <a:xfrm>
            <a:off x="1727600" y="3209775"/>
            <a:ext cx="452100" cy="53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7" name="Shape 97"/>
          <p:cNvCxnSpPr/>
          <p:nvPr/>
        </p:nvCxnSpPr>
        <p:spPr>
          <a:xfrm flipH="1" rot="10800000">
            <a:off x="1678500" y="2099200"/>
            <a:ext cx="454500" cy="4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8" name="Shape 98"/>
          <p:cNvCxnSpPr/>
          <p:nvPr/>
        </p:nvCxnSpPr>
        <p:spPr>
          <a:xfrm flipH="1" rot="10800000">
            <a:off x="1781025" y="2901025"/>
            <a:ext cx="4719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Scope of System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442500" y="1472875"/>
            <a:ext cx="25362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>
              <a:spcBef>
                <a:spcPts val="0"/>
              </a:spcBef>
              <a:buNone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Student: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  <a:buChar char="-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Create/Edit own profile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  <a:buChar char="-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Find a club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  <a:buChar char="-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View other profiles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  <a:buChar char="-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Contact a club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  <a:buChar char="-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Find an event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  <a:buChar char="-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Request to join club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2978700" y="1472875"/>
            <a:ext cx="23553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>
              <a:spcBef>
                <a:spcPts val="0"/>
              </a:spcBef>
              <a:buNone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Officer: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  <a:buChar char="-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Approve potential members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  <a:buChar char="-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Create events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  <a:buChar char="-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Post to club page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  <a:buChar char="-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Post to social media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5883825" y="1472875"/>
            <a:ext cx="27744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>
              <a:spcBef>
                <a:spcPts val="0"/>
              </a:spcBef>
              <a:buNone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Club Leader: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- Edit club information (i.e. with increased privilege)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Case Diagrams - Big Picture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descr="use case.PNG"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7099" y="1058925"/>
            <a:ext cx="4010724" cy="397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Case Diagrams - Student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descr="student.PNG"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41625"/>
            <a:ext cx="8844375" cy="292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Case Diagrams - Officer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use case.PNG" id="127" name="Shape 127"/>
          <p:cNvPicPr preferRelativeResize="0"/>
          <p:nvPr/>
        </p:nvPicPr>
        <p:blipFill rotWithShape="1">
          <a:blip r:embed="rId3">
            <a:alphaModFix/>
          </a:blip>
          <a:srcRect b="23966" l="0" r="25384" t="42742"/>
          <a:stretch/>
        </p:blipFill>
        <p:spPr>
          <a:xfrm>
            <a:off x="1071325" y="1502750"/>
            <a:ext cx="7760975" cy="343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 Case Diagram - Club Leader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eader.PNG"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100" y="1326450"/>
            <a:ext cx="7889893" cy="315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Class Diagram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CS495ClassDiagramFinal.png"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