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5/27/2025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83808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5/27/2025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3606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5/27/2025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408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5/27/2025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7500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5/27/2025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7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5/27/2025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7535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5/27/2025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8689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5/27/2025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0514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5/27/2025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414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5/27/2025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100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5/27/2025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145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5/27/2025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023367"/>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08" r:id="rId6"/>
    <p:sldLayoutId id="2147483904" r:id="rId7"/>
    <p:sldLayoutId id="2147483905" r:id="rId8"/>
    <p:sldLayoutId id="2147483906" r:id="rId9"/>
    <p:sldLayoutId id="2147483907" r:id="rId10"/>
    <p:sldLayoutId id="214748390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0">
            <a:extLst>
              <a:ext uri="{FF2B5EF4-FFF2-40B4-BE49-F238E27FC236}">
                <a16:creationId xmlns:a16="http://schemas.microsoft.com/office/drawing/2014/main" id="{D983080A-6551-4451-BD82-99B048897B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3" descr="Ağ ve düğümlerden oluşan küre">
            <a:extLst>
              <a:ext uri="{FF2B5EF4-FFF2-40B4-BE49-F238E27FC236}">
                <a16:creationId xmlns:a16="http://schemas.microsoft.com/office/drawing/2014/main" id="{ABE2E8D2-93DC-0DBB-D068-D52FE9642D9B}"/>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2" name="Başlık 1">
            <a:extLst>
              <a:ext uri="{FF2B5EF4-FFF2-40B4-BE49-F238E27FC236}">
                <a16:creationId xmlns:a16="http://schemas.microsoft.com/office/drawing/2014/main" id="{7B01A363-DDE2-1482-6D74-C84D26E0D9C4}"/>
              </a:ext>
            </a:extLst>
          </p:cNvPr>
          <p:cNvSpPr>
            <a:spLocks noGrp="1"/>
          </p:cNvSpPr>
          <p:nvPr>
            <p:ph type="ctrTitle"/>
          </p:nvPr>
        </p:nvSpPr>
        <p:spPr>
          <a:xfrm>
            <a:off x="914401" y="4646037"/>
            <a:ext cx="7106544" cy="1329888"/>
          </a:xfrm>
        </p:spPr>
        <p:txBody>
          <a:bodyPr anchor="b">
            <a:normAutofit/>
          </a:bodyPr>
          <a:lstStyle/>
          <a:p>
            <a:r>
              <a:rPr lang="tr-TR" sz="4800" dirty="0">
                <a:solidFill>
                  <a:srgbClr val="FFFFFF"/>
                </a:solidFill>
              </a:rPr>
              <a:t>Library </a:t>
            </a:r>
            <a:r>
              <a:rPr lang="tr-TR" sz="4800" dirty="0" err="1">
                <a:solidFill>
                  <a:srgbClr val="FFFFFF"/>
                </a:solidFill>
              </a:rPr>
              <a:t>Usage</a:t>
            </a:r>
            <a:r>
              <a:rPr lang="tr-TR" sz="4800" dirty="0">
                <a:solidFill>
                  <a:srgbClr val="FFFFFF"/>
                </a:solidFill>
              </a:rPr>
              <a:t> Analysis</a:t>
            </a:r>
          </a:p>
        </p:txBody>
      </p:sp>
      <p:sp>
        <p:nvSpPr>
          <p:cNvPr id="3" name="Alt Başlık 2">
            <a:extLst>
              <a:ext uri="{FF2B5EF4-FFF2-40B4-BE49-F238E27FC236}">
                <a16:creationId xmlns:a16="http://schemas.microsoft.com/office/drawing/2014/main" id="{96A2F020-31E3-F2FD-19F5-BC18E3143F6A}"/>
              </a:ext>
            </a:extLst>
          </p:cNvPr>
          <p:cNvSpPr>
            <a:spLocks noGrp="1"/>
          </p:cNvSpPr>
          <p:nvPr>
            <p:ph type="subTitle" idx="1"/>
          </p:nvPr>
        </p:nvSpPr>
        <p:spPr>
          <a:xfrm>
            <a:off x="914400" y="956113"/>
            <a:ext cx="7393922" cy="1329888"/>
          </a:xfrm>
        </p:spPr>
        <p:txBody>
          <a:bodyPr anchor="t">
            <a:normAutofit/>
          </a:bodyPr>
          <a:lstStyle/>
          <a:p>
            <a:r>
              <a:rPr lang="tr-TR" dirty="0">
                <a:solidFill>
                  <a:srgbClr val="FFFFFF"/>
                </a:solidFill>
              </a:rPr>
              <a:t>DSA210 Spring 2025 </a:t>
            </a:r>
            <a:r>
              <a:rPr lang="tr-TR" dirty="0" err="1">
                <a:solidFill>
                  <a:srgbClr val="FFFFFF"/>
                </a:solidFill>
              </a:rPr>
              <a:t>Term</a:t>
            </a:r>
            <a:r>
              <a:rPr lang="tr-TR" dirty="0">
                <a:solidFill>
                  <a:srgbClr val="FFFFFF"/>
                </a:solidFill>
              </a:rPr>
              <a:t> Project</a:t>
            </a:r>
          </a:p>
          <a:p>
            <a:r>
              <a:rPr lang="tr-TR" dirty="0">
                <a:solidFill>
                  <a:srgbClr val="FFFFFF"/>
                </a:solidFill>
              </a:rPr>
              <a:t>Berke Demirel 34401</a:t>
            </a:r>
          </a:p>
        </p:txBody>
      </p:sp>
      <p:cxnSp>
        <p:nvCxnSpPr>
          <p:cNvPr id="46" name="Straight Connector 42">
            <a:extLst>
              <a:ext uri="{FF2B5EF4-FFF2-40B4-BE49-F238E27FC236}">
                <a16:creationId xmlns:a16="http://schemas.microsoft.com/office/drawing/2014/main" id="{8A5C8BF2-C035-4BFF-8802-A397238344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6272784"/>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193093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371F17-4248-6B57-7D04-B3F007E0B414}"/>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26B107A7-411E-DEEE-FF7F-AC86CC3A353F}"/>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9209F59C-4C38-B5E6-B9D9-3C1393B8AFD5}"/>
              </a:ext>
            </a:extLst>
          </p:cNvPr>
          <p:cNvSpPr>
            <a:spLocks noGrp="1"/>
          </p:cNvSpPr>
          <p:nvPr>
            <p:ph type="title"/>
          </p:nvPr>
        </p:nvSpPr>
        <p:spPr>
          <a:xfrm>
            <a:off x="640079" y="156493"/>
            <a:ext cx="10890929" cy="819277"/>
          </a:xfrm>
        </p:spPr>
        <p:txBody>
          <a:bodyPr/>
          <a:lstStyle/>
          <a:p>
            <a:r>
              <a:rPr lang="tr-TR" dirty="0" err="1"/>
              <a:t>Hypothesis</a:t>
            </a:r>
            <a:r>
              <a:rPr lang="tr-TR" dirty="0"/>
              <a:t> </a:t>
            </a:r>
            <a:r>
              <a:rPr lang="tr-TR" dirty="0" err="1"/>
              <a:t>Tests</a:t>
            </a:r>
            <a:endParaRPr lang="tr-TR" dirty="0"/>
          </a:p>
        </p:txBody>
      </p:sp>
      <p:sp>
        <p:nvSpPr>
          <p:cNvPr id="5" name="İçerik Yer Tutucusu 4">
            <a:extLst>
              <a:ext uri="{FF2B5EF4-FFF2-40B4-BE49-F238E27FC236}">
                <a16:creationId xmlns:a16="http://schemas.microsoft.com/office/drawing/2014/main" id="{96CF1C88-944C-B7A8-E7D8-D898CA8EF725}"/>
              </a:ext>
            </a:extLst>
          </p:cNvPr>
          <p:cNvSpPr>
            <a:spLocks noGrp="1"/>
          </p:cNvSpPr>
          <p:nvPr>
            <p:ph sz="half" idx="1"/>
          </p:nvPr>
        </p:nvSpPr>
        <p:spPr>
          <a:xfrm>
            <a:off x="640079" y="1270341"/>
            <a:ext cx="11339175" cy="5431166"/>
          </a:xfrm>
        </p:spPr>
        <p:txBody>
          <a:bodyPr>
            <a:noAutofit/>
          </a:bodyPr>
          <a:lstStyle/>
          <a:p>
            <a:pPr>
              <a:lnSpc>
                <a:spcPts val="1800"/>
              </a:lnSpc>
              <a:buNone/>
            </a:pPr>
            <a:r>
              <a:rPr lang="en-US" b="1" dirty="0">
                <a:solidFill>
                  <a:srgbClr val="569CD6"/>
                </a:solidFill>
                <a:effectLst/>
                <a:latin typeface="Consolas" panose="020B0609020204030204" pitchFamily="49" charset="0"/>
              </a:rPr>
              <a:t>Hypothesis Test 2: One-Way ANOVA</a:t>
            </a:r>
            <a:endParaRPr lang="en-US" b="0" dirty="0">
              <a:solidFill>
                <a:srgbClr val="CCCCCC"/>
              </a:solidFill>
              <a:effectLst/>
              <a:latin typeface="Consolas" panose="020B0609020204030204" pitchFamily="49" charset="0"/>
            </a:endParaRPr>
          </a:p>
          <a:p>
            <a:pPr>
              <a:lnSpc>
                <a:spcPts val="1800"/>
              </a:lnSpc>
              <a:buNone/>
            </a:pPr>
            <a:r>
              <a:rPr lang="en-US" b="0" i="1" dirty="0">
                <a:solidFill>
                  <a:srgbClr val="CCCCCC"/>
                </a:solidFill>
                <a:effectLst/>
                <a:latin typeface="Consolas" panose="020B0609020204030204" pitchFamily="49" charset="0"/>
              </a:rPr>
              <a:t>Question: Do low / medium / high income ZIPs differ in mean visits per</a:t>
            </a:r>
            <a:r>
              <a:rPr lang="tr-TR" b="0" i="1" dirty="0">
                <a:solidFill>
                  <a:srgbClr val="CCCCCC"/>
                </a:solidFill>
                <a:effectLst/>
                <a:latin typeface="Consolas" panose="020B0609020204030204" pitchFamily="49" charset="0"/>
              </a:rPr>
              <a:t> </a:t>
            </a:r>
            <a:r>
              <a:rPr lang="tr-TR" b="0" i="1" dirty="0" err="1">
                <a:solidFill>
                  <a:srgbClr val="CCCCCC"/>
                </a:solidFill>
                <a:effectLst/>
                <a:latin typeface="Consolas" panose="020B0609020204030204" pitchFamily="49" charset="0"/>
              </a:rPr>
              <a:t>capita</a:t>
            </a:r>
            <a:r>
              <a:rPr lang="tr-TR" b="0" i="1" dirty="0">
                <a:solidFill>
                  <a:srgbClr val="CCCCCC"/>
                </a:solidFill>
                <a:effectLst/>
                <a:latin typeface="Consolas" panose="020B0609020204030204" pitchFamily="49" charset="0"/>
              </a:rPr>
              <a:t>? </a:t>
            </a:r>
            <a:endParaRPr lang="en-US" b="0" dirty="0">
              <a:solidFill>
                <a:srgbClr val="CCCCCC"/>
              </a:solidFill>
              <a:effectLst/>
              <a:latin typeface="Consolas" panose="020B0609020204030204" pitchFamily="49" charset="0"/>
            </a:endParaRPr>
          </a:p>
          <a:p>
            <a:pPr>
              <a:lnSpc>
                <a:spcPts val="1800"/>
              </a:lnSpc>
              <a:buNone/>
            </a:pPr>
            <a:r>
              <a:rPr lang="en-US" b="0" dirty="0">
                <a:solidFill>
                  <a:srgbClr val="CCCCCC"/>
                </a:solidFill>
                <a:effectLst/>
                <a:latin typeface="Consolas" panose="020B0609020204030204" pitchFamily="49" charset="0"/>
              </a:rPr>
              <a:t>-H₀: All three group means of VISITS_PER_CAPITA are equal  </a:t>
            </a:r>
          </a:p>
          <a:p>
            <a:pPr marL="0" indent="0">
              <a:lnSpc>
                <a:spcPts val="1800"/>
              </a:lnSpc>
              <a:buNone/>
            </a:pPr>
            <a:r>
              <a:rPr lang="en-US" b="0" dirty="0">
                <a:solidFill>
                  <a:srgbClr val="CCCCCC"/>
                </a:solidFill>
                <a:effectLst/>
                <a:latin typeface="Consolas" panose="020B0609020204030204" pitchFamily="49" charset="0"/>
              </a:rPr>
              <a:t>-H₁: At least one group mean differs</a:t>
            </a:r>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
        <p:nvSpPr>
          <p:cNvPr id="9" name="Metin kutusu 8">
            <a:extLst>
              <a:ext uri="{FF2B5EF4-FFF2-40B4-BE49-F238E27FC236}">
                <a16:creationId xmlns:a16="http://schemas.microsoft.com/office/drawing/2014/main" id="{BCB102A4-1491-8720-F868-78631178E14F}"/>
              </a:ext>
            </a:extLst>
          </p:cNvPr>
          <p:cNvSpPr txBox="1"/>
          <p:nvPr/>
        </p:nvSpPr>
        <p:spPr>
          <a:xfrm>
            <a:off x="6096000" y="3890802"/>
            <a:ext cx="5828377" cy="1248162"/>
          </a:xfrm>
          <a:prstGeom prst="rect">
            <a:avLst/>
          </a:prstGeom>
          <a:noFill/>
        </p:spPr>
        <p:txBody>
          <a:bodyPr wrap="square">
            <a:spAutoFit/>
          </a:bodyPr>
          <a:lstStyle/>
          <a:p>
            <a:pPr>
              <a:lnSpc>
                <a:spcPts val="1800"/>
              </a:lnSpc>
            </a:pPr>
            <a:r>
              <a:rPr lang="en-US" b="0" dirty="0">
                <a:solidFill>
                  <a:srgbClr val="CCCCCC"/>
                </a:solidFill>
                <a:effectLst/>
                <a:latin typeface="Consolas" panose="020B0609020204030204" pitchFamily="49" charset="0"/>
              </a:rPr>
              <a:t>Since p-value &lt; 0.05, we reject the null hypothesis. There is a statistically significant difference in VISITS_PER_CAPITA across income groups (low/med/high).</a:t>
            </a:r>
          </a:p>
          <a:p>
            <a:pPr>
              <a:lnSpc>
                <a:spcPts val="1800"/>
              </a:lnSpc>
            </a:pPr>
            <a:endParaRPr lang="en-US" b="0" dirty="0">
              <a:solidFill>
                <a:srgbClr val="CCCCCC"/>
              </a:solidFill>
              <a:effectLst/>
              <a:latin typeface="Consolas" panose="020B0609020204030204" pitchFamily="49" charset="0"/>
            </a:endParaRPr>
          </a:p>
        </p:txBody>
      </p:sp>
      <p:pic>
        <p:nvPicPr>
          <p:cNvPr id="10" name="Resim 9">
            <a:extLst>
              <a:ext uri="{FF2B5EF4-FFF2-40B4-BE49-F238E27FC236}">
                <a16:creationId xmlns:a16="http://schemas.microsoft.com/office/drawing/2014/main" id="{CE24ABB4-8E1B-D374-6FB9-902704771803}"/>
              </a:ext>
            </a:extLst>
          </p:cNvPr>
          <p:cNvPicPr>
            <a:picLocks noChangeAspect="1"/>
          </p:cNvPicPr>
          <p:nvPr/>
        </p:nvPicPr>
        <p:blipFill>
          <a:blip r:embed="rId3"/>
          <a:stretch>
            <a:fillRect/>
          </a:stretch>
        </p:blipFill>
        <p:spPr>
          <a:xfrm>
            <a:off x="640078" y="2718651"/>
            <a:ext cx="5332975" cy="3982855"/>
          </a:xfrm>
          <a:prstGeom prst="rect">
            <a:avLst/>
          </a:prstGeom>
        </p:spPr>
      </p:pic>
    </p:spTree>
    <p:extLst>
      <p:ext uri="{BB962C8B-B14F-4D97-AF65-F5344CB8AC3E}">
        <p14:creationId xmlns:p14="http://schemas.microsoft.com/office/powerpoint/2010/main" val="69803907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522929-1618-3FC4-C936-841EE9CB1EC5}"/>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CDD92FE6-8E24-75DA-989B-109E26BA8AC0}"/>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2D026D78-78D3-0EC9-21D1-3C87FDFA1EA7}"/>
              </a:ext>
            </a:extLst>
          </p:cNvPr>
          <p:cNvSpPr>
            <a:spLocks noGrp="1"/>
          </p:cNvSpPr>
          <p:nvPr>
            <p:ph type="title"/>
          </p:nvPr>
        </p:nvSpPr>
        <p:spPr>
          <a:xfrm>
            <a:off x="640079" y="156493"/>
            <a:ext cx="10890929" cy="819277"/>
          </a:xfrm>
        </p:spPr>
        <p:txBody>
          <a:bodyPr/>
          <a:lstStyle/>
          <a:p>
            <a:r>
              <a:rPr lang="tr-TR" dirty="0" err="1"/>
              <a:t>Hypothesis</a:t>
            </a:r>
            <a:r>
              <a:rPr lang="tr-TR" dirty="0"/>
              <a:t> </a:t>
            </a:r>
            <a:r>
              <a:rPr lang="tr-TR" dirty="0" err="1"/>
              <a:t>Tests</a:t>
            </a:r>
            <a:endParaRPr lang="tr-TR" dirty="0"/>
          </a:p>
        </p:txBody>
      </p:sp>
      <p:sp>
        <p:nvSpPr>
          <p:cNvPr id="5" name="İçerik Yer Tutucusu 4">
            <a:extLst>
              <a:ext uri="{FF2B5EF4-FFF2-40B4-BE49-F238E27FC236}">
                <a16:creationId xmlns:a16="http://schemas.microsoft.com/office/drawing/2014/main" id="{4149A1AA-704A-A879-90E4-CB8BF28E7C78}"/>
              </a:ext>
            </a:extLst>
          </p:cNvPr>
          <p:cNvSpPr>
            <a:spLocks noGrp="1"/>
          </p:cNvSpPr>
          <p:nvPr>
            <p:ph sz="half" idx="1"/>
          </p:nvPr>
        </p:nvSpPr>
        <p:spPr>
          <a:xfrm>
            <a:off x="640079" y="1270341"/>
            <a:ext cx="11339175" cy="5431166"/>
          </a:xfrm>
        </p:spPr>
        <p:txBody>
          <a:bodyPr>
            <a:noAutofit/>
          </a:bodyPr>
          <a:lstStyle/>
          <a:p>
            <a:pPr>
              <a:lnSpc>
                <a:spcPts val="1800"/>
              </a:lnSpc>
              <a:buNone/>
            </a:pPr>
            <a:r>
              <a:rPr lang="en-US" b="1" dirty="0">
                <a:solidFill>
                  <a:srgbClr val="569CD6"/>
                </a:solidFill>
                <a:effectLst/>
                <a:latin typeface="Consolas" panose="020B0609020204030204" pitchFamily="49" charset="0"/>
              </a:rPr>
              <a:t>Hypothesis Test 3: Chi-Square Test of Independence</a:t>
            </a:r>
            <a:r>
              <a:rPr lang="en-US" b="0" dirty="0">
                <a:solidFill>
                  <a:srgbClr val="CCCCCC"/>
                </a:solidFill>
                <a:effectLst/>
                <a:latin typeface="Consolas" panose="020B0609020204030204" pitchFamily="49" charset="0"/>
              </a:rPr>
              <a:t> </a:t>
            </a:r>
          </a:p>
          <a:p>
            <a:pPr>
              <a:lnSpc>
                <a:spcPts val="1800"/>
              </a:lnSpc>
              <a:buNone/>
            </a:pPr>
            <a:r>
              <a:rPr lang="en-US" b="0" i="1" dirty="0">
                <a:solidFill>
                  <a:srgbClr val="CCCCCC"/>
                </a:solidFill>
                <a:effectLst/>
                <a:latin typeface="Consolas" panose="020B0609020204030204" pitchFamily="49" charset="0"/>
              </a:rPr>
              <a:t>Question: Is there an association between ZIP code income level (Low / Medium / High) and library program offerings?</a:t>
            </a:r>
            <a:r>
              <a:rPr lang="en-US" b="0" dirty="0">
                <a:solidFill>
                  <a:srgbClr val="CCCCCC"/>
                </a:solidFill>
                <a:effectLst/>
                <a:latin typeface="Consolas" panose="020B0609020204030204" pitchFamily="49" charset="0"/>
              </a:rPr>
              <a:t>      </a:t>
            </a:r>
          </a:p>
          <a:p>
            <a:pPr>
              <a:lnSpc>
                <a:spcPts val="1800"/>
              </a:lnSpc>
              <a:buNone/>
            </a:pPr>
            <a:r>
              <a:rPr lang="en-US" b="0" dirty="0">
                <a:solidFill>
                  <a:srgbClr val="CCCCCC"/>
                </a:solidFill>
                <a:effectLst/>
                <a:latin typeface="Consolas" panose="020B0609020204030204" pitchFamily="49" charset="0"/>
              </a:rPr>
              <a:t>-H₀: Income group and program offering level are independent.  </a:t>
            </a:r>
          </a:p>
          <a:p>
            <a:pPr marL="0" indent="0">
              <a:lnSpc>
                <a:spcPts val="1800"/>
              </a:lnSpc>
              <a:buNone/>
            </a:pPr>
            <a:r>
              <a:rPr lang="en-US" b="0" dirty="0">
                <a:solidFill>
                  <a:srgbClr val="CCCCCC"/>
                </a:solidFill>
                <a:effectLst/>
                <a:latin typeface="Consolas" panose="020B0609020204030204" pitchFamily="49" charset="0"/>
              </a:rPr>
              <a:t>-H₁: Income group and program offering level are associated.</a:t>
            </a:r>
          </a:p>
          <a:p>
            <a:pPr>
              <a:lnSpc>
                <a:spcPts val="1800"/>
              </a:lnSpc>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
        <p:nvSpPr>
          <p:cNvPr id="9" name="Metin kutusu 8">
            <a:extLst>
              <a:ext uri="{FF2B5EF4-FFF2-40B4-BE49-F238E27FC236}">
                <a16:creationId xmlns:a16="http://schemas.microsoft.com/office/drawing/2014/main" id="{87C7346C-8555-DE05-EA91-55C8B07BE758}"/>
              </a:ext>
            </a:extLst>
          </p:cNvPr>
          <p:cNvSpPr txBox="1"/>
          <p:nvPr/>
        </p:nvSpPr>
        <p:spPr>
          <a:xfrm>
            <a:off x="6206464" y="3890802"/>
            <a:ext cx="5828377" cy="1478995"/>
          </a:xfrm>
          <a:prstGeom prst="rect">
            <a:avLst/>
          </a:prstGeom>
          <a:noFill/>
        </p:spPr>
        <p:txBody>
          <a:bodyPr wrap="square">
            <a:spAutoFit/>
          </a:bodyPr>
          <a:lstStyle/>
          <a:p>
            <a:pPr>
              <a:lnSpc>
                <a:spcPts val="1800"/>
              </a:lnSpc>
            </a:pPr>
            <a:r>
              <a:rPr lang="en-US" b="0" dirty="0">
                <a:solidFill>
                  <a:srgbClr val="CCCCCC"/>
                </a:solidFill>
                <a:effectLst/>
                <a:latin typeface="Consolas" panose="020B0609020204030204" pitchFamily="49" charset="0"/>
              </a:rPr>
              <a:t>Since </a:t>
            </a:r>
            <a:r>
              <a:rPr lang="en-US" b="0" dirty="0" err="1">
                <a:solidFill>
                  <a:srgbClr val="CCCCCC"/>
                </a:solidFill>
                <a:effectLst/>
                <a:latin typeface="Consolas" panose="020B0609020204030204" pitchFamily="49" charset="0"/>
              </a:rPr>
              <a:t>p_value</a:t>
            </a:r>
            <a:r>
              <a:rPr lang="en-US" b="0" dirty="0">
                <a:solidFill>
                  <a:srgbClr val="CCCCCC"/>
                </a:solidFill>
                <a:effectLst/>
                <a:latin typeface="Consolas" panose="020B0609020204030204" pitchFamily="49" charset="0"/>
              </a:rPr>
              <a:t> ≪ 0.05, and even ≪ 0.001, we reject the null hypothesis. Library program levels tend to differ substantially depending on whether a ZIP code is low-, medium-, or high-income.</a:t>
            </a:r>
          </a:p>
          <a:p>
            <a:pPr>
              <a:lnSpc>
                <a:spcPts val="1800"/>
              </a:lnSpc>
            </a:pPr>
            <a:endParaRPr lang="en-US" b="0" dirty="0">
              <a:solidFill>
                <a:srgbClr val="CCCCCC"/>
              </a:solidFill>
              <a:effectLst/>
              <a:latin typeface="Consolas" panose="020B0609020204030204" pitchFamily="49" charset="0"/>
            </a:endParaRPr>
          </a:p>
        </p:txBody>
      </p:sp>
      <p:pic>
        <p:nvPicPr>
          <p:cNvPr id="3" name="Resim 2">
            <a:extLst>
              <a:ext uri="{FF2B5EF4-FFF2-40B4-BE49-F238E27FC236}">
                <a16:creationId xmlns:a16="http://schemas.microsoft.com/office/drawing/2014/main" id="{D6FC6ABF-2436-84A9-CE40-6443634DAC4E}"/>
              </a:ext>
            </a:extLst>
          </p:cNvPr>
          <p:cNvPicPr>
            <a:picLocks noChangeAspect="1"/>
          </p:cNvPicPr>
          <p:nvPr/>
        </p:nvPicPr>
        <p:blipFill>
          <a:blip r:embed="rId3"/>
          <a:stretch>
            <a:fillRect/>
          </a:stretch>
        </p:blipFill>
        <p:spPr>
          <a:xfrm>
            <a:off x="640079" y="2967669"/>
            <a:ext cx="5485575" cy="3733838"/>
          </a:xfrm>
          <a:prstGeom prst="rect">
            <a:avLst/>
          </a:prstGeom>
        </p:spPr>
      </p:pic>
    </p:spTree>
    <p:extLst>
      <p:ext uri="{BB962C8B-B14F-4D97-AF65-F5344CB8AC3E}">
        <p14:creationId xmlns:p14="http://schemas.microsoft.com/office/powerpoint/2010/main" val="35164031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601B92-2483-C9C6-8764-B1A630E67D6D}"/>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092ECF9B-CC76-E4E0-7D49-B25D296063C7}"/>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022B2F83-9D51-133D-FE54-44123668BA8F}"/>
              </a:ext>
            </a:extLst>
          </p:cNvPr>
          <p:cNvSpPr>
            <a:spLocks noGrp="1"/>
          </p:cNvSpPr>
          <p:nvPr>
            <p:ph type="title"/>
          </p:nvPr>
        </p:nvSpPr>
        <p:spPr>
          <a:xfrm>
            <a:off x="640079" y="156493"/>
            <a:ext cx="10890929" cy="819277"/>
          </a:xfrm>
        </p:spPr>
        <p:txBody>
          <a:bodyPr/>
          <a:lstStyle/>
          <a:p>
            <a:r>
              <a:rPr lang="tr-TR" dirty="0" err="1"/>
              <a:t>Hypothesis</a:t>
            </a:r>
            <a:r>
              <a:rPr lang="tr-TR" dirty="0"/>
              <a:t> </a:t>
            </a:r>
            <a:r>
              <a:rPr lang="tr-TR" dirty="0" err="1"/>
              <a:t>Tests</a:t>
            </a:r>
            <a:endParaRPr lang="tr-TR" dirty="0"/>
          </a:p>
        </p:txBody>
      </p:sp>
      <p:sp>
        <p:nvSpPr>
          <p:cNvPr id="5" name="İçerik Yer Tutucusu 4">
            <a:extLst>
              <a:ext uri="{FF2B5EF4-FFF2-40B4-BE49-F238E27FC236}">
                <a16:creationId xmlns:a16="http://schemas.microsoft.com/office/drawing/2014/main" id="{9E6B7858-D909-048F-0922-1AF0608F86CB}"/>
              </a:ext>
            </a:extLst>
          </p:cNvPr>
          <p:cNvSpPr>
            <a:spLocks noGrp="1"/>
          </p:cNvSpPr>
          <p:nvPr>
            <p:ph sz="half" idx="1"/>
          </p:nvPr>
        </p:nvSpPr>
        <p:spPr>
          <a:xfrm>
            <a:off x="640079" y="1270341"/>
            <a:ext cx="11339175" cy="5431166"/>
          </a:xfrm>
        </p:spPr>
        <p:txBody>
          <a:bodyPr>
            <a:noAutofit/>
          </a:bodyPr>
          <a:lstStyle/>
          <a:p>
            <a:pPr>
              <a:lnSpc>
                <a:spcPts val="1800"/>
              </a:lnSpc>
              <a:buNone/>
            </a:pPr>
            <a:r>
              <a:rPr lang="en-US" b="1" dirty="0">
                <a:solidFill>
                  <a:srgbClr val="569CD6"/>
                </a:solidFill>
                <a:effectLst/>
                <a:latin typeface="Consolas" panose="020B0609020204030204" pitchFamily="49" charset="0"/>
              </a:rPr>
              <a:t>Hypothesis Test 4: Two-Sample T-Test</a:t>
            </a:r>
            <a:r>
              <a:rPr lang="en-US" b="0" dirty="0">
                <a:solidFill>
                  <a:srgbClr val="CCCCCC"/>
                </a:solidFill>
                <a:effectLst/>
                <a:latin typeface="Consolas" panose="020B0609020204030204" pitchFamily="49" charset="0"/>
              </a:rPr>
              <a:t>  </a:t>
            </a:r>
          </a:p>
          <a:p>
            <a:pPr>
              <a:lnSpc>
                <a:spcPts val="1800"/>
              </a:lnSpc>
              <a:buNone/>
            </a:pPr>
            <a:r>
              <a:rPr lang="en-US" b="0" i="1" dirty="0">
                <a:solidFill>
                  <a:srgbClr val="CCCCCC"/>
                </a:solidFill>
                <a:effectLst/>
                <a:latin typeface="Consolas" panose="020B0609020204030204" pitchFamily="49" charset="0"/>
              </a:rPr>
              <a:t>Question: Do libraries in high-income ZIP codes have significantly more library staff (TOTSTAFF) than those in low-income ZIP codes?</a:t>
            </a:r>
            <a:r>
              <a:rPr lang="en-US" b="0" dirty="0">
                <a:solidFill>
                  <a:srgbClr val="CCCCCC"/>
                </a:solidFill>
                <a:effectLst/>
                <a:latin typeface="Consolas" panose="020B0609020204030204" pitchFamily="49" charset="0"/>
              </a:rPr>
              <a:t>        </a:t>
            </a:r>
          </a:p>
          <a:p>
            <a:pPr>
              <a:lnSpc>
                <a:spcPts val="1800"/>
              </a:lnSpc>
              <a:buNone/>
            </a:pPr>
            <a:r>
              <a:rPr lang="tr-TR" b="0" dirty="0">
                <a:solidFill>
                  <a:srgbClr val="CCCCCC"/>
                </a:solidFill>
                <a:effectLst/>
                <a:latin typeface="Consolas" panose="020B0609020204030204" pitchFamily="49" charset="0"/>
              </a:rPr>
              <a:t>-</a:t>
            </a:r>
            <a:r>
              <a:rPr lang="en-US" b="0" dirty="0">
                <a:solidFill>
                  <a:srgbClr val="CCCCCC"/>
                </a:solidFill>
                <a:effectLst/>
                <a:latin typeface="Consolas" panose="020B0609020204030204" pitchFamily="49" charset="0"/>
              </a:rPr>
              <a:t>H₀: There is no significant difference in the mean number of library staff between high-income and low-income ZIP codes.  </a:t>
            </a:r>
            <a:endParaRPr lang="tr-TR" b="0" dirty="0">
              <a:solidFill>
                <a:srgbClr val="CCCCCC"/>
              </a:solidFill>
              <a:effectLst/>
              <a:latin typeface="Consolas" panose="020B0609020204030204" pitchFamily="49" charset="0"/>
            </a:endParaRPr>
          </a:p>
          <a:p>
            <a:pPr>
              <a:lnSpc>
                <a:spcPts val="1800"/>
              </a:lnSpc>
              <a:buNone/>
            </a:pPr>
            <a:r>
              <a:rPr lang="en-US" b="0" dirty="0">
                <a:solidFill>
                  <a:srgbClr val="CCCCCC"/>
                </a:solidFill>
                <a:effectLst/>
                <a:latin typeface="Consolas" panose="020B0609020204030204" pitchFamily="49" charset="0"/>
              </a:rPr>
              <a:t>-H₁: There is a significant difference in the mean number of library staff between high-income and low-income ZIP codes.</a:t>
            </a:r>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
        <p:nvSpPr>
          <p:cNvPr id="9" name="Metin kutusu 8">
            <a:extLst>
              <a:ext uri="{FF2B5EF4-FFF2-40B4-BE49-F238E27FC236}">
                <a16:creationId xmlns:a16="http://schemas.microsoft.com/office/drawing/2014/main" id="{D1B8F33A-A003-0A49-98C5-9A0EF482E35F}"/>
              </a:ext>
            </a:extLst>
          </p:cNvPr>
          <p:cNvSpPr txBox="1"/>
          <p:nvPr/>
        </p:nvSpPr>
        <p:spPr>
          <a:xfrm>
            <a:off x="5426290" y="4053224"/>
            <a:ext cx="6552964" cy="1709827"/>
          </a:xfrm>
          <a:prstGeom prst="rect">
            <a:avLst/>
          </a:prstGeom>
          <a:noFill/>
        </p:spPr>
        <p:txBody>
          <a:bodyPr wrap="square">
            <a:spAutoFit/>
          </a:bodyPr>
          <a:lstStyle/>
          <a:p>
            <a:pPr>
              <a:lnSpc>
                <a:spcPts val="1800"/>
              </a:lnSpc>
            </a:pPr>
            <a:r>
              <a:rPr lang="en-US" b="0" dirty="0">
                <a:solidFill>
                  <a:srgbClr val="CCCCCC"/>
                </a:solidFill>
                <a:effectLst/>
                <a:latin typeface="Consolas" panose="020B0609020204030204" pitchFamily="49" charset="0"/>
              </a:rPr>
              <a:t>Since </a:t>
            </a:r>
            <a:r>
              <a:rPr lang="en-US" b="0" dirty="0" err="1">
                <a:solidFill>
                  <a:srgbClr val="CCCCCC"/>
                </a:solidFill>
                <a:effectLst/>
                <a:latin typeface="Consolas" panose="020B0609020204030204" pitchFamily="49" charset="0"/>
              </a:rPr>
              <a:t>p_value</a:t>
            </a:r>
            <a:r>
              <a:rPr lang="en-US" b="0" dirty="0">
                <a:solidFill>
                  <a:srgbClr val="CCCCCC"/>
                </a:solidFill>
                <a:effectLst/>
                <a:latin typeface="Consolas" panose="020B0609020204030204" pitchFamily="49" charset="0"/>
              </a:rPr>
              <a:t> ≪ 0.05, we reject the null hypothesis. The difference in the mean number of library staff between two income groups is significant, although looking at the box plot comparison, this result is not practically meaningful.</a:t>
            </a:r>
          </a:p>
          <a:p>
            <a:pPr>
              <a:lnSpc>
                <a:spcPts val="1800"/>
              </a:lnSpc>
            </a:pPr>
            <a:endParaRPr lang="en-US" b="0" dirty="0">
              <a:solidFill>
                <a:srgbClr val="CCCCCC"/>
              </a:solidFill>
              <a:effectLst/>
              <a:latin typeface="Consolas" panose="020B0609020204030204" pitchFamily="49" charset="0"/>
            </a:endParaRPr>
          </a:p>
        </p:txBody>
      </p:sp>
      <p:pic>
        <p:nvPicPr>
          <p:cNvPr id="3" name="Resim 2">
            <a:extLst>
              <a:ext uri="{FF2B5EF4-FFF2-40B4-BE49-F238E27FC236}">
                <a16:creationId xmlns:a16="http://schemas.microsoft.com/office/drawing/2014/main" id="{B4F04759-6A8D-1563-C78B-8A7CB4D70991}"/>
              </a:ext>
            </a:extLst>
          </p:cNvPr>
          <p:cNvPicPr>
            <a:picLocks noChangeAspect="1"/>
          </p:cNvPicPr>
          <p:nvPr/>
        </p:nvPicPr>
        <p:blipFill>
          <a:blip r:embed="rId3"/>
          <a:stretch>
            <a:fillRect/>
          </a:stretch>
        </p:blipFill>
        <p:spPr>
          <a:xfrm>
            <a:off x="640079" y="3349219"/>
            <a:ext cx="4662214" cy="3352288"/>
          </a:xfrm>
          <a:prstGeom prst="rect">
            <a:avLst/>
          </a:prstGeom>
        </p:spPr>
      </p:pic>
    </p:spTree>
    <p:extLst>
      <p:ext uri="{BB962C8B-B14F-4D97-AF65-F5344CB8AC3E}">
        <p14:creationId xmlns:p14="http://schemas.microsoft.com/office/powerpoint/2010/main" val="370673342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7EB7E0-4E99-B57A-877B-9F9B4A47236B}"/>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82F06118-1BCD-40F0-E24D-0BA1C6480C62}"/>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613EB4F7-470A-6DD1-5443-484B5638A0A7}"/>
              </a:ext>
            </a:extLst>
          </p:cNvPr>
          <p:cNvSpPr>
            <a:spLocks noGrp="1"/>
          </p:cNvSpPr>
          <p:nvPr>
            <p:ph type="title"/>
          </p:nvPr>
        </p:nvSpPr>
        <p:spPr>
          <a:xfrm>
            <a:off x="640079" y="156493"/>
            <a:ext cx="10890929" cy="819277"/>
          </a:xfrm>
        </p:spPr>
        <p:txBody>
          <a:bodyPr/>
          <a:lstStyle/>
          <a:p>
            <a:r>
              <a:rPr lang="tr-TR" dirty="0"/>
              <a:t>Handling </a:t>
            </a:r>
            <a:r>
              <a:rPr lang="tr-TR" dirty="0" err="1"/>
              <a:t>Collinearity</a:t>
            </a:r>
            <a:endParaRPr lang="tr-TR" dirty="0"/>
          </a:p>
        </p:txBody>
      </p:sp>
      <p:sp>
        <p:nvSpPr>
          <p:cNvPr id="5" name="İçerik Yer Tutucusu 4">
            <a:extLst>
              <a:ext uri="{FF2B5EF4-FFF2-40B4-BE49-F238E27FC236}">
                <a16:creationId xmlns:a16="http://schemas.microsoft.com/office/drawing/2014/main" id="{E188F6D8-F2A9-C4BA-EC47-989BAF012898}"/>
              </a:ext>
            </a:extLst>
          </p:cNvPr>
          <p:cNvSpPr>
            <a:spLocks noGrp="1"/>
          </p:cNvSpPr>
          <p:nvPr>
            <p:ph sz="half" idx="1"/>
          </p:nvPr>
        </p:nvSpPr>
        <p:spPr>
          <a:xfrm>
            <a:off x="640079" y="1178287"/>
            <a:ext cx="11498734" cy="5523220"/>
          </a:xfrm>
        </p:spPr>
        <p:txBody>
          <a:bodyPr>
            <a:noAutofit/>
          </a:bodyPr>
          <a:lstStyle/>
          <a:p>
            <a:pPr>
              <a:lnSpc>
                <a:spcPts val="1800"/>
              </a:lnSpc>
              <a:buNone/>
            </a:pPr>
            <a:r>
              <a:rPr lang="tr-TR" b="1" dirty="0" err="1"/>
              <a:t>Used</a:t>
            </a:r>
            <a:r>
              <a:rPr lang="tr-TR" b="1" dirty="0"/>
              <a:t> </a:t>
            </a:r>
            <a:r>
              <a:rPr lang="tr-TR" b="1" dirty="0" err="1"/>
              <a:t>Variance</a:t>
            </a:r>
            <a:r>
              <a:rPr lang="tr-TR" b="1" dirty="0"/>
              <a:t> </a:t>
            </a:r>
            <a:r>
              <a:rPr lang="tr-TR" b="1" dirty="0" err="1"/>
              <a:t>Inflation</a:t>
            </a:r>
            <a:r>
              <a:rPr lang="tr-TR" b="1" dirty="0"/>
              <a:t> </a:t>
            </a:r>
            <a:r>
              <a:rPr lang="tr-TR" b="1" dirty="0" err="1"/>
              <a:t>Factor</a:t>
            </a:r>
            <a:r>
              <a:rPr lang="tr-TR" b="1" dirty="0"/>
              <a:t> (VIF) </a:t>
            </a:r>
            <a:r>
              <a:rPr lang="tr-TR" b="1" dirty="0" err="1"/>
              <a:t>with</a:t>
            </a:r>
            <a:r>
              <a:rPr lang="tr-TR" b="1" dirty="0"/>
              <a:t> </a:t>
            </a:r>
            <a:r>
              <a:rPr lang="tr-TR" b="1" dirty="0" err="1"/>
              <a:t>threshold</a:t>
            </a:r>
            <a:r>
              <a:rPr lang="tr-TR" b="1" dirty="0"/>
              <a:t> 6 </a:t>
            </a:r>
            <a:r>
              <a:rPr lang="tr-TR" b="1" dirty="0" err="1"/>
              <a:t>to</a:t>
            </a:r>
            <a:r>
              <a:rPr lang="tr-TR" b="1" dirty="0"/>
              <a:t> </a:t>
            </a:r>
            <a:r>
              <a:rPr lang="tr-TR" b="1" dirty="0" err="1"/>
              <a:t>exclude</a:t>
            </a:r>
            <a:r>
              <a:rPr lang="tr-TR" b="1" dirty="0"/>
              <a:t> </a:t>
            </a:r>
            <a:r>
              <a:rPr lang="tr-TR" b="1" dirty="0" err="1"/>
              <a:t>the</a:t>
            </a:r>
            <a:r>
              <a:rPr lang="tr-TR" b="1" dirty="0"/>
              <a:t> </a:t>
            </a:r>
            <a:r>
              <a:rPr lang="tr-TR" b="1" dirty="0" err="1"/>
              <a:t>features</a:t>
            </a:r>
            <a:r>
              <a:rPr lang="tr-TR" b="1" dirty="0"/>
              <a:t> </a:t>
            </a:r>
            <a:r>
              <a:rPr lang="tr-TR" b="1" dirty="0" err="1"/>
              <a:t>that</a:t>
            </a:r>
            <a:r>
              <a:rPr lang="tr-TR" b="1" dirty="0"/>
              <a:t> </a:t>
            </a:r>
            <a:r>
              <a:rPr lang="tr-TR" b="1" dirty="0" err="1"/>
              <a:t>exhibited</a:t>
            </a:r>
            <a:r>
              <a:rPr lang="tr-TR" b="1" dirty="0"/>
              <a:t> </a:t>
            </a:r>
          </a:p>
          <a:p>
            <a:pPr>
              <a:lnSpc>
                <a:spcPts val="1800"/>
              </a:lnSpc>
              <a:buNone/>
            </a:pPr>
            <a:r>
              <a:rPr lang="tr-TR" b="1" dirty="0" err="1"/>
              <a:t>high</a:t>
            </a:r>
            <a:r>
              <a:rPr lang="tr-TR" b="1" dirty="0"/>
              <a:t> </a:t>
            </a:r>
            <a:r>
              <a:rPr lang="tr-TR" b="1" dirty="0" err="1"/>
              <a:t>mutlicollinearity</a:t>
            </a:r>
            <a:r>
              <a:rPr lang="tr-TR" b="1" dirty="0"/>
              <a:t> </a:t>
            </a:r>
            <a:r>
              <a:rPr lang="tr-TR" b="1" dirty="0" err="1"/>
              <a:t>before</a:t>
            </a:r>
            <a:r>
              <a:rPr lang="tr-TR" b="1" dirty="0"/>
              <a:t> </a:t>
            </a:r>
            <a:r>
              <a:rPr lang="tr-TR" b="1" dirty="0" err="1"/>
              <a:t>training</a:t>
            </a:r>
            <a:r>
              <a:rPr lang="tr-TR" b="1" dirty="0"/>
              <a:t> </a:t>
            </a:r>
            <a:r>
              <a:rPr lang="tr-TR" b="1" dirty="0" err="1"/>
              <a:t>the</a:t>
            </a:r>
            <a:r>
              <a:rPr lang="tr-TR" b="1" dirty="0"/>
              <a:t> </a:t>
            </a:r>
            <a:r>
              <a:rPr lang="tr-TR" b="1" dirty="0" err="1"/>
              <a:t>machine</a:t>
            </a:r>
            <a:r>
              <a:rPr lang="tr-TR" b="1" dirty="0"/>
              <a:t> </a:t>
            </a:r>
            <a:r>
              <a:rPr lang="tr-TR" b="1" dirty="0" err="1"/>
              <a:t>learning</a:t>
            </a:r>
            <a:r>
              <a:rPr lang="tr-TR" b="1" dirty="0"/>
              <a:t> </a:t>
            </a:r>
            <a:r>
              <a:rPr lang="tr-TR" b="1" dirty="0" err="1"/>
              <a:t>models</a:t>
            </a:r>
            <a:r>
              <a:rPr lang="tr-TR" b="1" dirty="0"/>
              <a:t>.</a:t>
            </a: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6" name="Resim 5" descr="metin, ekran görüntüsü, yazı tipi içeren bir resim">
            <a:extLst>
              <a:ext uri="{FF2B5EF4-FFF2-40B4-BE49-F238E27FC236}">
                <a16:creationId xmlns:a16="http://schemas.microsoft.com/office/drawing/2014/main" id="{72AE2F0B-CAF9-0BA6-0925-924F821D72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79" y="2154047"/>
            <a:ext cx="6018472" cy="4492218"/>
          </a:xfrm>
          <a:prstGeom prst="rect">
            <a:avLst/>
          </a:prstGeom>
        </p:spPr>
      </p:pic>
    </p:spTree>
    <p:extLst>
      <p:ext uri="{BB962C8B-B14F-4D97-AF65-F5344CB8AC3E}">
        <p14:creationId xmlns:p14="http://schemas.microsoft.com/office/powerpoint/2010/main" val="3882438200"/>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391AC6-987A-5791-582B-F05FA10A8BF2}"/>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3F12AE81-1062-C429-F80C-C800F8DB4CB9}"/>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9E68D4D6-4A99-C1C6-8E37-C0C49C5BA56F}"/>
              </a:ext>
            </a:extLst>
          </p:cNvPr>
          <p:cNvSpPr>
            <a:spLocks noGrp="1"/>
          </p:cNvSpPr>
          <p:nvPr>
            <p:ph type="title"/>
          </p:nvPr>
        </p:nvSpPr>
        <p:spPr>
          <a:xfrm>
            <a:off x="640079" y="156493"/>
            <a:ext cx="10890929" cy="819277"/>
          </a:xfrm>
        </p:spPr>
        <p:txBody>
          <a:bodyPr/>
          <a:lstStyle/>
          <a:p>
            <a:r>
              <a:rPr lang="tr-TR" dirty="0"/>
              <a:t>5-Fold CV </a:t>
            </a:r>
            <a:r>
              <a:rPr lang="tr-TR" dirty="0" err="1"/>
              <a:t>for</a:t>
            </a:r>
            <a:r>
              <a:rPr lang="tr-TR" dirty="0"/>
              <a:t> </a:t>
            </a:r>
            <a:r>
              <a:rPr lang="tr-TR" dirty="0" err="1"/>
              <a:t>Linear</a:t>
            </a:r>
            <a:r>
              <a:rPr lang="tr-TR" dirty="0"/>
              <a:t> </a:t>
            </a:r>
            <a:r>
              <a:rPr lang="tr-TR" dirty="0" err="1"/>
              <a:t>Regression</a:t>
            </a:r>
            <a:endParaRPr lang="tr-TR" dirty="0"/>
          </a:p>
        </p:txBody>
      </p:sp>
      <p:sp>
        <p:nvSpPr>
          <p:cNvPr id="5" name="İçerik Yer Tutucusu 4">
            <a:extLst>
              <a:ext uri="{FF2B5EF4-FFF2-40B4-BE49-F238E27FC236}">
                <a16:creationId xmlns:a16="http://schemas.microsoft.com/office/drawing/2014/main" id="{AC3A0865-2BB1-7411-F010-CB40F15B1FDE}"/>
              </a:ext>
            </a:extLst>
          </p:cNvPr>
          <p:cNvSpPr>
            <a:spLocks noGrp="1"/>
          </p:cNvSpPr>
          <p:nvPr>
            <p:ph sz="half" idx="1"/>
          </p:nvPr>
        </p:nvSpPr>
        <p:spPr>
          <a:xfrm>
            <a:off x="640080" y="1270341"/>
            <a:ext cx="10890927" cy="5431166"/>
          </a:xfrm>
        </p:spPr>
        <p:txBody>
          <a:bodyPr>
            <a:noAutofit/>
          </a:bodyPr>
          <a:lstStyle/>
          <a:p>
            <a:pPr>
              <a:lnSpc>
                <a:spcPts val="1800"/>
              </a:lnSpc>
              <a:buNone/>
            </a:pPr>
            <a:r>
              <a:rPr lang="tr-TR" b="1" dirty="0" err="1"/>
              <a:t>Target</a:t>
            </a:r>
            <a:r>
              <a:rPr lang="tr-TR" b="1" dirty="0"/>
              <a:t> </a:t>
            </a:r>
            <a:r>
              <a:rPr lang="tr-TR" b="1" dirty="0" err="1"/>
              <a:t>variable</a:t>
            </a:r>
            <a:r>
              <a:rPr lang="tr-TR" b="1" dirty="0"/>
              <a:t> </a:t>
            </a:r>
            <a:r>
              <a:rPr lang="tr-TR" b="1" dirty="0" err="1"/>
              <a:t>to</a:t>
            </a:r>
            <a:r>
              <a:rPr lang="tr-TR" b="1" dirty="0"/>
              <a:t> </a:t>
            </a:r>
            <a:r>
              <a:rPr lang="tr-TR" b="1" dirty="0" err="1"/>
              <a:t>predict</a:t>
            </a:r>
            <a:r>
              <a:rPr lang="tr-TR" b="1" dirty="0"/>
              <a:t> </a:t>
            </a:r>
            <a:r>
              <a:rPr lang="tr-TR" b="1" dirty="0" err="1"/>
              <a:t>was</a:t>
            </a:r>
            <a:r>
              <a:rPr lang="tr-TR" b="1" dirty="0"/>
              <a:t> CHECKOUTS_PER_CAPITA. </a:t>
            </a:r>
            <a:r>
              <a:rPr lang="tr-TR" b="1" dirty="0" err="1"/>
              <a:t>Numeric</a:t>
            </a:r>
            <a:r>
              <a:rPr lang="tr-TR" b="1" dirty="0"/>
              <a:t> </a:t>
            </a:r>
            <a:r>
              <a:rPr lang="tr-TR" b="1" dirty="0" err="1"/>
              <a:t>features</a:t>
            </a:r>
            <a:r>
              <a:rPr lang="tr-TR" b="1" dirty="0"/>
              <a:t> </a:t>
            </a:r>
            <a:r>
              <a:rPr lang="tr-TR" b="1" dirty="0" err="1"/>
              <a:t>were</a:t>
            </a:r>
            <a:r>
              <a:rPr lang="tr-TR" b="1" dirty="0"/>
              <a:t>  </a:t>
            </a:r>
            <a:r>
              <a:rPr lang="tr-TR" b="1" dirty="0" err="1"/>
              <a:t>scaled</a:t>
            </a:r>
            <a:r>
              <a:rPr lang="tr-TR" b="1" dirty="0"/>
              <a:t>  </a:t>
            </a:r>
            <a:r>
              <a:rPr lang="tr-TR" b="1" dirty="0" err="1"/>
              <a:t>with</a:t>
            </a:r>
            <a:r>
              <a:rPr lang="tr-TR" b="1" dirty="0"/>
              <a:t> </a:t>
            </a:r>
          </a:p>
          <a:p>
            <a:pPr>
              <a:lnSpc>
                <a:spcPts val="1800"/>
              </a:lnSpc>
              <a:buNone/>
            </a:pPr>
            <a:r>
              <a:rPr lang="tr-TR" b="1" dirty="0" err="1"/>
              <a:t>StandardScaler</a:t>
            </a:r>
            <a:r>
              <a:rPr lang="tr-TR" b="1" dirty="0"/>
              <a:t>(). </a:t>
            </a:r>
            <a:r>
              <a:rPr lang="tr-TR" b="1" dirty="0" err="1"/>
              <a:t>Used</a:t>
            </a:r>
            <a:r>
              <a:rPr lang="tr-TR" b="1" dirty="0"/>
              <a:t> k-</a:t>
            </a:r>
            <a:r>
              <a:rPr lang="tr-TR" b="1" dirty="0" err="1"/>
              <a:t>Fold</a:t>
            </a:r>
            <a:r>
              <a:rPr lang="tr-TR" b="1" dirty="0"/>
              <a:t> </a:t>
            </a:r>
            <a:r>
              <a:rPr lang="tr-TR" b="1" dirty="0" err="1"/>
              <a:t>cross</a:t>
            </a:r>
            <a:r>
              <a:rPr lang="tr-TR" b="1" dirty="0"/>
              <a:t> </a:t>
            </a:r>
            <a:r>
              <a:rPr lang="tr-TR" b="1" dirty="0" err="1"/>
              <a:t>validation</a:t>
            </a:r>
            <a:r>
              <a:rPr lang="tr-TR" b="1" dirty="0"/>
              <a:t> (k = 5) </a:t>
            </a:r>
            <a:r>
              <a:rPr lang="tr-TR" b="1" dirty="0" err="1"/>
              <a:t>to</a:t>
            </a:r>
            <a:r>
              <a:rPr lang="tr-TR" b="1" dirty="0"/>
              <a:t> </a:t>
            </a:r>
            <a:r>
              <a:rPr lang="tr-TR" b="1" dirty="0" err="1"/>
              <a:t>train</a:t>
            </a:r>
            <a:r>
              <a:rPr lang="tr-TR" b="1" dirty="0"/>
              <a:t> </a:t>
            </a:r>
            <a:r>
              <a:rPr lang="tr-TR" b="1" dirty="0" err="1"/>
              <a:t>and</a:t>
            </a:r>
            <a:r>
              <a:rPr lang="tr-TR" b="1" dirty="0"/>
              <a:t> test  </a:t>
            </a:r>
            <a:r>
              <a:rPr lang="tr-TR" b="1" dirty="0" err="1"/>
              <a:t>the</a:t>
            </a:r>
            <a:r>
              <a:rPr lang="tr-TR" b="1" dirty="0"/>
              <a:t> </a:t>
            </a:r>
            <a:r>
              <a:rPr lang="tr-TR" b="1" dirty="0" err="1"/>
              <a:t>Linear</a:t>
            </a:r>
            <a:r>
              <a:rPr lang="tr-TR" b="1" dirty="0"/>
              <a:t> </a:t>
            </a:r>
            <a:r>
              <a:rPr lang="tr-TR" b="1" dirty="0" err="1"/>
              <a:t>Regression</a:t>
            </a:r>
            <a:r>
              <a:rPr lang="tr-TR" b="1" dirty="0"/>
              <a:t> </a:t>
            </a:r>
          </a:p>
          <a:p>
            <a:pPr>
              <a:lnSpc>
                <a:spcPts val="1800"/>
              </a:lnSpc>
              <a:buNone/>
            </a:pPr>
            <a:r>
              <a:rPr lang="tr-TR" b="1" dirty="0"/>
              <a:t>model.</a:t>
            </a:r>
          </a:p>
          <a:p>
            <a:pPr>
              <a:lnSpc>
                <a:spcPts val="1800"/>
              </a:lnSpc>
              <a:buNone/>
            </a:pPr>
            <a:r>
              <a:rPr lang="tr-TR" b="1" u="sng" dirty="0" err="1"/>
              <a:t>Results</a:t>
            </a:r>
            <a:r>
              <a:rPr lang="tr-TR" b="1" u="sng" dirty="0"/>
              <a:t>:</a:t>
            </a:r>
          </a:p>
          <a:p>
            <a:pPr>
              <a:lnSpc>
                <a:spcPts val="1800"/>
              </a:lnSpc>
              <a:buNone/>
            </a:pPr>
            <a:r>
              <a:rPr lang="tr-TR" dirty="0" err="1">
                <a:latin typeface="Consolas" panose="020B0609020204030204" pitchFamily="49" charset="0"/>
              </a:rPr>
              <a:t>Fold</a:t>
            </a:r>
            <a:r>
              <a:rPr lang="tr-TR" dirty="0">
                <a:latin typeface="Consolas" panose="020B0609020204030204" pitchFamily="49" charset="0"/>
              </a:rPr>
              <a:t> 1 | </a:t>
            </a: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-&gt; RMSE 5.070, R² 0.299</a:t>
            </a:r>
          </a:p>
          <a:p>
            <a:pPr>
              <a:lnSpc>
                <a:spcPts val="1800"/>
              </a:lnSpc>
              <a:buNone/>
            </a:pPr>
            <a:r>
              <a:rPr lang="tr-TR" dirty="0" err="1">
                <a:latin typeface="Consolas" panose="020B0609020204030204" pitchFamily="49" charset="0"/>
              </a:rPr>
              <a:t>Fold</a:t>
            </a:r>
            <a:r>
              <a:rPr lang="tr-TR" dirty="0">
                <a:latin typeface="Consolas" panose="020B0609020204030204" pitchFamily="49" charset="0"/>
              </a:rPr>
              <a:t> 2 | </a:t>
            </a: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-&gt; RMSE 7.080, R² 0.193</a:t>
            </a:r>
          </a:p>
          <a:p>
            <a:pPr>
              <a:lnSpc>
                <a:spcPts val="1800"/>
              </a:lnSpc>
              <a:buNone/>
            </a:pPr>
            <a:r>
              <a:rPr lang="tr-TR" dirty="0" err="1">
                <a:latin typeface="Consolas" panose="020B0609020204030204" pitchFamily="49" charset="0"/>
              </a:rPr>
              <a:t>Fold</a:t>
            </a:r>
            <a:r>
              <a:rPr lang="tr-TR" dirty="0">
                <a:latin typeface="Consolas" panose="020B0609020204030204" pitchFamily="49" charset="0"/>
              </a:rPr>
              <a:t> 3 | </a:t>
            </a: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-&gt; RMSE 5.648, R² 0.360</a:t>
            </a:r>
          </a:p>
          <a:p>
            <a:pPr>
              <a:lnSpc>
                <a:spcPts val="1800"/>
              </a:lnSpc>
              <a:buNone/>
            </a:pPr>
            <a:r>
              <a:rPr lang="tr-TR" dirty="0" err="1">
                <a:latin typeface="Consolas" panose="020B0609020204030204" pitchFamily="49" charset="0"/>
              </a:rPr>
              <a:t>Fold</a:t>
            </a:r>
            <a:r>
              <a:rPr lang="tr-TR" dirty="0">
                <a:latin typeface="Consolas" panose="020B0609020204030204" pitchFamily="49" charset="0"/>
              </a:rPr>
              <a:t> 4 | </a:t>
            </a: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-&gt; RMSE 4.639, R² 0.449</a:t>
            </a:r>
          </a:p>
          <a:p>
            <a:pPr>
              <a:lnSpc>
                <a:spcPts val="1800"/>
              </a:lnSpc>
              <a:buNone/>
            </a:pPr>
            <a:r>
              <a:rPr lang="tr-TR" dirty="0" err="1">
                <a:latin typeface="Consolas" panose="020B0609020204030204" pitchFamily="49" charset="0"/>
              </a:rPr>
              <a:t>Fold</a:t>
            </a:r>
            <a:r>
              <a:rPr lang="tr-TR" dirty="0">
                <a:latin typeface="Consolas" panose="020B0609020204030204" pitchFamily="49" charset="0"/>
              </a:rPr>
              <a:t> 5 | </a:t>
            </a: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-&gt; RMSE 4.142, R² 0.405</a:t>
            </a:r>
          </a:p>
          <a:p>
            <a:pPr>
              <a:lnSpc>
                <a:spcPts val="1800"/>
              </a:lnSpc>
              <a:buNone/>
            </a:pPr>
            <a:endParaRPr lang="tr-TR" dirty="0">
              <a:latin typeface="Consolas" panose="020B0609020204030204" pitchFamily="49" charset="0"/>
            </a:endParaRPr>
          </a:p>
          <a:p>
            <a:pPr>
              <a:lnSpc>
                <a:spcPts val="1800"/>
              </a:lnSpc>
              <a:buNone/>
            </a:pP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Cross-</a:t>
            </a:r>
            <a:r>
              <a:rPr lang="tr-TR" dirty="0" err="1">
                <a:latin typeface="Consolas" panose="020B0609020204030204" pitchFamily="49" charset="0"/>
              </a:rPr>
              <a:t>Validation</a:t>
            </a:r>
            <a:r>
              <a:rPr lang="tr-TR" dirty="0">
                <a:latin typeface="Consolas" panose="020B0609020204030204" pitchFamily="49" charset="0"/>
              </a:rPr>
              <a:t> RMSE: 5.315 ± 1.012</a:t>
            </a:r>
          </a:p>
          <a:p>
            <a:pPr>
              <a:lnSpc>
                <a:spcPts val="1800"/>
              </a:lnSpc>
              <a:buNone/>
            </a:pPr>
            <a:r>
              <a:rPr lang="tr-TR" dirty="0" err="1">
                <a:latin typeface="Consolas" panose="020B0609020204030204" pitchFamily="49" charset="0"/>
              </a:rPr>
              <a:t>Linear</a:t>
            </a:r>
            <a:r>
              <a:rPr lang="tr-TR" dirty="0">
                <a:latin typeface="Consolas" panose="020B0609020204030204" pitchFamily="49" charset="0"/>
              </a:rPr>
              <a:t> </a:t>
            </a:r>
            <a:r>
              <a:rPr lang="tr-TR" dirty="0" err="1">
                <a:latin typeface="Consolas" panose="020B0609020204030204" pitchFamily="49" charset="0"/>
              </a:rPr>
              <a:t>Regression</a:t>
            </a:r>
            <a:r>
              <a:rPr lang="tr-TR" dirty="0">
                <a:latin typeface="Consolas" panose="020B0609020204030204" pitchFamily="49" charset="0"/>
              </a:rPr>
              <a:t> Cross-</a:t>
            </a:r>
            <a:r>
              <a:rPr lang="tr-TR" dirty="0" err="1">
                <a:latin typeface="Consolas" panose="020B0609020204030204" pitchFamily="49" charset="0"/>
              </a:rPr>
              <a:t>Validation</a:t>
            </a:r>
            <a:r>
              <a:rPr lang="tr-TR" dirty="0">
                <a:latin typeface="Consolas" panose="020B0609020204030204" pitchFamily="49" charset="0"/>
              </a:rPr>
              <a:t> R²: 0.341 ± 0.089</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Tree>
    <p:extLst>
      <p:ext uri="{BB962C8B-B14F-4D97-AF65-F5344CB8AC3E}">
        <p14:creationId xmlns:p14="http://schemas.microsoft.com/office/powerpoint/2010/main" val="335538387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5095B3-69CE-0D8A-B3EC-93EEE76BB8E8}"/>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5DC1875F-6A8C-415D-8E60-1B0637945CE5}"/>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1549B950-458B-8079-CFDB-8FCCAC5A6D31}"/>
              </a:ext>
            </a:extLst>
          </p:cNvPr>
          <p:cNvSpPr>
            <a:spLocks noGrp="1"/>
          </p:cNvSpPr>
          <p:nvPr>
            <p:ph type="title"/>
          </p:nvPr>
        </p:nvSpPr>
        <p:spPr>
          <a:xfrm>
            <a:off x="640079" y="156493"/>
            <a:ext cx="10890929" cy="819277"/>
          </a:xfrm>
        </p:spPr>
        <p:txBody>
          <a:bodyPr/>
          <a:lstStyle/>
          <a:p>
            <a:r>
              <a:rPr lang="tr-TR" dirty="0"/>
              <a:t>5-Fold CV </a:t>
            </a:r>
            <a:r>
              <a:rPr lang="tr-TR" dirty="0" err="1"/>
              <a:t>for</a:t>
            </a:r>
            <a:r>
              <a:rPr lang="tr-TR" dirty="0"/>
              <a:t> k-</a:t>
            </a:r>
            <a:r>
              <a:rPr lang="tr-TR" dirty="0" err="1"/>
              <a:t>Nearest</a:t>
            </a:r>
            <a:r>
              <a:rPr lang="tr-TR" dirty="0"/>
              <a:t> </a:t>
            </a:r>
            <a:r>
              <a:rPr lang="tr-TR" dirty="0" err="1"/>
              <a:t>Neighbors</a:t>
            </a:r>
            <a:endParaRPr lang="tr-TR" dirty="0"/>
          </a:p>
        </p:txBody>
      </p:sp>
      <p:sp>
        <p:nvSpPr>
          <p:cNvPr id="5" name="İçerik Yer Tutucusu 4">
            <a:extLst>
              <a:ext uri="{FF2B5EF4-FFF2-40B4-BE49-F238E27FC236}">
                <a16:creationId xmlns:a16="http://schemas.microsoft.com/office/drawing/2014/main" id="{A139AD84-9400-35AE-DFA3-02D0047182C4}"/>
              </a:ext>
            </a:extLst>
          </p:cNvPr>
          <p:cNvSpPr>
            <a:spLocks noGrp="1"/>
          </p:cNvSpPr>
          <p:nvPr>
            <p:ph sz="half" idx="1"/>
          </p:nvPr>
        </p:nvSpPr>
        <p:spPr>
          <a:xfrm>
            <a:off x="640080" y="1270340"/>
            <a:ext cx="10572060" cy="5498675"/>
          </a:xfrm>
        </p:spPr>
        <p:txBody>
          <a:bodyPr>
            <a:noAutofit/>
          </a:bodyPr>
          <a:lstStyle/>
          <a:p>
            <a:pPr>
              <a:lnSpc>
                <a:spcPts val="1800"/>
              </a:lnSpc>
              <a:buNone/>
            </a:pPr>
            <a:r>
              <a:rPr lang="tr-TR" b="1" dirty="0" err="1"/>
              <a:t>Numeric</a:t>
            </a:r>
            <a:r>
              <a:rPr lang="tr-TR" b="1" dirty="0"/>
              <a:t> </a:t>
            </a:r>
            <a:r>
              <a:rPr lang="tr-TR" b="1" dirty="0" err="1"/>
              <a:t>features</a:t>
            </a:r>
            <a:r>
              <a:rPr lang="tr-TR" b="1" dirty="0"/>
              <a:t> </a:t>
            </a:r>
            <a:r>
              <a:rPr lang="tr-TR" b="1" dirty="0" err="1"/>
              <a:t>were</a:t>
            </a:r>
            <a:r>
              <a:rPr lang="tr-TR" b="1" dirty="0"/>
              <a:t> </a:t>
            </a:r>
            <a:r>
              <a:rPr lang="tr-TR" b="1" dirty="0" err="1"/>
              <a:t>scaled</a:t>
            </a:r>
            <a:r>
              <a:rPr lang="tr-TR" b="1" dirty="0"/>
              <a:t> </a:t>
            </a:r>
            <a:r>
              <a:rPr lang="tr-TR" b="1" dirty="0" err="1"/>
              <a:t>with</a:t>
            </a:r>
            <a:r>
              <a:rPr lang="tr-TR" b="1" dirty="0"/>
              <a:t> </a:t>
            </a:r>
            <a:r>
              <a:rPr lang="tr-TR" b="1" dirty="0" err="1"/>
              <a:t>StandardScaler</a:t>
            </a:r>
            <a:r>
              <a:rPr lang="tr-TR" b="1" dirty="0"/>
              <a:t>(). </a:t>
            </a:r>
            <a:r>
              <a:rPr lang="tr-TR" b="1" dirty="0" err="1"/>
              <a:t>Used</a:t>
            </a:r>
            <a:r>
              <a:rPr lang="tr-TR" b="1" dirty="0"/>
              <a:t> k-</a:t>
            </a:r>
            <a:r>
              <a:rPr lang="tr-TR" b="1" dirty="0" err="1"/>
              <a:t>Fold</a:t>
            </a:r>
            <a:r>
              <a:rPr lang="tr-TR" b="1" dirty="0"/>
              <a:t> </a:t>
            </a:r>
            <a:r>
              <a:rPr lang="tr-TR" b="1" dirty="0" err="1"/>
              <a:t>cross</a:t>
            </a:r>
            <a:r>
              <a:rPr lang="tr-TR" b="1" dirty="0"/>
              <a:t> </a:t>
            </a:r>
            <a:r>
              <a:rPr lang="tr-TR" b="1" dirty="0" err="1"/>
              <a:t>validation</a:t>
            </a:r>
            <a:r>
              <a:rPr lang="tr-TR" b="1" dirty="0"/>
              <a:t> (k = 5) </a:t>
            </a:r>
            <a:r>
              <a:rPr lang="tr-TR" b="1" dirty="0" err="1"/>
              <a:t>to</a:t>
            </a:r>
            <a:r>
              <a:rPr lang="tr-TR" b="1" dirty="0"/>
              <a:t>  </a:t>
            </a:r>
          </a:p>
          <a:p>
            <a:pPr>
              <a:lnSpc>
                <a:spcPts val="1800"/>
              </a:lnSpc>
              <a:buNone/>
            </a:pPr>
            <a:r>
              <a:rPr lang="tr-TR" b="1" dirty="0" err="1"/>
              <a:t>find</a:t>
            </a:r>
            <a:r>
              <a:rPr lang="tr-TR" b="1" dirty="0"/>
              <a:t> </a:t>
            </a:r>
            <a:r>
              <a:rPr lang="tr-TR" b="1" dirty="0" err="1"/>
              <a:t>the</a:t>
            </a:r>
            <a:r>
              <a:rPr lang="tr-TR" b="1" dirty="0"/>
              <a:t> </a:t>
            </a:r>
            <a:r>
              <a:rPr lang="tr-TR" b="1" dirty="0" err="1"/>
              <a:t>best</a:t>
            </a:r>
            <a:r>
              <a:rPr lang="tr-TR" b="1" dirty="0"/>
              <a:t> </a:t>
            </a:r>
            <a:r>
              <a:rPr lang="tr-TR" b="1" dirty="0" err="1"/>
              <a:t>value</a:t>
            </a:r>
            <a:r>
              <a:rPr lang="tr-TR" b="1" dirty="0"/>
              <a:t> </a:t>
            </a:r>
            <a:r>
              <a:rPr lang="tr-TR" b="1" dirty="0" err="1"/>
              <a:t>for</a:t>
            </a:r>
            <a:r>
              <a:rPr lang="tr-TR" b="1" dirty="0"/>
              <a:t> </a:t>
            </a:r>
            <a:r>
              <a:rPr lang="tr-TR" b="1" dirty="0" err="1"/>
              <a:t>the</a:t>
            </a:r>
            <a:r>
              <a:rPr lang="tr-TR" b="1" dirty="0"/>
              <a:t> </a:t>
            </a:r>
            <a:r>
              <a:rPr lang="tr-TR" b="1" dirty="0" err="1"/>
              <a:t>choice</a:t>
            </a:r>
            <a:r>
              <a:rPr lang="tr-TR" b="1" dirty="0"/>
              <a:t> of </a:t>
            </a:r>
            <a:r>
              <a:rPr lang="tr-TR" b="1" dirty="0" err="1"/>
              <a:t>parameter</a:t>
            </a:r>
            <a:r>
              <a:rPr lang="tr-TR" b="1" dirty="0"/>
              <a:t> k in k-</a:t>
            </a:r>
            <a:r>
              <a:rPr lang="tr-TR" b="1" dirty="0" err="1"/>
              <a:t>Nearest</a:t>
            </a:r>
            <a:r>
              <a:rPr lang="tr-TR" b="1" dirty="0"/>
              <a:t> </a:t>
            </a:r>
            <a:r>
              <a:rPr lang="tr-TR" b="1" dirty="0" err="1"/>
              <a:t>Neighbors</a:t>
            </a:r>
            <a:r>
              <a:rPr lang="tr-TR" b="1" dirty="0"/>
              <a:t>.</a:t>
            </a:r>
          </a:p>
          <a:p>
            <a:pPr>
              <a:lnSpc>
                <a:spcPts val="1800"/>
              </a:lnSpc>
              <a:buNone/>
            </a:pPr>
            <a:r>
              <a:rPr lang="tr-TR" b="1" u="sng" dirty="0" err="1"/>
              <a:t>Results</a:t>
            </a:r>
            <a:r>
              <a:rPr lang="tr-TR" b="1" u="sng" dirty="0"/>
              <a:t>:</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b="0" i="0" dirty="0">
              <a:solidFill>
                <a:srgbClr val="CCCCCC"/>
              </a:solidFill>
              <a:effectLst/>
              <a:latin typeface="Consolas" panose="020B0609020204030204" pitchFamily="49" charset="0"/>
            </a:endParaRPr>
          </a:p>
          <a:p>
            <a:pPr>
              <a:buNone/>
            </a:pPr>
            <a:r>
              <a:rPr lang="en-US" b="0" i="0" dirty="0">
                <a:solidFill>
                  <a:srgbClr val="CCCCCC"/>
                </a:solidFill>
                <a:effectLst/>
                <a:latin typeface="Consolas" panose="020B0609020204030204" pitchFamily="49" charset="0"/>
              </a:rPr>
              <a:t>Best k: 20 with Cross-Validation RMSE = 5.306</a:t>
            </a: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3" name="Resim 2">
            <a:extLst>
              <a:ext uri="{FF2B5EF4-FFF2-40B4-BE49-F238E27FC236}">
                <a16:creationId xmlns:a16="http://schemas.microsoft.com/office/drawing/2014/main" id="{F6CBCB2A-3976-E916-6198-30485016BF18}"/>
              </a:ext>
            </a:extLst>
          </p:cNvPr>
          <p:cNvPicPr>
            <a:picLocks noChangeAspect="1"/>
          </p:cNvPicPr>
          <p:nvPr/>
        </p:nvPicPr>
        <p:blipFill>
          <a:blip r:embed="rId3"/>
          <a:stretch>
            <a:fillRect/>
          </a:stretch>
        </p:blipFill>
        <p:spPr>
          <a:xfrm>
            <a:off x="707585" y="2872075"/>
            <a:ext cx="5578234" cy="3313932"/>
          </a:xfrm>
          <a:prstGeom prst="rect">
            <a:avLst/>
          </a:prstGeom>
        </p:spPr>
      </p:pic>
    </p:spTree>
    <p:extLst>
      <p:ext uri="{BB962C8B-B14F-4D97-AF65-F5344CB8AC3E}">
        <p14:creationId xmlns:p14="http://schemas.microsoft.com/office/powerpoint/2010/main" val="351057465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467288-48C9-6EC3-1C4E-29643C0CCDF2}"/>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B52A0858-F589-90FD-B5D9-4F86C59FFFC4}"/>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2EBBC809-13FA-16DB-0C28-389404F0C211}"/>
              </a:ext>
            </a:extLst>
          </p:cNvPr>
          <p:cNvSpPr>
            <a:spLocks noGrp="1"/>
          </p:cNvSpPr>
          <p:nvPr>
            <p:ph type="title"/>
          </p:nvPr>
        </p:nvSpPr>
        <p:spPr>
          <a:xfrm>
            <a:off x="640079" y="156493"/>
            <a:ext cx="10890929" cy="819277"/>
          </a:xfrm>
        </p:spPr>
        <p:txBody>
          <a:bodyPr/>
          <a:lstStyle/>
          <a:p>
            <a:r>
              <a:rPr lang="tr-TR" dirty="0"/>
              <a:t>5-Fold CV </a:t>
            </a:r>
            <a:r>
              <a:rPr lang="tr-TR" dirty="0" err="1"/>
              <a:t>for</a:t>
            </a:r>
            <a:r>
              <a:rPr lang="tr-TR" dirty="0"/>
              <a:t> </a:t>
            </a:r>
            <a:r>
              <a:rPr lang="tr-TR" dirty="0" err="1"/>
              <a:t>Decision</a:t>
            </a:r>
            <a:r>
              <a:rPr lang="tr-TR" dirty="0"/>
              <a:t> </a:t>
            </a:r>
            <a:r>
              <a:rPr lang="tr-TR" dirty="0" err="1"/>
              <a:t>Tree</a:t>
            </a:r>
            <a:endParaRPr lang="tr-TR" dirty="0"/>
          </a:p>
        </p:txBody>
      </p:sp>
      <p:sp>
        <p:nvSpPr>
          <p:cNvPr id="5" name="İçerik Yer Tutucusu 4">
            <a:extLst>
              <a:ext uri="{FF2B5EF4-FFF2-40B4-BE49-F238E27FC236}">
                <a16:creationId xmlns:a16="http://schemas.microsoft.com/office/drawing/2014/main" id="{CC47A87C-D80D-CB1B-4F1C-FB0E78FDD2F3}"/>
              </a:ext>
            </a:extLst>
          </p:cNvPr>
          <p:cNvSpPr>
            <a:spLocks noGrp="1"/>
          </p:cNvSpPr>
          <p:nvPr>
            <p:ph sz="half" idx="1"/>
          </p:nvPr>
        </p:nvSpPr>
        <p:spPr>
          <a:xfrm>
            <a:off x="640081" y="1270341"/>
            <a:ext cx="10486142" cy="5529358"/>
          </a:xfrm>
        </p:spPr>
        <p:txBody>
          <a:bodyPr>
            <a:noAutofit/>
          </a:bodyPr>
          <a:lstStyle/>
          <a:p>
            <a:pPr>
              <a:lnSpc>
                <a:spcPts val="1800"/>
              </a:lnSpc>
              <a:buNone/>
            </a:pPr>
            <a:r>
              <a:rPr lang="tr-TR" b="1" dirty="0"/>
              <a:t>No </a:t>
            </a:r>
            <a:r>
              <a:rPr lang="tr-TR" b="1" dirty="0" err="1"/>
              <a:t>scaling</a:t>
            </a:r>
            <a:r>
              <a:rPr lang="tr-TR" b="1" dirty="0"/>
              <a:t> </a:t>
            </a:r>
            <a:r>
              <a:rPr lang="tr-TR" b="1" dirty="0" err="1"/>
              <a:t>was</a:t>
            </a:r>
            <a:r>
              <a:rPr lang="tr-TR" b="1" dirty="0"/>
              <a:t> done. </a:t>
            </a:r>
            <a:r>
              <a:rPr lang="tr-TR" b="1" dirty="0" err="1"/>
              <a:t>Used</a:t>
            </a:r>
            <a:r>
              <a:rPr lang="tr-TR" b="1" dirty="0"/>
              <a:t> k-</a:t>
            </a:r>
            <a:r>
              <a:rPr lang="tr-TR" b="1" dirty="0" err="1"/>
              <a:t>Fold</a:t>
            </a:r>
            <a:r>
              <a:rPr lang="tr-TR" b="1" dirty="0"/>
              <a:t> </a:t>
            </a:r>
            <a:r>
              <a:rPr lang="tr-TR" b="1" dirty="0" err="1"/>
              <a:t>cross</a:t>
            </a:r>
            <a:r>
              <a:rPr lang="tr-TR" b="1" dirty="0"/>
              <a:t> </a:t>
            </a:r>
            <a:r>
              <a:rPr lang="tr-TR" b="1" dirty="0" err="1"/>
              <a:t>validation</a:t>
            </a:r>
            <a:r>
              <a:rPr lang="tr-TR" b="1" dirty="0"/>
              <a:t> (k = 5) </a:t>
            </a:r>
            <a:r>
              <a:rPr lang="tr-TR" b="1" dirty="0" err="1"/>
              <a:t>to</a:t>
            </a:r>
            <a:r>
              <a:rPr lang="tr-TR" b="1" dirty="0"/>
              <a:t> </a:t>
            </a:r>
            <a:r>
              <a:rPr lang="tr-TR" b="1" dirty="0" err="1"/>
              <a:t>find</a:t>
            </a:r>
            <a:r>
              <a:rPr lang="tr-TR" b="1" dirty="0"/>
              <a:t> </a:t>
            </a:r>
            <a:r>
              <a:rPr lang="tr-TR" b="1" dirty="0" err="1"/>
              <a:t>the</a:t>
            </a:r>
            <a:r>
              <a:rPr lang="tr-TR" b="1" dirty="0"/>
              <a:t> </a:t>
            </a:r>
            <a:r>
              <a:rPr lang="tr-TR" b="1" dirty="0" err="1"/>
              <a:t>best</a:t>
            </a:r>
            <a:r>
              <a:rPr lang="tr-TR" b="1" dirty="0"/>
              <a:t> </a:t>
            </a:r>
            <a:r>
              <a:rPr lang="tr-TR" b="1" dirty="0" err="1"/>
              <a:t>value</a:t>
            </a:r>
            <a:r>
              <a:rPr lang="tr-TR" b="1" dirty="0"/>
              <a:t> </a:t>
            </a:r>
            <a:r>
              <a:rPr lang="tr-TR" b="1" dirty="0" err="1"/>
              <a:t>for</a:t>
            </a:r>
            <a:r>
              <a:rPr lang="tr-TR" b="1" dirty="0"/>
              <a:t> </a:t>
            </a:r>
            <a:r>
              <a:rPr lang="tr-TR" b="1" dirty="0" err="1"/>
              <a:t>the</a:t>
            </a:r>
            <a:r>
              <a:rPr lang="tr-TR" b="1" dirty="0"/>
              <a:t> </a:t>
            </a:r>
            <a:r>
              <a:rPr lang="tr-TR" b="1" dirty="0" err="1"/>
              <a:t>choice</a:t>
            </a:r>
            <a:r>
              <a:rPr lang="tr-TR" b="1" dirty="0"/>
              <a:t> </a:t>
            </a:r>
          </a:p>
          <a:p>
            <a:pPr>
              <a:lnSpc>
                <a:spcPts val="1800"/>
              </a:lnSpc>
              <a:buNone/>
            </a:pPr>
            <a:r>
              <a:rPr lang="tr-TR" b="1" dirty="0"/>
              <a:t>of </a:t>
            </a:r>
            <a:r>
              <a:rPr lang="tr-TR" b="1" dirty="0" err="1"/>
              <a:t>parameter</a:t>
            </a:r>
            <a:r>
              <a:rPr lang="tr-TR" b="1" dirty="0"/>
              <a:t> </a:t>
            </a:r>
            <a:r>
              <a:rPr lang="tr-TR" b="1" dirty="0" err="1"/>
              <a:t>max_depth</a:t>
            </a:r>
            <a:r>
              <a:rPr lang="tr-TR" b="1" dirty="0"/>
              <a:t>.</a:t>
            </a:r>
          </a:p>
          <a:p>
            <a:pPr>
              <a:lnSpc>
                <a:spcPts val="1800"/>
              </a:lnSpc>
              <a:buNone/>
            </a:pPr>
            <a:r>
              <a:rPr lang="tr-TR" b="1" u="sng" dirty="0" err="1"/>
              <a:t>Results</a:t>
            </a:r>
            <a:r>
              <a:rPr lang="tr-TR" b="1" u="sng" dirty="0"/>
              <a:t>:</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b="0" i="0" dirty="0">
              <a:solidFill>
                <a:srgbClr val="CCCCCC"/>
              </a:solidFill>
              <a:effectLst/>
              <a:latin typeface="Consolas" panose="020B0609020204030204" pitchFamily="49" charset="0"/>
            </a:endParaRPr>
          </a:p>
          <a:p>
            <a:pPr>
              <a:buNone/>
            </a:pPr>
            <a:r>
              <a:rPr lang="en-US" b="0" i="0" dirty="0">
                <a:solidFill>
                  <a:srgbClr val="CCCCCC"/>
                </a:solidFill>
                <a:effectLst/>
                <a:latin typeface="Consolas" panose="020B0609020204030204" pitchFamily="49" charset="0"/>
              </a:rPr>
              <a:t>Best </a:t>
            </a:r>
            <a:r>
              <a:rPr lang="en-US" b="0" i="0" dirty="0" err="1">
                <a:solidFill>
                  <a:srgbClr val="CCCCCC"/>
                </a:solidFill>
                <a:effectLst/>
                <a:latin typeface="Consolas" panose="020B0609020204030204" pitchFamily="49" charset="0"/>
              </a:rPr>
              <a:t>max_depth</a:t>
            </a:r>
            <a:r>
              <a:rPr lang="en-US" b="0" i="0" dirty="0">
                <a:solidFill>
                  <a:srgbClr val="CCCCCC"/>
                </a:solidFill>
                <a:effectLst/>
                <a:latin typeface="Consolas" panose="020B0609020204030204" pitchFamily="49" charset="0"/>
              </a:rPr>
              <a:t>: 3 with Cross-Validation RMSE = 5.511</a:t>
            </a: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6" name="Resim 5">
            <a:extLst>
              <a:ext uri="{FF2B5EF4-FFF2-40B4-BE49-F238E27FC236}">
                <a16:creationId xmlns:a16="http://schemas.microsoft.com/office/drawing/2014/main" id="{F1D40C53-757E-77B4-6B02-FD461211E615}"/>
              </a:ext>
            </a:extLst>
          </p:cNvPr>
          <p:cNvPicPr>
            <a:picLocks noChangeAspect="1"/>
          </p:cNvPicPr>
          <p:nvPr/>
        </p:nvPicPr>
        <p:blipFill>
          <a:blip r:embed="rId3"/>
          <a:stretch>
            <a:fillRect/>
          </a:stretch>
        </p:blipFill>
        <p:spPr>
          <a:xfrm>
            <a:off x="721663" y="2847528"/>
            <a:ext cx="5454117" cy="3405986"/>
          </a:xfrm>
          <a:prstGeom prst="rect">
            <a:avLst/>
          </a:prstGeom>
        </p:spPr>
      </p:pic>
    </p:spTree>
    <p:extLst>
      <p:ext uri="{BB962C8B-B14F-4D97-AF65-F5344CB8AC3E}">
        <p14:creationId xmlns:p14="http://schemas.microsoft.com/office/powerpoint/2010/main" val="1063801979"/>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098862-DF41-C013-1A22-931F7DCFA4D3}"/>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68CBB2F9-8452-5C72-3E07-8294BE462146}"/>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8AB8A353-6EBF-D8F2-5986-84ADE5804743}"/>
              </a:ext>
            </a:extLst>
          </p:cNvPr>
          <p:cNvSpPr>
            <a:spLocks noGrp="1"/>
          </p:cNvSpPr>
          <p:nvPr>
            <p:ph type="title"/>
          </p:nvPr>
        </p:nvSpPr>
        <p:spPr>
          <a:xfrm>
            <a:off x="640079" y="156493"/>
            <a:ext cx="10890929" cy="819277"/>
          </a:xfrm>
        </p:spPr>
        <p:txBody>
          <a:bodyPr/>
          <a:lstStyle/>
          <a:p>
            <a:r>
              <a:rPr lang="tr-TR" dirty="0"/>
              <a:t>5-Fold CV </a:t>
            </a:r>
            <a:r>
              <a:rPr lang="tr-TR" dirty="0" err="1"/>
              <a:t>for</a:t>
            </a:r>
            <a:r>
              <a:rPr lang="tr-TR" dirty="0"/>
              <a:t> </a:t>
            </a:r>
            <a:r>
              <a:rPr lang="tr-TR" dirty="0" err="1"/>
              <a:t>Random</a:t>
            </a:r>
            <a:r>
              <a:rPr lang="tr-TR" dirty="0"/>
              <a:t> </a:t>
            </a:r>
            <a:r>
              <a:rPr lang="tr-TR" dirty="0" err="1"/>
              <a:t>Forest</a:t>
            </a:r>
            <a:endParaRPr lang="tr-TR" dirty="0"/>
          </a:p>
        </p:txBody>
      </p:sp>
      <p:sp>
        <p:nvSpPr>
          <p:cNvPr id="5" name="İçerik Yer Tutucusu 4">
            <a:extLst>
              <a:ext uri="{FF2B5EF4-FFF2-40B4-BE49-F238E27FC236}">
                <a16:creationId xmlns:a16="http://schemas.microsoft.com/office/drawing/2014/main" id="{F48865FC-C16E-6948-A915-DFE3A4861356}"/>
              </a:ext>
            </a:extLst>
          </p:cNvPr>
          <p:cNvSpPr>
            <a:spLocks noGrp="1"/>
          </p:cNvSpPr>
          <p:nvPr>
            <p:ph sz="half" idx="1"/>
          </p:nvPr>
        </p:nvSpPr>
        <p:spPr>
          <a:xfrm>
            <a:off x="640079" y="1270340"/>
            <a:ext cx="10890929" cy="5492537"/>
          </a:xfrm>
        </p:spPr>
        <p:txBody>
          <a:bodyPr>
            <a:noAutofit/>
          </a:bodyPr>
          <a:lstStyle/>
          <a:p>
            <a:pPr>
              <a:lnSpc>
                <a:spcPts val="1800"/>
              </a:lnSpc>
              <a:buNone/>
            </a:pPr>
            <a:r>
              <a:rPr lang="tr-TR" b="1" dirty="0"/>
              <a:t>No </a:t>
            </a:r>
            <a:r>
              <a:rPr lang="tr-TR" b="1" dirty="0" err="1"/>
              <a:t>scaling</a:t>
            </a:r>
            <a:r>
              <a:rPr lang="tr-TR" b="1" dirty="0"/>
              <a:t> </a:t>
            </a:r>
            <a:r>
              <a:rPr lang="tr-TR" b="1" dirty="0" err="1"/>
              <a:t>was</a:t>
            </a:r>
            <a:r>
              <a:rPr lang="tr-TR" b="1" dirty="0"/>
              <a:t> done. </a:t>
            </a:r>
            <a:r>
              <a:rPr lang="tr-TR" b="1" dirty="0" err="1"/>
              <a:t>Used</a:t>
            </a:r>
            <a:r>
              <a:rPr lang="tr-TR" b="1" dirty="0"/>
              <a:t> k-</a:t>
            </a:r>
            <a:r>
              <a:rPr lang="tr-TR" b="1" dirty="0" err="1"/>
              <a:t>Fold</a:t>
            </a:r>
            <a:r>
              <a:rPr lang="tr-TR" b="1" dirty="0"/>
              <a:t> </a:t>
            </a:r>
            <a:r>
              <a:rPr lang="tr-TR" b="1" dirty="0" err="1"/>
              <a:t>cross</a:t>
            </a:r>
            <a:r>
              <a:rPr lang="tr-TR" b="1" dirty="0"/>
              <a:t> </a:t>
            </a:r>
            <a:r>
              <a:rPr lang="tr-TR" b="1" dirty="0" err="1"/>
              <a:t>validation</a:t>
            </a:r>
            <a:r>
              <a:rPr lang="tr-TR" b="1" dirty="0"/>
              <a:t> (k = 5) </a:t>
            </a:r>
            <a:r>
              <a:rPr lang="tr-TR" b="1" dirty="0" err="1"/>
              <a:t>to</a:t>
            </a:r>
            <a:r>
              <a:rPr lang="tr-TR" b="1" dirty="0"/>
              <a:t> </a:t>
            </a:r>
            <a:r>
              <a:rPr lang="tr-TR" b="1" dirty="0" err="1"/>
              <a:t>find</a:t>
            </a:r>
            <a:r>
              <a:rPr lang="tr-TR" b="1" dirty="0"/>
              <a:t> </a:t>
            </a:r>
            <a:r>
              <a:rPr lang="tr-TR" b="1" dirty="0" err="1"/>
              <a:t>the</a:t>
            </a:r>
            <a:r>
              <a:rPr lang="tr-TR" b="1" dirty="0"/>
              <a:t> </a:t>
            </a:r>
            <a:r>
              <a:rPr lang="tr-TR" b="1" dirty="0" err="1"/>
              <a:t>best</a:t>
            </a:r>
            <a:r>
              <a:rPr lang="tr-TR" b="1" dirty="0"/>
              <a:t> </a:t>
            </a:r>
            <a:r>
              <a:rPr lang="tr-TR" b="1" dirty="0" err="1"/>
              <a:t>values</a:t>
            </a:r>
            <a:r>
              <a:rPr lang="tr-TR" b="1" dirty="0"/>
              <a:t> </a:t>
            </a:r>
            <a:r>
              <a:rPr lang="tr-TR" b="1" dirty="0" err="1"/>
              <a:t>for</a:t>
            </a:r>
            <a:r>
              <a:rPr lang="tr-TR" b="1" dirty="0"/>
              <a:t>  </a:t>
            </a:r>
            <a:r>
              <a:rPr lang="tr-TR" b="1" dirty="0" err="1"/>
              <a:t>the</a:t>
            </a:r>
            <a:r>
              <a:rPr lang="tr-TR" b="1" dirty="0"/>
              <a:t> </a:t>
            </a:r>
            <a:r>
              <a:rPr lang="tr-TR" b="1" dirty="0" err="1"/>
              <a:t>choices</a:t>
            </a:r>
            <a:r>
              <a:rPr lang="tr-TR" b="1"/>
              <a:t> </a:t>
            </a:r>
          </a:p>
          <a:p>
            <a:pPr>
              <a:lnSpc>
                <a:spcPts val="1800"/>
              </a:lnSpc>
              <a:buNone/>
            </a:pPr>
            <a:r>
              <a:rPr lang="tr-TR" b="1"/>
              <a:t>of </a:t>
            </a:r>
            <a:r>
              <a:rPr lang="tr-TR" b="1" dirty="0" err="1"/>
              <a:t>parameters</a:t>
            </a:r>
            <a:r>
              <a:rPr lang="tr-TR" b="1" dirty="0"/>
              <a:t> </a:t>
            </a:r>
            <a:r>
              <a:rPr lang="tr-TR" b="1" dirty="0" err="1"/>
              <a:t>max_depth</a:t>
            </a:r>
            <a:r>
              <a:rPr lang="tr-TR" b="1" dirty="0"/>
              <a:t> </a:t>
            </a:r>
            <a:r>
              <a:rPr lang="tr-TR" b="1" dirty="0" err="1"/>
              <a:t>and</a:t>
            </a:r>
            <a:r>
              <a:rPr lang="tr-TR" b="1" dirty="0"/>
              <a:t> </a:t>
            </a:r>
            <a:r>
              <a:rPr lang="tr-TR" b="1" dirty="0" err="1"/>
              <a:t>n_estimators</a:t>
            </a:r>
            <a:r>
              <a:rPr lang="tr-TR" b="1" dirty="0"/>
              <a:t>.</a:t>
            </a:r>
          </a:p>
          <a:p>
            <a:pPr>
              <a:lnSpc>
                <a:spcPts val="1800"/>
              </a:lnSpc>
              <a:buNone/>
            </a:pPr>
            <a:r>
              <a:rPr lang="tr-TR" b="1" u="sng" dirty="0" err="1"/>
              <a:t>Results</a:t>
            </a:r>
            <a:r>
              <a:rPr lang="tr-TR" b="1" u="sng" dirty="0"/>
              <a:t>:</a:t>
            </a:r>
          </a:p>
          <a:p>
            <a:pPr>
              <a:buNone/>
            </a:pPr>
            <a:r>
              <a:rPr lang="tr-TR" sz="110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=3,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5.367</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=3,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=50 -&gt;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5.337</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=3,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5.339</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5.384</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=50 -&gt;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5.304</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5.305</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=10,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5.461</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=10,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=50 -&gt;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5.359</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=10,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5.326</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5.600</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=50 -&gt;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5.372</a:t>
            </a:r>
          </a:p>
          <a:p>
            <a:pPr>
              <a:buNone/>
            </a:pPr>
            <a:r>
              <a:rPr lang="tr-TR" sz="1050" b="0" i="0" dirty="0">
                <a:solidFill>
                  <a:srgbClr val="CCCCCC"/>
                </a:solidFill>
                <a:effectLst/>
                <a:latin typeface="Consolas" panose="020B0609020204030204" pitchFamily="49" charset="0"/>
              </a:rPr>
              <a:t> </a:t>
            </a:r>
            <a:r>
              <a:rPr lang="tr-TR" sz="1050" b="0" i="0" dirty="0" err="1">
                <a:solidFill>
                  <a:srgbClr val="CCCCCC"/>
                </a:solidFill>
                <a:effectLst/>
                <a:latin typeface="Consolas" panose="020B0609020204030204" pitchFamily="49" charset="0"/>
              </a:rPr>
              <a:t>max_depth</a:t>
            </a:r>
            <a:r>
              <a:rPr lang="tr-TR" sz="1050" b="0" i="0" dirty="0">
                <a:solidFill>
                  <a:srgbClr val="CCCCCC"/>
                </a:solidFill>
                <a:effectLst/>
                <a:latin typeface="Consolas" panose="020B0609020204030204" pitchFamily="49" charset="0"/>
              </a:rPr>
              <a:t>=15, </a:t>
            </a:r>
            <a:r>
              <a:rPr lang="tr-TR" sz="1050" b="0" i="0" dirty="0" err="1">
                <a:solidFill>
                  <a:srgbClr val="CCCCCC"/>
                </a:solidFill>
                <a:effectLst/>
                <a:latin typeface="Consolas" panose="020B0609020204030204" pitchFamily="49" charset="0"/>
              </a:rPr>
              <a:t>n_estimators</a:t>
            </a:r>
            <a:r>
              <a:rPr lang="tr-TR" sz="1050" b="0" i="0" dirty="0">
                <a:solidFill>
                  <a:srgbClr val="CCCCCC"/>
                </a:solidFill>
                <a:effectLst/>
                <a:latin typeface="Consolas" panose="020B0609020204030204" pitchFamily="49" charset="0"/>
              </a:rPr>
              <a:t>=100 -&gt; Cross-</a:t>
            </a:r>
            <a:r>
              <a:rPr lang="tr-TR" sz="1050" b="0" i="0" dirty="0" err="1">
                <a:solidFill>
                  <a:srgbClr val="CCCCCC"/>
                </a:solidFill>
                <a:effectLst/>
                <a:latin typeface="Consolas" panose="020B0609020204030204" pitchFamily="49" charset="0"/>
              </a:rPr>
              <a:t>Validation</a:t>
            </a:r>
            <a:r>
              <a:rPr lang="tr-TR" sz="1050" b="0" i="0" dirty="0">
                <a:solidFill>
                  <a:srgbClr val="CCCCCC"/>
                </a:solidFill>
                <a:effectLst/>
                <a:latin typeface="Consolas" panose="020B0609020204030204" pitchFamily="49" charset="0"/>
              </a:rPr>
              <a:t> RMSE: 5.345</a:t>
            </a:r>
          </a:p>
          <a:p>
            <a:pPr>
              <a:buNone/>
            </a:pPr>
            <a:r>
              <a:rPr lang="tr-TR" sz="1050" b="0" i="0" dirty="0">
                <a:solidFill>
                  <a:srgbClr val="CCCCCC"/>
                </a:solidFill>
                <a:effectLst/>
                <a:latin typeface="Consolas" panose="020B0609020204030204" pitchFamily="49" charset="0"/>
              </a:rPr>
              <a:t> </a:t>
            </a:r>
            <a:r>
              <a:rPr lang="en-US" sz="1050" b="0" i="0" dirty="0">
                <a:solidFill>
                  <a:srgbClr val="CCCCCC"/>
                </a:solidFill>
                <a:effectLst/>
                <a:latin typeface="Consolas" panose="020B0609020204030204" pitchFamily="49" charset="0"/>
              </a:rPr>
              <a:t>Best </a:t>
            </a:r>
            <a:r>
              <a:rPr lang="en-US" sz="1050" b="0" i="0" dirty="0" err="1">
                <a:solidFill>
                  <a:srgbClr val="CCCCCC"/>
                </a:solidFill>
                <a:effectLst/>
                <a:latin typeface="Consolas" panose="020B0609020204030204" pitchFamily="49" charset="0"/>
              </a:rPr>
              <a:t>max_depth</a:t>
            </a:r>
            <a:r>
              <a:rPr lang="en-US" sz="1050" b="0" i="0" dirty="0">
                <a:solidFill>
                  <a:srgbClr val="CCCCCC"/>
                </a:solidFill>
                <a:effectLst/>
                <a:latin typeface="Consolas" panose="020B0609020204030204" pitchFamily="49" charset="0"/>
              </a:rPr>
              <a:t>: 5, Best </a:t>
            </a:r>
            <a:r>
              <a:rPr lang="en-US" sz="1050" b="0" i="0" dirty="0" err="1">
                <a:solidFill>
                  <a:srgbClr val="CCCCCC"/>
                </a:solidFill>
                <a:effectLst/>
                <a:latin typeface="Consolas" panose="020B0609020204030204" pitchFamily="49" charset="0"/>
              </a:rPr>
              <a:t>n_estimators</a:t>
            </a:r>
            <a:r>
              <a:rPr lang="en-US" sz="1050" b="0" i="0" dirty="0">
                <a:solidFill>
                  <a:srgbClr val="CCCCCC"/>
                </a:solidFill>
                <a:effectLst/>
                <a:latin typeface="Consolas" panose="020B0609020204030204" pitchFamily="49" charset="0"/>
              </a:rPr>
              <a:t>: 50</a:t>
            </a:r>
            <a:r>
              <a:rPr lang="tr-TR" sz="1050" b="0" i="0" dirty="0">
                <a:solidFill>
                  <a:srgbClr val="CCCCCC"/>
                </a:solidFill>
                <a:effectLst/>
                <a:latin typeface="Consolas" panose="020B0609020204030204" pitchFamily="49" charset="0"/>
              </a:rPr>
              <a:t>, </a:t>
            </a:r>
            <a:r>
              <a:rPr lang="en-US" sz="1050" b="0" i="0" dirty="0">
                <a:solidFill>
                  <a:srgbClr val="CCCCCC"/>
                </a:solidFill>
                <a:effectLst/>
                <a:latin typeface="Consolas" panose="020B0609020204030204" pitchFamily="49" charset="0"/>
              </a:rPr>
              <a:t>Best Cross-Validation RMSE: 5.304</a:t>
            </a:r>
            <a:endParaRPr lang="tr-TR" sz="1050" dirty="0">
              <a:latin typeface="Consolas" panose="020B0609020204030204" pitchFamily="49" charset="0"/>
            </a:endParaRP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Tree>
    <p:extLst>
      <p:ext uri="{BB962C8B-B14F-4D97-AF65-F5344CB8AC3E}">
        <p14:creationId xmlns:p14="http://schemas.microsoft.com/office/powerpoint/2010/main" val="1384938226"/>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67278B-B77C-44C2-B263-C90B9C3235CC}"/>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BE88C816-37B9-131B-9BA8-E57F22506BB3}"/>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6E68D745-DD8A-9D6E-35CD-60634CEC8C58}"/>
              </a:ext>
            </a:extLst>
          </p:cNvPr>
          <p:cNvSpPr>
            <a:spLocks noGrp="1"/>
          </p:cNvSpPr>
          <p:nvPr>
            <p:ph type="title"/>
          </p:nvPr>
        </p:nvSpPr>
        <p:spPr>
          <a:xfrm>
            <a:off x="640079" y="156493"/>
            <a:ext cx="10890929" cy="819277"/>
          </a:xfrm>
        </p:spPr>
        <p:txBody>
          <a:bodyPr/>
          <a:lstStyle/>
          <a:p>
            <a:r>
              <a:rPr lang="tr-TR" dirty="0"/>
              <a:t>5-Fold CV </a:t>
            </a:r>
            <a:r>
              <a:rPr lang="tr-TR" dirty="0" err="1"/>
              <a:t>for</a:t>
            </a:r>
            <a:r>
              <a:rPr lang="tr-TR" dirty="0"/>
              <a:t> </a:t>
            </a:r>
            <a:r>
              <a:rPr lang="tr-TR" dirty="0" err="1"/>
              <a:t>XGBoost</a:t>
            </a:r>
            <a:endParaRPr lang="tr-TR" dirty="0"/>
          </a:p>
        </p:txBody>
      </p:sp>
      <p:sp>
        <p:nvSpPr>
          <p:cNvPr id="5" name="İçerik Yer Tutucusu 4">
            <a:extLst>
              <a:ext uri="{FF2B5EF4-FFF2-40B4-BE49-F238E27FC236}">
                <a16:creationId xmlns:a16="http://schemas.microsoft.com/office/drawing/2014/main" id="{C8CDE0CA-A614-6412-0C79-A556CCEE3468}"/>
              </a:ext>
            </a:extLst>
          </p:cNvPr>
          <p:cNvSpPr>
            <a:spLocks noGrp="1"/>
          </p:cNvSpPr>
          <p:nvPr>
            <p:ph sz="half" idx="1"/>
          </p:nvPr>
        </p:nvSpPr>
        <p:spPr>
          <a:xfrm>
            <a:off x="640080" y="1270340"/>
            <a:ext cx="10799125" cy="5492537"/>
          </a:xfrm>
        </p:spPr>
        <p:txBody>
          <a:bodyPr>
            <a:noAutofit/>
          </a:bodyPr>
          <a:lstStyle/>
          <a:p>
            <a:pPr>
              <a:lnSpc>
                <a:spcPts val="1800"/>
              </a:lnSpc>
              <a:buNone/>
            </a:pPr>
            <a:r>
              <a:rPr lang="tr-TR" b="1" dirty="0"/>
              <a:t>No </a:t>
            </a:r>
            <a:r>
              <a:rPr lang="tr-TR" b="1" dirty="0" err="1"/>
              <a:t>scaling</a:t>
            </a:r>
            <a:r>
              <a:rPr lang="tr-TR" b="1" dirty="0"/>
              <a:t> </a:t>
            </a:r>
            <a:r>
              <a:rPr lang="tr-TR" b="1" dirty="0" err="1"/>
              <a:t>was</a:t>
            </a:r>
            <a:r>
              <a:rPr lang="tr-TR" b="1" dirty="0"/>
              <a:t> done. </a:t>
            </a:r>
            <a:r>
              <a:rPr lang="tr-TR" b="1" dirty="0" err="1"/>
              <a:t>Split</a:t>
            </a:r>
            <a:r>
              <a:rPr lang="tr-TR" b="1" dirty="0"/>
              <a:t> </a:t>
            </a:r>
            <a:r>
              <a:rPr lang="tr-TR" b="1" dirty="0" err="1"/>
              <a:t>the</a:t>
            </a:r>
            <a:r>
              <a:rPr lang="tr-TR" b="1" dirty="0"/>
              <a:t> </a:t>
            </a:r>
            <a:r>
              <a:rPr lang="tr-TR" b="1" dirty="0" err="1"/>
              <a:t>dataset</a:t>
            </a:r>
            <a:r>
              <a:rPr lang="tr-TR" b="1" dirty="0"/>
              <a:t> </a:t>
            </a:r>
            <a:r>
              <a:rPr lang="tr-TR" b="1" dirty="0" err="1"/>
              <a:t>into</a:t>
            </a:r>
            <a:r>
              <a:rPr lang="tr-TR" b="1" dirty="0"/>
              <a:t> </a:t>
            </a:r>
            <a:r>
              <a:rPr lang="tr-TR" b="1" dirty="0" err="1"/>
              <a:t>train</a:t>
            </a:r>
            <a:r>
              <a:rPr lang="tr-TR" b="1" dirty="0"/>
              <a:t> vs. test (80/20) </a:t>
            </a:r>
            <a:r>
              <a:rPr lang="tr-TR" b="1" dirty="0" err="1"/>
              <a:t>and</a:t>
            </a:r>
            <a:r>
              <a:rPr lang="tr-TR" b="1" dirty="0"/>
              <a:t> </a:t>
            </a:r>
            <a:r>
              <a:rPr lang="tr-TR" b="1" dirty="0" err="1"/>
              <a:t>ran</a:t>
            </a:r>
            <a:r>
              <a:rPr lang="tr-TR" b="1" dirty="0"/>
              <a:t> a </a:t>
            </a:r>
            <a:r>
              <a:rPr lang="tr-TR" b="1" dirty="0" err="1"/>
              <a:t>GridSearchCV</a:t>
            </a:r>
            <a:r>
              <a:rPr lang="tr-TR" b="1" dirty="0"/>
              <a:t> on </a:t>
            </a:r>
            <a:r>
              <a:rPr lang="tr-TR" b="1" dirty="0" err="1"/>
              <a:t>the</a:t>
            </a:r>
            <a:r>
              <a:rPr lang="tr-TR" b="1" dirty="0"/>
              <a:t> </a:t>
            </a:r>
          </a:p>
          <a:p>
            <a:pPr>
              <a:lnSpc>
                <a:spcPts val="1800"/>
              </a:lnSpc>
              <a:buNone/>
            </a:pPr>
            <a:r>
              <a:rPr lang="tr-TR" b="1" dirty="0" err="1"/>
              <a:t>training</a:t>
            </a:r>
            <a:r>
              <a:rPr lang="tr-TR" b="1" dirty="0"/>
              <a:t> set </a:t>
            </a:r>
            <a:r>
              <a:rPr lang="tr-TR" b="1" dirty="0" err="1"/>
              <a:t>only</a:t>
            </a:r>
            <a:r>
              <a:rPr lang="tr-TR" b="1" dirty="0"/>
              <a:t> </a:t>
            </a:r>
            <a:r>
              <a:rPr lang="tr-TR" b="1" dirty="0" err="1"/>
              <a:t>to</a:t>
            </a:r>
            <a:r>
              <a:rPr lang="tr-TR" b="1" dirty="0"/>
              <a:t> </a:t>
            </a:r>
            <a:r>
              <a:rPr lang="tr-TR" b="1" dirty="0" err="1"/>
              <a:t>find</a:t>
            </a:r>
            <a:r>
              <a:rPr lang="tr-TR" b="1" dirty="0"/>
              <a:t> </a:t>
            </a:r>
            <a:r>
              <a:rPr lang="tr-TR" b="1" dirty="0" err="1"/>
              <a:t>the</a:t>
            </a:r>
            <a:r>
              <a:rPr lang="tr-TR" b="1" dirty="0"/>
              <a:t> </a:t>
            </a:r>
            <a:r>
              <a:rPr lang="tr-TR" b="1" dirty="0" err="1"/>
              <a:t>best</a:t>
            </a:r>
            <a:r>
              <a:rPr lang="tr-TR" b="1" dirty="0"/>
              <a:t> </a:t>
            </a:r>
            <a:r>
              <a:rPr lang="tr-TR" b="1" dirty="0" err="1"/>
              <a:t>values</a:t>
            </a:r>
            <a:r>
              <a:rPr lang="tr-TR" b="1" dirty="0"/>
              <a:t> </a:t>
            </a:r>
            <a:r>
              <a:rPr lang="tr-TR" b="1" dirty="0" err="1"/>
              <a:t>for</a:t>
            </a:r>
            <a:r>
              <a:rPr lang="tr-TR" b="1" dirty="0"/>
              <a:t> </a:t>
            </a:r>
            <a:r>
              <a:rPr lang="tr-TR" b="1" dirty="0" err="1"/>
              <a:t>the</a:t>
            </a:r>
            <a:r>
              <a:rPr lang="tr-TR" b="1" dirty="0"/>
              <a:t> </a:t>
            </a:r>
            <a:r>
              <a:rPr lang="tr-TR" b="1" dirty="0" err="1"/>
              <a:t>choices</a:t>
            </a:r>
            <a:r>
              <a:rPr lang="tr-TR" b="1" dirty="0"/>
              <a:t> of </a:t>
            </a:r>
            <a:r>
              <a:rPr lang="tr-TR" b="1" dirty="0" err="1"/>
              <a:t>parameters</a:t>
            </a:r>
            <a:r>
              <a:rPr lang="tr-TR" b="1" dirty="0"/>
              <a:t> </a:t>
            </a:r>
            <a:r>
              <a:rPr lang="tr-TR" b="1" dirty="0" err="1"/>
              <a:t>n_estimators</a:t>
            </a:r>
            <a:r>
              <a:rPr lang="tr-TR" b="1" dirty="0"/>
              <a:t>, </a:t>
            </a:r>
            <a:r>
              <a:rPr lang="tr-TR" b="1" dirty="0" err="1"/>
              <a:t>max_depth</a:t>
            </a:r>
            <a:r>
              <a:rPr lang="tr-TR" b="1" dirty="0"/>
              <a:t>,</a:t>
            </a:r>
          </a:p>
          <a:p>
            <a:pPr>
              <a:lnSpc>
                <a:spcPts val="1800"/>
              </a:lnSpc>
              <a:buNone/>
            </a:pPr>
            <a:r>
              <a:rPr lang="tr-TR" b="1" dirty="0" err="1"/>
              <a:t>learning_rate</a:t>
            </a:r>
            <a:r>
              <a:rPr lang="tr-TR" b="1" dirty="0"/>
              <a:t> </a:t>
            </a:r>
            <a:r>
              <a:rPr lang="tr-TR" b="1" dirty="0" err="1"/>
              <a:t>and</a:t>
            </a:r>
            <a:r>
              <a:rPr lang="tr-TR" b="1" dirty="0"/>
              <a:t> </a:t>
            </a:r>
            <a:r>
              <a:rPr lang="tr-TR" b="1" dirty="0" err="1"/>
              <a:t>subsample</a:t>
            </a:r>
            <a:r>
              <a:rPr lang="tr-TR" b="1" dirty="0"/>
              <a:t>.</a:t>
            </a:r>
            <a:endParaRPr lang="tr-TR" b="1" u="sng" dirty="0"/>
          </a:p>
          <a:p>
            <a:pPr>
              <a:lnSpc>
                <a:spcPts val="1800"/>
              </a:lnSpc>
              <a:buNone/>
            </a:pPr>
            <a:endParaRPr lang="tr-TR" b="1" u="sng" dirty="0"/>
          </a:p>
          <a:p>
            <a:pPr>
              <a:lnSpc>
                <a:spcPts val="1800"/>
              </a:lnSpc>
              <a:buNone/>
            </a:pPr>
            <a:r>
              <a:rPr lang="tr-TR" b="1" u="sng" dirty="0" err="1"/>
              <a:t>Results</a:t>
            </a:r>
            <a:r>
              <a:rPr lang="tr-TR" b="1" u="sng" dirty="0"/>
              <a:t>:</a:t>
            </a:r>
          </a:p>
          <a:p>
            <a:pPr>
              <a:lnSpc>
                <a:spcPts val="1800"/>
              </a:lnSpc>
              <a:buNone/>
            </a:pPr>
            <a:r>
              <a:rPr lang="tr-TR" b="0" i="0" dirty="0">
                <a:solidFill>
                  <a:srgbClr val="CCCCCC"/>
                </a:solidFill>
                <a:effectLst/>
              </a:rPr>
              <a:t>Best </a:t>
            </a:r>
            <a:r>
              <a:rPr lang="tr-TR" b="0" i="0" dirty="0" err="1">
                <a:solidFill>
                  <a:srgbClr val="CCCCCC"/>
                </a:solidFill>
                <a:effectLst/>
              </a:rPr>
              <a:t>Parameters</a:t>
            </a:r>
            <a:r>
              <a:rPr lang="tr-TR" b="0" i="0" dirty="0">
                <a:solidFill>
                  <a:srgbClr val="CCCCCC"/>
                </a:solidFill>
                <a:effectLst/>
              </a:rPr>
              <a:t> (CV): {'</a:t>
            </a:r>
            <a:r>
              <a:rPr lang="tr-TR" b="0" i="0" dirty="0" err="1">
                <a:solidFill>
                  <a:srgbClr val="CCCCCC"/>
                </a:solidFill>
                <a:effectLst/>
              </a:rPr>
              <a:t>learning_rate</a:t>
            </a:r>
            <a:r>
              <a:rPr lang="tr-TR" b="0" i="0" dirty="0">
                <a:solidFill>
                  <a:srgbClr val="CCCCCC"/>
                </a:solidFill>
                <a:effectLst/>
              </a:rPr>
              <a:t>': 0.1, '</a:t>
            </a:r>
            <a:r>
              <a:rPr lang="tr-TR" b="0" i="0" dirty="0" err="1">
                <a:solidFill>
                  <a:srgbClr val="CCCCCC"/>
                </a:solidFill>
                <a:effectLst/>
              </a:rPr>
              <a:t>max_depth</a:t>
            </a:r>
            <a:r>
              <a:rPr lang="tr-TR" b="0" i="0" dirty="0">
                <a:solidFill>
                  <a:srgbClr val="CCCCCC"/>
                </a:solidFill>
                <a:effectLst/>
              </a:rPr>
              <a:t>': 3, '</a:t>
            </a:r>
            <a:r>
              <a:rPr lang="tr-TR" b="0" i="0" dirty="0" err="1">
                <a:solidFill>
                  <a:srgbClr val="CCCCCC"/>
                </a:solidFill>
                <a:effectLst/>
              </a:rPr>
              <a:t>n_estimators</a:t>
            </a:r>
            <a:r>
              <a:rPr lang="tr-TR" b="0" i="0" dirty="0">
                <a:solidFill>
                  <a:srgbClr val="CCCCCC"/>
                </a:solidFill>
                <a:effectLst/>
              </a:rPr>
              <a:t>’: 50, '</a:t>
            </a:r>
            <a:r>
              <a:rPr lang="tr-TR" b="0" i="0" dirty="0" err="1">
                <a:solidFill>
                  <a:srgbClr val="CCCCCC"/>
                </a:solidFill>
                <a:effectLst/>
              </a:rPr>
              <a:t>subsample</a:t>
            </a:r>
            <a:r>
              <a:rPr lang="tr-TR" b="0" i="0" dirty="0">
                <a:solidFill>
                  <a:srgbClr val="CCCCCC"/>
                </a:solidFill>
                <a:effectLst/>
              </a:rPr>
              <a:t>': 1.0} </a:t>
            </a:r>
          </a:p>
          <a:p>
            <a:pPr>
              <a:lnSpc>
                <a:spcPts val="1800"/>
              </a:lnSpc>
              <a:buNone/>
            </a:pPr>
            <a:r>
              <a:rPr lang="tr-TR" b="0" i="0" dirty="0">
                <a:solidFill>
                  <a:srgbClr val="CCCCCC"/>
                </a:solidFill>
                <a:effectLst/>
              </a:rPr>
              <a:t>Best 5-Fold CV RMSE: 5.209</a:t>
            </a:r>
            <a:endParaRPr lang="tr-TR" b="1" u="sng" dirty="0"/>
          </a:p>
          <a:p>
            <a:pPr>
              <a:buNone/>
            </a:pPr>
            <a:r>
              <a:rPr lang="tr-TR" dirty="0"/>
              <a:t>Since </a:t>
            </a:r>
            <a:r>
              <a:rPr lang="tr-TR" dirty="0" err="1"/>
              <a:t>XGBoost</a:t>
            </a:r>
            <a:r>
              <a:rPr lang="tr-TR" dirty="0"/>
              <a:t> has </a:t>
            </a:r>
            <a:r>
              <a:rPr lang="tr-TR" dirty="0" err="1"/>
              <a:t>the</a:t>
            </a:r>
            <a:r>
              <a:rPr lang="tr-TR" dirty="0"/>
              <a:t> </a:t>
            </a:r>
            <a:r>
              <a:rPr lang="tr-TR" dirty="0" err="1"/>
              <a:t>lowest</a:t>
            </a:r>
            <a:r>
              <a:rPr lang="tr-TR" dirty="0"/>
              <a:t> RMSE, it </a:t>
            </a:r>
            <a:r>
              <a:rPr lang="tr-TR" dirty="0" err="1"/>
              <a:t>was</a:t>
            </a:r>
            <a:r>
              <a:rPr lang="tr-TR" dirty="0"/>
              <a:t> </a:t>
            </a:r>
            <a:r>
              <a:rPr lang="tr-TR" dirty="0" err="1"/>
              <a:t>retrained</a:t>
            </a:r>
            <a:r>
              <a:rPr lang="tr-TR" dirty="0"/>
              <a:t> on </a:t>
            </a:r>
            <a:r>
              <a:rPr lang="tr-TR" dirty="0" err="1"/>
              <a:t>full</a:t>
            </a:r>
            <a:r>
              <a:rPr lang="tr-TR" dirty="0"/>
              <a:t> </a:t>
            </a:r>
            <a:r>
              <a:rPr lang="tr-TR" dirty="0" err="1"/>
              <a:t>training</a:t>
            </a:r>
            <a:r>
              <a:rPr lang="tr-TR" dirty="0"/>
              <a:t> data </a:t>
            </a:r>
            <a:r>
              <a:rPr lang="tr-TR" dirty="0" err="1"/>
              <a:t>with</a:t>
            </a:r>
            <a:r>
              <a:rPr lang="tr-TR" dirty="0"/>
              <a:t> </a:t>
            </a:r>
            <a:r>
              <a:rPr lang="tr-TR" dirty="0" err="1"/>
              <a:t>the</a:t>
            </a:r>
            <a:r>
              <a:rPr lang="tr-TR" dirty="0"/>
              <a:t> </a:t>
            </a:r>
            <a:r>
              <a:rPr lang="tr-TR" dirty="0" err="1"/>
              <a:t>above</a:t>
            </a:r>
            <a:endParaRPr lang="tr-TR" dirty="0"/>
          </a:p>
          <a:p>
            <a:pPr>
              <a:buNone/>
            </a:pPr>
            <a:r>
              <a:rPr lang="tr-TR" dirty="0" err="1"/>
              <a:t>hyperparameters</a:t>
            </a:r>
            <a:r>
              <a:rPr lang="tr-TR" dirty="0"/>
              <a:t> </a:t>
            </a:r>
            <a:r>
              <a:rPr lang="tr-TR" dirty="0" err="1"/>
              <a:t>and</a:t>
            </a:r>
            <a:r>
              <a:rPr lang="tr-TR" dirty="0"/>
              <a:t> </a:t>
            </a:r>
            <a:r>
              <a:rPr lang="tr-TR" dirty="0" err="1"/>
              <a:t>evaluated</a:t>
            </a:r>
            <a:r>
              <a:rPr lang="tr-TR" dirty="0"/>
              <a:t> on </a:t>
            </a:r>
            <a:r>
              <a:rPr lang="tr-TR" dirty="0" err="1"/>
              <a:t>held-out</a:t>
            </a:r>
            <a:r>
              <a:rPr lang="tr-TR" dirty="0"/>
              <a:t> test set, </a:t>
            </a:r>
            <a:r>
              <a:rPr lang="tr-TR" dirty="0" err="1"/>
              <a:t>whereby</a:t>
            </a:r>
            <a:r>
              <a:rPr lang="tr-TR" dirty="0"/>
              <a:t> </a:t>
            </a:r>
            <a:r>
              <a:rPr lang="tr-TR" dirty="0" err="1"/>
              <a:t>the</a:t>
            </a:r>
            <a:r>
              <a:rPr lang="tr-TR" dirty="0"/>
              <a:t> </a:t>
            </a:r>
            <a:r>
              <a:rPr lang="tr-TR" dirty="0" err="1"/>
              <a:t>results</a:t>
            </a:r>
            <a:r>
              <a:rPr lang="tr-TR" dirty="0"/>
              <a:t> </a:t>
            </a:r>
            <a:r>
              <a:rPr lang="tr-TR" dirty="0" err="1"/>
              <a:t>are</a:t>
            </a:r>
            <a:r>
              <a:rPr lang="tr-TR" dirty="0"/>
              <a:t>:</a:t>
            </a:r>
          </a:p>
          <a:p>
            <a:pPr>
              <a:buNone/>
            </a:pPr>
            <a:r>
              <a:rPr lang="en-US" b="0" i="0" dirty="0">
                <a:solidFill>
                  <a:srgbClr val="CCCCCC"/>
                </a:solidFill>
                <a:effectLst/>
                <a:latin typeface="Consolas" panose="020B0609020204030204" pitchFamily="49" charset="0"/>
              </a:rPr>
              <a:t>Test RMSE: 5.041</a:t>
            </a:r>
            <a:r>
              <a:rPr lang="tr-TR" b="0" i="0" dirty="0">
                <a:solidFill>
                  <a:srgbClr val="CCCCCC"/>
                </a:solidFill>
                <a:effectLst/>
                <a:latin typeface="Consolas" panose="020B0609020204030204" pitchFamily="49" charset="0"/>
              </a:rPr>
              <a:t>,</a:t>
            </a:r>
            <a:r>
              <a:rPr lang="en-US" b="0" i="0" dirty="0">
                <a:solidFill>
                  <a:srgbClr val="CCCCCC"/>
                </a:solidFill>
                <a:effectLst/>
                <a:latin typeface="Consolas" panose="020B0609020204030204" pitchFamily="49" charset="0"/>
              </a:rPr>
              <a:t> Test R²: 0.306</a:t>
            </a:r>
            <a:endParaRPr lang="tr-TR" b="0" i="0" dirty="0">
              <a:solidFill>
                <a:srgbClr val="CCCCCC"/>
              </a:solidFill>
              <a:effectLst/>
              <a:latin typeface="Consolas" panose="020B0609020204030204" pitchFamily="49" charset="0"/>
            </a:endParaRPr>
          </a:p>
          <a:p>
            <a:pPr>
              <a:lnSpc>
                <a:spcPts val="1800"/>
              </a:lnSpc>
              <a:buNone/>
            </a:pPr>
            <a:r>
              <a:rPr lang="en-US" sz="1200" b="0" dirty="0">
                <a:solidFill>
                  <a:srgbClr val="CCCCCC"/>
                </a:solidFill>
                <a:effectLst/>
                <a:latin typeface="Consolas" panose="020B0609020204030204" pitchFamily="49" charset="0"/>
              </a:rPr>
              <a:t>CV RMSE 5.209 vs. Test RMSE 5.041 indicates the model generalizes slightly</a:t>
            </a:r>
            <a:r>
              <a:rPr lang="tr-TR" sz="1200" dirty="0">
                <a:solidFill>
                  <a:srgbClr val="CCCCCC"/>
                </a:solidFill>
                <a:latin typeface="Consolas" panose="020B0609020204030204" pitchFamily="49" charset="0"/>
              </a:rPr>
              <a:t> </a:t>
            </a:r>
            <a:r>
              <a:rPr lang="en-US" sz="1200" b="0" dirty="0">
                <a:solidFill>
                  <a:srgbClr val="CCCCCC"/>
                </a:solidFill>
                <a:effectLst/>
                <a:latin typeface="Consolas" panose="020B0609020204030204" pitchFamily="49" charset="0"/>
              </a:rPr>
              <a:t>better to the unseen test set, </a:t>
            </a:r>
            <a:r>
              <a:rPr lang="tr-TR" sz="1200" b="0" dirty="0" err="1">
                <a:solidFill>
                  <a:srgbClr val="CCCCCC"/>
                </a:solidFill>
                <a:effectLst/>
                <a:latin typeface="Consolas" panose="020B0609020204030204" pitchFamily="49" charset="0"/>
              </a:rPr>
              <a:t>meaning</a:t>
            </a:r>
            <a:r>
              <a:rPr lang="tr-TR" sz="1200" b="0" dirty="0">
                <a:solidFill>
                  <a:srgbClr val="CCCCCC"/>
                </a:solidFill>
                <a:effectLst/>
                <a:latin typeface="Consolas" panose="020B0609020204030204" pitchFamily="49" charset="0"/>
              </a:rPr>
              <a:t> </a:t>
            </a:r>
            <a:r>
              <a:rPr lang="en-US" sz="1200" b="0" dirty="0">
                <a:solidFill>
                  <a:srgbClr val="CCCCCC"/>
                </a:solidFill>
                <a:effectLst/>
                <a:latin typeface="Consolas" panose="020B0609020204030204" pitchFamily="49" charset="0"/>
              </a:rPr>
              <a:t>there is no </a:t>
            </a:r>
            <a:endParaRPr lang="tr-TR" sz="1200" b="0" dirty="0">
              <a:solidFill>
                <a:srgbClr val="CCCCCC"/>
              </a:solidFill>
              <a:effectLst/>
              <a:latin typeface="Consolas" panose="020B0609020204030204" pitchFamily="49" charset="0"/>
            </a:endParaRPr>
          </a:p>
          <a:p>
            <a:pPr>
              <a:lnSpc>
                <a:spcPts val="1800"/>
              </a:lnSpc>
              <a:buNone/>
            </a:pPr>
            <a:r>
              <a:rPr lang="en-US" sz="1200" b="0" dirty="0">
                <a:solidFill>
                  <a:srgbClr val="CCCCCC"/>
                </a:solidFill>
                <a:effectLst/>
                <a:latin typeface="Consolas" panose="020B0609020204030204" pitchFamily="49" charset="0"/>
              </a:rPr>
              <a:t>severe</a:t>
            </a:r>
            <a:r>
              <a:rPr lang="tr-TR" sz="1200" dirty="0">
                <a:solidFill>
                  <a:srgbClr val="CCCCCC"/>
                </a:solidFill>
                <a:latin typeface="Consolas" panose="020B0609020204030204" pitchFamily="49" charset="0"/>
              </a:rPr>
              <a:t> </a:t>
            </a:r>
            <a:r>
              <a:rPr lang="en-US" sz="1200" b="0" dirty="0">
                <a:solidFill>
                  <a:srgbClr val="CCCCCC"/>
                </a:solidFill>
                <a:effectLst/>
                <a:latin typeface="Consolas" panose="020B0609020204030204" pitchFamily="49" charset="0"/>
              </a:rPr>
              <a:t>overfitting.</a:t>
            </a:r>
            <a:r>
              <a:rPr lang="tr-TR" sz="1200" b="0" dirty="0">
                <a:solidFill>
                  <a:srgbClr val="CCCCCC"/>
                </a:solidFill>
                <a:effectLst/>
                <a:latin typeface="Consolas" panose="020B0609020204030204" pitchFamily="49" charset="0"/>
              </a:rPr>
              <a:t> </a:t>
            </a:r>
            <a:r>
              <a:rPr lang="en-US" sz="1200" b="0" dirty="0">
                <a:solidFill>
                  <a:srgbClr val="CCCCCC"/>
                </a:solidFill>
                <a:effectLst/>
                <a:latin typeface="Consolas" panose="020B0609020204030204" pitchFamily="49" charset="0"/>
              </a:rPr>
              <a:t>R² = 0.306 means</a:t>
            </a:r>
            <a:r>
              <a:rPr lang="tr-TR" sz="1200" dirty="0">
                <a:solidFill>
                  <a:srgbClr val="CCCCCC"/>
                </a:solidFill>
                <a:latin typeface="Consolas" panose="020B0609020204030204" pitchFamily="49" charset="0"/>
              </a:rPr>
              <a:t> </a:t>
            </a:r>
            <a:r>
              <a:rPr lang="en-US" sz="1200" b="0" dirty="0">
                <a:solidFill>
                  <a:srgbClr val="CCCCCC"/>
                </a:solidFill>
                <a:effectLst/>
                <a:latin typeface="Consolas" panose="020B0609020204030204" pitchFamily="49" charset="0"/>
              </a:rPr>
              <a:t>that the selected features explain about 31% of the variance in checkouts per</a:t>
            </a:r>
            <a:r>
              <a:rPr lang="tr-TR" sz="1200" dirty="0">
                <a:solidFill>
                  <a:srgbClr val="CCCCCC"/>
                </a:solidFill>
                <a:latin typeface="Consolas" panose="020B0609020204030204" pitchFamily="49" charset="0"/>
              </a:rPr>
              <a:t> </a:t>
            </a:r>
            <a:r>
              <a:rPr lang="en-US" sz="1200" b="0" dirty="0">
                <a:solidFill>
                  <a:srgbClr val="CCCCCC"/>
                </a:solidFill>
                <a:effectLst/>
                <a:latin typeface="Consolas" panose="020B0609020204030204" pitchFamily="49" charset="0"/>
              </a:rPr>
              <a:t>capita </a:t>
            </a:r>
            <a:endParaRPr lang="tr-TR" sz="1200" b="0" dirty="0">
              <a:solidFill>
                <a:srgbClr val="CCCCCC"/>
              </a:solidFill>
              <a:effectLst/>
              <a:latin typeface="Consolas" panose="020B0609020204030204" pitchFamily="49" charset="0"/>
            </a:endParaRPr>
          </a:p>
          <a:p>
            <a:pPr>
              <a:lnSpc>
                <a:spcPts val="1800"/>
              </a:lnSpc>
              <a:buNone/>
            </a:pPr>
            <a:r>
              <a:rPr lang="en-US" sz="1200" b="0" dirty="0">
                <a:solidFill>
                  <a:srgbClr val="CCCCCC"/>
                </a:solidFill>
                <a:effectLst/>
                <a:latin typeface="Consolas" panose="020B0609020204030204" pitchFamily="49" charset="0"/>
              </a:rPr>
              <a:t>across ZIP codes, but there’s still a fair amount of unexplained variation possibly due to some</a:t>
            </a:r>
            <a:r>
              <a:rPr lang="tr-TR" sz="1200" b="0" dirty="0">
                <a:solidFill>
                  <a:srgbClr val="CCCCCC"/>
                </a:solidFill>
                <a:effectLst/>
                <a:latin typeface="Consolas" panose="020B0609020204030204" pitchFamily="49" charset="0"/>
              </a:rPr>
              <a:t> </a:t>
            </a:r>
            <a:r>
              <a:rPr lang="en-US" sz="1200" b="0" dirty="0">
                <a:solidFill>
                  <a:srgbClr val="CCCCCC"/>
                </a:solidFill>
                <a:effectLst/>
                <a:latin typeface="Consolas" panose="020B0609020204030204" pitchFamily="49" charset="0"/>
              </a:rPr>
              <a:t>limitations about the dataset.</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Tree>
    <p:extLst>
      <p:ext uri="{BB962C8B-B14F-4D97-AF65-F5344CB8AC3E}">
        <p14:creationId xmlns:p14="http://schemas.microsoft.com/office/powerpoint/2010/main" val="209305296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F389E4-0456-5479-E100-DEAED1251202}"/>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49C93930-C8E2-A7BB-238C-5901B533E5DC}"/>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74DEEEE6-D329-9BBD-85D7-2C71EFF1A9AF}"/>
              </a:ext>
            </a:extLst>
          </p:cNvPr>
          <p:cNvSpPr>
            <a:spLocks noGrp="1"/>
          </p:cNvSpPr>
          <p:nvPr>
            <p:ph type="title"/>
          </p:nvPr>
        </p:nvSpPr>
        <p:spPr>
          <a:xfrm>
            <a:off x="640079" y="156493"/>
            <a:ext cx="10890929" cy="819277"/>
          </a:xfrm>
        </p:spPr>
        <p:txBody>
          <a:bodyPr/>
          <a:lstStyle/>
          <a:p>
            <a:r>
              <a:rPr lang="tr-TR" dirty="0" err="1"/>
              <a:t>Feature</a:t>
            </a:r>
            <a:r>
              <a:rPr lang="tr-TR" dirty="0"/>
              <a:t> </a:t>
            </a:r>
            <a:r>
              <a:rPr lang="tr-TR" dirty="0" err="1"/>
              <a:t>Importances</a:t>
            </a:r>
            <a:endParaRPr lang="tr-TR" dirty="0"/>
          </a:p>
        </p:txBody>
      </p:sp>
      <p:sp>
        <p:nvSpPr>
          <p:cNvPr id="5" name="İçerik Yer Tutucusu 4">
            <a:extLst>
              <a:ext uri="{FF2B5EF4-FFF2-40B4-BE49-F238E27FC236}">
                <a16:creationId xmlns:a16="http://schemas.microsoft.com/office/drawing/2014/main" id="{1CDAA713-3672-ECBA-61F9-6D44E1EAF96E}"/>
              </a:ext>
            </a:extLst>
          </p:cNvPr>
          <p:cNvSpPr>
            <a:spLocks noGrp="1"/>
          </p:cNvSpPr>
          <p:nvPr>
            <p:ph sz="half" idx="1"/>
          </p:nvPr>
        </p:nvSpPr>
        <p:spPr>
          <a:xfrm>
            <a:off x="640079" y="1270340"/>
            <a:ext cx="11339175" cy="5492537"/>
          </a:xfrm>
        </p:spPr>
        <p:txBody>
          <a:bodyPr>
            <a:noAutofit/>
          </a:bodyPr>
          <a:lstStyle/>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3" name="Resim 2">
            <a:extLst>
              <a:ext uri="{FF2B5EF4-FFF2-40B4-BE49-F238E27FC236}">
                <a16:creationId xmlns:a16="http://schemas.microsoft.com/office/drawing/2014/main" id="{A863F672-4B93-4BB5-270E-A785FE33EE3E}"/>
              </a:ext>
            </a:extLst>
          </p:cNvPr>
          <p:cNvPicPr>
            <a:picLocks noChangeAspect="1"/>
          </p:cNvPicPr>
          <p:nvPr/>
        </p:nvPicPr>
        <p:blipFill>
          <a:blip r:embed="rId3"/>
          <a:stretch>
            <a:fillRect/>
          </a:stretch>
        </p:blipFill>
        <p:spPr>
          <a:xfrm>
            <a:off x="87221" y="1221245"/>
            <a:ext cx="6667053" cy="5366665"/>
          </a:xfrm>
          <a:prstGeom prst="rect">
            <a:avLst/>
          </a:prstGeom>
        </p:spPr>
      </p:pic>
      <p:sp>
        <p:nvSpPr>
          <p:cNvPr id="6" name="Rectangle 1">
            <a:extLst>
              <a:ext uri="{FF2B5EF4-FFF2-40B4-BE49-F238E27FC236}">
                <a16:creationId xmlns:a16="http://schemas.microsoft.com/office/drawing/2014/main" id="{8F3277E5-DFA9-A62F-5667-5D52B2A6A798}"/>
              </a:ext>
            </a:extLst>
          </p:cNvPr>
          <p:cNvSpPr>
            <a:spLocks noChangeArrowheads="1"/>
          </p:cNvSpPr>
          <p:nvPr/>
        </p:nvSpPr>
        <p:spPr bwMode="auto">
          <a:xfrm>
            <a:off x="6841475" y="1221245"/>
            <a:ext cx="5187942"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tr-TR" altLang="tr-TR" sz="1400" b="1" i="0" u="none" strike="noStrike" cap="none" normalizeH="0" baseline="0" dirty="0">
                <a:ln>
                  <a:noFill/>
                </a:ln>
                <a:solidFill>
                  <a:schemeClr val="tx1"/>
                </a:solidFill>
                <a:effectLst/>
              </a:rPr>
              <a:t>1. </a:t>
            </a:r>
            <a:r>
              <a:rPr kumimoji="0" lang="tr-TR" altLang="tr-TR" sz="1400" b="1" i="0" u="none" strike="noStrike" cap="none" normalizeH="0" baseline="0" dirty="0" err="1">
                <a:ln>
                  <a:noFill/>
                </a:ln>
                <a:solidFill>
                  <a:schemeClr val="tx1"/>
                </a:solidFill>
                <a:effectLst/>
              </a:rPr>
              <a:t>Visits</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per</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Capita</a:t>
            </a:r>
            <a:r>
              <a:rPr kumimoji="0" lang="tr-TR" altLang="tr-TR" sz="1400" b="1" i="0" u="none" strike="noStrike" cap="none" normalizeH="0" baseline="0" dirty="0">
                <a:ln>
                  <a:noFill/>
                </a:ln>
                <a:solidFill>
                  <a:schemeClr val="tx1"/>
                </a:solidFill>
                <a:effectLst/>
              </a:rPr>
              <a:t> (38%)</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1" i="0" u="none" strike="noStrike" cap="none" normalizeH="0" baseline="0" dirty="0">
                <a:ln>
                  <a:noFill/>
                </a:ln>
                <a:solidFill>
                  <a:schemeClr val="tx1"/>
                </a:solidFill>
                <a:effectLst/>
              </a:rPr>
              <a:t>Top </a:t>
            </a:r>
            <a:r>
              <a:rPr kumimoji="0" lang="tr-TR" altLang="tr-TR" sz="1400" b="1" i="0" u="none" strike="noStrike" cap="none" normalizeH="0" baseline="0" dirty="0" err="1">
                <a:ln>
                  <a:noFill/>
                </a:ln>
                <a:solidFill>
                  <a:schemeClr val="tx1"/>
                </a:solidFill>
                <a:effectLst/>
              </a:rPr>
              <a:t>predictor</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by</a:t>
            </a:r>
            <a:r>
              <a:rPr kumimoji="0" lang="tr-TR" altLang="tr-TR" sz="1400" b="1" i="0" u="none" strike="noStrike" cap="none" normalizeH="0" baseline="0" dirty="0">
                <a:ln>
                  <a:noFill/>
                </a:ln>
                <a:solidFill>
                  <a:schemeClr val="tx1"/>
                </a:solidFill>
                <a:effectLst/>
              </a:rPr>
              <a:t> far</a:t>
            </a:r>
            <a:r>
              <a:rPr lang="tr-TR" altLang="tr-TR" sz="1400" dirty="0"/>
              <a:t>, </a:t>
            </a:r>
            <a:r>
              <a:rPr kumimoji="0" lang="tr-TR" altLang="tr-TR" sz="1400" b="0" i="0" u="none" strike="noStrike" cap="none" normalizeH="0" baseline="0" dirty="0" err="1">
                <a:ln>
                  <a:noFill/>
                </a:ln>
                <a:solidFill>
                  <a:schemeClr val="tx1"/>
                </a:solidFill>
                <a:effectLst/>
              </a:rPr>
              <a:t>more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frequent</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library</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visits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translates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directly</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into</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more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checkouts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Reinforces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importance</a:t>
            </a:r>
            <a:r>
              <a:rPr kumimoji="0" lang="tr-TR" altLang="tr-TR" sz="1400" b="0" i="0" u="none" strike="noStrike" cap="none" normalizeH="0" baseline="0" dirty="0">
                <a:ln>
                  <a:noFill/>
                </a:ln>
                <a:solidFill>
                  <a:schemeClr val="tx1"/>
                </a:solidFill>
                <a:effectLst/>
              </a:rPr>
              <a:t> of </a:t>
            </a:r>
            <a:r>
              <a:rPr kumimoji="0" lang="tr-TR" altLang="tr-TR" sz="1400" b="0" i="0" u="none" strike="noStrike" cap="none" normalizeH="0" baseline="0" dirty="0" err="1">
                <a:ln>
                  <a:noFill/>
                </a:ln>
                <a:solidFill>
                  <a:schemeClr val="tx1"/>
                </a:solidFill>
                <a:effectLst/>
              </a:rPr>
              <a:t>outreach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and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programming</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that</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gets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people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through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doors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400" b="1" i="0" u="none" strike="noStrike" cap="none" normalizeH="0" baseline="0" dirty="0">
                <a:ln>
                  <a:noFill/>
                </a:ln>
                <a:solidFill>
                  <a:schemeClr val="tx1"/>
                </a:solidFill>
                <a:effectLst/>
              </a:rPr>
              <a:t>2. Program </a:t>
            </a:r>
            <a:r>
              <a:rPr kumimoji="0" lang="tr-TR" altLang="tr-TR" sz="1400" b="1" i="0" u="none" strike="noStrike" cap="none" normalizeH="0" baseline="0" dirty="0" err="1">
                <a:ln>
                  <a:noFill/>
                </a:ln>
                <a:solidFill>
                  <a:schemeClr val="tx1"/>
                </a:solidFill>
                <a:effectLst/>
              </a:rPr>
              <a:t>Offerings</a:t>
            </a:r>
            <a:r>
              <a:rPr kumimoji="0" lang="tr-TR" altLang="tr-TR" sz="1400" b="1" i="0" u="none" strike="noStrike" cap="none" normalizeH="0" baseline="0" dirty="0">
                <a:ln>
                  <a:noFill/>
                </a:ln>
                <a:solidFill>
                  <a:schemeClr val="tx1"/>
                </a:solidFill>
                <a:effectLst/>
              </a:rPr>
              <a:t> (TOTPRO, 13%) &amp; </a:t>
            </a:r>
            <a:r>
              <a:rPr kumimoji="0" lang="tr-TR" altLang="tr-TR" sz="1400" b="1" i="0" u="none" strike="noStrike" cap="none" normalizeH="0" baseline="0" dirty="0" err="1">
                <a:ln>
                  <a:noFill/>
                </a:ln>
                <a:solidFill>
                  <a:schemeClr val="tx1"/>
                </a:solidFill>
                <a:effectLst/>
              </a:rPr>
              <a:t>Attendance</a:t>
            </a:r>
            <a:r>
              <a:rPr kumimoji="0" lang="tr-TR" altLang="tr-TR" sz="1400" b="1" i="0" u="none" strike="noStrike" cap="none" normalizeH="0" baseline="0" dirty="0">
                <a:ln>
                  <a:noFill/>
                </a:ln>
                <a:solidFill>
                  <a:schemeClr val="tx1"/>
                </a:solidFill>
                <a:effectLst/>
              </a:rPr>
              <a:t> (11%)</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Both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1" u="none" strike="noStrike" cap="none" normalizeH="0" baseline="0" dirty="0" err="1">
                <a:ln>
                  <a:noFill/>
                </a:ln>
                <a:solidFill>
                  <a:schemeClr val="tx1"/>
                </a:solidFill>
                <a:effectLst/>
              </a:rPr>
              <a:t>quantity</a:t>
            </a:r>
            <a:r>
              <a:rPr kumimoji="0" lang="tr-TR" altLang="tr-TR" sz="1400" b="0" i="0" u="none" strike="noStrike" cap="none" normalizeH="0" baseline="0" dirty="0">
                <a:ln>
                  <a:noFill/>
                </a:ln>
                <a:solidFill>
                  <a:schemeClr val="tx1"/>
                </a:solidFill>
                <a:effectLst/>
              </a:rPr>
              <a:t> of </a:t>
            </a:r>
            <a:r>
              <a:rPr kumimoji="0" lang="tr-TR" altLang="tr-TR" sz="1400" b="0" i="0" u="none" strike="noStrike" cap="none" normalizeH="0" baseline="0" dirty="0" err="1">
                <a:ln>
                  <a:noFill/>
                </a:ln>
                <a:solidFill>
                  <a:schemeClr val="tx1"/>
                </a:solidFill>
                <a:effectLst/>
              </a:rPr>
              <a:t>synchronous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programs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and</a:t>
            </a:r>
            <a:r>
              <a:rPr kumimoji="0" lang="tr-TR" altLang="tr-TR" sz="1400" b="0" i="0" u="none" strike="noStrike" cap="none" normalizeH="0" baseline="0" dirty="0">
                <a:ln>
                  <a:noFill/>
                </a:ln>
                <a:solidFill>
                  <a:schemeClr val="tx1"/>
                </a:solidFill>
                <a:effectLst/>
              </a:rPr>
              <a:t> how </a:t>
            </a:r>
            <a:r>
              <a:rPr kumimoji="0" lang="tr-TR" altLang="tr-TR" sz="1400" b="0" i="0" u="none" strike="noStrike" cap="none" normalizeH="0" baseline="0" dirty="0" err="1">
                <a:ln>
                  <a:noFill/>
                </a:ln>
                <a:solidFill>
                  <a:schemeClr val="tx1"/>
                </a:solidFill>
                <a:effectLst/>
              </a:rPr>
              <a:t>well</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they’re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attended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matter</a:t>
            </a:r>
            <a:r>
              <a:rPr lang="tr-TR" altLang="tr-TR" sz="1400" dirty="0"/>
              <a:t>, </a:t>
            </a:r>
            <a:r>
              <a:rPr kumimoji="0" lang="tr-TR" altLang="tr-TR" sz="1400" b="0" i="0" u="none" strike="noStrike" cap="none" normalizeH="0" baseline="0" dirty="0" err="1">
                <a:ln>
                  <a:noFill/>
                </a:ln>
                <a:solidFill>
                  <a:schemeClr val="tx1"/>
                </a:solidFill>
                <a:effectLst/>
              </a:rPr>
              <a:t>libraries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with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richer</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well-attended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programming</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see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higher</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checkouts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Suggests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investments</a:t>
            </a:r>
            <a:r>
              <a:rPr kumimoji="0" lang="tr-TR" altLang="tr-TR" sz="1400" b="0" i="0" u="none" strike="noStrike" cap="none" normalizeH="0" baseline="0" dirty="0">
                <a:ln>
                  <a:noFill/>
                </a:ln>
                <a:solidFill>
                  <a:schemeClr val="tx1"/>
                </a:solidFill>
                <a:effectLst/>
              </a:rPr>
              <a:t> in </a:t>
            </a:r>
            <a:r>
              <a:rPr kumimoji="0" lang="tr-TR" altLang="tr-TR" sz="1400" b="0" i="0" u="none" strike="noStrike" cap="none" normalizeH="0" baseline="0" dirty="0" err="1">
                <a:ln>
                  <a:noFill/>
                </a:ln>
                <a:solidFill>
                  <a:schemeClr val="tx1"/>
                </a:solidFill>
                <a:effectLst/>
              </a:rPr>
              <a:t>engaging</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events</a:t>
            </a:r>
            <a:r>
              <a:rPr kumimoji="0" lang="tr-TR" altLang="tr-TR" sz="1400" b="0" i="0" u="none" strike="noStrike" cap="none" normalizeH="0" baseline="0" dirty="0">
                <a:ln>
                  <a:noFill/>
                </a:ln>
                <a:solidFill>
                  <a:schemeClr val="tx1"/>
                </a:solidFill>
                <a:effectLst/>
              </a:rPr>
              <a:t> pay </a:t>
            </a:r>
            <a:r>
              <a:rPr kumimoji="0" lang="tr-TR" altLang="tr-TR" sz="1400" b="0" i="0" u="none" strike="noStrike" cap="none" normalizeH="0" baseline="0" dirty="0" err="1">
                <a:ln>
                  <a:noFill/>
                </a:ln>
                <a:solidFill>
                  <a:schemeClr val="tx1"/>
                </a:solidFill>
                <a:effectLst/>
              </a:rPr>
              <a:t>dividends</a:t>
            </a:r>
            <a:r>
              <a:rPr kumimoji="0" lang="tr-TR" altLang="tr-TR" sz="1400" b="0" i="0" u="none" strike="noStrike" cap="none" normalizeH="0" baseline="0" dirty="0">
                <a:ln>
                  <a:noFill/>
                </a:ln>
                <a:solidFill>
                  <a:schemeClr val="tx1"/>
                </a:solidFill>
                <a:effectLst/>
              </a:rPr>
              <a:t> in </a:t>
            </a:r>
            <a:r>
              <a:rPr kumimoji="0" lang="tr-TR" altLang="tr-TR" sz="1400" b="0" i="0" u="none" strike="noStrike" cap="none" normalizeH="0" baseline="0" dirty="0" err="1">
                <a:ln>
                  <a:noFill/>
                </a:ln>
                <a:solidFill>
                  <a:schemeClr val="tx1"/>
                </a:solidFill>
                <a:effectLst/>
              </a:rPr>
              <a:t>overall</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circulation</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400" b="1" i="0" u="none" strike="noStrike" cap="none" normalizeH="0" baseline="0" dirty="0">
                <a:ln>
                  <a:noFill/>
                </a:ln>
                <a:solidFill>
                  <a:schemeClr val="tx1"/>
                </a:solidFill>
                <a:effectLst/>
              </a:rPr>
              <a:t>3. </a:t>
            </a:r>
            <a:r>
              <a:rPr kumimoji="0" lang="tr-TR" altLang="tr-TR" sz="1400" b="1" i="0" u="none" strike="noStrike" cap="none" normalizeH="0" baseline="0" dirty="0" err="1">
                <a:ln>
                  <a:noFill/>
                </a:ln>
                <a:solidFill>
                  <a:schemeClr val="tx1"/>
                </a:solidFill>
                <a:effectLst/>
              </a:rPr>
              <a:t>Socioeconomic</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Context</a:t>
            </a:r>
            <a:r>
              <a:rPr kumimoji="0" lang="tr-TR" altLang="tr-TR" sz="1400" b="1" i="0" u="none" strike="noStrike" cap="none" normalizeH="0" baseline="0" dirty="0">
                <a:ln>
                  <a:noFill/>
                </a:ln>
                <a:solidFill>
                  <a:schemeClr val="tx1"/>
                </a:solidFill>
                <a:effectLst/>
              </a:rPr>
              <a:t> (≈29% total)</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1" i="0" u="none" strike="noStrike" cap="none" normalizeH="0" baseline="0" dirty="0" err="1">
                <a:ln>
                  <a:noFill/>
                </a:ln>
                <a:solidFill>
                  <a:schemeClr val="tx1"/>
                </a:solidFill>
                <a:effectLst/>
              </a:rPr>
              <a:t>Unemployment</a:t>
            </a:r>
            <a:r>
              <a:rPr kumimoji="0" lang="tr-TR" altLang="tr-TR" sz="1400" b="1" i="0" u="none" strike="noStrike" cap="none" normalizeH="0" baseline="0" dirty="0">
                <a:ln>
                  <a:noFill/>
                </a:ln>
                <a:solidFill>
                  <a:schemeClr val="tx1"/>
                </a:solidFill>
                <a:effectLst/>
              </a:rPr>
              <a:t> Rate (10%)</a:t>
            </a:r>
            <a:r>
              <a:rPr kumimoji="0" lang="tr-TR" altLang="tr-TR" sz="1400" b="0"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Bachelor’s</a:t>
            </a:r>
            <a:r>
              <a:rPr kumimoji="0" lang="tr-TR" altLang="tr-TR" sz="1400" b="1" i="0" u="none" strike="noStrike" cap="none" normalizeH="0" baseline="0" dirty="0">
                <a:ln>
                  <a:noFill/>
                </a:ln>
                <a:solidFill>
                  <a:schemeClr val="tx1"/>
                </a:solidFill>
                <a:effectLst/>
              </a:rPr>
              <a:t> % (10%)</a:t>
            </a:r>
            <a:r>
              <a:rPr kumimoji="0" lang="tr-TR" altLang="tr-TR" sz="1400" b="0"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Median</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Income</a:t>
            </a:r>
            <a:r>
              <a:rPr kumimoji="0" lang="tr-TR" altLang="tr-TR" sz="1400" b="1" i="0" u="none" strike="noStrike" cap="none" normalizeH="0" baseline="0" dirty="0">
                <a:ln>
                  <a:noFill/>
                </a:ln>
                <a:solidFill>
                  <a:schemeClr val="tx1"/>
                </a:solidFill>
                <a:effectLst/>
              </a:rPr>
              <a:t> (9%)</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together</a:t>
            </a:r>
            <a:r>
              <a:rPr kumimoji="0" lang="tr-TR" altLang="tr-TR" sz="1400" b="0" i="0" u="none" strike="noStrike" cap="none" normalizeH="0" baseline="0" dirty="0">
                <a:ln>
                  <a:noFill/>
                </a:ln>
                <a:solidFill>
                  <a:schemeClr val="tx1"/>
                </a:solidFill>
                <a:effectLst/>
              </a:rPr>
              <a:t> form </a:t>
            </a:r>
            <a:r>
              <a:rPr kumimoji="0" lang="tr-TR" altLang="tr-TR" sz="1400" b="0" i="0" u="none" strike="noStrike" cap="none" normalizeH="0" baseline="0" dirty="0" err="1">
                <a:ln>
                  <a:noFill/>
                </a:ln>
                <a:solidFill>
                  <a:schemeClr val="tx1"/>
                </a:solidFill>
                <a:effectLst/>
              </a:rPr>
              <a:t>nearly</a:t>
            </a:r>
            <a:r>
              <a:rPr kumimoji="0" lang="tr-TR" altLang="tr-TR" sz="1400" b="0" i="0" u="none" strike="noStrike" cap="none" normalizeH="0" baseline="0" dirty="0">
                <a:ln>
                  <a:noFill/>
                </a:ln>
                <a:solidFill>
                  <a:schemeClr val="tx1"/>
                </a:solidFill>
                <a:effectLst/>
              </a:rPr>
              <a:t> a </a:t>
            </a:r>
            <a:r>
              <a:rPr kumimoji="0" lang="tr-TR" altLang="tr-TR" sz="1400" b="0" i="0" u="none" strike="noStrike" cap="none" normalizeH="0" baseline="0" dirty="0" err="1">
                <a:ln>
                  <a:noFill/>
                </a:ln>
                <a:solidFill>
                  <a:schemeClr val="tx1"/>
                </a:solidFill>
                <a:effectLst/>
              </a:rPr>
              <a:t>third</a:t>
            </a:r>
            <a:r>
              <a:rPr kumimoji="0" lang="tr-TR" altLang="tr-TR" sz="1400" b="0" i="0" u="none" strike="noStrike" cap="none" normalizeH="0" baseline="0" dirty="0">
                <a:ln>
                  <a:noFill/>
                </a:ln>
                <a:solidFill>
                  <a:schemeClr val="tx1"/>
                </a:solidFill>
                <a:effectLst/>
              </a:rPr>
              <a:t> of </a:t>
            </a: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model’s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decision</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power</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Confirms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that</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community</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wealth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education</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level</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and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economic</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health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still</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play</a:t>
            </a:r>
            <a:r>
              <a:rPr kumimoji="0" lang="tr-TR" altLang="tr-TR" sz="1400" b="0" i="0" u="none" strike="noStrike" cap="none" normalizeH="0" baseline="0" dirty="0">
                <a:ln>
                  <a:noFill/>
                </a:ln>
                <a:solidFill>
                  <a:schemeClr val="tx1"/>
                </a:solidFill>
                <a:effectLst/>
              </a:rPr>
              <a:t> a </a:t>
            </a:r>
            <a:r>
              <a:rPr kumimoji="0" lang="tr-TR" altLang="tr-TR" sz="1400" b="0" i="0" u="none" strike="noStrike" cap="none" normalizeH="0" baseline="0" dirty="0" err="1">
                <a:ln>
                  <a:noFill/>
                </a:ln>
                <a:solidFill>
                  <a:schemeClr val="tx1"/>
                </a:solidFill>
                <a:effectLst/>
              </a:rPr>
              <a:t>significant</a:t>
            </a:r>
            <a:r>
              <a:rPr kumimoji="0" lang="tr-TR" altLang="tr-TR" sz="1400" b="0" i="0" u="none" strike="noStrike" cap="none" normalizeH="0" baseline="0" dirty="0">
                <a:ln>
                  <a:noFill/>
                </a:ln>
                <a:solidFill>
                  <a:schemeClr val="tx1"/>
                </a:solidFill>
                <a:effectLst/>
              </a:rPr>
              <a:t> role in how </a:t>
            </a:r>
            <a:r>
              <a:rPr kumimoji="0" lang="tr-TR" altLang="tr-TR" sz="1400" b="0" i="0" u="none" strike="noStrike" cap="none" normalizeH="0" baseline="0" dirty="0" err="1">
                <a:ln>
                  <a:noFill/>
                </a:ln>
                <a:solidFill>
                  <a:schemeClr val="tx1"/>
                </a:solidFill>
                <a:effectLst/>
              </a:rPr>
              <a:t>much</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people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check</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out</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400" b="1" i="0" u="none" strike="noStrike" cap="none" normalizeH="0" baseline="0" dirty="0">
                <a:ln>
                  <a:noFill/>
                </a:ln>
                <a:solidFill>
                  <a:schemeClr val="tx1"/>
                </a:solidFill>
                <a:effectLst/>
              </a:rPr>
              <a:t>4. </a:t>
            </a:r>
            <a:r>
              <a:rPr kumimoji="0" lang="tr-TR" altLang="tr-TR" sz="1400" b="1" i="0" u="none" strike="noStrike" cap="none" normalizeH="0" baseline="0" dirty="0" err="1">
                <a:ln>
                  <a:noFill/>
                </a:ln>
                <a:solidFill>
                  <a:schemeClr val="tx1"/>
                </a:solidFill>
                <a:effectLst/>
              </a:rPr>
              <a:t>Registered</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Users</a:t>
            </a:r>
            <a:r>
              <a:rPr kumimoji="0" lang="tr-TR" altLang="tr-TR" sz="1400" b="1" i="0" u="none" strike="noStrike" cap="none" normalizeH="0" baseline="0" dirty="0">
                <a:ln>
                  <a:noFill/>
                </a:ln>
                <a:solidFill>
                  <a:schemeClr val="tx1"/>
                </a:solidFill>
                <a:effectLst/>
              </a:rPr>
              <a:t> (6%) &amp; </a:t>
            </a:r>
            <a:r>
              <a:rPr kumimoji="0" lang="tr-TR" altLang="tr-TR" sz="1400" b="1" i="0" u="none" strike="noStrike" cap="none" normalizeH="0" baseline="0" dirty="0" err="1">
                <a:ln>
                  <a:noFill/>
                </a:ln>
                <a:solidFill>
                  <a:schemeClr val="tx1"/>
                </a:solidFill>
                <a:effectLst/>
              </a:rPr>
              <a:t>Computers</a:t>
            </a:r>
            <a:r>
              <a:rPr kumimoji="0" lang="tr-TR" altLang="tr-TR" sz="1400" b="1" i="0" u="none" strike="noStrike" cap="none" normalizeH="0" baseline="0" dirty="0">
                <a:ln>
                  <a:noFill/>
                </a:ln>
                <a:solidFill>
                  <a:schemeClr val="tx1"/>
                </a:solidFill>
                <a:effectLst/>
              </a:rPr>
              <a:t> (2%)</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Having</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more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registered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cardholders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and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public</a:t>
            </a:r>
            <a:r>
              <a:rPr kumimoji="0" lang="tr-TR" altLang="tr-TR" sz="1400" b="0" i="0" u="none" strike="noStrike" cap="none" normalizeH="0" baseline="0" dirty="0">
                <a:ln>
                  <a:noFill/>
                </a:ln>
                <a:solidFill>
                  <a:schemeClr val="tx1"/>
                </a:solidFill>
                <a:effectLst/>
              </a:rPr>
              <a:t> internet </a:t>
            </a:r>
            <a:r>
              <a:rPr kumimoji="0" lang="tr-TR" altLang="tr-TR" sz="1400" b="0" i="0" u="none" strike="noStrike" cap="none" normalizeH="0" baseline="0" dirty="0" err="1">
                <a:ln>
                  <a:noFill/>
                </a:ln>
                <a:solidFill>
                  <a:schemeClr val="tx1"/>
                </a:solidFill>
                <a:effectLst/>
              </a:rPr>
              <a:t>terminals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helps</a:t>
            </a:r>
            <a:r>
              <a:rPr lang="tr-TR" altLang="tr-TR" sz="1400" dirty="0"/>
              <a:t>, </a:t>
            </a:r>
            <a:r>
              <a:rPr kumimoji="0" lang="tr-TR" altLang="tr-TR" sz="1400" b="0" i="0" u="none" strike="noStrike" cap="none" normalizeH="0" baseline="0" dirty="0">
                <a:ln>
                  <a:noFill/>
                </a:ln>
                <a:solidFill>
                  <a:schemeClr val="tx1"/>
                </a:solidFill>
                <a:effectLst/>
              </a:rPr>
              <a:t>but </a:t>
            </a:r>
            <a:r>
              <a:rPr kumimoji="0" lang="tr-TR" altLang="tr-TR" sz="1400" b="0" i="0" u="none" strike="noStrike" cap="none" normalizeH="0" baseline="0" dirty="0" err="1">
                <a:ln>
                  <a:noFill/>
                </a:ln>
                <a:solidFill>
                  <a:schemeClr val="tx1"/>
                </a:solidFill>
                <a:effectLst/>
              </a:rPr>
              <a:t>to</a:t>
            </a:r>
            <a:r>
              <a:rPr kumimoji="0" lang="tr-TR" altLang="tr-TR" sz="1400" b="0" i="0" u="none" strike="noStrike" cap="none" normalizeH="0" baseline="0" dirty="0">
                <a:ln>
                  <a:noFill/>
                </a:ln>
                <a:solidFill>
                  <a:schemeClr val="tx1"/>
                </a:solidFill>
                <a:effectLst/>
              </a:rPr>
              <a:t> a </a:t>
            </a:r>
            <a:r>
              <a:rPr kumimoji="0" lang="tr-TR" altLang="tr-TR" sz="1400" b="0" i="0" u="none" strike="noStrike" cap="none" normalizeH="0" baseline="0" dirty="0" err="1">
                <a:ln>
                  <a:noFill/>
                </a:ln>
                <a:solidFill>
                  <a:schemeClr val="tx1"/>
                </a:solidFill>
                <a:effectLst/>
              </a:rPr>
              <a:t>lesser</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extent</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These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baseline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infrastructure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metrics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are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supportive</a:t>
            </a:r>
            <a:r>
              <a:rPr kumimoji="0" lang="tr-TR" altLang="tr-TR" sz="1400" b="0" i="0" u="none" strike="noStrike" cap="none" normalizeH="0" baseline="0" dirty="0">
                <a:ln>
                  <a:noFill/>
                </a:ln>
                <a:solidFill>
                  <a:schemeClr val="tx1"/>
                </a:solidFill>
                <a:effectLst/>
              </a:rPr>
              <a:t>, not </a:t>
            </a:r>
            <a:r>
              <a:rPr kumimoji="0" lang="tr-TR" altLang="tr-TR" sz="1400" b="0" i="0" u="none" strike="noStrike" cap="none" normalizeH="0" baseline="0" dirty="0" err="1">
                <a:ln>
                  <a:noFill/>
                </a:ln>
                <a:solidFill>
                  <a:schemeClr val="tx1"/>
                </a:solidFill>
                <a:effectLst/>
              </a:rPr>
              <a:t>drivers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tr-TR" altLang="tr-TR" sz="1400" b="1" i="0" u="none" strike="noStrike" cap="none" normalizeH="0" baseline="0" dirty="0">
                <a:ln>
                  <a:noFill/>
                </a:ln>
                <a:solidFill>
                  <a:schemeClr val="tx1"/>
                </a:solidFill>
                <a:effectLst/>
              </a:rPr>
              <a:t>5. </a:t>
            </a:r>
            <a:r>
              <a:rPr kumimoji="0" lang="tr-TR" altLang="tr-TR" sz="1400" b="1" i="0" u="none" strike="noStrike" cap="none" normalizeH="0" baseline="0" dirty="0" err="1">
                <a:ln>
                  <a:noFill/>
                </a:ln>
                <a:solidFill>
                  <a:schemeClr val="tx1"/>
                </a:solidFill>
                <a:effectLst/>
              </a:rPr>
              <a:t>Imputation</a:t>
            </a:r>
            <a:r>
              <a:rPr kumimoji="0" lang="tr-TR" altLang="tr-TR" sz="1400" b="1" i="0" u="none" strike="noStrike" cap="none" normalizeH="0" baseline="0" dirty="0">
                <a:ln>
                  <a:noFill/>
                </a:ln>
                <a:solidFill>
                  <a:schemeClr val="tx1"/>
                </a:solidFill>
                <a:effectLst/>
              </a:rPr>
              <a:t> </a:t>
            </a:r>
            <a:r>
              <a:rPr kumimoji="0" lang="tr-TR" altLang="tr-TR" sz="1400" b="1" i="0" u="none" strike="noStrike" cap="none" normalizeH="0" baseline="0" dirty="0" err="1">
                <a:ln>
                  <a:noFill/>
                </a:ln>
                <a:solidFill>
                  <a:schemeClr val="tx1"/>
                </a:solidFill>
                <a:effectLst/>
              </a:rPr>
              <a:t>Flags</a:t>
            </a:r>
            <a:r>
              <a:rPr kumimoji="0" lang="tr-TR" altLang="tr-TR" sz="1400" b="1" i="0" u="none" strike="noStrike" cap="none" normalizeH="0" baseline="0" dirty="0">
                <a:ln>
                  <a:noFill/>
                </a:ln>
                <a:solidFill>
                  <a:schemeClr val="tx1"/>
                </a:solidFill>
                <a:effectLst/>
              </a:rPr>
              <a:t> (~0%)</a:t>
            </a:r>
            <a:endParaRPr kumimoji="0" lang="tr-TR" altLang="tr-TR"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model </a:t>
            </a:r>
            <a:r>
              <a:rPr kumimoji="0" lang="tr-TR" altLang="tr-TR" sz="1400" b="0" i="0" u="none" strike="noStrike" cap="none" normalizeH="0" baseline="0" dirty="0" err="1">
                <a:ln>
                  <a:noFill/>
                </a:ln>
                <a:solidFill>
                  <a:schemeClr val="tx1"/>
                </a:solidFill>
                <a:effectLst/>
              </a:rPr>
              <a:t>ignored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was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this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value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imputed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indicators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400" b="0" i="0" u="none" strike="noStrike" cap="none" normalizeH="0" baseline="0" dirty="0" err="1">
                <a:ln>
                  <a:noFill/>
                </a:ln>
                <a:solidFill>
                  <a:schemeClr val="tx1"/>
                </a:solidFill>
                <a:effectLst/>
              </a:rPr>
              <a:t>The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cleaning</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and</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imputation</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procedures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did</a:t>
            </a:r>
            <a:r>
              <a:rPr kumimoji="0" lang="tr-TR" altLang="tr-TR" sz="1400" b="0" i="0" u="none" strike="noStrike" cap="none" normalizeH="0" baseline="0" dirty="0">
                <a:ln>
                  <a:noFill/>
                </a:ln>
                <a:solidFill>
                  <a:schemeClr val="tx1"/>
                </a:solidFill>
                <a:effectLst/>
              </a:rPr>
              <a:t> </a:t>
            </a:r>
            <a:r>
              <a:rPr kumimoji="0" lang="tr-TR" altLang="tr-TR" sz="1400" i="0" u="none" strike="noStrike" cap="none" normalizeH="0" baseline="0" dirty="0">
                <a:ln>
                  <a:noFill/>
                </a:ln>
                <a:solidFill>
                  <a:schemeClr val="tx1"/>
                </a:solidFill>
                <a:effectLst/>
              </a:rPr>
              <a:t>not</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introduce</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spurious</a:t>
            </a:r>
            <a:r>
              <a:rPr kumimoji="0" lang="tr-TR" altLang="tr-TR" sz="1400" b="0" i="0" u="none" strike="noStrike" cap="none" normalizeH="0" baseline="0" dirty="0">
                <a:ln>
                  <a:noFill/>
                </a:ln>
                <a:solidFill>
                  <a:schemeClr val="tx1"/>
                </a:solidFill>
                <a:effectLst/>
              </a:rPr>
              <a:t> </a:t>
            </a:r>
            <a:r>
              <a:rPr kumimoji="0" lang="tr-TR" altLang="tr-TR" sz="1400" b="0" i="0" u="none" strike="noStrike" cap="none" normalizeH="0" baseline="0" dirty="0" err="1">
                <a:ln>
                  <a:noFill/>
                </a:ln>
                <a:solidFill>
                  <a:schemeClr val="tx1"/>
                </a:solidFill>
                <a:effectLst/>
              </a:rPr>
              <a:t>signals</a:t>
            </a:r>
            <a:r>
              <a:rPr kumimoji="0" lang="tr-TR" altLang="tr-TR"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60472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DA4994-B2A8-9918-5028-889C25A26DA9}"/>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C3ADF379-85E3-0A35-A867-A2D18AF89B1A}"/>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2AC264E5-E43A-B70D-C38D-57CE6E59E1D0}"/>
              </a:ext>
            </a:extLst>
          </p:cNvPr>
          <p:cNvSpPr>
            <a:spLocks noGrp="1"/>
          </p:cNvSpPr>
          <p:nvPr>
            <p:ph type="title"/>
          </p:nvPr>
        </p:nvSpPr>
        <p:spPr>
          <a:xfrm>
            <a:off x="640079" y="205588"/>
            <a:ext cx="10890929" cy="727223"/>
          </a:xfrm>
        </p:spPr>
        <p:txBody>
          <a:bodyPr/>
          <a:lstStyle/>
          <a:p>
            <a:r>
              <a:rPr lang="tr-TR" dirty="0" err="1"/>
              <a:t>Motivation</a:t>
            </a:r>
            <a:endParaRPr lang="tr-TR" dirty="0"/>
          </a:p>
        </p:txBody>
      </p:sp>
      <p:sp>
        <p:nvSpPr>
          <p:cNvPr id="5" name="İçerik Yer Tutucusu 4">
            <a:extLst>
              <a:ext uri="{FF2B5EF4-FFF2-40B4-BE49-F238E27FC236}">
                <a16:creationId xmlns:a16="http://schemas.microsoft.com/office/drawing/2014/main" id="{9582B428-119E-1F43-E2A1-4764EED71B46}"/>
              </a:ext>
            </a:extLst>
          </p:cNvPr>
          <p:cNvSpPr>
            <a:spLocks noGrp="1"/>
          </p:cNvSpPr>
          <p:nvPr>
            <p:ph idx="1"/>
          </p:nvPr>
        </p:nvSpPr>
        <p:spPr>
          <a:xfrm>
            <a:off x="650536" y="1564913"/>
            <a:ext cx="10890928" cy="4786792"/>
          </a:xfrm>
        </p:spPr>
        <p:txBody>
          <a:bodyPr>
            <a:normAutofit/>
          </a:bodyPr>
          <a:lstStyle/>
          <a:p>
            <a:pPr>
              <a:buNone/>
            </a:pPr>
            <a:r>
              <a:rPr lang="tr-TR" dirty="0"/>
              <a:t>   </a:t>
            </a:r>
            <a:r>
              <a:rPr lang="en-US" dirty="0"/>
              <a:t>Public libraries serve as critical community resources, offering free access to education,</a:t>
            </a:r>
            <a:r>
              <a:rPr lang="tr-TR" dirty="0"/>
              <a:t> </a:t>
            </a:r>
            <a:r>
              <a:rPr lang="en-US" dirty="0"/>
              <a:t>technology, and cultural programs. However, library engagement—such as book checkouts or event attendance—varies widely across neighborhoods. These disparities often reflect underlying socioeconomic factors like income levels, education, and population density. By analyzing library usage alongside demographic data, we can uncover patterns that guide fair</a:t>
            </a:r>
            <a:r>
              <a:rPr lang="tr-TR" dirty="0"/>
              <a:t> </a:t>
            </a:r>
            <a:r>
              <a:rPr lang="en-US" dirty="0"/>
              <a:t>resource distribution and advocate for data-driven policy decisions.</a:t>
            </a:r>
          </a:p>
          <a:p>
            <a:pPr>
              <a:buNone/>
            </a:pPr>
            <a:r>
              <a:rPr lang="tr-TR" dirty="0"/>
              <a:t>   </a:t>
            </a:r>
            <a:r>
              <a:rPr lang="en-US" dirty="0"/>
              <a:t>This project focuses on answering two key questions:</a:t>
            </a:r>
          </a:p>
          <a:p>
            <a:pPr>
              <a:buFont typeface="+mj-lt"/>
              <a:buAutoNum type="arabicPeriod"/>
            </a:pPr>
            <a:r>
              <a:rPr lang="en-US" b="1" dirty="0"/>
              <a:t>How do community demographics correlate with library engagement metrics (e.g., checkouts, program attendance)?</a:t>
            </a:r>
            <a:endParaRPr lang="en-US" dirty="0"/>
          </a:p>
          <a:p>
            <a:pPr>
              <a:buFont typeface="+mj-lt"/>
              <a:buAutoNum type="arabicPeriod"/>
            </a:pPr>
            <a:r>
              <a:rPr lang="en-US" b="1" dirty="0"/>
              <a:t>Can we predict library usage patterns using socioeconomic indicators?</a:t>
            </a:r>
            <a:endParaRPr lang="en-US" dirty="0"/>
          </a:p>
        </p:txBody>
      </p:sp>
    </p:spTree>
    <p:extLst>
      <p:ext uri="{BB962C8B-B14F-4D97-AF65-F5344CB8AC3E}">
        <p14:creationId xmlns:p14="http://schemas.microsoft.com/office/powerpoint/2010/main" val="178075173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71FDAE-1B72-078F-54AC-96E92CBF9E59}"/>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1D39FA29-B560-159F-09FF-84B17B9A9DEB}"/>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7A324F62-B84C-19EA-C58D-A6A87C1B0761}"/>
              </a:ext>
            </a:extLst>
          </p:cNvPr>
          <p:cNvSpPr>
            <a:spLocks noGrp="1"/>
          </p:cNvSpPr>
          <p:nvPr>
            <p:ph type="title"/>
          </p:nvPr>
        </p:nvSpPr>
        <p:spPr>
          <a:xfrm>
            <a:off x="640079" y="156493"/>
            <a:ext cx="10890929" cy="819277"/>
          </a:xfrm>
        </p:spPr>
        <p:txBody>
          <a:bodyPr/>
          <a:lstStyle/>
          <a:p>
            <a:r>
              <a:rPr lang="tr-TR" dirty="0" err="1"/>
              <a:t>Residual</a:t>
            </a:r>
            <a:r>
              <a:rPr lang="tr-TR" dirty="0"/>
              <a:t> Analysis</a:t>
            </a:r>
          </a:p>
        </p:txBody>
      </p:sp>
      <p:sp>
        <p:nvSpPr>
          <p:cNvPr id="5" name="İçerik Yer Tutucusu 4">
            <a:extLst>
              <a:ext uri="{FF2B5EF4-FFF2-40B4-BE49-F238E27FC236}">
                <a16:creationId xmlns:a16="http://schemas.microsoft.com/office/drawing/2014/main" id="{EA070C1F-3BD3-70A1-70F2-A8560936E864}"/>
              </a:ext>
            </a:extLst>
          </p:cNvPr>
          <p:cNvSpPr>
            <a:spLocks noGrp="1"/>
          </p:cNvSpPr>
          <p:nvPr>
            <p:ph sz="half" idx="1"/>
          </p:nvPr>
        </p:nvSpPr>
        <p:spPr>
          <a:xfrm>
            <a:off x="640079" y="1270340"/>
            <a:ext cx="11339175" cy="5492537"/>
          </a:xfrm>
        </p:spPr>
        <p:txBody>
          <a:bodyPr>
            <a:noAutofit/>
          </a:bodyPr>
          <a:lstStyle/>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7" name="Resim 6">
            <a:extLst>
              <a:ext uri="{FF2B5EF4-FFF2-40B4-BE49-F238E27FC236}">
                <a16:creationId xmlns:a16="http://schemas.microsoft.com/office/drawing/2014/main" id="{4573438F-BF07-A075-BCEC-8CCB9FE0C23C}"/>
              </a:ext>
            </a:extLst>
          </p:cNvPr>
          <p:cNvPicPr>
            <a:picLocks noChangeAspect="1"/>
          </p:cNvPicPr>
          <p:nvPr/>
        </p:nvPicPr>
        <p:blipFill>
          <a:blip r:embed="rId3"/>
          <a:stretch>
            <a:fillRect/>
          </a:stretch>
        </p:blipFill>
        <p:spPr>
          <a:xfrm>
            <a:off x="0" y="1369106"/>
            <a:ext cx="4170224" cy="2756589"/>
          </a:xfrm>
          <a:prstGeom prst="rect">
            <a:avLst/>
          </a:prstGeom>
        </p:spPr>
      </p:pic>
      <p:pic>
        <p:nvPicPr>
          <p:cNvPr id="9" name="Resim 8">
            <a:extLst>
              <a:ext uri="{FF2B5EF4-FFF2-40B4-BE49-F238E27FC236}">
                <a16:creationId xmlns:a16="http://schemas.microsoft.com/office/drawing/2014/main" id="{6CE01C7C-164A-6E53-5A78-9599A2C8D38E}"/>
              </a:ext>
            </a:extLst>
          </p:cNvPr>
          <p:cNvPicPr>
            <a:picLocks noChangeAspect="1"/>
          </p:cNvPicPr>
          <p:nvPr/>
        </p:nvPicPr>
        <p:blipFill>
          <a:blip r:embed="rId4"/>
          <a:stretch>
            <a:fillRect/>
          </a:stretch>
        </p:blipFill>
        <p:spPr>
          <a:xfrm>
            <a:off x="4241325" y="1369106"/>
            <a:ext cx="3973843" cy="2756589"/>
          </a:xfrm>
          <a:prstGeom prst="rect">
            <a:avLst/>
          </a:prstGeom>
        </p:spPr>
      </p:pic>
      <p:pic>
        <p:nvPicPr>
          <p:cNvPr id="11" name="Resim 10">
            <a:extLst>
              <a:ext uri="{FF2B5EF4-FFF2-40B4-BE49-F238E27FC236}">
                <a16:creationId xmlns:a16="http://schemas.microsoft.com/office/drawing/2014/main" id="{5070BBA9-30ED-C283-495B-4F1EADFD8738}"/>
              </a:ext>
            </a:extLst>
          </p:cNvPr>
          <p:cNvPicPr>
            <a:picLocks noChangeAspect="1"/>
          </p:cNvPicPr>
          <p:nvPr/>
        </p:nvPicPr>
        <p:blipFill>
          <a:blip r:embed="rId5"/>
          <a:stretch>
            <a:fillRect/>
          </a:stretch>
        </p:blipFill>
        <p:spPr>
          <a:xfrm>
            <a:off x="8286269" y="1369105"/>
            <a:ext cx="3820041" cy="2756589"/>
          </a:xfrm>
          <a:prstGeom prst="rect">
            <a:avLst/>
          </a:prstGeom>
        </p:spPr>
      </p:pic>
      <p:sp>
        <p:nvSpPr>
          <p:cNvPr id="13" name="Metin kutusu 12">
            <a:extLst>
              <a:ext uri="{FF2B5EF4-FFF2-40B4-BE49-F238E27FC236}">
                <a16:creationId xmlns:a16="http://schemas.microsoft.com/office/drawing/2014/main" id="{BAC64C87-16E0-7547-A0C8-14E959D561B2}"/>
              </a:ext>
            </a:extLst>
          </p:cNvPr>
          <p:cNvSpPr txBox="1"/>
          <p:nvPr/>
        </p:nvSpPr>
        <p:spPr>
          <a:xfrm>
            <a:off x="-1" y="4420265"/>
            <a:ext cx="4170223" cy="1477328"/>
          </a:xfrm>
          <a:prstGeom prst="rect">
            <a:avLst/>
          </a:prstGeom>
          <a:noFill/>
        </p:spPr>
        <p:txBody>
          <a:bodyPr wrap="square">
            <a:spAutoFit/>
          </a:bodyPr>
          <a:lstStyle/>
          <a:p>
            <a:r>
              <a:rPr lang="en-US" dirty="0"/>
              <a:t>Residuals are largely symmetric and concentrated near zero, indicating unbiased predictions, though a few outliers suggest the model may underperform in extreme cases.</a:t>
            </a:r>
            <a:endParaRPr lang="tr-TR" dirty="0"/>
          </a:p>
        </p:txBody>
      </p:sp>
      <p:sp>
        <p:nvSpPr>
          <p:cNvPr id="16" name="Metin kutusu 15">
            <a:extLst>
              <a:ext uri="{FF2B5EF4-FFF2-40B4-BE49-F238E27FC236}">
                <a16:creationId xmlns:a16="http://schemas.microsoft.com/office/drawing/2014/main" id="{16996206-BFF6-105A-5EF5-ED2F3A888083}"/>
              </a:ext>
            </a:extLst>
          </p:cNvPr>
          <p:cNvSpPr txBox="1"/>
          <p:nvPr/>
        </p:nvSpPr>
        <p:spPr>
          <a:xfrm>
            <a:off x="4166770" y="4420264"/>
            <a:ext cx="4048398" cy="2031325"/>
          </a:xfrm>
          <a:prstGeom prst="rect">
            <a:avLst/>
          </a:prstGeom>
          <a:noFill/>
        </p:spPr>
        <p:txBody>
          <a:bodyPr wrap="square">
            <a:spAutoFit/>
          </a:bodyPr>
          <a:lstStyle/>
          <a:p>
            <a:r>
              <a:rPr lang="en-US" dirty="0"/>
              <a:t>The residuals exhibit roughly constant spread across most predicted values, showing no major heteroskedasticity, although a handful of extreme ZIP codes at the</a:t>
            </a:r>
            <a:r>
              <a:rPr lang="tr-TR" dirty="0"/>
              <a:t> </a:t>
            </a:r>
            <a:r>
              <a:rPr lang="tr-TR" dirty="0" err="1"/>
              <a:t>low</a:t>
            </a:r>
            <a:r>
              <a:rPr lang="tr-TR" dirty="0"/>
              <a:t> </a:t>
            </a:r>
            <a:r>
              <a:rPr lang="tr-TR" dirty="0" err="1"/>
              <a:t>end</a:t>
            </a:r>
            <a:r>
              <a:rPr lang="tr-TR" dirty="0"/>
              <a:t> </a:t>
            </a:r>
            <a:r>
              <a:rPr lang="tr-TR" dirty="0" err="1"/>
              <a:t>are</a:t>
            </a:r>
            <a:r>
              <a:rPr lang="tr-TR" dirty="0"/>
              <a:t> </a:t>
            </a:r>
            <a:r>
              <a:rPr lang="tr-TR" dirty="0" err="1"/>
              <a:t>over-predicted</a:t>
            </a:r>
            <a:r>
              <a:rPr lang="tr-TR" dirty="0"/>
              <a:t> </a:t>
            </a:r>
            <a:r>
              <a:rPr lang="tr-TR" dirty="0" err="1"/>
              <a:t>and</a:t>
            </a:r>
            <a:r>
              <a:rPr lang="tr-TR" dirty="0"/>
              <a:t> at </a:t>
            </a:r>
            <a:r>
              <a:rPr lang="tr-TR" dirty="0" err="1"/>
              <a:t>the</a:t>
            </a:r>
            <a:r>
              <a:rPr lang="en-US" dirty="0"/>
              <a:t> high end under-predicted.</a:t>
            </a:r>
            <a:endParaRPr lang="tr-TR" dirty="0"/>
          </a:p>
        </p:txBody>
      </p:sp>
      <p:sp>
        <p:nvSpPr>
          <p:cNvPr id="18" name="Metin kutusu 17">
            <a:extLst>
              <a:ext uri="{FF2B5EF4-FFF2-40B4-BE49-F238E27FC236}">
                <a16:creationId xmlns:a16="http://schemas.microsoft.com/office/drawing/2014/main" id="{87ED7FC5-60DF-E547-EFF5-E40AB12E0F4A}"/>
              </a:ext>
            </a:extLst>
          </p:cNvPr>
          <p:cNvSpPr txBox="1"/>
          <p:nvPr/>
        </p:nvSpPr>
        <p:spPr>
          <a:xfrm>
            <a:off x="8215168" y="4469745"/>
            <a:ext cx="3891142" cy="1754326"/>
          </a:xfrm>
          <a:prstGeom prst="rect">
            <a:avLst/>
          </a:prstGeom>
          <a:noFill/>
        </p:spPr>
        <p:txBody>
          <a:bodyPr wrap="square">
            <a:spAutoFit/>
          </a:bodyPr>
          <a:lstStyle/>
          <a:p>
            <a:r>
              <a:rPr lang="en-US" dirty="0"/>
              <a:t>Residuals are roughly normal in the center, although the deviations in the tails indicate a handful of extreme outliers consistent with our histogram and residual-vs-predicted plots.</a:t>
            </a:r>
            <a:endParaRPr lang="tr-TR" dirty="0"/>
          </a:p>
        </p:txBody>
      </p:sp>
    </p:spTree>
    <p:extLst>
      <p:ext uri="{BB962C8B-B14F-4D97-AF65-F5344CB8AC3E}">
        <p14:creationId xmlns:p14="http://schemas.microsoft.com/office/powerpoint/2010/main" val="263545393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D46541-18F0-F606-395E-3E2536D12246}"/>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46B96CEE-D639-61C3-FE5A-8C940B3EC9C4}"/>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F8C30977-08A8-2501-0E2B-DA3E8488EA6B}"/>
              </a:ext>
            </a:extLst>
          </p:cNvPr>
          <p:cNvSpPr>
            <a:spLocks noGrp="1"/>
          </p:cNvSpPr>
          <p:nvPr>
            <p:ph type="title"/>
          </p:nvPr>
        </p:nvSpPr>
        <p:spPr>
          <a:xfrm>
            <a:off x="640079" y="156493"/>
            <a:ext cx="10890929" cy="819277"/>
          </a:xfrm>
        </p:spPr>
        <p:txBody>
          <a:bodyPr/>
          <a:lstStyle/>
          <a:p>
            <a:r>
              <a:rPr lang="tr-TR" dirty="0" err="1"/>
              <a:t>Dataset</a:t>
            </a:r>
            <a:r>
              <a:rPr lang="tr-TR" dirty="0"/>
              <a:t> </a:t>
            </a:r>
            <a:r>
              <a:rPr lang="tr-TR" dirty="0" err="1"/>
              <a:t>Limitations</a:t>
            </a:r>
            <a:endParaRPr lang="tr-TR" dirty="0"/>
          </a:p>
        </p:txBody>
      </p:sp>
      <p:sp>
        <p:nvSpPr>
          <p:cNvPr id="5" name="İçerik Yer Tutucusu 4">
            <a:extLst>
              <a:ext uri="{FF2B5EF4-FFF2-40B4-BE49-F238E27FC236}">
                <a16:creationId xmlns:a16="http://schemas.microsoft.com/office/drawing/2014/main" id="{D79F96A8-CEC2-D00E-E064-A2177048E57A}"/>
              </a:ext>
            </a:extLst>
          </p:cNvPr>
          <p:cNvSpPr>
            <a:spLocks noGrp="1"/>
          </p:cNvSpPr>
          <p:nvPr>
            <p:ph sz="half" idx="1"/>
          </p:nvPr>
        </p:nvSpPr>
        <p:spPr>
          <a:xfrm>
            <a:off x="640079" y="1270340"/>
            <a:ext cx="11339175" cy="5492537"/>
          </a:xfrm>
        </p:spPr>
        <p:txBody>
          <a:bodyPr>
            <a:noAutofit/>
          </a:bodyPr>
          <a:lstStyle/>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
        <p:nvSpPr>
          <p:cNvPr id="3" name="Metin kutusu 2">
            <a:extLst>
              <a:ext uri="{FF2B5EF4-FFF2-40B4-BE49-F238E27FC236}">
                <a16:creationId xmlns:a16="http://schemas.microsoft.com/office/drawing/2014/main" id="{F898BD1B-12C7-CAF7-91A6-189C221609FC}"/>
              </a:ext>
            </a:extLst>
          </p:cNvPr>
          <p:cNvSpPr txBox="1"/>
          <p:nvPr/>
        </p:nvSpPr>
        <p:spPr>
          <a:xfrm>
            <a:off x="640079" y="1132253"/>
            <a:ext cx="11228710" cy="5632311"/>
          </a:xfrm>
          <a:prstGeom prst="rect">
            <a:avLst/>
          </a:prstGeom>
          <a:noFill/>
        </p:spPr>
        <p:txBody>
          <a:bodyPr wrap="square">
            <a:spAutoFit/>
          </a:bodyPr>
          <a:lstStyle/>
          <a:p>
            <a:r>
              <a:rPr lang="tr-TR" b="1" dirty="0"/>
              <a:t>1. </a:t>
            </a:r>
            <a:r>
              <a:rPr lang="en-US" b="1" dirty="0"/>
              <a:t>ZCTA vs. ZIP Code Mismatch</a:t>
            </a:r>
          </a:p>
          <a:p>
            <a:r>
              <a:rPr lang="en-US" dirty="0"/>
              <a:t>• “ZIP” areas (ZCTAs)</a:t>
            </a:r>
            <a:r>
              <a:rPr lang="tr-TR" dirty="0"/>
              <a:t> in </a:t>
            </a:r>
            <a:r>
              <a:rPr lang="tr-TR" dirty="0" err="1"/>
              <a:t>the</a:t>
            </a:r>
            <a:r>
              <a:rPr lang="tr-TR" dirty="0"/>
              <a:t> </a:t>
            </a:r>
            <a:r>
              <a:rPr lang="tr-TR" dirty="0" err="1"/>
              <a:t>Census</a:t>
            </a:r>
            <a:r>
              <a:rPr lang="tr-TR" dirty="0"/>
              <a:t> </a:t>
            </a:r>
            <a:r>
              <a:rPr lang="tr-TR" dirty="0" err="1"/>
              <a:t>dataset</a:t>
            </a:r>
            <a:r>
              <a:rPr lang="en-US" dirty="0"/>
              <a:t> are only approximations of USPS ZIP Codes. Some libraries may fall just outside the true ZCTA boundaries, introducing geographic noise.</a:t>
            </a:r>
          </a:p>
          <a:p>
            <a:endParaRPr lang="en-US" dirty="0"/>
          </a:p>
          <a:p>
            <a:r>
              <a:rPr lang="tr-TR" b="1" dirty="0"/>
              <a:t>2. </a:t>
            </a:r>
            <a:r>
              <a:rPr lang="en-US" b="1" dirty="0"/>
              <a:t>Cross-Sectional Snapshot</a:t>
            </a:r>
          </a:p>
          <a:p>
            <a:r>
              <a:rPr lang="en-US" dirty="0"/>
              <a:t>• All data are from F</a:t>
            </a:r>
            <a:r>
              <a:rPr lang="tr-TR" dirty="0" err="1"/>
              <a:t>iscal</a:t>
            </a:r>
            <a:r>
              <a:rPr lang="tr-TR" dirty="0"/>
              <a:t> </a:t>
            </a:r>
            <a:r>
              <a:rPr lang="en-US" dirty="0"/>
              <a:t>Y</a:t>
            </a:r>
            <a:r>
              <a:rPr lang="tr-TR" dirty="0" err="1"/>
              <a:t>ear</a:t>
            </a:r>
            <a:r>
              <a:rPr lang="en-US" dirty="0"/>
              <a:t> 2022; we don’t capture seasonal or year-to-year trends in visits, programs, or checkouts.</a:t>
            </a:r>
          </a:p>
          <a:p>
            <a:endParaRPr lang="en-US" dirty="0"/>
          </a:p>
          <a:p>
            <a:r>
              <a:rPr lang="tr-TR" b="1" dirty="0"/>
              <a:t>3. </a:t>
            </a:r>
            <a:r>
              <a:rPr lang="en-US" b="1" dirty="0"/>
              <a:t>Unobserved Local Factors</a:t>
            </a:r>
          </a:p>
          <a:p>
            <a:r>
              <a:rPr lang="en-US" dirty="0"/>
              <a:t>• We lack variables on</a:t>
            </a:r>
            <a:r>
              <a:rPr lang="tr-TR" dirty="0"/>
              <a:t> </a:t>
            </a:r>
            <a:r>
              <a:rPr lang="tr-TR" dirty="0" err="1"/>
              <a:t>facility</a:t>
            </a:r>
            <a:r>
              <a:rPr lang="tr-TR" dirty="0"/>
              <a:t> </a:t>
            </a:r>
            <a:r>
              <a:rPr lang="tr-TR" dirty="0" err="1"/>
              <a:t>attributes</a:t>
            </a:r>
            <a:r>
              <a:rPr lang="tr-TR" dirty="0"/>
              <a:t>, </a:t>
            </a:r>
            <a:r>
              <a:rPr lang="en-US" dirty="0"/>
              <a:t>marketing efforts, building conditions</a:t>
            </a:r>
            <a:r>
              <a:rPr lang="tr-TR" dirty="0"/>
              <a:t>, transit &amp; </a:t>
            </a:r>
            <a:r>
              <a:rPr lang="tr-TR" dirty="0" err="1"/>
              <a:t>walkability</a:t>
            </a:r>
            <a:r>
              <a:rPr lang="tr-TR" dirty="0"/>
              <a:t> </a:t>
            </a:r>
            <a:r>
              <a:rPr lang="tr-TR" dirty="0" err="1"/>
              <a:t>and</a:t>
            </a:r>
            <a:r>
              <a:rPr lang="tr-TR" dirty="0"/>
              <a:t> </a:t>
            </a:r>
            <a:r>
              <a:rPr lang="tr-TR" dirty="0" err="1"/>
              <a:t>so</a:t>
            </a:r>
            <a:r>
              <a:rPr lang="tr-TR" dirty="0"/>
              <a:t> on, </a:t>
            </a:r>
            <a:r>
              <a:rPr lang="en-US" dirty="0"/>
              <a:t>which likely influence</a:t>
            </a:r>
            <a:r>
              <a:rPr lang="tr-TR" dirty="0"/>
              <a:t> </a:t>
            </a:r>
            <a:r>
              <a:rPr lang="tr-TR" dirty="0" err="1"/>
              <a:t>library</a:t>
            </a:r>
            <a:r>
              <a:rPr lang="en-US" dirty="0"/>
              <a:t> usage but aren’t in the data.</a:t>
            </a:r>
          </a:p>
          <a:p>
            <a:endParaRPr lang="en-US" dirty="0"/>
          </a:p>
          <a:p>
            <a:r>
              <a:rPr lang="tr-TR" b="1" dirty="0"/>
              <a:t>4. </a:t>
            </a:r>
            <a:r>
              <a:rPr lang="en-US" b="1" dirty="0"/>
              <a:t>Aggregation Bias</a:t>
            </a:r>
          </a:p>
          <a:p>
            <a:r>
              <a:rPr lang="en-US" dirty="0"/>
              <a:t>•</a:t>
            </a:r>
            <a:r>
              <a:rPr lang="tr-TR" dirty="0"/>
              <a:t> </a:t>
            </a:r>
            <a:r>
              <a:rPr lang="en-US" dirty="0"/>
              <a:t>By averaging everything at the ZIP-code level, we lose the story of individual neighborhoods.</a:t>
            </a:r>
            <a:r>
              <a:rPr lang="tr-TR" dirty="0"/>
              <a:t> </a:t>
            </a:r>
            <a:r>
              <a:rPr lang="en-US" dirty="0"/>
              <a:t>For example, one ZIP could include both a busy urban </a:t>
            </a:r>
            <a:r>
              <a:rPr lang="tr-TR" dirty="0" err="1"/>
              <a:t>area</a:t>
            </a:r>
            <a:r>
              <a:rPr lang="en-US" dirty="0"/>
              <a:t> and a quieter suburb</a:t>
            </a:r>
            <a:r>
              <a:rPr lang="tr-TR" dirty="0"/>
              <a:t>, </a:t>
            </a:r>
            <a:r>
              <a:rPr lang="en-US" dirty="0"/>
              <a:t>our numbers blend them together and hide those local differences.</a:t>
            </a:r>
            <a:endParaRPr lang="tr-TR" dirty="0"/>
          </a:p>
          <a:p>
            <a:endParaRPr lang="en-US" dirty="0"/>
          </a:p>
          <a:p>
            <a:r>
              <a:rPr lang="tr-TR" b="1" dirty="0"/>
              <a:t>5. </a:t>
            </a:r>
            <a:r>
              <a:rPr lang="en-US" b="1" dirty="0"/>
              <a:t>Model Residual Outliers</a:t>
            </a:r>
          </a:p>
          <a:p>
            <a:r>
              <a:rPr lang="en-US" dirty="0"/>
              <a:t>• A few ZIPs with extreme check-out rates remain under- or over-predicted</a:t>
            </a:r>
            <a:r>
              <a:rPr lang="tr-TR" dirty="0"/>
              <a:t>, </a:t>
            </a:r>
            <a:r>
              <a:rPr lang="en-US" dirty="0"/>
              <a:t>suggesting </a:t>
            </a:r>
            <a:r>
              <a:rPr lang="tr-TR" dirty="0" err="1"/>
              <a:t>the</a:t>
            </a:r>
            <a:r>
              <a:rPr lang="en-US" dirty="0"/>
              <a:t> features don’t fully explain those atypical cases.</a:t>
            </a:r>
            <a:endParaRPr lang="tr-TR" dirty="0"/>
          </a:p>
        </p:txBody>
      </p:sp>
    </p:spTree>
    <p:extLst>
      <p:ext uri="{BB962C8B-B14F-4D97-AF65-F5344CB8AC3E}">
        <p14:creationId xmlns:p14="http://schemas.microsoft.com/office/powerpoint/2010/main" val="79519337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135596-0C3C-F436-C64B-6969D6DCAF8D}"/>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2E6E2A09-5366-F1AA-6AB4-35BF8958D6E4}"/>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7F47ACA5-1D6E-F1FE-D74D-AC6BC249D7A6}"/>
              </a:ext>
            </a:extLst>
          </p:cNvPr>
          <p:cNvSpPr>
            <a:spLocks noGrp="1"/>
          </p:cNvSpPr>
          <p:nvPr>
            <p:ph type="title"/>
          </p:nvPr>
        </p:nvSpPr>
        <p:spPr>
          <a:xfrm>
            <a:off x="640079" y="156493"/>
            <a:ext cx="10890929" cy="819277"/>
          </a:xfrm>
        </p:spPr>
        <p:txBody>
          <a:bodyPr/>
          <a:lstStyle/>
          <a:p>
            <a:r>
              <a:rPr lang="tr-TR" dirty="0" err="1"/>
              <a:t>Possible</a:t>
            </a:r>
            <a:r>
              <a:rPr lang="tr-TR" dirty="0"/>
              <a:t> </a:t>
            </a:r>
            <a:r>
              <a:rPr lang="tr-TR" dirty="0" err="1"/>
              <a:t>Future</a:t>
            </a:r>
            <a:r>
              <a:rPr lang="tr-TR" dirty="0"/>
              <a:t> </a:t>
            </a:r>
            <a:r>
              <a:rPr lang="tr-TR" dirty="0" err="1"/>
              <a:t>Work</a:t>
            </a:r>
            <a:endParaRPr lang="tr-TR" dirty="0"/>
          </a:p>
        </p:txBody>
      </p:sp>
      <p:sp>
        <p:nvSpPr>
          <p:cNvPr id="5" name="İçerik Yer Tutucusu 4">
            <a:extLst>
              <a:ext uri="{FF2B5EF4-FFF2-40B4-BE49-F238E27FC236}">
                <a16:creationId xmlns:a16="http://schemas.microsoft.com/office/drawing/2014/main" id="{141128EA-21A0-4B3C-0E2A-933796F1640A}"/>
              </a:ext>
            </a:extLst>
          </p:cNvPr>
          <p:cNvSpPr>
            <a:spLocks noGrp="1"/>
          </p:cNvSpPr>
          <p:nvPr>
            <p:ph sz="half" idx="1"/>
          </p:nvPr>
        </p:nvSpPr>
        <p:spPr>
          <a:xfrm>
            <a:off x="640079" y="1270340"/>
            <a:ext cx="11339175" cy="5492537"/>
          </a:xfrm>
        </p:spPr>
        <p:txBody>
          <a:bodyPr>
            <a:noAutofit/>
          </a:bodyPr>
          <a:lstStyle/>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sp>
        <p:nvSpPr>
          <p:cNvPr id="2" name="Rectangle 1">
            <a:extLst>
              <a:ext uri="{FF2B5EF4-FFF2-40B4-BE49-F238E27FC236}">
                <a16:creationId xmlns:a16="http://schemas.microsoft.com/office/drawing/2014/main" id="{512B7A11-613D-B50F-1391-27382F72C779}"/>
              </a:ext>
            </a:extLst>
          </p:cNvPr>
          <p:cNvSpPr>
            <a:spLocks noChangeArrowheads="1"/>
          </p:cNvSpPr>
          <p:nvPr/>
        </p:nvSpPr>
        <p:spPr bwMode="auto">
          <a:xfrm>
            <a:off x="640079" y="1175222"/>
            <a:ext cx="1089092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AutoNum type="arabicPeriod"/>
              <a:tabLst/>
            </a:pPr>
            <a:r>
              <a:rPr kumimoji="0" lang="tr-TR" altLang="tr-TR" sz="1800" b="1" i="0" u="none" strike="noStrike" cap="none" normalizeH="0" baseline="0" dirty="0" err="1">
                <a:ln>
                  <a:noFill/>
                </a:ln>
                <a:solidFill>
                  <a:schemeClr val="tx1"/>
                </a:solidFill>
                <a:effectLst/>
              </a:rPr>
              <a:t>Incorporating</a:t>
            </a:r>
            <a:r>
              <a:rPr kumimoji="0" lang="tr-TR" altLang="tr-TR" sz="1800" b="1" i="0" u="none" strike="noStrike" cap="none" normalizeH="0" baseline="0" dirty="0">
                <a:ln>
                  <a:noFill/>
                </a:ln>
                <a:solidFill>
                  <a:schemeClr val="tx1"/>
                </a:solidFill>
                <a:effectLst/>
              </a:rPr>
              <a:t> Time Series</a:t>
            </a:r>
            <a:endParaRPr lang="tr-TR" altLang="tr-TR" dirty="0"/>
          </a:p>
          <a:p>
            <a:pPr marR="0" lvl="0" algn="l" defTabSz="914400" rtl="0" eaLnBrk="0" fontAlgn="base" latinLnBrk="0" hangingPunct="0">
              <a:lnSpc>
                <a:spcPct val="100000"/>
              </a:lnSpc>
              <a:spcBef>
                <a:spcPct val="0"/>
              </a:spcBef>
              <a:spcAft>
                <a:spcPct val="0"/>
              </a:spcAft>
              <a:buClrTx/>
              <a:buSzTx/>
              <a:tabLst/>
            </a:pP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Pulling</a:t>
            </a:r>
            <a:r>
              <a:rPr kumimoji="0" lang="tr-TR" altLang="tr-TR" sz="1800" b="0" i="0" u="none" strike="noStrike" cap="none" normalizeH="0" baseline="0" dirty="0">
                <a:ln>
                  <a:noFill/>
                </a:ln>
                <a:solidFill>
                  <a:schemeClr val="tx1"/>
                </a:solidFill>
                <a:effectLst/>
              </a:rPr>
              <a:t> in </a:t>
            </a:r>
            <a:r>
              <a:rPr kumimoji="0" lang="tr-TR" altLang="tr-TR" sz="1800" b="0" i="0" u="none" strike="noStrike" cap="none" normalizeH="0" baseline="0" dirty="0" err="1">
                <a:ln>
                  <a:noFill/>
                </a:ln>
                <a:solidFill>
                  <a:schemeClr val="tx1"/>
                </a:solidFill>
                <a:effectLst/>
              </a:rPr>
              <a:t>historical</a:t>
            </a:r>
            <a:r>
              <a:rPr kumimoji="0" lang="tr-TR" altLang="tr-TR" sz="1800" b="0" i="0" u="none" strike="noStrike" cap="none" normalizeH="0" baseline="0" dirty="0">
                <a:ln>
                  <a:noFill/>
                </a:ln>
                <a:solidFill>
                  <a:schemeClr val="tx1"/>
                </a:solidFill>
                <a:effectLst/>
              </a:rPr>
              <a:t> PLS + ACS data </a:t>
            </a:r>
            <a:r>
              <a:rPr kumimoji="0" lang="tr-TR" altLang="tr-TR" sz="1800" b="0" i="0" u="none" strike="noStrike" cap="none" normalizeH="0" baseline="0" dirty="0" err="1">
                <a:ln>
                  <a:noFill/>
                </a:ln>
                <a:solidFill>
                  <a:schemeClr val="tx1"/>
                </a:solidFill>
                <a:effectLst/>
              </a:rPr>
              <a:t>to</a:t>
            </a:r>
            <a:r>
              <a:rPr kumimoji="0" lang="tr-TR" altLang="tr-TR" sz="1800" b="0" i="0" u="none" strike="noStrike" cap="none" normalizeH="0" baseline="0" dirty="0">
                <a:ln>
                  <a:noFill/>
                </a:ln>
                <a:solidFill>
                  <a:schemeClr val="tx1"/>
                </a:solidFill>
                <a:effectLst/>
              </a:rPr>
              <a:t> model </a:t>
            </a:r>
            <a:r>
              <a:rPr kumimoji="0" lang="tr-TR" altLang="tr-TR" sz="1800" b="0" i="0" u="none" strike="noStrike" cap="none" normalizeH="0" baseline="0" dirty="0" err="1">
                <a:ln>
                  <a:noFill/>
                </a:ln>
                <a:solidFill>
                  <a:schemeClr val="tx1"/>
                </a:solidFill>
                <a:effectLst/>
              </a:rPr>
              <a:t>trends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seasonality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or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impact</a:t>
            </a:r>
            <a:r>
              <a:rPr kumimoji="0" lang="tr-TR" altLang="tr-TR" sz="1800" b="0" i="0" u="none" strike="noStrike" cap="none" normalizeH="0" baseline="0" dirty="0">
                <a:ln>
                  <a:noFill/>
                </a:ln>
                <a:solidFill>
                  <a:schemeClr val="tx1"/>
                </a:solidFill>
                <a:effectLst/>
              </a:rPr>
              <a:t> of </a:t>
            </a:r>
            <a:r>
              <a:rPr kumimoji="0" lang="tr-TR" altLang="tr-TR" sz="1800" b="0" i="0" u="none" strike="noStrike" cap="none" normalizeH="0" baseline="0" dirty="0" err="1">
                <a:ln>
                  <a:noFill/>
                </a:ln>
                <a:solidFill>
                  <a:schemeClr val="tx1"/>
                </a:solidFill>
                <a:effectLst/>
              </a:rPr>
              <a:t>events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pandemic</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recovery</a:t>
            </a:r>
            <a:r>
              <a:rPr kumimoji="0" lang="tr-TR" altLang="tr-TR" sz="18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AutoNum type="arabicPeriod"/>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tx1"/>
                </a:solidFill>
                <a:effectLst/>
              </a:rPr>
              <a:t>2. </a:t>
            </a:r>
            <a:r>
              <a:rPr kumimoji="0" lang="tr-TR" altLang="tr-TR" sz="1800" b="1" i="0" u="none" strike="noStrike" cap="none" normalizeH="0" baseline="0" dirty="0" err="1">
                <a:ln>
                  <a:noFill/>
                </a:ln>
                <a:solidFill>
                  <a:schemeClr val="tx1"/>
                </a:solidFill>
                <a:effectLst/>
              </a:rPr>
              <a:t>Spatial</a:t>
            </a:r>
            <a:r>
              <a:rPr kumimoji="0" lang="tr-TR" altLang="tr-TR" sz="1800" b="1" i="0" u="none" strike="noStrike" cap="none" normalizeH="0" baseline="0" dirty="0">
                <a:ln>
                  <a:noFill/>
                </a:ln>
                <a:solidFill>
                  <a:schemeClr val="tx1"/>
                </a:solidFill>
                <a:effectLst/>
              </a:rPr>
              <a:t> </a:t>
            </a:r>
            <a:r>
              <a:rPr kumimoji="0" lang="tr-TR" altLang="tr-TR" sz="1800" b="1" i="0" u="none" strike="noStrike" cap="none" normalizeH="0" baseline="0" dirty="0" err="1">
                <a:ln>
                  <a:noFill/>
                </a:ln>
                <a:solidFill>
                  <a:schemeClr val="tx1"/>
                </a:solidFill>
                <a:effectLst/>
              </a:rPr>
              <a:t>Modeling</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 Using </a:t>
            </a:r>
            <a:r>
              <a:rPr kumimoji="0" lang="tr-TR" altLang="tr-TR" sz="1800" b="0" i="0" u="none" strike="noStrike" cap="none" normalizeH="0" baseline="0" dirty="0" err="1">
                <a:ln>
                  <a:noFill/>
                </a:ln>
                <a:solidFill>
                  <a:schemeClr val="tx1"/>
                </a:solidFill>
                <a:effectLst/>
              </a:rPr>
              <a:t>geospatial</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methods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to</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account</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for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neighboring</a:t>
            </a:r>
            <a:r>
              <a:rPr kumimoji="0" lang="tr-TR" altLang="tr-TR" sz="1800" b="0" i="0" u="none" strike="noStrike" cap="none" normalizeH="0" baseline="0" dirty="0">
                <a:ln>
                  <a:noFill/>
                </a:ln>
                <a:solidFill>
                  <a:schemeClr val="tx1"/>
                </a:solidFill>
                <a:effectLst/>
              </a:rPr>
              <a:t> ZIP </a:t>
            </a:r>
            <a:r>
              <a:rPr kumimoji="0" lang="tr-TR" altLang="tr-TR" sz="1800" b="0" i="0" u="none" strike="noStrike" cap="none" normalizeH="0" baseline="0" dirty="0" err="1">
                <a:ln>
                  <a:noFill/>
                </a:ln>
                <a:solidFill>
                  <a:schemeClr val="tx1"/>
                </a:solidFill>
                <a:effectLst/>
              </a:rPr>
              <a:t>influences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and</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reduce</a:t>
            </a:r>
            <a:r>
              <a:rPr kumimoji="0" lang="tr-TR" altLang="tr-TR" sz="1800" b="0" i="0" u="none" strike="noStrike" cap="none" normalizeH="0" baseline="0" dirty="0">
                <a:ln>
                  <a:noFill/>
                </a:ln>
                <a:solidFill>
                  <a:schemeClr val="tx1"/>
                </a:solidFill>
                <a:effectLst/>
              </a:rPr>
              <a:t> ZCTA </a:t>
            </a:r>
            <a:r>
              <a:rPr kumimoji="0" lang="tr-TR" altLang="tr-TR" sz="1800" b="0" i="0" u="none" strike="noStrike" cap="none" normalizeH="0" baseline="0" dirty="0" err="1">
                <a:ln>
                  <a:noFill/>
                </a:ln>
                <a:solidFill>
                  <a:schemeClr val="tx1"/>
                </a:solidFill>
                <a:effectLst/>
              </a:rPr>
              <a:t>boundary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noise</a:t>
            </a:r>
            <a:r>
              <a:rPr kumimoji="0" lang="tr-TR" altLang="tr-TR"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tx1"/>
                </a:solidFill>
                <a:effectLst/>
              </a:rPr>
              <a:t>3. </a:t>
            </a:r>
            <a:r>
              <a:rPr kumimoji="0" lang="tr-TR" altLang="tr-TR" sz="1800" b="1" i="0" u="none" strike="noStrike" cap="none" normalizeH="0" baseline="0" dirty="0" err="1">
                <a:ln>
                  <a:noFill/>
                </a:ln>
                <a:solidFill>
                  <a:schemeClr val="tx1"/>
                </a:solidFill>
                <a:effectLst/>
              </a:rPr>
              <a:t>Richer</a:t>
            </a:r>
            <a:r>
              <a:rPr kumimoji="0" lang="tr-TR" altLang="tr-TR" sz="1800" b="1" i="0" u="none" strike="noStrike" cap="none" normalizeH="0" baseline="0" dirty="0">
                <a:ln>
                  <a:noFill/>
                </a:ln>
                <a:solidFill>
                  <a:schemeClr val="tx1"/>
                </a:solidFill>
                <a:effectLst/>
              </a:rPr>
              <a:t> </a:t>
            </a:r>
            <a:r>
              <a:rPr kumimoji="0" lang="tr-TR" altLang="tr-TR" sz="1800" b="1" i="0" u="none" strike="noStrike" cap="none" normalizeH="0" baseline="0" dirty="0" err="1">
                <a:ln>
                  <a:noFill/>
                </a:ln>
                <a:solidFill>
                  <a:schemeClr val="tx1"/>
                </a:solidFill>
                <a:effectLst/>
              </a:rPr>
              <a:t>Feature</a:t>
            </a:r>
            <a:r>
              <a:rPr kumimoji="0" lang="tr-TR" altLang="tr-TR" sz="1800" b="1" i="0" u="none" strike="noStrike" cap="none" normalizeH="0" baseline="0" dirty="0">
                <a:ln>
                  <a:noFill/>
                </a:ln>
                <a:solidFill>
                  <a:schemeClr val="tx1"/>
                </a:solidFill>
                <a:effectLst/>
              </a:rPr>
              <a:t> </a:t>
            </a:r>
            <a:r>
              <a:rPr kumimoji="0" lang="tr-TR" altLang="tr-TR" sz="1800" b="1" i="0" u="none" strike="noStrike" cap="none" normalizeH="0" baseline="0" dirty="0" err="1">
                <a:ln>
                  <a:noFill/>
                </a:ln>
                <a:solidFill>
                  <a:schemeClr val="tx1"/>
                </a:solidFill>
                <a:effectLst/>
              </a:rPr>
              <a:t>Sets</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Adding</a:t>
            </a:r>
            <a:r>
              <a:rPr kumimoji="0" lang="tr-TR" altLang="tr-TR" sz="1800" b="0" i="0" u="none" strike="noStrike" cap="none" normalizeH="0" baseline="0" dirty="0">
                <a:ln>
                  <a:noFill/>
                </a:ln>
                <a:solidFill>
                  <a:schemeClr val="tx1"/>
                </a:solidFill>
                <a:effectLst/>
              </a:rPr>
              <a:t> data on </a:t>
            </a:r>
            <a:r>
              <a:rPr kumimoji="0" lang="tr-TR" altLang="tr-TR" sz="1800" b="0" i="0" u="none" strike="noStrike" cap="none" normalizeH="0" baseline="0" dirty="0" err="1">
                <a:ln>
                  <a:noFill/>
                </a:ln>
                <a:solidFill>
                  <a:schemeClr val="tx1"/>
                </a:solidFill>
                <a:effectLst/>
              </a:rPr>
              <a:t>library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staff</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credentials</a:t>
            </a:r>
            <a:r>
              <a:rPr kumimoji="0" lang="tr-TR" altLang="tr-TR" sz="1800" b="0" i="0" u="none" strike="noStrike" cap="none" normalizeH="0" baseline="0" dirty="0">
                <a:ln>
                  <a:noFill/>
                </a:ln>
                <a:solidFill>
                  <a:schemeClr val="tx1"/>
                </a:solidFill>
                <a:effectLst/>
              </a:rPr>
              <a:t>, program </a:t>
            </a:r>
            <a:r>
              <a:rPr kumimoji="0" lang="tr-TR" altLang="tr-TR" sz="1800" b="0" i="0" u="none" strike="noStrike" cap="none" normalizeH="0" baseline="0" dirty="0" err="1">
                <a:ln>
                  <a:noFill/>
                </a:ln>
                <a:solidFill>
                  <a:schemeClr val="tx1"/>
                </a:solidFill>
                <a:effectLst/>
              </a:rPr>
              <a:t>types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local</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school</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enrollment</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and</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such</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to</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better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explain</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outliers</a:t>
            </a:r>
            <a:r>
              <a:rPr kumimoji="0" lang="tr-TR" altLang="tr-TR"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tx1"/>
                </a:solidFill>
                <a:effectLst/>
              </a:rPr>
              <a:t>4. </a:t>
            </a:r>
            <a:r>
              <a:rPr kumimoji="0" lang="tr-TR" altLang="tr-TR" sz="1800" b="1" i="0" u="none" strike="noStrike" cap="none" normalizeH="0" baseline="0" dirty="0" err="1">
                <a:ln>
                  <a:noFill/>
                </a:ln>
                <a:solidFill>
                  <a:schemeClr val="tx1"/>
                </a:solidFill>
                <a:effectLst/>
              </a:rPr>
              <a:t>Improving</a:t>
            </a:r>
            <a:r>
              <a:rPr kumimoji="0" lang="tr-TR" altLang="tr-TR" sz="1800" b="1" i="0" u="none" strike="noStrike" cap="none" normalizeH="0" baseline="0" dirty="0">
                <a:ln>
                  <a:noFill/>
                </a:ln>
                <a:solidFill>
                  <a:schemeClr val="tx1"/>
                </a:solidFill>
                <a:effectLst/>
              </a:rPr>
              <a:t> </a:t>
            </a:r>
            <a:r>
              <a:rPr kumimoji="0" lang="tr-TR" altLang="tr-TR" sz="1800" b="1" i="0" u="none" strike="noStrike" cap="none" normalizeH="0" baseline="0" dirty="0" err="1">
                <a:ln>
                  <a:noFill/>
                </a:ln>
                <a:solidFill>
                  <a:schemeClr val="tx1"/>
                </a:solidFill>
                <a:effectLst/>
              </a:rPr>
              <a:t>Imputation</a:t>
            </a:r>
            <a:r>
              <a:rPr kumimoji="0" lang="tr-TR" altLang="tr-TR" sz="1800" b="1" i="0" u="none" strike="noStrike" cap="none" normalizeH="0" baseline="0" dirty="0">
                <a:ln>
                  <a:noFill/>
                </a:ln>
                <a:solidFill>
                  <a:schemeClr val="tx1"/>
                </a:solidFill>
                <a:effectLst/>
              </a:rPr>
              <a:t> &amp; </a:t>
            </a:r>
            <a:r>
              <a:rPr kumimoji="0" lang="tr-TR" altLang="tr-TR" sz="1800" b="1" i="0" u="none" strike="noStrike" cap="none" normalizeH="0" baseline="0" dirty="0" err="1">
                <a:ln>
                  <a:noFill/>
                </a:ln>
                <a:solidFill>
                  <a:schemeClr val="tx1"/>
                </a:solidFill>
                <a:effectLst/>
              </a:rPr>
              <a:t>Granularity</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For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cells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with</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heavy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imputation</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exploring</a:t>
            </a:r>
            <a:r>
              <a:rPr kumimoji="0" lang="tr-TR" altLang="tr-TR" sz="1800" b="0" i="0" u="none" strike="noStrike" cap="none" normalizeH="0" baseline="0" dirty="0">
                <a:ln>
                  <a:noFill/>
                </a:ln>
                <a:solidFill>
                  <a:schemeClr val="tx1"/>
                </a:solidFill>
                <a:effectLst/>
              </a:rPr>
              <a:t> multiple </a:t>
            </a:r>
            <a:r>
              <a:rPr kumimoji="0" lang="tr-TR" altLang="tr-TR" sz="1800" b="0" i="0" u="none" strike="noStrike" cap="none" normalizeH="0" baseline="0" dirty="0" err="1">
                <a:ln>
                  <a:noFill/>
                </a:ln>
                <a:solidFill>
                  <a:schemeClr val="tx1"/>
                </a:solidFill>
                <a:effectLst/>
              </a:rPr>
              <a:t>imputation</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more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robust</a:t>
            </a:r>
            <a:r>
              <a:rPr lang="tr-TR" altLang="tr-TR" dirty="0"/>
              <a:t>)</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or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smaller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geographic</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units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census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tracts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where</a:t>
            </a:r>
            <a:r>
              <a:rPr kumimoji="0" lang="tr-TR" altLang="tr-TR" sz="1800" b="0" i="0" u="none" strike="noStrike" cap="none" normalizeH="0" baseline="0" dirty="0">
                <a:ln>
                  <a:noFill/>
                </a:ln>
                <a:solidFill>
                  <a:schemeClr val="tx1"/>
                </a:solidFill>
                <a:effectLst/>
              </a:rPr>
              <a:t> data </a:t>
            </a:r>
            <a:r>
              <a:rPr kumimoji="0" lang="tr-TR" altLang="tr-TR" sz="1800" b="0" i="0" u="none" strike="noStrike" cap="none" normalizeH="0" baseline="0" dirty="0" err="1">
                <a:ln>
                  <a:noFill/>
                </a:ln>
                <a:solidFill>
                  <a:schemeClr val="tx1"/>
                </a:solidFill>
                <a:effectLst/>
              </a:rPr>
              <a:t>quality</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permits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to</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capture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neighborhood-level</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differences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and</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reduce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blending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effect</a:t>
            </a:r>
            <a:r>
              <a:rPr lang="tr-TR" altLang="tr-TR" dirty="0"/>
              <a:t> of </a:t>
            </a:r>
            <a:r>
              <a:rPr lang="tr-TR" altLang="tr-TR" dirty="0" err="1"/>
              <a:t>large</a:t>
            </a:r>
            <a:r>
              <a:rPr lang="tr-TR" altLang="tr-TR" dirty="0"/>
              <a:t> ZIP </a:t>
            </a:r>
            <a:r>
              <a:rPr lang="tr-TR" altLang="tr-TR" dirty="0" err="1"/>
              <a:t>areas</a:t>
            </a:r>
            <a:r>
              <a:rPr kumimoji="0" lang="tr-TR" altLang="tr-TR" sz="18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tr-TR" altLang="tr-TR"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tr-TR" altLang="tr-TR" sz="1800" b="1" i="0" u="none" strike="noStrike" cap="none" normalizeH="0" baseline="0" dirty="0">
                <a:ln>
                  <a:noFill/>
                </a:ln>
                <a:solidFill>
                  <a:schemeClr val="tx1"/>
                </a:solidFill>
                <a:effectLst/>
              </a:rPr>
              <a:t>5. </a:t>
            </a:r>
            <a:r>
              <a:rPr kumimoji="0" lang="tr-TR" altLang="tr-TR" sz="1800" b="1" i="0" u="none" strike="noStrike" cap="none" normalizeH="0" baseline="0" dirty="0" err="1">
                <a:ln>
                  <a:noFill/>
                </a:ln>
                <a:solidFill>
                  <a:schemeClr val="tx1"/>
                </a:solidFill>
                <a:effectLst/>
              </a:rPr>
              <a:t>Causal</a:t>
            </a:r>
            <a:r>
              <a:rPr kumimoji="0" lang="tr-TR" altLang="tr-TR" sz="1800" b="1" i="0" u="none" strike="noStrike" cap="none" normalizeH="0" baseline="0" dirty="0">
                <a:ln>
                  <a:noFill/>
                </a:ln>
                <a:solidFill>
                  <a:schemeClr val="tx1"/>
                </a:solidFill>
                <a:effectLst/>
              </a:rPr>
              <a:t> Analysis</a:t>
            </a:r>
            <a:br>
              <a:rPr kumimoji="0" lang="tr-TR" altLang="tr-TR" sz="1800" b="0" i="0" u="none" strike="noStrike" cap="none" normalizeH="0" baseline="0" dirty="0">
                <a:ln>
                  <a:noFill/>
                </a:ln>
                <a:solidFill>
                  <a:schemeClr val="tx1"/>
                </a:solidFill>
                <a:effectLst/>
              </a:rPr>
            </a:b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Moving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beyond</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prediction</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to</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causal</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inference</a:t>
            </a:r>
            <a:r>
              <a:rPr lang="tr-TR" altLang="tr-TR" dirty="0"/>
              <a:t>, </a:t>
            </a:r>
            <a:r>
              <a:rPr kumimoji="0" lang="tr-TR" altLang="tr-TR" sz="1800" b="0" i="0" u="none" strike="noStrike" cap="none" normalizeH="0" baseline="0" dirty="0" err="1">
                <a:ln>
                  <a:noFill/>
                </a:ln>
                <a:solidFill>
                  <a:schemeClr val="tx1"/>
                </a:solidFill>
                <a:effectLst/>
              </a:rPr>
              <a:t>e.g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measur</a:t>
            </a:r>
            <a:r>
              <a:rPr lang="tr-TR" altLang="tr-TR" dirty="0" err="1"/>
              <a:t>i</a:t>
            </a:r>
            <a:r>
              <a:rPr kumimoji="0" lang="tr-TR" altLang="tr-TR" sz="1800" b="0" i="0" u="none" strike="noStrike" cap="none" normalizeH="0" baseline="0" dirty="0" err="1">
                <a:ln>
                  <a:noFill/>
                </a:ln>
                <a:solidFill>
                  <a:schemeClr val="tx1"/>
                </a:solidFill>
                <a:effectLst/>
              </a:rPr>
              <a:t>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the</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effect</a:t>
            </a:r>
            <a:r>
              <a:rPr kumimoji="0" lang="tr-TR" altLang="tr-TR" sz="1800" b="0" i="0" u="none" strike="noStrike" cap="none" normalizeH="0" baseline="0" dirty="0">
                <a:ln>
                  <a:noFill/>
                </a:ln>
                <a:solidFill>
                  <a:schemeClr val="tx1"/>
                </a:solidFill>
                <a:effectLst/>
              </a:rPr>
              <a:t> of </a:t>
            </a:r>
            <a:r>
              <a:rPr kumimoji="0" lang="tr-TR" altLang="tr-TR" sz="1800" b="0" i="0" u="none" strike="noStrike" cap="none" normalizeH="0" baseline="0" dirty="0" err="1">
                <a:ln>
                  <a:noFill/>
                </a:ln>
                <a:solidFill>
                  <a:schemeClr val="tx1"/>
                </a:solidFill>
                <a:effectLst/>
              </a:rPr>
              <a:t>opening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new</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computer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labs</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or</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adding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evening</a:t>
            </a:r>
            <a:r>
              <a:rPr kumimoji="0" lang="tr-TR" altLang="tr-TR" sz="1800" b="0" i="0" u="none" strike="noStrike" cap="none" normalizeH="0" baseline="0" dirty="0">
                <a:ln>
                  <a:noFill/>
                </a:ln>
                <a:solidFill>
                  <a:schemeClr val="tx1"/>
                </a:solidFill>
                <a:effectLst/>
              </a:rPr>
              <a:t> </a:t>
            </a:r>
            <a:r>
              <a:rPr kumimoji="0" lang="tr-TR" altLang="tr-TR" sz="1800" b="0" i="0" u="none" strike="noStrike" cap="none" normalizeH="0" baseline="0" dirty="0" err="1">
                <a:ln>
                  <a:noFill/>
                </a:ln>
                <a:solidFill>
                  <a:schemeClr val="tx1"/>
                </a:solidFill>
                <a:effectLst/>
              </a:rPr>
              <a:t>hours</a:t>
            </a:r>
            <a:r>
              <a:rPr kumimoji="0" lang="tr-TR" altLang="tr-TR" sz="18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173834053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928070-67AD-5C6F-BD20-3CF325873ABF}"/>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F6C1558D-5098-A302-6C9D-236F0C5CE063}"/>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6E84FFA0-CFE0-FE83-979E-BA515488C31D}"/>
              </a:ext>
            </a:extLst>
          </p:cNvPr>
          <p:cNvSpPr>
            <a:spLocks noGrp="1"/>
          </p:cNvSpPr>
          <p:nvPr>
            <p:ph type="title"/>
          </p:nvPr>
        </p:nvSpPr>
        <p:spPr>
          <a:xfrm>
            <a:off x="640079" y="156493"/>
            <a:ext cx="10890929" cy="819277"/>
          </a:xfrm>
        </p:spPr>
        <p:txBody>
          <a:bodyPr/>
          <a:lstStyle/>
          <a:p>
            <a:r>
              <a:rPr lang="tr-TR" dirty="0"/>
              <a:t>Data </a:t>
            </a:r>
            <a:r>
              <a:rPr lang="tr-TR" dirty="0" err="1"/>
              <a:t>Sources</a:t>
            </a:r>
            <a:r>
              <a:rPr lang="tr-TR" dirty="0"/>
              <a:t> &amp; </a:t>
            </a:r>
            <a:r>
              <a:rPr lang="tr-TR" dirty="0" err="1"/>
              <a:t>Preprocessing</a:t>
            </a:r>
            <a:endParaRPr lang="tr-TR" dirty="0"/>
          </a:p>
        </p:txBody>
      </p:sp>
      <p:sp>
        <p:nvSpPr>
          <p:cNvPr id="5" name="İçerik Yer Tutucusu 4">
            <a:extLst>
              <a:ext uri="{FF2B5EF4-FFF2-40B4-BE49-F238E27FC236}">
                <a16:creationId xmlns:a16="http://schemas.microsoft.com/office/drawing/2014/main" id="{AD124009-4FD5-7AB5-A4AB-16C873715706}"/>
              </a:ext>
            </a:extLst>
          </p:cNvPr>
          <p:cNvSpPr>
            <a:spLocks noGrp="1"/>
          </p:cNvSpPr>
          <p:nvPr>
            <p:ph sz="half" idx="1"/>
          </p:nvPr>
        </p:nvSpPr>
        <p:spPr>
          <a:xfrm>
            <a:off x="640080" y="1270341"/>
            <a:ext cx="5318862" cy="5431166"/>
          </a:xfrm>
        </p:spPr>
        <p:txBody>
          <a:bodyPr>
            <a:noAutofit/>
          </a:bodyPr>
          <a:lstStyle/>
          <a:p>
            <a:pPr>
              <a:buNone/>
            </a:pPr>
            <a:r>
              <a:rPr lang="tr-TR" sz="1600" dirty="0"/>
              <a:t>   </a:t>
            </a:r>
            <a:r>
              <a:rPr lang="tr-TR" sz="1600" b="1" u="sng" dirty="0"/>
              <a:t>1. IMLS </a:t>
            </a:r>
            <a:r>
              <a:rPr lang="tr-TR" sz="1600" b="1" u="sng" dirty="0" err="1"/>
              <a:t>Public</a:t>
            </a:r>
            <a:r>
              <a:rPr lang="tr-TR" sz="1600" b="1" u="sng" dirty="0"/>
              <a:t> Library </a:t>
            </a:r>
            <a:r>
              <a:rPr lang="tr-TR" sz="1600" b="1" u="sng" dirty="0" err="1"/>
              <a:t>Survey</a:t>
            </a:r>
            <a:r>
              <a:rPr lang="tr-TR" sz="1600" b="1" u="sng" dirty="0"/>
              <a:t> (2022)</a:t>
            </a:r>
          </a:p>
          <a:p>
            <a:pPr>
              <a:buNone/>
            </a:pPr>
            <a:r>
              <a:rPr lang="tr-TR" sz="1600" dirty="0"/>
              <a:t>   </a:t>
            </a:r>
            <a:r>
              <a:rPr lang="tr-TR" sz="1600" dirty="0" err="1"/>
              <a:t>Key</a:t>
            </a:r>
            <a:r>
              <a:rPr lang="tr-TR" sz="1600" dirty="0"/>
              <a:t> </a:t>
            </a:r>
            <a:r>
              <a:rPr lang="tr-TR" sz="1600" dirty="0" err="1"/>
              <a:t>Features</a:t>
            </a:r>
            <a:r>
              <a:rPr lang="tr-TR" sz="1600" dirty="0"/>
              <a:t>:</a:t>
            </a:r>
          </a:p>
          <a:p>
            <a:pPr>
              <a:buNone/>
            </a:pPr>
            <a:r>
              <a:rPr lang="tr-TR" sz="1200" dirty="0"/>
              <a:t>    - TOTCIR: </a:t>
            </a:r>
            <a:r>
              <a:rPr lang="tr-TR" sz="1200" dirty="0">
                <a:latin typeface="Consolas" panose="020B0609020204030204" pitchFamily="49" charset="0"/>
              </a:rPr>
              <a:t>Total </a:t>
            </a:r>
            <a:r>
              <a:rPr lang="tr-TR" sz="1200" dirty="0" err="1">
                <a:latin typeface="Consolas" panose="020B0609020204030204" pitchFamily="49" charset="0"/>
              </a:rPr>
              <a:t>circulation</a:t>
            </a:r>
            <a:r>
              <a:rPr lang="tr-TR" sz="1200" dirty="0">
                <a:latin typeface="Consolas" panose="020B0609020204030204" pitchFamily="49" charset="0"/>
              </a:rPr>
              <a:t> of </a:t>
            </a:r>
            <a:r>
              <a:rPr lang="tr-TR" sz="1200" dirty="0" err="1">
                <a:latin typeface="Consolas" panose="020B0609020204030204" pitchFamily="49" charset="0"/>
              </a:rPr>
              <a:t>materials</a:t>
            </a:r>
            <a:endParaRPr lang="tr-TR" sz="1200" dirty="0">
              <a:latin typeface="Consolas" panose="020B0609020204030204" pitchFamily="49" charset="0"/>
            </a:endParaRPr>
          </a:p>
          <a:p>
            <a:pPr>
              <a:buNone/>
            </a:pPr>
            <a:r>
              <a:rPr lang="tr-TR" sz="1200" dirty="0"/>
              <a:t>    - VISITS: </a:t>
            </a:r>
            <a:r>
              <a:rPr lang="tr-TR" sz="1200" dirty="0">
                <a:latin typeface="Consolas" panose="020B0609020204030204" pitchFamily="49" charset="0"/>
              </a:rPr>
              <a:t>Total </a:t>
            </a:r>
            <a:r>
              <a:rPr lang="tr-TR" sz="1200" dirty="0" err="1">
                <a:latin typeface="Consolas" panose="020B0609020204030204" pitchFamily="49" charset="0"/>
              </a:rPr>
              <a:t>annual</a:t>
            </a:r>
            <a:r>
              <a:rPr lang="tr-TR" sz="1200" dirty="0">
                <a:latin typeface="Consolas" panose="020B0609020204030204" pitchFamily="49" charset="0"/>
              </a:rPr>
              <a:t> </a:t>
            </a:r>
            <a:r>
              <a:rPr lang="tr-TR" sz="1200" dirty="0" err="1">
                <a:latin typeface="Consolas" panose="020B0609020204030204" pitchFamily="49" charset="0"/>
              </a:rPr>
              <a:t>library</a:t>
            </a:r>
            <a:r>
              <a:rPr lang="tr-TR" sz="1200" dirty="0">
                <a:latin typeface="Consolas" panose="020B0609020204030204" pitchFamily="49" charset="0"/>
              </a:rPr>
              <a:t> </a:t>
            </a:r>
            <a:r>
              <a:rPr lang="tr-TR" sz="1200" dirty="0" err="1">
                <a:latin typeface="Consolas" panose="020B0609020204030204" pitchFamily="49" charset="0"/>
              </a:rPr>
              <a:t>visits</a:t>
            </a:r>
            <a:endParaRPr lang="tr-TR" sz="1200" dirty="0">
              <a:latin typeface="Consolas" panose="020B0609020204030204" pitchFamily="49" charset="0"/>
            </a:endParaRPr>
          </a:p>
          <a:p>
            <a:pPr>
              <a:buNone/>
            </a:pPr>
            <a:r>
              <a:rPr lang="tr-TR" sz="1200" dirty="0"/>
              <a:t>    - REGBOR: </a:t>
            </a:r>
            <a:r>
              <a:rPr lang="tr-TR" sz="1200" dirty="0" err="1">
                <a:latin typeface="Consolas" panose="020B0609020204030204" pitchFamily="49" charset="0"/>
              </a:rPr>
              <a:t>Number</a:t>
            </a:r>
            <a:r>
              <a:rPr lang="tr-TR" sz="1200" dirty="0">
                <a:latin typeface="Consolas" panose="020B0609020204030204" pitchFamily="49" charset="0"/>
              </a:rPr>
              <a:t> of </a:t>
            </a:r>
            <a:r>
              <a:rPr lang="tr-TR" sz="1200" dirty="0" err="1">
                <a:latin typeface="Consolas" panose="020B0609020204030204" pitchFamily="49" charset="0"/>
              </a:rPr>
              <a:t>registered</a:t>
            </a:r>
            <a:r>
              <a:rPr lang="tr-TR" sz="1200" dirty="0">
                <a:latin typeface="Consolas" panose="020B0609020204030204" pitchFamily="49" charset="0"/>
              </a:rPr>
              <a:t> </a:t>
            </a:r>
            <a:r>
              <a:rPr lang="tr-TR" sz="1200" dirty="0" err="1">
                <a:latin typeface="Consolas" panose="020B0609020204030204" pitchFamily="49" charset="0"/>
              </a:rPr>
              <a:t>users</a:t>
            </a:r>
            <a:endParaRPr lang="tr-TR" sz="1200" dirty="0">
              <a:latin typeface="Consolas" panose="020B0609020204030204" pitchFamily="49" charset="0"/>
            </a:endParaRPr>
          </a:p>
          <a:p>
            <a:pPr>
              <a:buNone/>
            </a:pPr>
            <a:r>
              <a:rPr lang="tr-TR" sz="1200" dirty="0"/>
              <a:t>    - TOTSTAFF: </a:t>
            </a:r>
            <a:r>
              <a:rPr lang="tr-TR" sz="1200" dirty="0">
                <a:latin typeface="Consolas" panose="020B0609020204030204" pitchFamily="49" charset="0"/>
              </a:rPr>
              <a:t>Total </a:t>
            </a:r>
            <a:r>
              <a:rPr lang="tr-TR" sz="1200" dirty="0" err="1">
                <a:latin typeface="Consolas" panose="020B0609020204030204" pitchFamily="49" charset="0"/>
              </a:rPr>
              <a:t>paid</a:t>
            </a:r>
            <a:r>
              <a:rPr lang="tr-TR" sz="1200" dirty="0">
                <a:latin typeface="Consolas" panose="020B0609020204030204" pitchFamily="49" charset="0"/>
              </a:rPr>
              <a:t> FTE </a:t>
            </a:r>
            <a:r>
              <a:rPr lang="tr-TR" sz="1200" dirty="0" err="1">
                <a:latin typeface="Consolas" panose="020B0609020204030204" pitchFamily="49" charset="0"/>
              </a:rPr>
              <a:t>employees</a:t>
            </a:r>
            <a:endParaRPr lang="tr-TR" sz="1200" dirty="0">
              <a:latin typeface="Consolas" panose="020B0609020204030204" pitchFamily="49" charset="0"/>
            </a:endParaRPr>
          </a:p>
          <a:p>
            <a:pPr>
              <a:buNone/>
            </a:pPr>
            <a:r>
              <a:rPr lang="tr-TR" sz="1200" dirty="0"/>
              <a:t>    - GPTERMS: </a:t>
            </a:r>
            <a:r>
              <a:rPr lang="tr-TR" sz="1200" dirty="0">
                <a:latin typeface="Consolas" panose="020B0609020204030204" pitchFamily="49" charset="0"/>
              </a:rPr>
              <a:t>Internet </a:t>
            </a:r>
            <a:r>
              <a:rPr lang="tr-TR" sz="1200" dirty="0" err="1">
                <a:latin typeface="Consolas" panose="020B0609020204030204" pitchFamily="49" charset="0"/>
              </a:rPr>
              <a:t>computers</a:t>
            </a:r>
            <a:r>
              <a:rPr lang="tr-TR" sz="1200" dirty="0">
                <a:latin typeface="Consolas" panose="020B0609020204030204" pitchFamily="49" charset="0"/>
              </a:rPr>
              <a:t> </a:t>
            </a:r>
            <a:r>
              <a:rPr lang="tr-TR" sz="1200" dirty="0" err="1">
                <a:latin typeface="Consolas" panose="020B0609020204030204" pitchFamily="49" charset="0"/>
              </a:rPr>
              <a:t>used</a:t>
            </a:r>
            <a:r>
              <a:rPr lang="tr-TR" sz="1200" dirty="0">
                <a:latin typeface="Consolas" panose="020B0609020204030204" pitchFamily="49" charset="0"/>
              </a:rPr>
              <a:t> </a:t>
            </a:r>
            <a:r>
              <a:rPr lang="tr-TR" sz="1200" dirty="0" err="1">
                <a:latin typeface="Consolas" panose="020B0609020204030204" pitchFamily="49" charset="0"/>
              </a:rPr>
              <a:t>by</a:t>
            </a:r>
            <a:r>
              <a:rPr lang="tr-TR" sz="1200" dirty="0">
                <a:latin typeface="Consolas" panose="020B0609020204030204" pitchFamily="49" charset="0"/>
              </a:rPr>
              <a:t> general </a:t>
            </a:r>
            <a:r>
              <a:rPr lang="tr-TR" sz="1200" dirty="0" err="1">
                <a:latin typeface="Consolas" panose="020B0609020204030204" pitchFamily="49" charset="0"/>
              </a:rPr>
              <a:t>public</a:t>
            </a:r>
            <a:endParaRPr lang="tr-TR" sz="1200" dirty="0">
              <a:latin typeface="Consolas" panose="020B0609020204030204" pitchFamily="49" charset="0"/>
            </a:endParaRPr>
          </a:p>
          <a:p>
            <a:pPr>
              <a:buNone/>
            </a:pPr>
            <a:r>
              <a:rPr lang="tr-TR" sz="1200" dirty="0"/>
              <a:t>    - HRS_OPEN: </a:t>
            </a:r>
            <a:r>
              <a:rPr lang="tr-TR" sz="1200" dirty="0">
                <a:latin typeface="Consolas" panose="020B0609020204030204" pitchFamily="49" charset="0"/>
              </a:rPr>
              <a:t>Total </a:t>
            </a:r>
            <a:r>
              <a:rPr lang="tr-TR" sz="1200" dirty="0" err="1">
                <a:latin typeface="Consolas" panose="020B0609020204030204" pitchFamily="49" charset="0"/>
              </a:rPr>
              <a:t>annual</a:t>
            </a:r>
            <a:r>
              <a:rPr lang="tr-TR" sz="1200" dirty="0">
                <a:latin typeface="Consolas" panose="020B0609020204030204" pitchFamily="49" charset="0"/>
              </a:rPr>
              <a:t> </a:t>
            </a:r>
            <a:r>
              <a:rPr lang="tr-TR" sz="1200" dirty="0" err="1">
                <a:latin typeface="Consolas" panose="020B0609020204030204" pitchFamily="49" charset="0"/>
              </a:rPr>
              <a:t>public</a:t>
            </a:r>
            <a:r>
              <a:rPr lang="tr-TR" sz="1200" dirty="0">
                <a:latin typeface="Consolas" panose="020B0609020204030204" pitchFamily="49" charset="0"/>
              </a:rPr>
              <a:t> service </a:t>
            </a:r>
            <a:r>
              <a:rPr lang="tr-TR" sz="1200" dirty="0" err="1">
                <a:latin typeface="Consolas" panose="020B0609020204030204" pitchFamily="49" charset="0"/>
              </a:rPr>
              <a:t>hours</a:t>
            </a:r>
            <a:r>
              <a:rPr lang="tr-TR" sz="1200" dirty="0">
                <a:latin typeface="Consolas" panose="020B0609020204030204" pitchFamily="49" charset="0"/>
              </a:rPr>
              <a:t> </a:t>
            </a:r>
            <a:r>
              <a:rPr lang="tr-TR" sz="1200" dirty="0" err="1">
                <a:latin typeface="Consolas" panose="020B0609020204030204" pitchFamily="49" charset="0"/>
              </a:rPr>
              <a:t>for</a:t>
            </a:r>
            <a:r>
              <a:rPr lang="tr-TR" sz="1200" dirty="0">
                <a:latin typeface="Consolas" panose="020B0609020204030204" pitchFamily="49" charset="0"/>
              </a:rPr>
              <a:t> </a:t>
            </a:r>
            <a:r>
              <a:rPr lang="tr-TR" sz="1200" dirty="0" err="1">
                <a:latin typeface="Consolas" panose="020B0609020204030204" pitchFamily="49" charset="0"/>
              </a:rPr>
              <a:t>all</a:t>
            </a:r>
            <a:r>
              <a:rPr lang="tr-TR" sz="1200" dirty="0">
                <a:latin typeface="Consolas" panose="020B0609020204030204" pitchFamily="49" charset="0"/>
              </a:rPr>
              <a:t> service </a:t>
            </a:r>
            <a:r>
              <a:rPr lang="tr-TR" sz="1200" dirty="0" err="1">
                <a:latin typeface="Consolas" panose="020B0609020204030204" pitchFamily="49" charset="0"/>
              </a:rPr>
              <a:t>outlets</a:t>
            </a:r>
            <a:endParaRPr lang="tr-TR" sz="1200" dirty="0">
              <a:latin typeface="Consolas" panose="020B0609020204030204" pitchFamily="49" charset="0"/>
            </a:endParaRPr>
          </a:p>
          <a:p>
            <a:pPr>
              <a:buNone/>
            </a:pPr>
            <a:r>
              <a:rPr lang="tr-TR" sz="1200" dirty="0"/>
              <a:t>    - TOTPRO: </a:t>
            </a:r>
            <a:r>
              <a:rPr lang="tr-TR" sz="1200" dirty="0">
                <a:latin typeface="Consolas" panose="020B0609020204030204" pitchFamily="49" charset="0"/>
              </a:rPr>
              <a:t>Total </a:t>
            </a:r>
            <a:r>
              <a:rPr lang="tr-TR" sz="1200" dirty="0" err="1">
                <a:latin typeface="Consolas" panose="020B0609020204030204" pitchFamily="49" charset="0"/>
              </a:rPr>
              <a:t>number</a:t>
            </a:r>
            <a:r>
              <a:rPr lang="tr-TR" sz="1200" dirty="0">
                <a:latin typeface="Consolas" panose="020B0609020204030204" pitchFamily="49" charset="0"/>
              </a:rPr>
              <a:t> of </a:t>
            </a:r>
            <a:r>
              <a:rPr lang="tr-TR" sz="1200" dirty="0" err="1">
                <a:latin typeface="Consolas" panose="020B0609020204030204" pitchFamily="49" charset="0"/>
              </a:rPr>
              <a:t>synchronous</a:t>
            </a:r>
            <a:r>
              <a:rPr lang="tr-TR" sz="1200" dirty="0">
                <a:latin typeface="Consolas" panose="020B0609020204030204" pitchFamily="49" charset="0"/>
              </a:rPr>
              <a:t> program </a:t>
            </a:r>
            <a:r>
              <a:rPr lang="tr-TR" sz="1200" dirty="0" err="1">
                <a:latin typeface="Consolas" panose="020B0609020204030204" pitchFamily="49" charset="0"/>
              </a:rPr>
              <a:t>sessions</a:t>
            </a:r>
            <a:endParaRPr lang="tr-TR" sz="1200" dirty="0">
              <a:latin typeface="Consolas" panose="020B0609020204030204" pitchFamily="49" charset="0"/>
            </a:endParaRPr>
          </a:p>
          <a:p>
            <a:pPr>
              <a:buNone/>
            </a:pPr>
            <a:r>
              <a:rPr lang="tr-TR" sz="1200" dirty="0"/>
              <a:t>    - TOTATTEN: </a:t>
            </a:r>
            <a:r>
              <a:rPr lang="tr-TR" sz="1200" dirty="0">
                <a:latin typeface="Consolas" panose="020B0609020204030204" pitchFamily="49" charset="0"/>
              </a:rPr>
              <a:t>Total </a:t>
            </a:r>
            <a:r>
              <a:rPr lang="tr-TR" sz="1200" dirty="0" err="1">
                <a:latin typeface="Consolas" panose="020B0609020204030204" pitchFamily="49" charset="0"/>
              </a:rPr>
              <a:t>attendance</a:t>
            </a:r>
            <a:r>
              <a:rPr lang="tr-TR" sz="1200" dirty="0">
                <a:latin typeface="Consolas" panose="020B0609020204030204" pitchFamily="49" charset="0"/>
              </a:rPr>
              <a:t> at </a:t>
            </a:r>
            <a:r>
              <a:rPr lang="tr-TR" sz="1200" dirty="0" err="1">
                <a:latin typeface="Consolas" panose="020B0609020204030204" pitchFamily="49" charset="0"/>
              </a:rPr>
              <a:t>synchronous</a:t>
            </a:r>
            <a:r>
              <a:rPr lang="tr-TR" sz="1200" dirty="0">
                <a:latin typeface="Consolas" panose="020B0609020204030204" pitchFamily="49" charset="0"/>
              </a:rPr>
              <a:t> </a:t>
            </a:r>
            <a:r>
              <a:rPr lang="tr-TR" sz="1200" dirty="0" err="1">
                <a:latin typeface="Consolas" panose="020B0609020204030204" pitchFamily="49" charset="0"/>
              </a:rPr>
              <a:t>programs</a:t>
            </a:r>
            <a:endParaRPr lang="tr-TR" sz="1200" dirty="0">
              <a:latin typeface="Consolas" panose="020B0609020204030204" pitchFamily="49" charset="0"/>
            </a:endParaRPr>
          </a:p>
          <a:p>
            <a:pPr>
              <a:buNone/>
            </a:pPr>
            <a:r>
              <a:rPr lang="tr-TR" sz="1200" dirty="0"/>
              <a:t>    - TOTINCM: </a:t>
            </a:r>
            <a:r>
              <a:rPr lang="tr-TR" sz="1200" dirty="0">
                <a:latin typeface="Consolas" panose="020B0609020204030204" pitchFamily="49" charset="0"/>
              </a:rPr>
              <a:t>Total </a:t>
            </a:r>
            <a:r>
              <a:rPr lang="tr-TR" sz="1200" dirty="0" err="1">
                <a:latin typeface="Consolas" panose="020B0609020204030204" pitchFamily="49" charset="0"/>
              </a:rPr>
              <a:t>operating</a:t>
            </a:r>
            <a:r>
              <a:rPr lang="tr-TR" sz="1200" dirty="0">
                <a:latin typeface="Consolas" panose="020B0609020204030204" pitchFamily="49" charset="0"/>
              </a:rPr>
              <a:t> </a:t>
            </a:r>
            <a:r>
              <a:rPr lang="tr-TR" sz="1200" dirty="0" err="1">
                <a:latin typeface="Consolas" panose="020B0609020204030204" pitchFamily="49" charset="0"/>
              </a:rPr>
              <a:t>revenue</a:t>
            </a:r>
            <a:endParaRPr lang="tr-TR" sz="1200" dirty="0">
              <a:latin typeface="Consolas" panose="020B0609020204030204" pitchFamily="49" charset="0"/>
            </a:endParaRPr>
          </a:p>
          <a:p>
            <a:pPr>
              <a:buNone/>
            </a:pPr>
            <a:r>
              <a:rPr lang="tr-TR" sz="1200" dirty="0"/>
              <a:t>    - TOTOPEXP: </a:t>
            </a:r>
            <a:r>
              <a:rPr lang="tr-TR" sz="1200" dirty="0">
                <a:latin typeface="Consolas" panose="020B0609020204030204" pitchFamily="49" charset="0"/>
              </a:rPr>
              <a:t>Total </a:t>
            </a:r>
            <a:r>
              <a:rPr lang="tr-TR" sz="1200" dirty="0" err="1">
                <a:latin typeface="Consolas" panose="020B0609020204030204" pitchFamily="49" charset="0"/>
              </a:rPr>
              <a:t>operating</a:t>
            </a:r>
            <a:r>
              <a:rPr lang="tr-TR" sz="1200" dirty="0">
                <a:latin typeface="Consolas" panose="020B0609020204030204" pitchFamily="49" charset="0"/>
              </a:rPr>
              <a:t> </a:t>
            </a:r>
            <a:r>
              <a:rPr lang="tr-TR" sz="1200" dirty="0" err="1">
                <a:latin typeface="Consolas" panose="020B0609020204030204" pitchFamily="49" charset="0"/>
              </a:rPr>
              <a:t>expenditures</a:t>
            </a:r>
            <a:endParaRPr lang="tr-TR" sz="1200" dirty="0">
              <a:latin typeface="Consolas" panose="020B0609020204030204" pitchFamily="49" charset="0"/>
            </a:endParaRPr>
          </a:p>
          <a:p>
            <a:pPr>
              <a:buNone/>
            </a:pPr>
            <a:r>
              <a:rPr lang="tr-TR" sz="1200" dirty="0"/>
              <a:t>    - POPU_UND: </a:t>
            </a:r>
            <a:r>
              <a:rPr lang="tr-TR" sz="1200" dirty="0" err="1">
                <a:latin typeface="Consolas" panose="020B0609020204030204" pitchFamily="49" charset="0"/>
              </a:rPr>
              <a:t>Unduplicated</a:t>
            </a:r>
            <a:r>
              <a:rPr lang="tr-TR" sz="1200" dirty="0">
                <a:latin typeface="Consolas" panose="020B0609020204030204" pitchFamily="49" charset="0"/>
              </a:rPr>
              <a:t> </a:t>
            </a:r>
            <a:r>
              <a:rPr lang="tr-TR" sz="1200" dirty="0" err="1">
                <a:latin typeface="Consolas" panose="020B0609020204030204" pitchFamily="49" charset="0"/>
              </a:rPr>
              <a:t>population</a:t>
            </a:r>
            <a:r>
              <a:rPr lang="tr-TR" sz="1200" dirty="0">
                <a:latin typeface="Consolas" panose="020B0609020204030204" pitchFamily="49" charset="0"/>
              </a:rPr>
              <a:t> of </a:t>
            </a:r>
            <a:r>
              <a:rPr lang="tr-TR" sz="1200" dirty="0" err="1">
                <a:latin typeface="Consolas" panose="020B0609020204030204" pitchFamily="49" charset="0"/>
              </a:rPr>
              <a:t>the</a:t>
            </a:r>
            <a:r>
              <a:rPr lang="tr-TR" sz="1200" dirty="0">
                <a:latin typeface="Consolas" panose="020B0609020204030204" pitchFamily="49" charset="0"/>
              </a:rPr>
              <a:t> legal service </a:t>
            </a:r>
            <a:r>
              <a:rPr lang="tr-TR" sz="1200" dirty="0" err="1">
                <a:latin typeface="Consolas" panose="020B0609020204030204" pitchFamily="49" charset="0"/>
              </a:rPr>
              <a:t>area</a:t>
            </a:r>
            <a:r>
              <a:rPr lang="tr-TR" sz="1200" dirty="0">
                <a:latin typeface="Consolas" panose="020B0609020204030204" pitchFamily="49" charset="0"/>
              </a:rPr>
              <a:t> </a:t>
            </a:r>
            <a:r>
              <a:rPr lang="tr-TR" sz="1200" dirty="0" err="1">
                <a:latin typeface="Consolas" panose="020B0609020204030204" pitchFamily="49" charset="0"/>
              </a:rPr>
              <a:t>for</a:t>
            </a:r>
            <a:r>
              <a:rPr lang="tr-TR" sz="1200" dirty="0">
                <a:latin typeface="Consolas" panose="020B0609020204030204" pitchFamily="49" charset="0"/>
              </a:rPr>
              <a:t> </a:t>
            </a:r>
            <a:r>
              <a:rPr lang="tr-TR" sz="1200" dirty="0" err="1">
                <a:latin typeface="Consolas" panose="020B0609020204030204" pitchFamily="49" charset="0"/>
              </a:rPr>
              <a:t>the</a:t>
            </a:r>
            <a:r>
              <a:rPr lang="tr-TR" sz="1200" dirty="0">
                <a:latin typeface="Consolas" panose="020B0609020204030204" pitchFamily="49" charset="0"/>
              </a:rPr>
              <a:t> </a:t>
            </a:r>
            <a:r>
              <a:rPr lang="tr-TR" sz="1200" dirty="0" err="1">
                <a:latin typeface="Consolas" panose="020B0609020204030204" pitchFamily="49" charset="0"/>
              </a:rPr>
              <a:t>library</a:t>
            </a:r>
            <a:endParaRPr lang="tr-TR" sz="1200" dirty="0">
              <a:latin typeface="Consolas" panose="020B0609020204030204" pitchFamily="49" charset="0"/>
            </a:endParaRPr>
          </a:p>
          <a:p>
            <a:pPr>
              <a:buNone/>
            </a:pPr>
            <a:r>
              <a:rPr lang="tr-TR" sz="1200" dirty="0"/>
              <a:t>    - ZIP_CODE: </a:t>
            </a:r>
            <a:r>
              <a:rPr lang="tr-TR" sz="1200" dirty="0" err="1">
                <a:latin typeface="Consolas" panose="020B0609020204030204" pitchFamily="49" charset="0"/>
              </a:rPr>
              <a:t>Administrative</a:t>
            </a:r>
            <a:r>
              <a:rPr lang="tr-TR" sz="1200" dirty="0">
                <a:latin typeface="Consolas" panose="020B0609020204030204" pitchFamily="49" charset="0"/>
              </a:rPr>
              <a:t> ZIP </a:t>
            </a:r>
            <a:r>
              <a:rPr lang="tr-TR" sz="1200" dirty="0" err="1">
                <a:latin typeface="Consolas" panose="020B0609020204030204" pitchFamily="49" charset="0"/>
              </a:rPr>
              <a:t>code</a:t>
            </a:r>
            <a:r>
              <a:rPr lang="tr-TR" sz="1200" dirty="0">
                <a:latin typeface="Consolas" panose="020B0609020204030204" pitchFamily="49" charset="0"/>
              </a:rPr>
              <a:t> of </a:t>
            </a:r>
            <a:r>
              <a:rPr lang="tr-TR" sz="1200" dirty="0" err="1">
                <a:latin typeface="Consolas" panose="020B0609020204030204" pitchFamily="49" charset="0"/>
              </a:rPr>
              <a:t>the</a:t>
            </a:r>
            <a:r>
              <a:rPr lang="tr-TR" sz="1200" dirty="0">
                <a:latin typeface="Consolas" panose="020B0609020204030204" pitchFamily="49" charset="0"/>
              </a:rPr>
              <a:t> </a:t>
            </a:r>
            <a:r>
              <a:rPr lang="tr-TR" sz="1200" dirty="0" err="1">
                <a:latin typeface="Consolas" panose="020B0609020204030204" pitchFamily="49" charset="0"/>
              </a:rPr>
              <a:t>library</a:t>
            </a:r>
            <a:r>
              <a:rPr lang="tr-TR" sz="1200" dirty="0">
                <a:latin typeface="Consolas" panose="020B0609020204030204" pitchFamily="49" charset="0"/>
              </a:rPr>
              <a:t> </a:t>
            </a:r>
            <a:r>
              <a:rPr lang="tr-TR" sz="1200" dirty="0" err="1">
                <a:latin typeface="Consolas" panose="020B0609020204030204" pitchFamily="49" charset="0"/>
              </a:rPr>
              <a:t>system</a:t>
            </a:r>
            <a:endParaRPr lang="tr-TR" sz="1200" dirty="0">
              <a:latin typeface="Consolas" panose="020B0609020204030204" pitchFamily="49" charset="0"/>
            </a:endParaRPr>
          </a:p>
          <a:p>
            <a:pPr>
              <a:buNone/>
            </a:pPr>
            <a:endParaRPr lang="tr-TR" sz="1200" dirty="0"/>
          </a:p>
          <a:p>
            <a:pPr>
              <a:buNone/>
            </a:pPr>
            <a:endParaRPr lang="tr-TR" dirty="0"/>
          </a:p>
          <a:p>
            <a:pPr>
              <a:buNone/>
            </a:pPr>
            <a:r>
              <a:rPr lang="tr-TR" dirty="0"/>
              <a:t>   </a:t>
            </a:r>
            <a:endParaRPr lang="en-US" dirty="0"/>
          </a:p>
        </p:txBody>
      </p:sp>
      <p:sp>
        <p:nvSpPr>
          <p:cNvPr id="10" name="İçerik Yer Tutucusu 4">
            <a:extLst>
              <a:ext uri="{FF2B5EF4-FFF2-40B4-BE49-F238E27FC236}">
                <a16:creationId xmlns:a16="http://schemas.microsoft.com/office/drawing/2014/main" id="{E7101A73-AFC5-8ACF-227A-0E2F2DE258AB}"/>
              </a:ext>
            </a:extLst>
          </p:cNvPr>
          <p:cNvSpPr txBox="1">
            <a:spLocks/>
          </p:cNvSpPr>
          <p:nvPr/>
        </p:nvSpPr>
        <p:spPr>
          <a:xfrm>
            <a:off x="6233058" y="1270341"/>
            <a:ext cx="5318862" cy="543116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tr-TR" sz="1600" dirty="0"/>
              <a:t>   </a:t>
            </a:r>
            <a:r>
              <a:rPr lang="tr-TR" sz="1600" b="1" u="sng" dirty="0"/>
              <a:t>2. US </a:t>
            </a:r>
            <a:r>
              <a:rPr lang="tr-TR" sz="1600" b="1" u="sng" dirty="0" err="1"/>
              <a:t>Census</a:t>
            </a:r>
            <a:r>
              <a:rPr lang="tr-TR" sz="1600" b="1" u="sng" dirty="0"/>
              <a:t> ACS 5-Year </a:t>
            </a:r>
            <a:r>
              <a:rPr lang="tr-TR" sz="1600" b="1" u="sng" dirty="0" err="1"/>
              <a:t>Estimates</a:t>
            </a:r>
            <a:r>
              <a:rPr lang="tr-TR" sz="1600" b="1" u="sng" dirty="0"/>
              <a:t> (2022)</a:t>
            </a:r>
          </a:p>
          <a:p>
            <a:pPr>
              <a:buFont typeface="Arial" panose="020B0604020202020204" pitchFamily="34" charset="0"/>
              <a:buNone/>
            </a:pPr>
            <a:r>
              <a:rPr lang="tr-TR" sz="1600" dirty="0"/>
              <a:t>   </a:t>
            </a:r>
            <a:r>
              <a:rPr lang="tr-TR" sz="1600" dirty="0" err="1"/>
              <a:t>Key</a:t>
            </a:r>
            <a:r>
              <a:rPr lang="tr-TR" sz="1600" dirty="0"/>
              <a:t> </a:t>
            </a:r>
            <a:r>
              <a:rPr lang="tr-TR" sz="1600" dirty="0" err="1"/>
              <a:t>Features</a:t>
            </a:r>
            <a:r>
              <a:rPr lang="tr-TR" sz="1600" dirty="0"/>
              <a:t>:</a:t>
            </a:r>
          </a:p>
          <a:p>
            <a:pPr>
              <a:buNone/>
            </a:pPr>
            <a:r>
              <a:rPr lang="tr-TR" sz="1200" dirty="0"/>
              <a:t>    - MEDIAN_INCOME: </a:t>
            </a:r>
            <a:r>
              <a:rPr lang="tr-TR" sz="1200" dirty="0" err="1">
                <a:latin typeface="Consolas" panose="020B0609020204030204" pitchFamily="49" charset="0"/>
              </a:rPr>
              <a:t>Median</a:t>
            </a:r>
            <a:r>
              <a:rPr lang="tr-TR" sz="1200" dirty="0">
                <a:latin typeface="Consolas" panose="020B0609020204030204" pitchFamily="49" charset="0"/>
              </a:rPr>
              <a:t> </a:t>
            </a:r>
            <a:r>
              <a:rPr lang="tr-TR" sz="1200" dirty="0" err="1">
                <a:latin typeface="Consolas" panose="020B0609020204030204" pitchFamily="49" charset="0"/>
              </a:rPr>
              <a:t>household</a:t>
            </a:r>
            <a:r>
              <a:rPr lang="tr-TR" sz="1200" dirty="0">
                <a:latin typeface="Consolas" panose="020B0609020204030204" pitchFamily="49" charset="0"/>
              </a:rPr>
              <a:t> </a:t>
            </a:r>
            <a:r>
              <a:rPr lang="tr-TR" sz="1200" dirty="0" err="1">
                <a:latin typeface="Consolas" panose="020B0609020204030204" pitchFamily="49" charset="0"/>
              </a:rPr>
              <a:t>income</a:t>
            </a:r>
            <a:r>
              <a:rPr lang="tr-TR" sz="1200" dirty="0">
                <a:latin typeface="Consolas" panose="020B0609020204030204" pitchFamily="49" charset="0"/>
              </a:rPr>
              <a:t> </a:t>
            </a:r>
            <a:r>
              <a:rPr lang="tr-TR" sz="1200" dirty="0" err="1">
                <a:latin typeface="Consolas" panose="020B0609020204030204" pitchFamily="49" charset="0"/>
              </a:rPr>
              <a:t>by</a:t>
            </a:r>
            <a:r>
              <a:rPr lang="tr-TR" sz="1200" dirty="0">
                <a:latin typeface="Consolas" panose="020B0609020204030204" pitchFamily="49" charset="0"/>
              </a:rPr>
              <a:t> ZIP </a:t>
            </a:r>
            <a:r>
              <a:rPr lang="tr-TR" sz="1200" dirty="0" err="1">
                <a:latin typeface="Consolas" panose="020B0609020204030204" pitchFamily="49" charset="0"/>
              </a:rPr>
              <a:t>Code</a:t>
            </a:r>
            <a:r>
              <a:rPr lang="tr-TR" sz="1200" dirty="0">
                <a:latin typeface="Consolas" panose="020B0609020204030204" pitchFamily="49" charset="0"/>
              </a:rPr>
              <a:t> </a:t>
            </a:r>
            <a:r>
              <a:rPr lang="tr-TR" sz="1200" dirty="0" err="1">
                <a:latin typeface="Consolas" panose="020B0609020204030204" pitchFamily="49" charset="0"/>
              </a:rPr>
              <a:t>Tabulation</a:t>
            </a:r>
            <a:r>
              <a:rPr lang="tr-TR" sz="1200" dirty="0">
                <a:latin typeface="Consolas" panose="020B0609020204030204" pitchFamily="49" charset="0"/>
              </a:rPr>
              <a:t> </a:t>
            </a:r>
            <a:r>
              <a:rPr lang="tr-TR" sz="1200" dirty="0" err="1">
                <a:latin typeface="Consolas" panose="020B0609020204030204" pitchFamily="49" charset="0"/>
              </a:rPr>
              <a:t>Area</a:t>
            </a:r>
            <a:r>
              <a:rPr lang="tr-TR" sz="1200" dirty="0">
                <a:latin typeface="Consolas" panose="020B0609020204030204" pitchFamily="49" charset="0"/>
              </a:rPr>
              <a:t> (ZCTA)</a:t>
            </a:r>
          </a:p>
          <a:p>
            <a:pPr>
              <a:buNone/>
            </a:pPr>
            <a:r>
              <a:rPr lang="tr-TR" sz="1200" dirty="0">
                <a:latin typeface="Consolas" panose="020B0609020204030204" pitchFamily="49" charset="0"/>
              </a:rPr>
              <a:t>  </a:t>
            </a:r>
            <a:r>
              <a:rPr lang="tr-TR" sz="1200" dirty="0"/>
              <a:t>- BACHELORS_PERCENT: </a:t>
            </a:r>
            <a:r>
              <a:rPr lang="tr-TR" sz="1200" dirty="0" err="1">
                <a:latin typeface="Consolas" panose="020B0609020204030204" pitchFamily="49" charset="0"/>
              </a:rPr>
              <a:t>Percentage</a:t>
            </a:r>
            <a:r>
              <a:rPr lang="tr-TR" sz="1200" dirty="0">
                <a:latin typeface="Consolas" panose="020B0609020204030204" pitchFamily="49" charset="0"/>
              </a:rPr>
              <a:t> of </a:t>
            </a:r>
            <a:r>
              <a:rPr lang="tr-TR" sz="1200" dirty="0" err="1">
                <a:latin typeface="Consolas" panose="020B0609020204030204" pitchFamily="49" charset="0"/>
              </a:rPr>
              <a:t>population</a:t>
            </a:r>
            <a:r>
              <a:rPr lang="tr-TR" sz="1200" dirty="0">
                <a:latin typeface="Consolas" panose="020B0609020204030204" pitchFamily="49" charset="0"/>
              </a:rPr>
              <a:t> </a:t>
            </a:r>
            <a:r>
              <a:rPr lang="tr-TR" sz="1200" dirty="0" err="1">
                <a:latin typeface="Consolas" panose="020B0609020204030204" pitchFamily="49" charset="0"/>
              </a:rPr>
              <a:t>with</a:t>
            </a:r>
            <a:r>
              <a:rPr lang="tr-TR" sz="1200" dirty="0">
                <a:latin typeface="Consolas" panose="020B0609020204030204" pitchFamily="49" charset="0"/>
              </a:rPr>
              <a:t> a </a:t>
            </a:r>
            <a:r>
              <a:rPr lang="tr-TR" sz="1200" dirty="0" err="1">
                <a:latin typeface="Consolas" panose="020B0609020204030204" pitchFamily="49" charset="0"/>
              </a:rPr>
              <a:t>bachelor’s</a:t>
            </a:r>
            <a:r>
              <a:rPr lang="tr-TR" sz="1200" dirty="0">
                <a:latin typeface="Consolas" panose="020B0609020204030204" pitchFamily="49" charset="0"/>
              </a:rPr>
              <a:t> </a:t>
            </a:r>
            <a:r>
              <a:rPr lang="tr-TR" sz="1200" dirty="0" err="1">
                <a:latin typeface="Consolas" panose="020B0609020204030204" pitchFamily="49" charset="0"/>
              </a:rPr>
              <a:t>degree</a:t>
            </a:r>
            <a:r>
              <a:rPr lang="tr-TR" sz="1200" dirty="0">
                <a:latin typeface="Consolas" panose="020B0609020204030204" pitchFamily="49" charset="0"/>
              </a:rPr>
              <a:t> </a:t>
            </a:r>
            <a:r>
              <a:rPr lang="tr-TR" sz="1200" dirty="0" err="1">
                <a:latin typeface="Consolas" panose="020B0609020204030204" pitchFamily="49" charset="0"/>
              </a:rPr>
              <a:t>or</a:t>
            </a:r>
            <a:r>
              <a:rPr lang="tr-TR" sz="1200" dirty="0">
                <a:latin typeface="Consolas" panose="020B0609020204030204" pitchFamily="49" charset="0"/>
              </a:rPr>
              <a:t> </a:t>
            </a:r>
            <a:r>
              <a:rPr lang="tr-TR" sz="1200" dirty="0" err="1">
                <a:latin typeface="Consolas" panose="020B0609020204030204" pitchFamily="49" charset="0"/>
              </a:rPr>
              <a:t>higher</a:t>
            </a:r>
            <a:endParaRPr lang="tr-TR" sz="1200" dirty="0"/>
          </a:p>
          <a:p>
            <a:pPr>
              <a:buFont typeface="Arial" panose="020B0604020202020204" pitchFamily="34" charset="0"/>
              <a:buNone/>
            </a:pPr>
            <a:r>
              <a:rPr lang="tr-TR" sz="1200" dirty="0"/>
              <a:t>    - UNEMPLOYMENT_RATE: </a:t>
            </a:r>
            <a:r>
              <a:rPr lang="tr-TR" sz="1200" dirty="0" err="1">
                <a:latin typeface="Consolas" panose="020B0609020204030204" pitchFamily="49" charset="0"/>
              </a:rPr>
              <a:t>Unemployment</a:t>
            </a:r>
            <a:r>
              <a:rPr lang="tr-TR" sz="1200" dirty="0">
                <a:latin typeface="Consolas" panose="020B0609020204030204" pitchFamily="49" charset="0"/>
              </a:rPr>
              <a:t> rate</a:t>
            </a:r>
            <a:endParaRPr lang="tr-TR" sz="1200" dirty="0"/>
          </a:p>
          <a:p>
            <a:pPr>
              <a:buFont typeface="Arial" panose="020B0604020202020204" pitchFamily="34" charset="0"/>
              <a:buNone/>
            </a:pPr>
            <a:r>
              <a:rPr lang="tr-TR" sz="1200" dirty="0"/>
              <a:t>    - ZIP_CODE: </a:t>
            </a:r>
            <a:r>
              <a:rPr lang="tr-TR" sz="1200" dirty="0">
                <a:latin typeface="Consolas" panose="020B0609020204030204" pitchFamily="49" charset="0"/>
              </a:rPr>
              <a:t>ZIP </a:t>
            </a:r>
            <a:r>
              <a:rPr lang="tr-TR" sz="1200" dirty="0" err="1">
                <a:latin typeface="Consolas" panose="020B0609020204030204" pitchFamily="49" charset="0"/>
              </a:rPr>
              <a:t>Code</a:t>
            </a:r>
            <a:r>
              <a:rPr lang="tr-TR" sz="1200" dirty="0">
                <a:latin typeface="Consolas" panose="020B0609020204030204" pitchFamily="49" charset="0"/>
              </a:rPr>
              <a:t> </a:t>
            </a:r>
            <a:r>
              <a:rPr lang="tr-TR" sz="1200" dirty="0" err="1">
                <a:latin typeface="Consolas" panose="020B0609020204030204" pitchFamily="49" charset="0"/>
              </a:rPr>
              <a:t>Tabulation</a:t>
            </a:r>
            <a:r>
              <a:rPr lang="tr-TR" sz="1200" dirty="0">
                <a:latin typeface="Consolas" panose="020B0609020204030204" pitchFamily="49" charset="0"/>
              </a:rPr>
              <a:t> </a:t>
            </a:r>
            <a:r>
              <a:rPr lang="tr-TR" sz="1200" dirty="0" err="1">
                <a:latin typeface="Consolas" panose="020B0609020204030204" pitchFamily="49" charset="0"/>
              </a:rPr>
              <a:t>Area</a:t>
            </a:r>
            <a:r>
              <a:rPr lang="tr-TR" sz="1200" dirty="0">
                <a:latin typeface="Consolas" panose="020B0609020204030204" pitchFamily="49" charset="0"/>
              </a:rPr>
              <a:t> (ZCTA)</a:t>
            </a:r>
            <a:endParaRPr lang="tr-TR" sz="1200" dirty="0"/>
          </a:p>
          <a:p>
            <a:pPr>
              <a:buFont typeface="Arial" panose="020B0604020202020204" pitchFamily="34" charset="0"/>
              <a:buNone/>
            </a:pPr>
            <a:endParaRPr lang="tr-TR" sz="1200" dirty="0"/>
          </a:p>
          <a:p>
            <a:pPr>
              <a:buFont typeface="Arial" panose="020B0604020202020204" pitchFamily="34" charset="0"/>
              <a:buNone/>
            </a:pPr>
            <a:endParaRPr lang="tr-TR" dirty="0"/>
          </a:p>
          <a:p>
            <a:pPr>
              <a:buFont typeface="Arial" panose="020B0604020202020204" pitchFamily="34" charset="0"/>
              <a:buNone/>
            </a:pPr>
            <a:r>
              <a:rPr lang="tr-TR" dirty="0"/>
              <a:t>   </a:t>
            </a:r>
            <a:endParaRPr lang="en-US" dirty="0"/>
          </a:p>
        </p:txBody>
      </p:sp>
    </p:spTree>
    <p:extLst>
      <p:ext uri="{BB962C8B-B14F-4D97-AF65-F5344CB8AC3E}">
        <p14:creationId xmlns:p14="http://schemas.microsoft.com/office/powerpoint/2010/main" val="66979092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248A53-AFE9-062B-92BC-63161987C442}"/>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4939251D-B1E5-2838-A963-DC1CE7B7524B}"/>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6076FF73-0FC3-83BB-152A-CD69941C2102}"/>
              </a:ext>
            </a:extLst>
          </p:cNvPr>
          <p:cNvSpPr>
            <a:spLocks noGrp="1"/>
          </p:cNvSpPr>
          <p:nvPr>
            <p:ph type="title"/>
          </p:nvPr>
        </p:nvSpPr>
        <p:spPr>
          <a:xfrm>
            <a:off x="640079" y="156493"/>
            <a:ext cx="10890929" cy="819277"/>
          </a:xfrm>
        </p:spPr>
        <p:txBody>
          <a:bodyPr/>
          <a:lstStyle/>
          <a:p>
            <a:r>
              <a:rPr lang="tr-TR" dirty="0"/>
              <a:t>Data </a:t>
            </a:r>
            <a:r>
              <a:rPr lang="tr-TR" dirty="0" err="1"/>
              <a:t>Sources</a:t>
            </a:r>
            <a:r>
              <a:rPr lang="tr-TR" dirty="0"/>
              <a:t> &amp; </a:t>
            </a:r>
            <a:r>
              <a:rPr lang="tr-TR" dirty="0" err="1"/>
              <a:t>Preprocessing</a:t>
            </a:r>
            <a:endParaRPr lang="tr-TR" dirty="0"/>
          </a:p>
        </p:txBody>
      </p:sp>
      <p:sp>
        <p:nvSpPr>
          <p:cNvPr id="5" name="İçerik Yer Tutucusu 4">
            <a:extLst>
              <a:ext uri="{FF2B5EF4-FFF2-40B4-BE49-F238E27FC236}">
                <a16:creationId xmlns:a16="http://schemas.microsoft.com/office/drawing/2014/main" id="{4C51BD94-C530-11FB-78AE-5A73DE6CE8BD}"/>
              </a:ext>
            </a:extLst>
          </p:cNvPr>
          <p:cNvSpPr>
            <a:spLocks noGrp="1"/>
          </p:cNvSpPr>
          <p:nvPr>
            <p:ph sz="half" idx="1"/>
          </p:nvPr>
        </p:nvSpPr>
        <p:spPr>
          <a:xfrm>
            <a:off x="640079" y="1270341"/>
            <a:ext cx="11339175" cy="5431166"/>
          </a:xfrm>
        </p:spPr>
        <p:txBody>
          <a:bodyPr>
            <a:noAutofit/>
          </a:bodyPr>
          <a:lstStyle/>
          <a:p>
            <a:pPr>
              <a:buNone/>
            </a:pPr>
            <a:r>
              <a:rPr lang="tr-TR" sz="1600" dirty="0"/>
              <a:t>   -</a:t>
            </a:r>
            <a:r>
              <a:rPr lang="tr-TR" sz="1600" dirty="0" err="1"/>
              <a:t>Datasets</a:t>
            </a:r>
            <a:r>
              <a:rPr lang="tr-TR" sz="1600" dirty="0"/>
              <a:t> </a:t>
            </a:r>
            <a:r>
              <a:rPr lang="tr-TR" sz="1600" dirty="0" err="1"/>
              <a:t>were</a:t>
            </a:r>
            <a:r>
              <a:rPr lang="tr-TR" sz="1600" dirty="0"/>
              <a:t> </a:t>
            </a:r>
            <a:r>
              <a:rPr lang="tr-TR" sz="1600" dirty="0" err="1"/>
              <a:t>merged</a:t>
            </a:r>
            <a:r>
              <a:rPr lang="tr-TR" sz="1600" dirty="0"/>
              <a:t> on ZIP_CODE</a:t>
            </a:r>
          </a:p>
          <a:p>
            <a:pPr>
              <a:buNone/>
            </a:pPr>
            <a:r>
              <a:rPr lang="tr-TR" sz="1600" dirty="0"/>
              <a:t>   -</a:t>
            </a:r>
            <a:r>
              <a:rPr lang="tr-TR" sz="1600" dirty="0" err="1"/>
              <a:t>Some</a:t>
            </a:r>
            <a:r>
              <a:rPr lang="tr-TR" sz="1600" dirty="0"/>
              <a:t> </a:t>
            </a:r>
            <a:r>
              <a:rPr lang="tr-TR" sz="1600" dirty="0" err="1"/>
              <a:t>entries</a:t>
            </a:r>
            <a:r>
              <a:rPr lang="tr-TR" sz="1600" dirty="0"/>
              <a:t> in </a:t>
            </a:r>
            <a:r>
              <a:rPr lang="tr-TR" sz="1600" dirty="0" err="1"/>
              <a:t>the</a:t>
            </a:r>
            <a:r>
              <a:rPr lang="tr-TR" sz="1600" dirty="0"/>
              <a:t> data </a:t>
            </a:r>
            <a:r>
              <a:rPr lang="tr-TR" sz="1600" dirty="0" err="1"/>
              <a:t>that</a:t>
            </a:r>
            <a:r>
              <a:rPr lang="tr-TR" sz="1600" dirty="0"/>
              <a:t> had </a:t>
            </a:r>
            <a:r>
              <a:rPr lang="tr-TR" sz="1600" dirty="0" err="1"/>
              <a:t>the</a:t>
            </a:r>
            <a:r>
              <a:rPr lang="tr-TR" sz="1600" dirty="0"/>
              <a:t> </a:t>
            </a:r>
            <a:r>
              <a:rPr lang="tr-TR" sz="1600" dirty="0" err="1"/>
              <a:t>values</a:t>
            </a:r>
            <a:r>
              <a:rPr lang="tr-TR" sz="1600" dirty="0"/>
              <a:t> -9, -3, -1, 0 </a:t>
            </a:r>
            <a:r>
              <a:rPr lang="tr-TR" sz="1600" dirty="0" err="1"/>
              <a:t>which</a:t>
            </a:r>
            <a:r>
              <a:rPr lang="tr-TR" sz="1600" dirty="0"/>
              <a:t> </a:t>
            </a:r>
            <a:r>
              <a:rPr lang="tr-TR" sz="1600" dirty="0" err="1"/>
              <a:t>indicated</a:t>
            </a:r>
            <a:r>
              <a:rPr lang="tr-TR" sz="1600" dirty="0"/>
              <a:t> </a:t>
            </a:r>
            <a:r>
              <a:rPr lang="tr-TR" sz="1600" dirty="0" err="1"/>
              <a:t>suppressed</a:t>
            </a:r>
            <a:r>
              <a:rPr lang="tr-TR" sz="1600" dirty="0"/>
              <a:t>/</a:t>
            </a:r>
            <a:r>
              <a:rPr lang="tr-TR" sz="1600" dirty="0" err="1"/>
              <a:t>unusable</a:t>
            </a:r>
            <a:r>
              <a:rPr lang="tr-TR" sz="1600" dirty="0"/>
              <a:t> data </a:t>
            </a:r>
            <a:r>
              <a:rPr lang="tr-TR" sz="1600" dirty="0" err="1"/>
              <a:t>were</a:t>
            </a:r>
            <a:r>
              <a:rPr lang="tr-TR" sz="1600" dirty="0"/>
              <a:t> </a:t>
            </a:r>
            <a:r>
              <a:rPr lang="tr-TR" sz="1600" dirty="0" err="1"/>
              <a:t>converted</a:t>
            </a:r>
            <a:r>
              <a:rPr lang="tr-TR" sz="1600" dirty="0"/>
              <a:t> </a:t>
            </a:r>
            <a:r>
              <a:rPr lang="tr-TR" sz="1600" dirty="0" err="1"/>
              <a:t>to</a:t>
            </a:r>
            <a:r>
              <a:rPr lang="tr-TR" sz="1600" dirty="0"/>
              <a:t> </a:t>
            </a:r>
            <a:r>
              <a:rPr lang="tr-TR" sz="1600" dirty="0" err="1"/>
              <a:t>NaN</a:t>
            </a:r>
            <a:endParaRPr lang="tr-TR" sz="1600" dirty="0"/>
          </a:p>
          <a:p>
            <a:pPr>
              <a:buNone/>
            </a:pPr>
            <a:r>
              <a:rPr lang="tr-TR" sz="1600" dirty="0"/>
              <a:t>   -</a:t>
            </a:r>
            <a:r>
              <a:rPr lang="tr-TR" sz="1600" dirty="0" err="1"/>
              <a:t>Rows</a:t>
            </a:r>
            <a:r>
              <a:rPr lang="tr-TR" sz="1600" dirty="0"/>
              <a:t> </a:t>
            </a:r>
            <a:r>
              <a:rPr lang="tr-TR" sz="1600" dirty="0" err="1"/>
              <a:t>with</a:t>
            </a:r>
            <a:r>
              <a:rPr lang="tr-TR" sz="1600" dirty="0"/>
              <a:t> </a:t>
            </a:r>
            <a:r>
              <a:rPr lang="tr-TR" sz="1600" dirty="0" err="1"/>
              <a:t>NaN</a:t>
            </a:r>
            <a:r>
              <a:rPr lang="tr-TR" sz="1600" dirty="0"/>
              <a:t> </a:t>
            </a:r>
            <a:r>
              <a:rPr lang="tr-TR" sz="1600" dirty="0" err="1"/>
              <a:t>population</a:t>
            </a:r>
            <a:r>
              <a:rPr lang="tr-TR" sz="1600" dirty="0"/>
              <a:t> </a:t>
            </a:r>
            <a:r>
              <a:rPr lang="tr-TR" sz="1600" dirty="0" err="1"/>
              <a:t>were</a:t>
            </a:r>
            <a:r>
              <a:rPr lang="tr-TR" sz="1600" dirty="0"/>
              <a:t> </a:t>
            </a:r>
            <a:r>
              <a:rPr lang="tr-TR" sz="1600" dirty="0" err="1"/>
              <a:t>dropped</a:t>
            </a:r>
            <a:r>
              <a:rPr lang="tr-TR" sz="1600" dirty="0"/>
              <a:t> </a:t>
            </a:r>
            <a:r>
              <a:rPr lang="tr-TR" sz="1600" dirty="0" err="1"/>
              <a:t>from</a:t>
            </a:r>
            <a:r>
              <a:rPr lang="tr-TR" sz="1600" dirty="0"/>
              <a:t> </a:t>
            </a:r>
            <a:r>
              <a:rPr lang="tr-TR" sz="1600" dirty="0" err="1"/>
              <a:t>the</a:t>
            </a:r>
            <a:r>
              <a:rPr lang="tr-TR" sz="1600" dirty="0"/>
              <a:t> </a:t>
            </a:r>
            <a:r>
              <a:rPr lang="tr-TR" sz="1600" dirty="0" err="1"/>
              <a:t>dataset</a:t>
            </a:r>
            <a:endParaRPr lang="tr-TR" sz="1600" dirty="0"/>
          </a:p>
          <a:p>
            <a:pPr>
              <a:buNone/>
            </a:pPr>
            <a:r>
              <a:rPr lang="tr-TR" sz="1600" dirty="0"/>
              <a:t>   -</a:t>
            </a:r>
            <a:r>
              <a:rPr lang="tr-TR" sz="1600" dirty="0" err="1"/>
              <a:t>Binary</a:t>
            </a:r>
            <a:r>
              <a:rPr lang="tr-TR" sz="1600" dirty="0"/>
              <a:t> </a:t>
            </a:r>
            <a:r>
              <a:rPr lang="tr-TR" sz="1600" b="0" dirty="0">
                <a:effectLst/>
              </a:rPr>
              <a:t>“_IMPUTED” </a:t>
            </a:r>
            <a:r>
              <a:rPr lang="tr-TR" sz="1600" b="0" dirty="0" err="1">
                <a:effectLst/>
              </a:rPr>
              <a:t>indicator</a:t>
            </a:r>
            <a:r>
              <a:rPr lang="tr-TR" sz="1600" b="0" dirty="0">
                <a:effectLst/>
              </a:rPr>
              <a:t> </a:t>
            </a:r>
            <a:r>
              <a:rPr lang="tr-TR" sz="1600" b="0" dirty="0" err="1">
                <a:effectLst/>
              </a:rPr>
              <a:t>columns</a:t>
            </a:r>
            <a:r>
              <a:rPr lang="tr-TR" sz="1600" b="0" dirty="0">
                <a:effectLst/>
              </a:rPr>
              <a:t> </a:t>
            </a:r>
            <a:r>
              <a:rPr lang="tr-TR" sz="1600" b="0" dirty="0" err="1">
                <a:effectLst/>
              </a:rPr>
              <a:t>were</a:t>
            </a:r>
            <a:r>
              <a:rPr lang="tr-TR" sz="1600" b="0" dirty="0">
                <a:effectLst/>
              </a:rPr>
              <a:t> </a:t>
            </a:r>
            <a:r>
              <a:rPr lang="tr-TR" sz="1600" b="0" dirty="0" err="1">
                <a:effectLst/>
              </a:rPr>
              <a:t>created</a:t>
            </a:r>
            <a:r>
              <a:rPr lang="tr-TR" sz="1600" b="0" dirty="0">
                <a:effectLst/>
              </a:rPr>
              <a:t> </a:t>
            </a:r>
            <a:r>
              <a:rPr lang="tr-TR" sz="1600" b="0" dirty="0" err="1">
                <a:effectLst/>
              </a:rPr>
              <a:t>for</a:t>
            </a:r>
            <a:r>
              <a:rPr lang="tr-TR" sz="1600" b="0" dirty="0">
                <a:effectLst/>
              </a:rPr>
              <a:t> </a:t>
            </a:r>
            <a:r>
              <a:rPr lang="tr-TR" sz="1600" b="0" dirty="0" err="1">
                <a:effectLst/>
              </a:rPr>
              <a:t>each</a:t>
            </a:r>
            <a:r>
              <a:rPr lang="tr-TR" sz="1600" b="0" dirty="0">
                <a:effectLst/>
              </a:rPr>
              <a:t> </a:t>
            </a:r>
            <a:r>
              <a:rPr lang="tr-TR" sz="1600" b="0" dirty="0" err="1">
                <a:effectLst/>
              </a:rPr>
              <a:t>feature</a:t>
            </a:r>
            <a:r>
              <a:rPr lang="tr-TR" sz="1600" b="0" dirty="0">
                <a:effectLst/>
              </a:rPr>
              <a:t>, 1 </a:t>
            </a:r>
            <a:r>
              <a:rPr lang="tr-TR" sz="1600" b="0" dirty="0" err="1">
                <a:effectLst/>
              </a:rPr>
              <a:t>indicates</a:t>
            </a:r>
            <a:r>
              <a:rPr lang="tr-TR" sz="1600" b="0" dirty="0">
                <a:effectLst/>
              </a:rPr>
              <a:t> </a:t>
            </a:r>
            <a:r>
              <a:rPr lang="tr-TR" sz="1600" b="0" dirty="0" err="1">
                <a:effectLst/>
              </a:rPr>
              <a:t>the</a:t>
            </a:r>
            <a:r>
              <a:rPr lang="tr-TR" sz="1600" b="0" dirty="0">
                <a:effectLst/>
              </a:rPr>
              <a:t> </a:t>
            </a:r>
            <a:r>
              <a:rPr lang="tr-TR" sz="1600" b="0" dirty="0" err="1">
                <a:effectLst/>
              </a:rPr>
              <a:t>value</a:t>
            </a:r>
            <a:r>
              <a:rPr lang="tr-TR" sz="1600" b="0" dirty="0">
                <a:effectLst/>
              </a:rPr>
              <a:t> is </a:t>
            </a:r>
            <a:r>
              <a:rPr lang="tr-TR" sz="1600" b="0" dirty="0" err="1">
                <a:effectLst/>
              </a:rPr>
              <a:t>imputed</a:t>
            </a:r>
            <a:r>
              <a:rPr lang="tr-TR" sz="1600" b="0" dirty="0">
                <a:effectLst/>
              </a:rPr>
              <a:t>, 0 </a:t>
            </a:r>
            <a:r>
              <a:rPr lang="tr-TR" sz="1600" b="0" dirty="0" err="1">
                <a:effectLst/>
              </a:rPr>
              <a:t>indicates</a:t>
            </a:r>
            <a:r>
              <a:rPr lang="tr-TR" sz="1600" b="0" dirty="0">
                <a:effectLst/>
              </a:rPr>
              <a:t> </a:t>
            </a:r>
            <a:r>
              <a:rPr lang="tr-TR" sz="1600" b="0" dirty="0" err="1">
                <a:effectLst/>
              </a:rPr>
              <a:t>otherwise</a:t>
            </a:r>
            <a:endParaRPr lang="tr-TR" sz="1600" b="0" dirty="0">
              <a:effectLst/>
            </a:endParaRPr>
          </a:p>
          <a:p>
            <a:pPr>
              <a:buNone/>
            </a:pPr>
            <a:r>
              <a:rPr lang="tr-TR" sz="1600" dirty="0"/>
              <a:t>   -</a:t>
            </a:r>
            <a:r>
              <a:rPr lang="tr-TR" sz="1600" dirty="0" err="1"/>
              <a:t>The</a:t>
            </a:r>
            <a:r>
              <a:rPr lang="tr-TR" sz="1600" dirty="0"/>
              <a:t> </a:t>
            </a:r>
            <a:r>
              <a:rPr lang="tr-TR" sz="1600" dirty="0" err="1"/>
              <a:t>columns</a:t>
            </a:r>
            <a:r>
              <a:rPr lang="tr-TR" sz="1600" dirty="0"/>
              <a:t> </a:t>
            </a:r>
            <a:r>
              <a:rPr lang="tr-TR" sz="1600" dirty="0" err="1"/>
              <a:t>were</a:t>
            </a:r>
            <a:r>
              <a:rPr lang="tr-TR" sz="1600" dirty="0"/>
              <a:t> </a:t>
            </a:r>
            <a:r>
              <a:rPr lang="tr-TR" sz="1600" dirty="0" err="1"/>
              <a:t>imputed</a:t>
            </a:r>
            <a:r>
              <a:rPr lang="tr-TR" sz="1600" dirty="0"/>
              <a:t> </a:t>
            </a:r>
            <a:r>
              <a:rPr lang="tr-TR" sz="1600" dirty="0" err="1"/>
              <a:t>using</a:t>
            </a:r>
            <a:r>
              <a:rPr lang="tr-TR" sz="1600" dirty="0"/>
              <a:t> </a:t>
            </a:r>
            <a:r>
              <a:rPr lang="tr-TR" sz="1600" dirty="0" err="1"/>
              <a:t>the</a:t>
            </a:r>
            <a:r>
              <a:rPr lang="tr-TR" sz="1600" dirty="0"/>
              <a:t> </a:t>
            </a:r>
            <a:r>
              <a:rPr lang="tr-TR" sz="1600" dirty="0" err="1"/>
              <a:t>median</a:t>
            </a:r>
            <a:r>
              <a:rPr lang="tr-TR" sz="1600" dirty="0"/>
              <a:t> since </a:t>
            </a:r>
            <a:r>
              <a:rPr lang="tr-TR" sz="1600" dirty="0" err="1"/>
              <a:t>some</a:t>
            </a:r>
            <a:r>
              <a:rPr lang="tr-TR" sz="1600" dirty="0"/>
              <a:t> of </a:t>
            </a:r>
            <a:r>
              <a:rPr lang="tr-TR" sz="1600" dirty="0" err="1"/>
              <a:t>the</a:t>
            </a:r>
            <a:r>
              <a:rPr lang="tr-TR" sz="1600" dirty="0"/>
              <a:t> </a:t>
            </a:r>
            <a:r>
              <a:rPr lang="tr-TR" sz="1600" dirty="0" err="1"/>
              <a:t>features</a:t>
            </a:r>
            <a:r>
              <a:rPr lang="tr-TR" sz="1600" dirty="0"/>
              <a:t> </a:t>
            </a:r>
            <a:r>
              <a:rPr lang="tr-TR" sz="1600" dirty="0" err="1"/>
              <a:t>were</a:t>
            </a:r>
            <a:r>
              <a:rPr lang="tr-TR" sz="1600" dirty="0"/>
              <a:t> </a:t>
            </a:r>
            <a:r>
              <a:rPr lang="tr-TR" sz="1600" dirty="0" err="1"/>
              <a:t>skewed</a:t>
            </a:r>
            <a:endParaRPr lang="tr-TR" sz="1600" dirty="0"/>
          </a:p>
          <a:p>
            <a:pPr>
              <a:buNone/>
            </a:pPr>
            <a:r>
              <a:rPr lang="tr-TR" sz="1600" b="0" dirty="0">
                <a:effectLst/>
              </a:rPr>
              <a:t>   -Three </a:t>
            </a:r>
            <a:r>
              <a:rPr lang="tr-TR" sz="1600" b="0" dirty="0" err="1">
                <a:effectLst/>
              </a:rPr>
              <a:t>new</a:t>
            </a:r>
            <a:r>
              <a:rPr lang="tr-TR" sz="1600" b="0" dirty="0">
                <a:effectLst/>
              </a:rPr>
              <a:t> </a:t>
            </a:r>
            <a:r>
              <a:rPr lang="tr-TR" sz="1600" b="0" dirty="0" err="1">
                <a:effectLst/>
              </a:rPr>
              <a:t>features</a:t>
            </a:r>
            <a:r>
              <a:rPr lang="tr-TR" sz="1600" b="0" dirty="0">
                <a:effectLst/>
              </a:rPr>
              <a:t> </a:t>
            </a:r>
            <a:r>
              <a:rPr lang="tr-TR" sz="1600" b="0" dirty="0" err="1">
                <a:effectLst/>
              </a:rPr>
              <a:t>were</a:t>
            </a:r>
            <a:r>
              <a:rPr lang="tr-TR" sz="1600" b="0" dirty="0">
                <a:effectLst/>
              </a:rPr>
              <a:t> </a:t>
            </a:r>
            <a:r>
              <a:rPr lang="tr-TR" sz="1600" b="0" dirty="0" err="1">
                <a:effectLst/>
              </a:rPr>
              <a:t>derived</a:t>
            </a:r>
            <a:r>
              <a:rPr lang="tr-TR" sz="1600" b="0" dirty="0">
                <a:effectLst/>
              </a:rPr>
              <a:t> </a:t>
            </a:r>
            <a:r>
              <a:rPr lang="tr-TR" sz="1600" b="0" dirty="0" err="1">
                <a:effectLst/>
              </a:rPr>
              <a:t>using</a:t>
            </a:r>
            <a:r>
              <a:rPr lang="tr-TR" sz="1600" b="0" dirty="0">
                <a:effectLst/>
              </a:rPr>
              <a:t> </a:t>
            </a:r>
            <a:r>
              <a:rPr lang="tr-TR" sz="1600" b="0" dirty="0" err="1">
                <a:effectLst/>
              </a:rPr>
              <a:t>the</a:t>
            </a:r>
            <a:r>
              <a:rPr lang="tr-TR" sz="1600" b="0" dirty="0">
                <a:effectLst/>
              </a:rPr>
              <a:t> </a:t>
            </a:r>
            <a:r>
              <a:rPr lang="tr-TR" sz="1600" b="0" dirty="0" err="1">
                <a:effectLst/>
              </a:rPr>
              <a:t>existing</a:t>
            </a:r>
            <a:r>
              <a:rPr lang="tr-TR" sz="1600" b="0" dirty="0">
                <a:effectLst/>
              </a:rPr>
              <a:t> </a:t>
            </a:r>
            <a:r>
              <a:rPr lang="tr-TR" sz="1600" b="0" dirty="0" err="1">
                <a:effectLst/>
              </a:rPr>
              <a:t>features</a:t>
            </a:r>
            <a:r>
              <a:rPr lang="tr-TR" sz="1600" b="0" dirty="0">
                <a:effectLst/>
              </a:rPr>
              <a:t>, </a:t>
            </a:r>
            <a:r>
              <a:rPr lang="tr-TR" sz="1600" b="0" dirty="0" err="1">
                <a:effectLst/>
              </a:rPr>
              <a:t>namely</a:t>
            </a:r>
            <a:r>
              <a:rPr lang="tr-TR" sz="1600" b="0" dirty="0">
                <a:effectLst/>
              </a:rPr>
              <a:t>:</a:t>
            </a:r>
          </a:p>
          <a:p>
            <a:pPr>
              <a:buNone/>
            </a:pPr>
            <a:r>
              <a:rPr lang="tr-TR" sz="1600" b="0" dirty="0">
                <a:effectLst/>
              </a:rPr>
              <a:t>   “CHECKOUTS_PER_CAPITA”, “VISITS_PER_CAPITA”, “ATTENDANCE_PER_CAPITA” </a:t>
            </a:r>
            <a:r>
              <a:rPr lang="tr-TR" sz="1600" b="0" dirty="0" err="1">
                <a:effectLst/>
              </a:rPr>
              <a:t>from</a:t>
            </a:r>
            <a:r>
              <a:rPr lang="tr-TR" sz="1600" b="0" dirty="0">
                <a:effectLst/>
              </a:rPr>
              <a:t> </a:t>
            </a:r>
            <a:r>
              <a:rPr lang="tr-TR" sz="1600" b="0" dirty="0" err="1">
                <a:effectLst/>
              </a:rPr>
              <a:t>the</a:t>
            </a:r>
            <a:r>
              <a:rPr lang="tr-TR" sz="1600" b="0" dirty="0">
                <a:effectLst/>
              </a:rPr>
              <a:t> </a:t>
            </a:r>
            <a:r>
              <a:rPr lang="tr-TR" sz="1600" b="0" dirty="0" err="1">
                <a:effectLst/>
              </a:rPr>
              <a:t>original</a:t>
            </a:r>
            <a:r>
              <a:rPr lang="tr-TR" sz="1600" b="0" dirty="0">
                <a:effectLst/>
              </a:rPr>
              <a:t> </a:t>
            </a:r>
            <a:r>
              <a:rPr lang="tr-TR" sz="1600" b="0" dirty="0" err="1">
                <a:effectLst/>
              </a:rPr>
              <a:t>features</a:t>
            </a:r>
            <a:r>
              <a:rPr lang="tr-TR" sz="1600" b="0" dirty="0">
                <a:effectLst/>
              </a:rPr>
              <a:t> “TOTCIR”, “VISITS”, “TOTATTEN” </a:t>
            </a:r>
            <a:r>
              <a:rPr lang="tr-TR" sz="1600" b="0" dirty="0" err="1">
                <a:effectLst/>
              </a:rPr>
              <a:t>by</a:t>
            </a:r>
            <a:r>
              <a:rPr lang="tr-TR" sz="1600" b="0" dirty="0">
                <a:effectLst/>
              </a:rPr>
              <a:t> </a:t>
            </a:r>
            <a:r>
              <a:rPr lang="tr-TR" sz="1600" b="0" dirty="0" err="1">
                <a:effectLst/>
              </a:rPr>
              <a:t>dividing</a:t>
            </a:r>
            <a:r>
              <a:rPr lang="tr-TR" sz="1600" b="0" dirty="0">
                <a:effectLst/>
              </a:rPr>
              <a:t> </a:t>
            </a:r>
            <a:r>
              <a:rPr lang="tr-TR" sz="1600" b="0" dirty="0" err="1">
                <a:effectLst/>
              </a:rPr>
              <a:t>them</a:t>
            </a:r>
            <a:r>
              <a:rPr lang="tr-TR" sz="1600" b="0" dirty="0">
                <a:effectLst/>
              </a:rPr>
              <a:t> </a:t>
            </a:r>
            <a:r>
              <a:rPr lang="tr-TR" sz="1600" b="0" dirty="0" err="1">
                <a:effectLst/>
              </a:rPr>
              <a:t>by</a:t>
            </a:r>
            <a:r>
              <a:rPr lang="tr-TR" sz="1600" b="0" dirty="0">
                <a:effectLst/>
              </a:rPr>
              <a:t> </a:t>
            </a:r>
            <a:r>
              <a:rPr lang="tr-TR" sz="1600" b="0" dirty="0" err="1">
                <a:effectLst/>
              </a:rPr>
              <a:t>the</a:t>
            </a:r>
            <a:r>
              <a:rPr lang="tr-TR" sz="1600" b="0" dirty="0">
                <a:effectLst/>
              </a:rPr>
              <a:t> </a:t>
            </a:r>
            <a:r>
              <a:rPr lang="tr-TR" sz="1600" b="0" dirty="0" err="1">
                <a:effectLst/>
              </a:rPr>
              <a:t>respective</a:t>
            </a:r>
            <a:r>
              <a:rPr lang="tr-TR" sz="1600" b="0" dirty="0">
                <a:effectLst/>
              </a:rPr>
              <a:t> </a:t>
            </a:r>
            <a:r>
              <a:rPr lang="tr-TR" sz="1600" b="0" dirty="0" err="1">
                <a:effectLst/>
              </a:rPr>
              <a:t>population</a:t>
            </a:r>
            <a:r>
              <a:rPr lang="tr-TR" sz="1600" b="0" dirty="0">
                <a:effectLst/>
              </a:rPr>
              <a:t> </a:t>
            </a:r>
            <a:r>
              <a:rPr lang="tr-TR" sz="1600" b="0" dirty="0" err="1">
                <a:effectLst/>
              </a:rPr>
              <a:t>values</a:t>
            </a:r>
            <a:endParaRPr lang="tr-TR" sz="1600" b="0" dirty="0">
              <a:effectLst/>
            </a:endParaRPr>
          </a:p>
          <a:p>
            <a:pPr>
              <a:buNone/>
            </a:pPr>
            <a:r>
              <a:rPr lang="tr-TR" sz="1600" dirty="0"/>
              <a:t>   -</a:t>
            </a:r>
            <a:r>
              <a:rPr lang="tr-TR" sz="1600" dirty="0" err="1"/>
              <a:t>Those</a:t>
            </a:r>
            <a:r>
              <a:rPr lang="tr-TR" sz="1600" dirty="0"/>
              <a:t> </a:t>
            </a:r>
            <a:r>
              <a:rPr lang="tr-TR" sz="1600" dirty="0" err="1"/>
              <a:t>three</a:t>
            </a:r>
            <a:r>
              <a:rPr lang="tr-TR" sz="1600" dirty="0"/>
              <a:t> </a:t>
            </a:r>
            <a:r>
              <a:rPr lang="tr-TR" sz="1600" dirty="0" err="1"/>
              <a:t>original</a:t>
            </a:r>
            <a:r>
              <a:rPr lang="tr-TR" sz="1600" dirty="0"/>
              <a:t> </a:t>
            </a:r>
            <a:r>
              <a:rPr lang="tr-TR" sz="1600" dirty="0" err="1"/>
              <a:t>features</a:t>
            </a:r>
            <a:r>
              <a:rPr lang="tr-TR" sz="1600" dirty="0"/>
              <a:t> </a:t>
            </a:r>
            <a:r>
              <a:rPr lang="tr-TR" sz="1600" dirty="0" err="1"/>
              <a:t>were</a:t>
            </a:r>
            <a:r>
              <a:rPr lang="tr-TR" sz="1600" dirty="0"/>
              <a:t> </a:t>
            </a:r>
            <a:r>
              <a:rPr lang="tr-TR" sz="1600" dirty="0" err="1"/>
              <a:t>then</a:t>
            </a:r>
            <a:r>
              <a:rPr lang="tr-TR" sz="1600" dirty="0"/>
              <a:t> </a:t>
            </a:r>
            <a:r>
              <a:rPr lang="tr-TR" sz="1600" dirty="0" err="1"/>
              <a:t>dropped</a:t>
            </a:r>
            <a:r>
              <a:rPr lang="tr-TR" sz="1600" dirty="0"/>
              <a:t> </a:t>
            </a:r>
            <a:r>
              <a:rPr lang="tr-TR" sz="1600" dirty="0" err="1"/>
              <a:t>from</a:t>
            </a:r>
            <a:r>
              <a:rPr lang="tr-TR" sz="1600" dirty="0"/>
              <a:t> </a:t>
            </a:r>
            <a:r>
              <a:rPr lang="tr-TR" sz="1600" dirty="0" err="1"/>
              <a:t>the</a:t>
            </a:r>
            <a:r>
              <a:rPr lang="tr-TR" sz="1600" dirty="0"/>
              <a:t> </a:t>
            </a:r>
            <a:r>
              <a:rPr lang="tr-TR" sz="1600" dirty="0" err="1"/>
              <a:t>dataset</a:t>
            </a:r>
            <a:r>
              <a:rPr lang="tr-TR" sz="1600" b="0" dirty="0">
                <a:effectLst/>
              </a:rPr>
              <a:t> </a:t>
            </a:r>
          </a:p>
          <a:p>
            <a:pPr>
              <a:buNone/>
            </a:pPr>
            <a:endParaRPr lang="tr-TR" sz="1200" dirty="0"/>
          </a:p>
          <a:p>
            <a:pPr>
              <a:buNone/>
            </a:pPr>
            <a:endParaRPr lang="tr-TR" dirty="0"/>
          </a:p>
          <a:p>
            <a:pPr>
              <a:buNone/>
            </a:pPr>
            <a:r>
              <a:rPr lang="tr-TR" dirty="0"/>
              <a:t>   </a:t>
            </a:r>
            <a:endParaRPr lang="en-US" dirty="0"/>
          </a:p>
        </p:txBody>
      </p:sp>
    </p:spTree>
    <p:extLst>
      <p:ext uri="{BB962C8B-B14F-4D97-AF65-F5344CB8AC3E}">
        <p14:creationId xmlns:p14="http://schemas.microsoft.com/office/powerpoint/2010/main" val="26894433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FD7948-A9F1-AAD9-37D1-BD2510FEB30C}"/>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99A31310-F364-D9E5-ABB6-C01EA9176133}"/>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D6712F05-39F9-6E52-1D23-8EE0F57AE2A5}"/>
              </a:ext>
            </a:extLst>
          </p:cNvPr>
          <p:cNvSpPr>
            <a:spLocks noGrp="1"/>
          </p:cNvSpPr>
          <p:nvPr>
            <p:ph type="title"/>
          </p:nvPr>
        </p:nvSpPr>
        <p:spPr>
          <a:xfrm>
            <a:off x="640079" y="156493"/>
            <a:ext cx="10890929" cy="819277"/>
          </a:xfrm>
        </p:spPr>
        <p:txBody>
          <a:bodyPr/>
          <a:lstStyle/>
          <a:p>
            <a:r>
              <a:rPr lang="tr-TR" dirty="0" err="1"/>
              <a:t>Exploratory</a:t>
            </a:r>
            <a:r>
              <a:rPr lang="tr-TR" dirty="0"/>
              <a:t> Data Analysis</a:t>
            </a:r>
          </a:p>
        </p:txBody>
      </p:sp>
      <p:sp>
        <p:nvSpPr>
          <p:cNvPr id="5" name="İçerik Yer Tutucusu 4">
            <a:extLst>
              <a:ext uri="{FF2B5EF4-FFF2-40B4-BE49-F238E27FC236}">
                <a16:creationId xmlns:a16="http://schemas.microsoft.com/office/drawing/2014/main" id="{66A4A0FA-451A-CACA-3C1A-E7AF716C4CD6}"/>
              </a:ext>
            </a:extLst>
          </p:cNvPr>
          <p:cNvSpPr>
            <a:spLocks noGrp="1"/>
          </p:cNvSpPr>
          <p:nvPr>
            <p:ph sz="half" idx="1"/>
          </p:nvPr>
        </p:nvSpPr>
        <p:spPr>
          <a:xfrm>
            <a:off x="640079" y="1270341"/>
            <a:ext cx="11339175" cy="5431166"/>
          </a:xfrm>
        </p:spPr>
        <p:txBody>
          <a:bodyPr>
            <a:noAutofit/>
          </a:bodyPr>
          <a:lstStyle/>
          <a:p>
            <a:pPr>
              <a:buNone/>
            </a:pPr>
            <a:r>
              <a:rPr lang="tr-TR" sz="1600" dirty="0"/>
              <a:t>   Log </a:t>
            </a:r>
            <a:r>
              <a:rPr lang="tr-TR" sz="1600" dirty="0" err="1"/>
              <a:t>distributions</a:t>
            </a:r>
            <a:r>
              <a:rPr lang="tr-TR" sz="1600" dirty="0"/>
              <a:t> of </a:t>
            </a:r>
            <a:r>
              <a:rPr lang="tr-TR" sz="1600" dirty="0" err="1"/>
              <a:t>some</a:t>
            </a:r>
            <a:r>
              <a:rPr lang="tr-TR" sz="1600" dirty="0"/>
              <a:t> of </a:t>
            </a:r>
            <a:r>
              <a:rPr lang="tr-TR" sz="1600" dirty="0" err="1"/>
              <a:t>the</a:t>
            </a:r>
            <a:r>
              <a:rPr lang="tr-TR" sz="1600" dirty="0"/>
              <a:t> </a:t>
            </a:r>
            <a:r>
              <a:rPr lang="tr-TR" sz="1600" dirty="0" err="1"/>
              <a:t>features</a:t>
            </a:r>
            <a:r>
              <a:rPr lang="tr-TR" sz="1600" dirty="0"/>
              <a:t>:</a:t>
            </a:r>
          </a:p>
          <a:p>
            <a:pPr>
              <a:buNone/>
            </a:pPr>
            <a:endParaRPr lang="tr-TR" sz="1200" dirty="0"/>
          </a:p>
          <a:p>
            <a:pPr>
              <a:buNone/>
            </a:pPr>
            <a:endParaRPr lang="tr-TR" dirty="0"/>
          </a:p>
          <a:p>
            <a:pPr>
              <a:buNone/>
            </a:pPr>
            <a:r>
              <a:rPr lang="tr-TR" dirty="0"/>
              <a:t>   </a:t>
            </a:r>
            <a:endParaRPr lang="en-US" dirty="0"/>
          </a:p>
        </p:txBody>
      </p:sp>
      <p:pic>
        <p:nvPicPr>
          <p:cNvPr id="7" name="Resim 6">
            <a:extLst>
              <a:ext uri="{FF2B5EF4-FFF2-40B4-BE49-F238E27FC236}">
                <a16:creationId xmlns:a16="http://schemas.microsoft.com/office/drawing/2014/main" id="{A1E4D101-0EA1-8D85-E94E-D13819E7505B}"/>
              </a:ext>
            </a:extLst>
          </p:cNvPr>
          <p:cNvPicPr>
            <a:picLocks noChangeAspect="1"/>
          </p:cNvPicPr>
          <p:nvPr/>
        </p:nvPicPr>
        <p:blipFill>
          <a:blip r:embed="rId3"/>
          <a:stretch>
            <a:fillRect/>
          </a:stretch>
        </p:blipFill>
        <p:spPr>
          <a:xfrm>
            <a:off x="920536" y="1711411"/>
            <a:ext cx="10248645" cy="5013270"/>
          </a:xfrm>
          <a:prstGeom prst="rect">
            <a:avLst/>
          </a:prstGeom>
        </p:spPr>
      </p:pic>
    </p:spTree>
    <p:extLst>
      <p:ext uri="{BB962C8B-B14F-4D97-AF65-F5344CB8AC3E}">
        <p14:creationId xmlns:p14="http://schemas.microsoft.com/office/powerpoint/2010/main" val="14304294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356625-646E-4B47-4849-7B6C3293A188}"/>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669D4110-79D7-4303-4D2F-1ABF59D1DFAE}"/>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38D6A135-0B00-D69C-F241-B4343767FF37}"/>
              </a:ext>
            </a:extLst>
          </p:cNvPr>
          <p:cNvSpPr>
            <a:spLocks noGrp="1"/>
          </p:cNvSpPr>
          <p:nvPr>
            <p:ph type="title"/>
          </p:nvPr>
        </p:nvSpPr>
        <p:spPr>
          <a:xfrm>
            <a:off x="640079" y="156493"/>
            <a:ext cx="10890929" cy="819277"/>
          </a:xfrm>
        </p:spPr>
        <p:txBody>
          <a:bodyPr/>
          <a:lstStyle/>
          <a:p>
            <a:r>
              <a:rPr lang="tr-TR" dirty="0" err="1"/>
              <a:t>Exploratory</a:t>
            </a:r>
            <a:r>
              <a:rPr lang="tr-TR" dirty="0"/>
              <a:t> Data Analysis</a:t>
            </a:r>
          </a:p>
        </p:txBody>
      </p:sp>
      <p:sp>
        <p:nvSpPr>
          <p:cNvPr id="5" name="İçerik Yer Tutucusu 4">
            <a:extLst>
              <a:ext uri="{FF2B5EF4-FFF2-40B4-BE49-F238E27FC236}">
                <a16:creationId xmlns:a16="http://schemas.microsoft.com/office/drawing/2014/main" id="{C56CC9C0-F7F7-53AB-9069-895EEE94A86E}"/>
              </a:ext>
            </a:extLst>
          </p:cNvPr>
          <p:cNvSpPr>
            <a:spLocks noGrp="1"/>
          </p:cNvSpPr>
          <p:nvPr>
            <p:ph sz="half" idx="1"/>
          </p:nvPr>
        </p:nvSpPr>
        <p:spPr>
          <a:xfrm>
            <a:off x="640079" y="1270341"/>
            <a:ext cx="11339175" cy="5431166"/>
          </a:xfrm>
        </p:spPr>
        <p:txBody>
          <a:bodyPr>
            <a:noAutofit/>
          </a:bodyPr>
          <a:lstStyle/>
          <a:p>
            <a:pPr>
              <a:buNone/>
            </a:pPr>
            <a:r>
              <a:rPr lang="tr-TR" sz="1600" dirty="0"/>
              <a:t>   </a:t>
            </a:r>
            <a:r>
              <a:rPr lang="tr-TR" sz="1600" dirty="0" err="1"/>
              <a:t>Correlation</a:t>
            </a:r>
            <a:r>
              <a:rPr lang="tr-TR" sz="1600" dirty="0"/>
              <a:t> </a:t>
            </a:r>
            <a:r>
              <a:rPr lang="tr-TR" sz="1600" dirty="0" err="1"/>
              <a:t>matrices</a:t>
            </a:r>
            <a:r>
              <a:rPr lang="tr-TR" sz="1600" dirty="0"/>
              <a:t>: </a:t>
            </a:r>
            <a:r>
              <a:rPr lang="tr-TR" sz="1600" dirty="0" err="1"/>
              <a:t>Pearson</a:t>
            </a:r>
            <a:r>
              <a:rPr lang="tr-TR" sz="1600" dirty="0"/>
              <a:t> &amp; </a:t>
            </a:r>
            <a:r>
              <a:rPr lang="tr-TR" sz="1600" dirty="0" err="1"/>
              <a:t>Spearman</a:t>
            </a:r>
            <a:r>
              <a:rPr lang="tr-TR" sz="1600" dirty="0"/>
              <a:t> </a:t>
            </a:r>
            <a:r>
              <a:rPr lang="tr-TR" sz="1600" dirty="0" err="1"/>
              <a:t>Correlations</a:t>
            </a:r>
            <a:endParaRPr lang="tr-TR" sz="1200" dirty="0"/>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r>
              <a:rPr lang="tr-TR" sz="1400" dirty="0"/>
              <a:t>   </a:t>
            </a:r>
            <a:r>
              <a:rPr lang="tr-TR" sz="1400" dirty="0" err="1"/>
              <a:t>Strong</a:t>
            </a:r>
            <a:r>
              <a:rPr lang="tr-TR" sz="1400" dirty="0"/>
              <a:t> </a:t>
            </a:r>
            <a:r>
              <a:rPr lang="tr-TR" sz="1400" dirty="0" err="1"/>
              <a:t>correlations</a:t>
            </a:r>
            <a:r>
              <a:rPr lang="tr-TR" sz="1400" dirty="0"/>
              <a:t>: UNEMPLOYMENT_RATE &amp; BACHELORS_PERCENT, VISITS_PER_CAPITA &amp; CHECKOUTS_PER_CAPITA</a:t>
            </a:r>
            <a:endParaRPr lang="en-US" sz="1400" dirty="0"/>
          </a:p>
        </p:txBody>
      </p:sp>
      <p:pic>
        <p:nvPicPr>
          <p:cNvPr id="3" name="Resim 2">
            <a:extLst>
              <a:ext uri="{FF2B5EF4-FFF2-40B4-BE49-F238E27FC236}">
                <a16:creationId xmlns:a16="http://schemas.microsoft.com/office/drawing/2014/main" id="{B14246ED-1A39-B84E-78E5-D60773F1F5E0}"/>
              </a:ext>
            </a:extLst>
          </p:cNvPr>
          <p:cNvPicPr>
            <a:picLocks noChangeAspect="1"/>
          </p:cNvPicPr>
          <p:nvPr/>
        </p:nvPicPr>
        <p:blipFill>
          <a:blip r:embed="rId3"/>
          <a:stretch>
            <a:fillRect/>
          </a:stretch>
        </p:blipFill>
        <p:spPr>
          <a:xfrm>
            <a:off x="640079" y="1709664"/>
            <a:ext cx="4480824" cy="4224729"/>
          </a:xfrm>
          <a:prstGeom prst="rect">
            <a:avLst/>
          </a:prstGeom>
        </p:spPr>
      </p:pic>
      <p:pic>
        <p:nvPicPr>
          <p:cNvPr id="8" name="Resim 7">
            <a:extLst>
              <a:ext uri="{FF2B5EF4-FFF2-40B4-BE49-F238E27FC236}">
                <a16:creationId xmlns:a16="http://schemas.microsoft.com/office/drawing/2014/main" id="{56FB3CEF-42F1-E56B-867B-2DC9E481CBC8}"/>
              </a:ext>
            </a:extLst>
          </p:cNvPr>
          <p:cNvPicPr>
            <a:picLocks noChangeAspect="1"/>
          </p:cNvPicPr>
          <p:nvPr/>
        </p:nvPicPr>
        <p:blipFill>
          <a:blip r:embed="rId4"/>
          <a:stretch>
            <a:fillRect/>
          </a:stretch>
        </p:blipFill>
        <p:spPr>
          <a:xfrm>
            <a:off x="5807003" y="1709663"/>
            <a:ext cx="4840539" cy="4224729"/>
          </a:xfrm>
          <a:prstGeom prst="rect">
            <a:avLst/>
          </a:prstGeom>
        </p:spPr>
      </p:pic>
    </p:spTree>
    <p:extLst>
      <p:ext uri="{BB962C8B-B14F-4D97-AF65-F5344CB8AC3E}">
        <p14:creationId xmlns:p14="http://schemas.microsoft.com/office/powerpoint/2010/main" val="2698396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F80C21-8902-9FA3-9095-23DE7F7C17A8}"/>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0F241DE7-9033-191F-24AB-8600414FFD79}"/>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D8FC12A9-2C6F-6CAE-9A53-0D8867E259B9}"/>
              </a:ext>
            </a:extLst>
          </p:cNvPr>
          <p:cNvSpPr>
            <a:spLocks noGrp="1"/>
          </p:cNvSpPr>
          <p:nvPr>
            <p:ph type="title"/>
          </p:nvPr>
        </p:nvSpPr>
        <p:spPr>
          <a:xfrm>
            <a:off x="640079" y="156493"/>
            <a:ext cx="10890929" cy="819277"/>
          </a:xfrm>
        </p:spPr>
        <p:txBody>
          <a:bodyPr/>
          <a:lstStyle/>
          <a:p>
            <a:r>
              <a:rPr lang="tr-TR" dirty="0" err="1"/>
              <a:t>Exploratory</a:t>
            </a:r>
            <a:r>
              <a:rPr lang="tr-TR" dirty="0"/>
              <a:t> Data Analysis</a:t>
            </a:r>
          </a:p>
        </p:txBody>
      </p:sp>
      <p:sp>
        <p:nvSpPr>
          <p:cNvPr id="5" name="İçerik Yer Tutucusu 4">
            <a:extLst>
              <a:ext uri="{FF2B5EF4-FFF2-40B4-BE49-F238E27FC236}">
                <a16:creationId xmlns:a16="http://schemas.microsoft.com/office/drawing/2014/main" id="{A81E4F56-E57A-E228-11B9-ED61DD989EC2}"/>
              </a:ext>
            </a:extLst>
          </p:cNvPr>
          <p:cNvSpPr>
            <a:spLocks noGrp="1"/>
          </p:cNvSpPr>
          <p:nvPr>
            <p:ph sz="half" idx="1"/>
          </p:nvPr>
        </p:nvSpPr>
        <p:spPr>
          <a:xfrm>
            <a:off x="640079" y="1132252"/>
            <a:ext cx="11551901" cy="5655173"/>
          </a:xfrm>
        </p:spPr>
        <p:txBody>
          <a:bodyPr>
            <a:noAutofit/>
          </a:bodyPr>
          <a:lstStyle/>
          <a:p>
            <a:pPr>
              <a:buNone/>
            </a:pPr>
            <a:r>
              <a:rPr lang="tr-TR" sz="1600" dirty="0"/>
              <a:t>   </a:t>
            </a:r>
            <a:r>
              <a:rPr lang="tr-TR" sz="1600" dirty="0" err="1"/>
              <a:t>Scatter</a:t>
            </a:r>
            <a:r>
              <a:rPr lang="tr-TR" sz="1600" dirty="0"/>
              <a:t> </a:t>
            </a:r>
            <a:r>
              <a:rPr lang="tr-TR" sz="1600" dirty="0" err="1"/>
              <a:t>plots</a:t>
            </a:r>
            <a:r>
              <a:rPr lang="tr-TR" sz="1600" dirty="0"/>
              <a:t>: </a:t>
            </a:r>
            <a:r>
              <a:rPr lang="tr-TR" sz="1600" dirty="0" err="1"/>
              <a:t>Income</a:t>
            </a:r>
            <a:r>
              <a:rPr lang="tr-TR" sz="1600" dirty="0"/>
              <a:t> vs. </a:t>
            </a:r>
            <a:r>
              <a:rPr lang="tr-TR" sz="1600" dirty="0" err="1"/>
              <a:t>Checkouts</a:t>
            </a:r>
            <a:r>
              <a:rPr lang="tr-TR" sz="1600" dirty="0"/>
              <a:t> &amp; </a:t>
            </a:r>
            <a:r>
              <a:rPr lang="tr-TR" sz="1600" dirty="0" err="1"/>
              <a:t>Education</a:t>
            </a:r>
            <a:r>
              <a:rPr lang="tr-TR" sz="1600" dirty="0"/>
              <a:t> vs. </a:t>
            </a:r>
            <a:r>
              <a:rPr lang="tr-TR" sz="1600" dirty="0" err="1"/>
              <a:t>Attendance</a:t>
            </a:r>
            <a:endParaRPr lang="tr-TR" sz="1200" dirty="0"/>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r>
              <a:rPr lang="tr-TR" sz="1200" dirty="0" err="1"/>
              <a:t>By</a:t>
            </a:r>
            <a:r>
              <a:rPr lang="tr-TR" sz="1200" dirty="0"/>
              <a:t> </a:t>
            </a:r>
            <a:r>
              <a:rPr lang="tr-TR" sz="1200" dirty="0" err="1"/>
              <a:t>the</a:t>
            </a:r>
            <a:r>
              <a:rPr lang="tr-TR" sz="1200" dirty="0"/>
              <a:t> </a:t>
            </a:r>
            <a:r>
              <a:rPr lang="tr-TR" sz="1200" dirty="0" err="1"/>
              <a:t>first</a:t>
            </a:r>
            <a:r>
              <a:rPr lang="tr-TR" sz="1200" dirty="0"/>
              <a:t> </a:t>
            </a:r>
            <a:r>
              <a:rPr lang="tr-TR" sz="1200" dirty="0" err="1"/>
              <a:t>scatter</a:t>
            </a:r>
            <a:r>
              <a:rPr lang="tr-TR" sz="1200" dirty="0"/>
              <a:t> </a:t>
            </a:r>
            <a:r>
              <a:rPr lang="tr-TR" sz="1200" dirty="0" err="1"/>
              <a:t>plot</a:t>
            </a:r>
            <a:r>
              <a:rPr lang="tr-TR" sz="1200" dirty="0"/>
              <a:t>, it can be </a:t>
            </a:r>
            <a:r>
              <a:rPr lang="tr-TR" sz="1200" dirty="0" err="1"/>
              <a:t>concluded</a:t>
            </a:r>
            <a:r>
              <a:rPr lang="tr-TR" sz="1200" dirty="0"/>
              <a:t> </a:t>
            </a:r>
            <a:r>
              <a:rPr lang="tr-TR" sz="1200" dirty="0" err="1"/>
              <a:t>that</a:t>
            </a:r>
            <a:r>
              <a:rPr lang="tr-TR" sz="1200" dirty="0"/>
              <a:t> </a:t>
            </a:r>
            <a:r>
              <a:rPr lang="tr-TR" sz="1200" dirty="0" err="1"/>
              <a:t>there</a:t>
            </a:r>
            <a:r>
              <a:rPr lang="tr-TR" sz="1200" dirty="0"/>
              <a:t> is </a:t>
            </a:r>
            <a:r>
              <a:rPr lang="tr-TR" sz="1200" dirty="0" err="1"/>
              <a:t>some</a:t>
            </a:r>
            <a:r>
              <a:rPr lang="tr-TR" sz="1200" dirty="0"/>
              <a:t> </a:t>
            </a:r>
            <a:r>
              <a:rPr lang="tr-TR" sz="1200" dirty="0" err="1"/>
              <a:t>correlation</a:t>
            </a:r>
            <a:r>
              <a:rPr lang="tr-TR" sz="1200" dirty="0"/>
              <a:t> </a:t>
            </a:r>
            <a:r>
              <a:rPr lang="tr-TR" sz="1200" dirty="0" err="1"/>
              <a:t>between</a:t>
            </a:r>
            <a:r>
              <a:rPr lang="tr-TR" sz="1200" dirty="0"/>
              <a:t> </a:t>
            </a:r>
            <a:r>
              <a:rPr lang="tr-TR" sz="1200" dirty="0" err="1"/>
              <a:t>median</a:t>
            </a:r>
            <a:r>
              <a:rPr lang="tr-TR" sz="1200" dirty="0"/>
              <a:t> </a:t>
            </a:r>
            <a:r>
              <a:rPr lang="tr-TR" sz="1200" dirty="0" err="1"/>
              <a:t>income</a:t>
            </a:r>
            <a:r>
              <a:rPr lang="tr-TR" sz="1200" dirty="0"/>
              <a:t> </a:t>
            </a:r>
            <a:r>
              <a:rPr lang="tr-TR" sz="1200" dirty="0" err="1"/>
              <a:t>versus</a:t>
            </a:r>
            <a:r>
              <a:rPr lang="tr-TR" sz="1200" dirty="0"/>
              <a:t> </a:t>
            </a:r>
            <a:r>
              <a:rPr lang="tr-TR" sz="1200" dirty="0" err="1"/>
              <a:t>checkouts</a:t>
            </a:r>
            <a:r>
              <a:rPr lang="tr-TR" sz="1200" dirty="0"/>
              <a:t> </a:t>
            </a:r>
            <a:r>
              <a:rPr lang="tr-TR" sz="1200" dirty="0" err="1"/>
              <a:t>per</a:t>
            </a:r>
            <a:r>
              <a:rPr lang="tr-TR" sz="1200" dirty="0"/>
              <a:t> </a:t>
            </a:r>
            <a:r>
              <a:rPr lang="tr-TR" sz="1200" dirty="0" err="1"/>
              <a:t>capita</a:t>
            </a:r>
            <a:r>
              <a:rPr lang="tr-TR" sz="1200" dirty="0"/>
              <a:t>, </a:t>
            </a:r>
            <a:r>
              <a:rPr lang="tr-TR" sz="1200" dirty="0" err="1"/>
              <a:t>although</a:t>
            </a:r>
            <a:r>
              <a:rPr lang="tr-TR" sz="1200" dirty="0"/>
              <a:t> it is  not </a:t>
            </a:r>
            <a:r>
              <a:rPr lang="tr-TR" sz="1200" dirty="0" err="1"/>
              <a:t>strong</a:t>
            </a:r>
            <a:r>
              <a:rPr lang="tr-TR" sz="1200" dirty="0"/>
              <a:t>. </a:t>
            </a:r>
            <a:r>
              <a:rPr lang="tr-TR" sz="1200" dirty="0" err="1"/>
              <a:t>By</a:t>
            </a:r>
            <a:r>
              <a:rPr lang="tr-TR" sz="1200" dirty="0"/>
              <a:t> </a:t>
            </a:r>
            <a:r>
              <a:rPr lang="tr-TR" sz="1200" dirty="0" err="1"/>
              <a:t>the</a:t>
            </a:r>
            <a:r>
              <a:rPr lang="tr-TR" sz="1200" dirty="0"/>
              <a:t> </a:t>
            </a:r>
            <a:r>
              <a:rPr lang="tr-TR" sz="1200" dirty="0" err="1"/>
              <a:t>second</a:t>
            </a:r>
            <a:r>
              <a:rPr lang="tr-TR" sz="1200" dirty="0"/>
              <a:t> </a:t>
            </a:r>
          </a:p>
          <a:p>
            <a:pPr>
              <a:buNone/>
            </a:pPr>
            <a:r>
              <a:rPr lang="tr-TR" sz="1200" dirty="0" err="1"/>
              <a:t>scatter</a:t>
            </a:r>
            <a:r>
              <a:rPr lang="tr-TR" sz="1200" dirty="0"/>
              <a:t> </a:t>
            </a:r>
            <a:r>
              <a:rPr lang="tr-TR" sz="1200" dirty="0" err="1"/>
              <a:t>plot</a:t>
            </a:r>
            <a:r>
              <a:rPr lang="tr-TR" sz="1200" dirty="0"/>
              <a:t>, it can be </a:t>
            </a:r>
            <a:r>
              <a:rPr lang="tr-TR" sz="1200" dirty="0" err="1"/>
              <a:t>concluded</a:t>
            </a:r>
            <a:r>
              <a:rPr lang="tr-TR" sz="1200" dirty="0"/>
              <a:t> </a:t>
            </a:r>
            <a:r>
              <a:rPr lang="tr-TR" sz="1200" dirty="0" err="1"/>
              <a:t>that</a:t>
            </a:r>
            <a:r>
              <a:rPr lang="tr-TR" sz="1200" dirty="0"/>
              <a:t> </a:t>
            </a:r>
            <a:r>
              <a:rPr lang="tr-TR" sz="1200" dirty="0" err="1"/>
              <a:t>there</a:t>
            </a:r>
            <a:r>
              <a:rPr lang="tr-TR" sz="1200" dirty="0"/>
              <a:t> is a </a:t>
            </a:r>
            <a:r>
              <a:rPr lang="tr-TR" sz="1200" dirty="0" err="1"/>
              <a:t>negative</a:t>
            </a:r>
            <a:r>
              <a:rPr lang="tr-TR" sz="1200" dirty="0"/>
              <a:t> </a:t>
            </a:r>
            <a:r>
              <a:rPr lang="tr-TR" sz="1200" dirty="0" err="1"/>
              <a:t>correlation</a:t>
            </a:r>
            <a:r>
              <a:rPr lang="tr-TR" sz="1200" dirty="0"/>
              <a:t> </a:t>
            </a:r>
            <a:r>
              <a:rPr lang="tr-TR" sz="1200" dirty="0" err="1"/>
              <a:t>between</a:t>
            </a:r>
            <a:r>
              <a:rPr lang="tr-TR" sz="1200" dirty="0"/>
              <a:t> </a:t>
            </a:r>
            <a:r>
              <a:rPr lang="tr-TR" sz="1200" dirty="0" err="1"/>
              <a:t>education</a:t>
            </a:r>
            <a:r>
              <a:rPr lang="tr-TR" sz="1200" dirty="0"/>
              <a:t> </a:t>
            </a:r>
            <a:r>
              <a:rPr lang="tr-TR" sz="1200" dirty="0" err="1"/>
              <a:t>levels</a:t>
            </a:r>
            <a:r>
              <a:rPr lang="tr-TR" sz="1200" dirty="0"/>
              <a:t> </a:t>
            </a:r>
            <a:r>
              <a:rPr lang="tr-TR" sz="1200" dirty="0" err="1"/>
              <a:t>and</a:t>
            </a:r>
            <a:r>
              <a:rPr lang="tr-TR" sz="1200" dirty="0"/>
              <a:t> program </a:t>
            </a:r>
            <a:r>
              <a:rPr lang="tr-TR" sz="1200" dirty="0" err="1"/>
              <a:t>attendance</a:t>
            </a:r>
            <a:r>
              <a:rPr lang="tr-TR" sz="1200" dirty="0"/>
              <a:t>  </a:t>
            </a:r>
            <a:r>
              <a:rPr lang="tr-TR" sz="1200" dirty="0" err="1"/>
              <a:t>per</a:t>
            </a:r>
            <a:r>
              <a:rPr lang="tr-TR" sz="1200" dirty="0"/>
              <a:t> </a:t>
            </a:r>
            <a:r>
              <a:rPr lang="tr-TR" sz="1200" dirty="0" err="1"/>
              <a:t>capita</a:t>
            </a:r>
            <a:r>
              <a:rPr lang="tr-TR" sz="1200" dirty="0"/>
              <a:t>, </a:t>
            </a:r>
            <a:r>
              <a:rPr lang="tr-TR" sz="1200" dirty="0" err="1"/>
              <a:t>although</a:t>
            </a:r>
            <a:r>
              <a:rPr lang="tr-TR" sz="1200" dirty="0"/>
              <a:t> </a:t>
            </a:r>
            <a:r>
              <a:rPr lang="tr-TR" sz="1200" dirty="0" err="1"/>
              <a:t>just</a:t>
            </a:r>
            <a:r>
              <a:rPr lang="tr-TR" sz="1200" dirty="0"/>
              <a:t> </a:t>
            </a:r>
            <a:r>
              <a:rPr lang="tr-TR" sz="1200" dirty="0" err="1"/>
              <a:t>like</a:t>
            </a:r>
            <a:r>
              <a:rPr lang="tr-TR" sz="1200" dirty="0"/>
              <a:t> </a:t>
            </a:r>
            <a:r>
              <a:rPr lang="tr-TR" sz="1200" dirty="0" err="1"/>
              <a:t>the</a:t>
            </a:r>
            <a:r>
              <a:rPr lang="tr-TR" sz="1200" dirty="0"/>
              <a:t> </a:t>
            </a:r>
            <a:r>
              <a:rPr lang="tr-TR" sz="1200" dirty="0" err="1"/>
              <a:t>first</a:t>
            </a:r>
            <a:r>
              <a:rPr lang="tr-TR" sz="1200" dirty="0"/>
              <a:t> </a:t>
            </a:r>
            <a:r>
              <a:rPr lang="tr-TR" sz="1200" dirty="0" err="1"/>
              <a:t>plot</a:t>
            </a:r>
            <a:r>
              <a:rPr lang="tr-TR" sz="1200" dirty="0"/>
              <a:t>, </a:t>
            </a:r>
            <a:r>
              <a:rPr lang="tr-TR" sz="1200" dirty="0" err="1"/>
              <a:t>this</a:t>
            </a:r>
            <a:r>
              <a:rPr lang="tr-TR" sz="1200" dirty="0"/>
              <a:t> </a:t>
            </a:r>
          </a:p>
          <a:p>
            <a:pPr>
              <a:buNone/>
            </a:pPr>
            <a:r>
              <a:rPr lang="tr-TR" sz="1200" dirty="0" err="1"/>
              <a:t>relationship</a:t>
            </a:r>
            <a:r>
              <a:rPr lang="tr-TR" sz="1200" dirty="0"/>
              <a:t> is not </a:t>
            </a:r>
            <a:r>
              <a:rPr lang="tr-TR" sz="1200" dirty="0" err="1"/>
              <a:t>strong</a:t>
            </a:r>
            <a:r>
              <a:rPr lang="tr-TR" sz="1200" dirty="0"/>
              <a:t>.</a:t>
            </a:r>
          </a:p>
          <a:p>
            <a:pPr>
              <a:buNone/>
            </a:pPr>
            <a:endParaRPr lang="tr-TR" sz="1400" dirty="0"/>
          </a:p>
          <a:p>
            <a:pPr>
              <a:buNone/>
            </a:pPr>
            <a:r>
              <a:rPr lang="tr-TR" sz="1400" dirty="0"/>
              <a:t>   </a:t>
            </a:r>
            <a:endParaRPr lang="en-US" sz="1400" dirty="0"/>
          </a:p>
        </p:txBody>
      </p:sp>
      <p:pic>
        <p:nvPicPr>
          <p:cNvPr id="6" name="Resim 5">
            <a:extLst>
              <a:ext uri="{FF2B5EF4-FFF2-40B4-BE49-F238E27FC236}">
                <a16:creationId xmlns:a16="http://schemas.microsoft.com/office/drawing/2014/main" id="{AF9EC87C-732B-955B-5ED3-2EB32FD9CDF0}"/>
              </a:ext>
            </a:extLst>
          </p:cNvPr>
          <p:cNvPicPr>
            <a:picLocks noChangeAspect="1"/>
          </p:cNvPicPr>
          <p:nvPr/>
        </p:nvPicPr>
        <p:blipFill>
          <a:blip r:embed="rId3"/>
          <a:stretch>
            <a:fillRect/>
          </a:stretch>
        </p:blipFill>
        <p:spPr>
          <a:xfrm>
            <a:off x="738270" y="1506892"/>
            <a:ext cx="9328108" cy="3470144"/>
          </a:xfrm>
          <a:prstGeom prst="rect">
            <a:avLst/>
          </a:prstGeom>
        </p:spPr>
      </p:pic>
    </p:spTree>
    <p:extLst>
      <p:ext uri="{BB962C8B-B14F-4D97-AF65-F5344CB8AC3E}">
        <p14:creationId xmlns:p14="http://schemas.microsoft.com/office/powerpoint/2010/main" val="3635847630"/>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AE937-4245-2B01-40E4-BE7776C2FA2A}"/>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3BFAA8D3-803E-D9A8-58BE-01F06169C1F9}"/>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4755DB5F-320F-AE84-B0C2-8697DCFEEA87}"/>
              </a:ext>
            </a:extLst>
          </p:cNvPr>
          <p:cNvSpPr>
            <a:spLocks noGrp="1"/>
          </p:cNvSpPr>
          <p:nvPr>
            <p:ph type="title"/>
          </p:nvPr>
        </p:nvSpPr>
        <p:spPr>
          <a:xfrm>
            <a:off x="640079" y="156493"/>
            <a:ext cx="10890929" cy="819277"/>
          </a:xfrm>
        </p:spPr>
        <p:txBody>
          <a:bodyPr/>
          <a:lstStyle/>
          <a:p>
            <a:r>
              <a:rPr lang="tr-TR" dirty="0" err="1"/>
              <a:t>Exploratory</a:t>
            </a:r>
            <a:r>
              <a:rPr lang="tr-TR" dirty="0"/>
              <a:t> Data Analysis</a:t>
            </a:r>
          </a:p>
        </p:txBody>
      </p:sp>
      <p:sp>
        <p:nvSpPr>
          <p:cNvPr id="5" name="İçerik Yer Tutucusu 4">
            <a:extLst>
              <a:ext uri="{FF2B5EF4-FFF2-40B4-BE49-F238E27FC236}">
                <a16:creationId xmlns:a16="http://schemas.microsoft.com/office/drawing/2014/main" id="{49628366-115A-4793-AAEF-B182F38F8370}"/>
              </a:ext>
            </a:extLst>
          </p:cNvPr>
          <p:cNvSpPr>
            <a:spLocks noGrp="1"/>
          </p:cNvSpPr>
          <p:nvPr>
            <p:ph sz="half" idx="1"/>
          </p:nvPr>
        </p:nvSpPr>
        <p:spPr>
          <a:xfrm>
            <a:off x="640079" y="1270341"/>
            <a:ext cx="11339175" cy="5431166"/>
          </a:xfrm>
        </p:spPr>
        <p:txBody>
          <a:bodyPr>
            <a:noAutofit/>
          </a:bodyPr>
          <a:lstStyle/>
          <a:p>
            <a:pPr>
              <a:buNone/>
            </a:pPr>
            <a:r>
              <a:rPr lang="tr-TR" sz="1600" dirty="0"/>
              <a:t>   </a:t>
            </a:r>
            <a:r>
              <a:rPr lang="tr-TR" sz="1600" dirty="0" err="1"/>
              <a:t>Boxplot</a:t>
            </a:r>
            <a:r>
              <a:rPr lang="tr-TR" sz="1600" dirty="0"/>
              <a:t> </a:t>
            </a:r>
            <a:r>
              <a:rPr lang="tr-TR" sz="1600" dirty="0" err="1"/>
              <a:t>and</a:t>
            </a:r>
            <a:r>
              <a:rPr lang="tr-TR" sz="1600" dirty="0"/>
              <a:t> </a:t>
            </a:r>
            <a:r>
              <a:rPr lang="tr-TR" sz="1600" dirty="0" err="1"/>
              <a:t>Violinplots</a:t>
            </a:r>
            <a:r>
              <a:rPr lang="tr-TR" sz="1600" dirty="0"/>
              <a:t> of UNEMPLOYMENT_RATE, BACHELORS_PERCENT &amp; MEDIAN_INCOME</a:t>
            </a:r>
            <a:endParaRPr lang="tr-TR" sz="1200" dirty="0"/>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3" name="Resim 2">
            <a:extLst>
              <a:ext uri="{FF2B5EF4-FFF2-40B4-BE49-F238E27FC236}">
                <a16:creationId xmlns:a16="http://schemas.microsoft.com/office/drawing/2014/main" id="{7DE68AE6-33E8-DBE9-9619-836A0A1A6F13}"/>
              </a:ext>
            </a:extLst>
          </p:cNvPr>
          <p:cNvPicPr>
            <a:picLocks noChangeAspect="1"/>
          </p:cNvPicPr>
          <p:nvPr/>
        </p:nvPicPr>
        <p:blipFill>
          <a:blip r:embed="rId3"/>
          <a:stretch>
            <a:fillRect/>
          </a:stretch>
        </p:blipFill>
        <p:spPr>
          <a:xfrm>
            <a:off x="640079" y="1669241"/>
            <a:ext cx="3655760" cy="2565230"/>
          </a:xfrm>
          <a:prstGeom prst="rect">
            <a:avLst/>
          </a:prstGeom>
        </p:spPr>
      </p:pic>
      <p:pic>
        <p:nvPicPr>
          <p:cNvPr id="8" name="Resim 7">
            <a:extLst>
              <a:ext uri="{FF2B5EF4-FFF2-40B4-BE49-F238E27FC236}">
                <a16:creationId xmlns:a16="http://schemas.microsoft.com/office/drawing/2014/main" id="{E65B72A8-420C-BBCC-498B-5301A2BA784C}"/>
              </a:ext>
            </a:extLst>
          </p:cNvPr>
          <p:cNvPicPr>
            <a:picLocks noChangeAspect="1"/>
          </p:cNvPicPr>
          <p:nvPr/>
        </p:nvPicPr>
        <p:blipFill>
          <a:blip r:embed="rId4"/>
          <a:stretch>
            <a:fillRect/>
          </a:stretch>
        </p:blipFill>
        <p:spPr>
          <a:xfrm>
            <a:off x="4481786" y="1663439"/>
            <a:ext cx="3655760" cy="2565230"/>
          </a:xfrm>
          <a:prstGeom prst="rect">
            <a:avLst/>
          </a:prstGeom>
        </p:spPr>
      </p:pic>
      <p:pic>
        <p:nvPicPr>
          <p:cNvPr id="10" name="Resim 9">
            <a:extLst>
              <a:ext uri="{FF2B5EF4-FFF2-40B4-BE49-F238E27FC236}">
                <a16:creationId xmlns:a16="http://schemas.microsoft.com/office/drawing/2014/main" id="{B1C843F2-A91A-B744-23ED-02F7B71262E4}"/>
              </a:ext>
            </a:extLst>
          </p:cNvPr>
          <p:cNvPicPr>
            <a:picLocks noChangeAspect="1"/>
          </p:cNvPicPr>
          <p:nvPr/>
        </p:nvPicPr>
        <p:blipFill>
          <a:blip r:embed="rId5"/>
          <a:stretch>
            <a:fillRect/>
          </a:stretch>
        </p:blipFill>
        <p:spPr>
          <a:xfrm>
            <a:off x="8277122" y="1669240"/>
            <a:ext cx="3655760" cy="2559429"/>
          </a:xfrm>
          <a:prstGeom prst="rect">
            <a:avLst/>
          </a:prstGeom>
        </p:spPr>
      </p:pic>
      <p:pic>
        <p:nvPicPr>
          <p:cNvPr id="12" name="Resim 11">
            <a:extLst>
              <a:ext uri="{FF2B5EF4-FFF2-40B4-BE49-F238E27FC236}">
                <a16:creationId xmlns:a16="http://schemas.microsoft.com/office/drawing/2014/main" id="{CD453D7E-4C90-ACB9-B675-8AB3A89CB2C9}"/>
              </a:ext>
            </a:extLst>
          </p:cNvPr>
          <p:cNvPicPr>
            <a:picLocks noChangeAspect="1"/>
          </p:cNvPicPr>
          <p:nvPr/>
        </p:nvPicPr>
        <p:blipFill>
          <a:blip r:embed="rId6"/>
          <a:stretch>
            <a:fillRect/>
          </a:stretch>
        </p:blipFill>
        <p:spPr>
          <a:xfrm>
            <a:off x="640079" y="4340881"/>
            <a:ext cx="3655760" cy="2438870"/>
          </a:xfrm>
          <a:prstGeom prst="rect">
            <a:avLst/>
          </a:prstGeom>
        </p:spPr>
      </p:pic>
      <p:pic>
        <p:nvPicPr>
          <p:cNvPr id="15" name="Resim 14">
            <a:extLst>
              <a:ext uri="{FF2B5EF4-FFF2-40B4-BE49-F238E27FC236}">
                <a16:creationId xmlns:a16="http://schemas.microsoft.com/office/drawing/2014/main" id="{3966C927-4D6A-B697-C467-B80ADBA691E1}"/>
              </a:ext>
            </a:extLst>
          </p:cNvPr>
          <p:cNvPicPr>
            <a:picLocks noChangeAspect="1"/>
          </p:cNvPicPr>
          <p:nvPr/>
        </p:nvPicPr>
        <p:blipFill>
          <a:blip r:embed="rId7"/>
          <a:stretch>
            <a:fillRect/>
          </a:stretch>
        </p:blipFill>
        <p:spPr>
          <a:xfrm>
            <a:off x="4481785" y="4340882"/>
            <a:ext cx="3655759" cy="2438870"/>
          </a:xfrm>
          <a:prstGeom prst="rect">
            <a:avLst/>
          </a:prstGeom>
        </p:spPr>
      </p:pic>
      <p:pic>
        <p:nvPicPr>
          <p:cNvPr id="17" name="Resim 16">
            <a:extLst>
              <a:ext uri="{FF2B5EF4-FFF2-40B4-BE49-F238E27FC236}">
                <a16:creationId xmlns:a16="http://schemas.microsoft.com/office/drawing/2014/main" id="{7CE3BE3F-3201-485E-2835-339468617950}"/>
              </a:ext>
            </a:extLst>
          </p:cNvPr>
          <p:cNvPicPr>
            <a:picLocks noChangeAspect="1"/>
          </p:cNvPicPr>
          <p:nvPr/>
        </p:nvPicPr>
        <p:blipFill>
          <a:blip r:embed="rId8"/>
          <a:stretch>
            <a:fillRect/>
          </a:stretch>
        </p:blipFill>
        <p:spPr>
          <a:xfrm>
            <a:off x="8277121" y="4340881"/>
            <a:ext cx="3655759" cy="2438870"/>
          </a:xfrm>
          <a:prstGeom prst="rect">
            <a:avLst/>
          </a:prstGeom>
        </p:spPr>
      </p:pic>
    </p:spTree>
    <p:extLst>
      <p:ext uri="{BB962C8B-B14F-4D97-AF65-F5344CB8AC3E}">
        <p14:creationId xmlns:p14="http://schemas.microsoft.com/office/powerpoint/2010/main" val="20911939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3552A8-05E0-F83A-8176-0C50F4C4684B}"/>
            </a:ext>
          </a:extLst>
        </p:cNvPr>
        <p:cNvGrpSpPr/>
        <p:nvPr/>
      </p:nvGrpSpPr>
      <p:grpSpPr>
        <a:xfrm>
          <a:off x="0" y="0"/>
          <a:ext cx="0" cy="0"/>
          <a:chOff x="0" y="0"/>
          <a:chExt cx="0" cy="0"/>
        </a:xfrm>
      </p:grpSpPr>
      <p:pic>
        <p:nvPicPr>
          <p:cNvPr id="14" name="Picture 3" descr="Ağ ve düğümlerden oluşan küre">
            <a:extLst>
              <a:ext uri="{FF2B5EF4-FFF2-40B4-BE49-F238E27FC236}">
                <a16:creationId xmlns:a16="http://schemas.microsoft.com/office/drawing/2014/main" id="{6346C919-2076-424F-54DC-50436BA7C42B}"/>
              </a:ext>
            </a:extLst>
          </p:cNvPr>
          <p:cNvPicPr>
            <a:picLocks noChangeAspect="1"/>
          </p:cNvPicPr>
          <p:nvPr/>
        </p:nvPicPr>
        <p:blipFill>
          <a:blip r:embed="rId2">
            <a:alphaModFix amt="40000"/>
          </a:blip>
          <a:srcRect t="1430" b="23570"/>
          <a:stretch>
            <a:fillRect/>
          </a:stretch>
        </p:blipFill>
        <p:spPr>
          <a:xfrm>
            <a:off x="20" y="10"/>
            <a:ext cx="12191980" cy="6857985"/>
          </a:xfrm>
          <a:prstGeom prst="rect">
            <a:avLst/>
          </a:prstGeom>
        </p:spPr>
      </p:pic>
      <p:sp>
        <p:nvSpPr>
          <p:cNvPr id="4" name="Başlık 3">
            <a:extLst>
              <a:ext uri="{FF2B5EF4-FFF2-40B4-BE49-F238E27FC236}">
                <a16:creationId xmlns:a16="http://schemas.microsoft.com/office/drawing/2014/main" id="{E2AB8CBF-2AEE-821B-B4D9-FF8CE1BD8405}"/>
              </a:ext>
            </a:extLst>
          </p:cNvPr>
          <p:cNvSpPr>
            <a:spLocks noGrp="1"/>
          </p:cNvSpPr>
          <p:nvPr>
            <p:ph type="title"/>
          </p:nvPr>
        </p:nvSpPr>
        <p:spPr>
          <a:xfrm>
            <a:off x="640079" y="156493"/>
            <a:ext cx="10890929" cy="819277"/>
          </a:xfrm>
        </p:spPr>
        <p:txBody>
          <a:bodyPr/>
          <a:lstStyle/>
          <a:p>
            <a:r>
              <a:rPr lang="tr-TR" dirty="0" err="1"/>
              <a:t>Hypothesis</a:t>
            </a:r>
            <a:r>
              <a:rPr lang="tr-TR" dirty="0"/>
              <a:t> </a:t>
            </a:r>
            <a:r>
              <a:rPr lang="tr-TR" dirty="0" err="1"/>
              <a:t>Tests</a:t>
            </a:r>
            <a:endParaRPr lang="tr-TR" dirty="0"/>
          </a:p>
        </p:txBody>
      </p:sp>
      <p:sp>
        <p:nvSpPr>
          <p:cNvPr id="5" name="İçerik Yer Tutucusu 4">
            <a:extLst>
              <a:ext uri="{FF2B5EF4-FFF2-40B4-BE49-F238E27FC236}">
                <a16:creationId xmlns:a16="http://schemas.microsoft.com/office/drawing/2014/main" id="{6452168F-C290-4246-28FA-72CBFB9B2FC4}"/>
              </a:ext>
            </a:extLst>
          </p:cNvPr>
          <p:cNvSpPr>
            <a:spLocks noGrp="1"/>
          </p:cNvSpPr>
          <p:nvPr>
            <p:ph sz="half" idx="1"/>
          </p:nvPr>
        </p:nvSpPr>
        <p:spPr>
          <a:xfrm>
            <a:off x="640079" y="1270341"/>
            <a:ext cx="11339175" cy="5431166"/>
          </a:xfrm>
        </p:spPr>
        <p:txBody>
          <a:bodyPr>
            <a:noAutofit/>
          </a:bodyPr>
          <a:lstStyle/>
          <a:p>
            <a:pPr>
              <a:lnSpc>
                <a:spcPts val="1800"/>
              </a:lnSpc>
              <a:buNone/>
            </a:pPr>
            <a:r>
              <a:rPr lang="en-US" b="1" dirty="0">
                <a:solidFill>
                  <a:srgbClr val="569CD6"/>
                </a:solidFill>
                <a:effectLst/>
                <a:latin typeface="Consolas" panose="020B0609020204030204" pitchFamily="49" charset="0"/>
              </a:rPr>
              <a:t>Hypothesis Test 1: Median Income and Library Visits</a:t>
            </a:r>
            <a:r>
              <a:rPr lang="en-US" b="1" dirty="0">
                <a:solidFill>
                  <a:srgbClr val="CCCCCC"/>
                </a:solidFill>
                <a:effectLst/>
                <a:latin typeface="Consolas" panose="020B0609020204030204" pitchFamily="49" charset="0"/>
              </a:rPr>
              <a:t>   </a:t>
            </a:r>
          </a:p>
          <a:p>
            <a:pPr>
              <a:lnSpc>
                <a:spcPts val="1800"/>
              </a:lnSpc>
              <a:buNone/>
            </a:pPr>
            <a:r>
              <a:rPr lang="en-US" b="0" dirty="0">
                <a:solidFill>
                  <a:srgbClr val="CCCCCC"/>
                </a:solidFill>
                <a:effectLst/>
                <a:latin typeface="Consolas" panose="020B0609020204030204" pitchFamily="49" charset="0"/>
              </a:rPr>
              <a:t>-H₀: Median household income and visits per capita are uncorrelated.  </a:t>
            </a:r>
          </a:p>
          <a:p>
            <a:pPr marL="0" indent="0">
              <a:lnSpc>
                <a:spcPts val="1800"/>
              </a:lnSpc>
              <a:buNone/>
            </a:pPr>
            <a:r>
              <a:rPr lang="en-US" b="0" dirty="0">
                <a:solidFill>
                  <a:srgbClr val="CCCCCC"/>
                </a:solidFill>
                <a:effectLst/>
                <a:latin typeface="Consolas" panose="020B0609020204030204" pitchFamily="49" charset="0"/>
              </a:rPr>
              <a:t>-H₁: They are positively correlated.</a:t>
            </a:r>
          </a:p>
          <a:p>
            <a:pPr>
              <a:buNone/>
            </a:pPr>
            <a:endParaRPr lang="tr-TR" dirty="0"/>
          </a:p>
          <a:p>
            <a:pPr>
              <a:buNone/>
            </a:pPr>
            <a:r>
              <a:rPr lang="tr-TR" dirty="0"/>
              <a:t>   </a:t>
            </a:r>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dirty="0"/>
          </a:p>
          <a:p>
            <a:pPr>
              <a:buNone/>
            </a:pPr>
            <a:endParaRPr lang="tr-TR" sz="1400" dirty="0"/>
          </a:p>
          <a:p>
            <a:pPr>
              <a:buNone/>
            </a:pPr>
            <a:r>
              <a:rPr lang="tr-TR" sz="1400" dirty="0"/>
              <a:t>   </a:t>
            </a:r>
            <a:endParaRPr lang="en-US" sz="1400" dirty="0"/>
          </a:p>
        </p:txBody>
      </p:sp>
      <p:pic>
        <p:nvPicPr>
          <p:cNvPr id="6" name="Resim 5">
            <a:extLst>
              <a:ext uri="{FF2B5EF4-FFF2-40B4-BE49-F238E27FC236}">
                <a16:creationId xmlns:a16="http://schemas.microsoft.com/office/drawing/2014/main" id="{8D0C10BA-4090-3E3F-FCB9-026FEE7B7E9E}"/>
              </a:ext>
            </a:extLst>
          </p:cNvPr>
          <p:cNvPicPr>
            <a:picLocks noChangeAspect="1"/>
          </p:cNvPicPr>
          <p:nvPr/>
        </p:nvPicPr>
        <p:blipFill>
          <a:blip r:embed="rId3"/>
          <a:stretch>
            <a:fillRect/>
          </a:stretch>
        </p:blipFill>
        <p:spPr>
          <a:xfrm>
            <a:off x="640079" y="2379484"/>
            <a:ext cx="5677385" cy="4180875"/>
          </a:xfrm>
          <a:prstGeom prst="rect">
            <a:avLst/>
          </a:prstGeom>
        </p:spPr>
      </p:pic>
      <p:sp>
        <p:nvSpPr>
          <p:cNvPr id="9" name="Metin kutusu 8">
            <a:extLst>
              <a:ext uri="{FF2B5EF4-FFF2-40B4-BE49-F238E27FC236}">
                <a16:creationId xmlns:a16="http://schemas.microsoft.com/office/drawing/2014/main" id="{C68F1D2D-9450-2621-4662-AD3A24ED4E9C}"/>
              </a:ext>
            </a:extLst>
          </p:cNvPr>
          <p:cNvSpPr txBox="1"/>
          <p:nvPr/>
        </p:nvSpPr>
        <p:spPr>
          <a:xfrm>
            <a:off x="6506818" y="3586818"/>
            <a:ext cx="5677385" cy="1478995"/>
          </a:xfrm>
          <a:prstGeom prst="rect">
            <a:avLst/>
          </a:prstGeom>
          <a:noFill/>
        </p:spPr>
        <p:txBody>
          <a:bodyPr wrap="square">
            <a:spAutoFit/>
          </a:bodyPr>
          <a:lstStyle/>
          <a:p>
            <a:pPr>
              <a:lnSpc>
                <a:spcPts val="1800"/>
              </a:lnSpc>
            </a:pPr>
            <a:r>
              <a:rPr lang="en-US" b="0" dirty="0">
                <a:solidFill>
                  <a:srgbClr val="CCCCCC"/>
                </a:solidFill>
                <a:effectLst/>
                <a:latin typeface="Consolas" panose="020B0609020204030204" pitchFamily="49" charset="0"/>
              </a:rPr>
              <a:t>Since p-value ≪ 0.05, we reject the null hypothesis: There is statistical evidence of a non-zero association, but since r= 0.128, this result is not practically meaningful, i.e. income only very slightly predicts library visits per capita.</a:t>
            </a:r>
          </a:p>
        </p:txBody>
      </p:sp>
    </p:spTree>
    <p:extLst>
      <p:ext uri="{BB962C8B-B14F-4D97-AF65-F5344CB8AC3E}">
        <p14:creationId xmlns:p14="http://schemas.microsoft.com/office/powerpoint/2010/main" val="154154615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Slice</Template>
  <TotalTime>364</TotalTime>
  <Words>2406</Words>
  <Application>Microsoft Office PowerPoint</Application>
  <PresentationFormat>Geniş ekran</PresentationFormat>
  <Paragraphs>358</Paragraphs>
  <Slides>22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22</vt:i4>
      </vt:variant>
    </vt:vector>
  </HeadingPairs>
  <TitlesOfParts>
    <vt:vector size="26" baseType="lpstr">
      <vt:lpstr>Arial</vt:lpstr>
      <vt:lpstr>Consolas</vt:lpstr>
      <vt:lpstr>Grandview Display</vt:lpstr>
      <vt:lpstr>DashVTI</vt:lpstr>
      <vt:lpstr>Library Usage Analysis</vt:lpstr>
      <vt:lpstr>Motivation</vt:lpstr>
      <vt:lpstr>Data Sources &amp; Preprocessing</vt:lpstr>
      <vt:lpstr>Data Sources &amp; Preprocessing</vt:lpstr>
      <vt:lpstr>Exploratory Data Analysis</vt:lpstr>
      <vt:lpstr>Exploratory Data Analysis</vt:lpstr>
      <vt:lpstr>Exploratory Data Analysis</vt:lpstr>
      <vt:lpstr>Exploratory Data Analysis</vt:lpstr>
      <vt:lpstr>Hypothesis Tests</vt:lpstr>
      <vt:lpstr>Hypothesis Tests</vt:lpstr>
      <vt:lpstr>Hypothesis Tests</vt:lpstr>
      <vt:lpstr>Hypothesis Tests</vt:lpstr>
      <vt:lpstr>Handling Collinearity</vt:lpstr>
      <vt:lpstr>5-Fold CV for Linear Regression</vt:lpstr>
      <vt:lpstr>5-Fold CV for k-Nearest Neighbors</vt:lpstr>
      <vt:lpstr>5-Fold CV for Decision Tree</vt:lpstr>
      <vt:lpstr>5-Fold CV for Random Forest</vt:lpstr>
      <vt:lpstr>5-Fold CV for XGBoost</vt:lpstr>
      <vt:lpstr>Feature Importances</vt:lpstr>
      <vt:lpstr>Residual Analysis</vt:lpstr>
      <vt:lpstr>Dataset Limitations</vt:lpstr>
      <vt:lpstr>Possible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Berke Demirel</dc:creator>
  <cp:lastModifiedBy>Berke Demirel</cp:lastModifiedBy>
  <cp:revision>41</cp:revision>
  <dcterms:created xsi:type="dcterms:W3CDTF">2025-05-26T17:13:05Z</dcterms:created>
  <dcterms:modified xsi:type="dcterms:W3CDTF">2025-05-26T23:36:45Z</dcterms:modified>
</cp:coreProperties>
</file>