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6" r:id="rId3"/>
    <p:sldId id="257" r:id="rId4"/>
    <p:sldId id="267" r:id="rId5"/>
    <p:sldId id="268" r:id="rId6"/>
    <p:sldId id="269" r:id="rId7"/>
    <p:sldId id="258" r:id="rId8"/>
    <p:sldId id="259" r:id="rId9"/>
    <p:sldId id="260" r:id="rId10"/>
    <p:sldId id="261" r:id="rId11"/>
    <p:sldId id="262" r:id="rId12"/>
    <p:sldId id="263"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14" d="100"/>
          <a:sy n="114" d="100"/>
        </p:scale>
        <p:origin x="17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2CC964-A50B-4C29-B4E4-2C30BB34CCF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20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62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19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96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10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179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99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5822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23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EAACC7-3B3F-47D1-959A-EF58926E955E}" type="datetimeFigureOut">
              <a:rPr lang="en-US" smtClean="0"/>
              <a:t>12/10/2020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32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EAACC7-3B3F-47D1-959A-EF58926E955E}" type="datetimeFigureOut">
              <a:rPr lang="en-US" smtClean="0"/>
              <a:t>12/10/2020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2CC964-A50B-4C29-B4E4-2C30BB34CCF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04435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D267-4B85-4436-9291-3EE33D872016}"/>
              </a:ext>
            </a:extLst>
          </p:cNvPr>
          <p:cNvSpPr>
            <a:spLocks noGrp="1"/>
          </p:cNvSpPr>
          <p:nvPr>
            <p:ph type="ctrTitle"/>
          </p:nvPr>
        </p:nvSpPr>
        <p:spPr>
          <a:xfrm>
            <a:off x="1104899" y="2355112"/>
            <a:ext cx="6933112" cy="3237615"/>
          </a:xfrm>
        </p:spPr>
        <p:txBody>
          <a:bodyPr>
            <a:normAutofit/>
          </a:bodyPr>
          <a:lstStyle/>
          <a:p>
            <a:pPr algn="l"/>
            <a:r>
              <a:rPr lang="en-US" dirty="0"/>
              <a:t>Soccer Tracking APP	</a:t>
            </a:r>
          </a:p>
        </p:txBody>
      </p:sp>
    </p:spTree>
    <p:extLst>
      <p:ext uri="{BB962C8B-B14F-4D97-AF65-F5344CB8AC3E}">
        <p14:creationId xmlns:p14="http://schemas.microsoft.com/office/powerpoint/2010/main" val="24012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C6E8-F363-460E-BDDA-B595F6135EA4}"/>
              </a:ext>
            </a:extLst>
          </p:cNvPr>
          <p:cNvSpPr>
            <a:spLocks noGrp="1"/>
          </p:cNvSpPr>
          <p:nvPr>
            <p:ph type="title"/>
          </p:nvPr>
        </p:nvSpPr>
        <p:spPr/>
        <p:txBody>
          <a:bodyPr/>
          <a:lstStyle/>
          <a:p>
            <a:r>
              <a:rPr lang="en-US" dirty="0"/>
              <a:t>Top Down Bit-Image</a:t>
            </a:r>
          </a:p>
        </p:txBody>
      </p:sp>
      <p:pic>
        <p:nvPicPr>
          <p:cNvPr id="4" name="Content Placeholder 3">
            <a:extLst>
              <a:ext uri="{FF2B5EF4-FFF2-40B4-BE49-F238E27FC236}">
                <a16:creationId xmlns:a16="http://schemas.microsoft.com/office/drawing/2014/main" id="{6C131D8F-0207-4E2B-97FE-D6B15A797F2F}"/>
              </a:ext>
            </a:extLst>
          </p:cNvPr>
          <p:cNvPicPr>
            <a:picLocks noGrp="1" noChangeAspect="1"/>
          </p:cNvPicPr>
          <p:nvPr>
            <p:ph idx="1"/>
          </p:nvPr>
        </p:nvPicPr>
        <p:blipFill>
          <a:blip r:embed="rId2"/>
          <a:stretch>
            <a:fillRect/>
          </a:stretch>
        </p:blipFill>
        <p:spPr>
          <a:xfrm>
            <a:off x="2816428" y="2016125"/>
            <a:ext cx="6873468" cy="3449638"/>
          </a:xfrm>
          <a:prstGeom prst="rect">
            <a:avLst/>
          </a:prstGeom>
        </p:spPr>
      </p:pic>
    </p:spTree>
    <p:extLst>
      <p:ext uri="{BB962C8B-B14F-4D97-AF65-F5344CB8AC3E}">
        <p14:creationId xmlns:p14="http://schemas.microsoft.com/office/powerpoint/2010/main" val="196196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E271-D91C-46EA-918E-16666608E579}"/>
              </a:ext>
            </a:extLst>
          </p:cNvPr>
          <p:cNvSpPr>
            <a:spLocks noGrp="1"/>
          </p:cNvSpPr>
          <p:nvPr>
            <p:ph type="title"/>
          </p:nvPr>
        </p:nvSpPr>
        <p:spPr/>
        <p:txBody>
          <a:bodyPr/>
          <a:lstStyle/>
          <a:p>
            <a:r>
              <a:rPr lang="en-US" dirty="0"/>
              <a:t>Final Return of the App</a:t>
            </a:r>
          </a:p>
        </p:txBody>
      </p:sp>
      <p:pic>
        <p:nvPicPr>
          <p:cNvPr id="4" name="Content Placeholder 3">
            <a:extLst>
              <a:ext uri="{FF2B5EF4-FFF2-40B4-BE49-F238E27FC236}">
                <a16:creationId xmlns:a16="http://schemas.microsoft.com/office/drawing/2014/main" id="{B882C214-7087-44CD-900B-4DA60206D51B}"/>
              </a:ext>
            </a:extLst>
          </p:cNvPr>
          <p:cNvPicPr>
            <a:picLocks noGrp="1" noChangeAspect="1"/>
          </p:cNvPicPr>
          <p:nvPr>
            <p:ph idx="1"/>
          </p:nvPr>
        </p:nvPicPr>
        <p:blipFill>
          <a:blip r:embed="rId2"/>
          <a:stretch>
            <a:fillRect/>
          </a:stretch>
        </p:blipFill>
        <p:spPr>
          <a:xfrm>
            <a:off x="2960683" y="2016125"/>
            <a:ext cx="6584958" cy="3449638"/>
          </a:xfrm>
          <a:prstGeom prst="rect">
            <a:avLst/>
          </a:prstGeom>
        </p:spPr>
      </p:pic>
    </p:spTree>
    <p:extLst>
      <p:ext uri="{BB962C8B-B14F-4D97-AF65-F5344CB8AC3E}">
        <p14:creationId xmlns:p14="http://schemas.microsoft.com/office/powerpoint/2010/main" val="279174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C9FD-F07D-40B9-A504-58399143CE69}"/>
              </a:ext>
            </a:extLst>
          </p:cNvPr>
          <p:cNvSpPr>
            <a:spLocks noGrp="1"/>
          </p:cNvSpPr>
          <p:nvPr>
            <p:ph type="title"/>
          </p:nvPr>
        </p:nvSpPr>
        <p:spPr/>
        <p:txBody>
          <a:bodyPr/>
          <a:lstStyle/>
          <a:p>
            <a:r>
              <a:rPr lang="en-US" dirty="0"/>
              <a:t>Continuing Development</a:t>
            </a:r>
          </a:p>
        </p:txBody>
      </p:sp>
      <p:sp>
        <p:nvSpPr>
          <p:cNvPr id="3" name="Content Placeholder 2">
            <a:extLst>
              <a:ext uri="{FF2B5EF4-FFF2-40B4-BE49-F238E27FC236}">
                <a16:creationId xmlns:a16="http://schemas.microsoft.com/office/drawing/2014/main" id="{331D0218-8D7A-4F21-9817-541E2CAA58EE}"/>
              </a:ext>
            </a:extLst>
          </p:cNvPr>
          <p:cNvSpPr>
            <a:spLocks noGrp="1"/>
          </p:cNvSpPr>
          <p:nvPr>
            <p:ph sz="half" idx="1"/>
          </p:nvPr>
        </p:nvSpPr>
        <p:spPr/>
        <p:txBody>
          <a:bodyPr/>
          <a:lstStyle/>
          <a:p>
            <a:r>
              <a:rPr lang="en-US" dirty="0"/>
              <a:t>Features still needed to be implemented:</a:t>
            </a:r>
          </a:p>
          <a:p>
            <a:pPr lvl="1"/>
            <a:r>
              <a:rPr lang="en-US" dirty="0"/>
              <a:t>Better Blob Detection Parameters</a:t>
            </a:r>
          </a:p>
          <a:p>
            <a:pPr lvl="1"/>
            <a:r>
              <a:rPr lang="en-US" dirty="0"/>
              <a:t>Better Image filtering, and Processing</a:t>
            </a:r>
          </a:p>
          <a:p>
            <a:pPr lvl="1"/>
            <a:r>
              <a:rPr lang="en-US" dirty="0"/>
              <a:t>Line Detection, and projection</a:t>
            </a:r>
          </a:p>
          <a:p>
            <a:pPr lvl="1"/>
            <a:r>
              <a:rPr lang="en-US" dirty="0"/>
              <a:t>Better user interface</a:t>
            </a:r>
          </a:p>
          <a:p>
            <a:pPr lvl="1"/>
            <a:r>
              <a:rPr lang="en-US" dirty="0"/>
              <a:t>Heatmap of Player movement for analysis</a:t>
            </a:r>
          </a:p>
          <a:p>
            <a:pPr lvl="1"/>
            <a:endParaRPr lang="en-US" dirty="0"/>
          </a:p>
          <a:p>
            <a:pPr lvl="1"/>
            <a:endParaRPr lang="en-US" dirty="0"/>
          </a:p>
        </p:txBody>
      </p:sp>
      <p:sp>
        <p:nvSpPr>
          <p:cNvPr id="5" name="Arrow: Right 4">
            <a:extLst>
              <a:ext uri="{FF2B5EF4-FFF2-40B4-BE49-F238E27FC236}">
                <a16:creationId xmlns:a16="http://schemas.microsoft.com/office/drawing/2014/main" id="{BD8AC6D0-E28A-4D0B-81B7-64B9A1DEA18A}"/>
              </a:ext>
            </a:extLst>
          </p:cNvPr>
          <p:cNvSpPr/>
          <p:nvPr/>
        </p:nvSpPr>
        <p:spPr>
          <a:xfrm>
            <a:off x="6946900" y="2959100"/>
            <a:ext cx="4445000" cy="248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19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8D86-01FE-4E6D-A112-141ECA1E25DB}"/>
              </a:ext>
            </a:extLst>
          </p:cNvPr>
          <p:cNvSpPr>
            <a:spLocks noGrp="1"/>
          </p:cNvSpPr>
          <p:nvPr>
            <p:ph type="title"/>
          </p:nvPr>
        </p:nvSpPr>
        <p:spPr/>
        <p:txBody>
          <a:bodyPr/>
          <a:lstStyle/>
          <a:p>
            <a:r>
              <a:rPr lang="en-US" dirty="0"/>
              <a:t>Line Detection</a:t>
            </a:r>
          </a:p>
        </p:txBody>
      </p:sp>
      <p:sp>
        <p:nvSpPr>
          <p:cNvPr id="3" name="Content Placeholder 2">
            <a:extLst>
              <a:ext uri="{FF2B5EF4-FFF2-40B4-BE49-F238E27FC236}">
                <a16:creationId xmlns:a16="http://schemas.microsoft.com/office/drawing/2014/main" id="{517D86A6-8EE4-4BBE-98EA-A0FF2B3F616E}"/>
              </a:ext>
            </a:extLst>
          </p:cNvPr>
          <p:cNvSpPr>
            <a:spLocks noGrp="1"/>
          </p:cNvSpPr>
          <p:nvPr>
            <p:ph sz="half" idx="1"/>
          </p:nvPr>
        </p:nvSpPr>
        <p:spPr/>
        <p:txBody>
          <a:bodyPr/>
          <a:lstStyle/>
          <a:p>
            <a:r>
              <a:rPr lang="en-US" dirty="0"/>
              <a:t>For mine application’s line detection feature I will likely use Hough Line Transform. Which should allow me to more easy project the lines of the 18 yard box on to the final return of the application.</a:t>
            </a:r>
          </a:p>
        </p:txBody>
      </p:sp>
      <p:pic>
        <p:nvPicPr>
          <p:cNvPr id="5" name="Content Placeholder 4">
            <a:extLst>
              <a:ext uri="{FF2B5EF4-FFF2-40B4-BE49-F238E27FC236}">
                <a16:creationId xmlns:a16="http://schemas.microsoft.com/office/drawing/2014/main" id="{1D08C326-EEED-4002-AB24-5975ADC191EC}"/>
              </a:ext>
            </a:extLst>
          </p:cNvPr>
          <p:cNvPicPr>
            <a:picLocks noGrp="1" noChangeAspect="1"/>
          </p:cNvPicPr>
          <p:nvPr>
            <p:ph sz="half" idx="2"/>
          </p:nvPr>
        </p:nvPicPr>
        <p:blipFill>
          <a:blip r:embed="rId2"/>
          <a:stretch>
            <a:fillRect/>
          </a:stretch>
        </p:blipFill>
        <p:spPr>
          <a:xfrm>
            <a:off x="7030324" y="2017713"/>
            <a:ext cx="3411376" cy="3441700"/>
          </a:xfrm>
          <a:prstGeom prst="rect">
            <a:avLst/>
          </a:prstGeom>
        </p:spPr>
      </p:pic>
    </p:spTree>
    <p:extLst>
      <p:ext uri="{BB962C8B-B14F-4D97-AF65-F5344CB8AC3E}">
        <p14:creationId xmlns:p14="http://schemas.microsoft.com/office/powerpoint/2010/main" val="153062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49FD-4116-46FC-BC5C-4A2D2E52EA59}"/>
              </a:ext>
            </a:extLst>
          </p:cNvPr>
          <p:cNvSpPr>
            <a:spLocks noGrp="1"/>
          </p:cNvSpPr>
          <p:nvPr>
            <p:ph type="title"/>
          </p:nvPr>
        </p:nvSpPr>
        <p:spPr/>
        <p:txBody>
          <a:bodyPr/>
          <a:lstStyle/>
          <a:p>
            <a:r>
              <a:rPr lang="en-US" dirty="0"/>
              <a:t>Heatmap</a:t>
            </a:r>
          </a:p>
        </p:txBody>
      </p:sp>
      <p:sp>
        <p:nvSpPr>
          <p:cNvPr id="3" name="Content Placeholder 2">
            <a:extLst>
              <a:ext uri="{FF2B5EF4-FFF2-40B4-BE49-F238E27FC236}">
                <a16:creationId xmlns:a16="http://schemas.microsoft.com/office/drawing/2014/main" id="{918D8DEF-8B63-49E7-B64D-F28B99992145}"/>
              </a:ext>
            </a:extLst>
          </p:cNvPr>
          <p:cNvSpPr>
            <a:spLocks noGrp="1"/>
          </p:cNvSpPr>
          <p:nvPr>
            <p:ph sz="half" idx="1"/>
          </p:nvPr>
        </p:nvSpPr>
        <p:spPr/>
        <p:txBody>
          <a:bodyPr/>
          <a:lstStyle/>
          <a:p>
            <a:r>
              <a:rPr lang="en-US" dirty="0"/>
              <a:t>Adding a heatmap to my project might be one of the more ambitious goals. It could be done by saving all of the detection results, and laying them over each. However during this project I do not think that I would be able to break the heatmap down by individual players. </a:t>
            </a:r>
          </a:p>
        </p:txBody>
      </p:sp>
      <p:pic>
        <p:nvPicPr>
          <p:cNvPr id="5" name="Content Placeholder 4">
            <a:extLst>
              <a:ext uri="{FF2B5EF4-FFF2-40B4-BE49-F238E27FC236}">
                <a16:creationId xmlns:a16="http://schemas.microsoft.com/office/drawing/2014/main" id="{FDD03617-C6A3-402C-99A4-4EDE8E63D0DA}"/>
              </a:ext>
            </a:extLst>
          </p:cNvPr>
          <p:cNvPicPr>
            <a:picLocks noGrp="1" noChangeAspect="1"/>
          </p:cNvPicPr>
          <p:nvPr>
            <p:ph sz="half" idx="2"/>
          </p:nvPr>
        </p:nvPicPr>
        <p:blipFill>
          <a:blip r:embed="rId2"/>
          <a:stretch>
            <a:fillRect/>
          </a:stretch>
        </p:blipFill>
        <p:spPr>
          <a:xfrm>
            <a:off x="6413500" y="2658958"/>
            <a:ext cx="4645025" cy="2159210"/>
          </a:xfrm>
          <a:prstGeom prst="rect">
            <a:avLst/>
          </a:prstGeom>
        </p:spPr>
      </p:pic>
    </p:spTree>
    <p:extLst>
      <p:ext uri="{BB962C8B-B14F-4D97-AF65-F5344CB8AC3E}">
        <p14:creationId xmlns:p14="http://schemas.microsoft.com/office/powerpoint/2010/main" val="216853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D52CD3-4E79-4E2C-AFCA-E5945E88EC5D}"/>
              </a:ext>
            </a:extLst>
          </p:cNvPr>
          <p:cNvSpPr>
            <a:spLocks noGrp="1"/>
          </p:cNvSpPr>
          <p:nvPr>
            <p:ph type="ctrTitle"/>
          </p:nvPr>
        </p:nvSpPr>
        <p:spPr/>
        <p:txBody>
          <a:bodyPr/>
          <a:lstStyle/>
          <a:p>
            <a:r>
              <a:rPr lang="en-US" dirty="0"/>
              <a:t>Demonstration </a:t>
            </a:r>
          </a:p>
        </p:txBody>
      </p:sp>
    </p:spTree>
    <p:extLst>
      <p:ext uri="{BB962C8B-B14F-4D97-AF65-F5344CB8AC3E}">
        <p14:creationId xmlns:p14="http://schemas.microsoft.com/office/powerpoint/2010/main" val="407428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0C1C-2AC6-48AD-9122-9EAEB688CE05}"/>
              </a:ext>
            </a:extLst>
          </p:cNvPr>
          <p:cNvSpPr>
            <a:spLocks noGrp="1"/>
          </p:cNvSpPr>
          <p:nvPr>
            <p:ph type="title"/>
          </p:nvPr>
        </p:nvSpPr>
        <p:spPr/>
        <p:txBody>
          <a:bodyPr/>
          <a:lstStyle/>
          <a:p>
            <a:r>
              <a:rPr lang="en-US" dirty="0"/>
              <a:t>Problem to be addressed</a:t>
            </a:r>
          </a:p>
        </p:txBody>
      </p:sp>
      <p:sp>
        <p:nvSpPr>
          <p:cNvPr id="4" name="Content Placeholder 3">
            <a:extLst>
              <a:ext uri="{FF2B5EF4-FFF2-40B4-BE49-F238E27FC236}">
                <a16:creationId xmlns:a16="http://schemas.microsoft.com/office/drawing/2014/main" id="{718CDF39-F596-479E-98F7-A7A568907405}"/>
              </a:ext>
            </a:extLst>
          </p:cNvPr>
          <p:cNvSpPr>
            <a:spLocks noGrp="1"/>
          </p:cNvSpPr>
          <p:nvPr>
            <p:ph sz="half" idx="1"/>
          </p:nvPr>
        </p:nvSpPr>
        <p:spPr/>
        <p:txBody>
          <a:bodyPr>
            <a:normAutofit lnSpcReduction="10000"/>
          </a:bodyPr>
          <a:lstStyle/>
          <a:p>
            <a:pPr>
              <a:buFont typeface="Wingdings" panose="05000000000000000000" pitchFamily="2" charset="2"/>
              <a:buChar char="§"/>
            </a:pPr>
            <a:r>
              <a:rPr lang="en-US" dirty="0"/>
              <a:t>Current sports apps have a poor system of displaying how games are playing in real time. </a:t>
            </a:r>
          </a:p>
          <a:p>
            <a:pPr>
              <a:buFont typeface="Wingdings" panose="05000000000000000000" pitchFamily="2" charset="2"/>
              <a:buChar char="§"/>
            </a:pPr>
            <a:r>
              <a:rPr lang="en-US" dirty="0"/>
              <a:t>The image on the right is how most apps displays match info in real time. </a:t>
            </a:r>
          </a:p>
          <a:p>
            <a:pPr>
              <a:buFont typeface="Wingdings" panose="05000000000000000000" pitchFamily="2" charset="2"/>
              <a:buChar char="§"/>
            </a:pPr>
            <a:r>
              <a:rPr lang="en-US" dirty="0"/>
              <a:t>Most games do not get play by play (This is speculation), because it requires a person to input the actions happening in the game.</a:t>
            </a:r>
          </a:p>
        </p:txBody>
      </p:sp>
      <p:pic>
        <p:nvPicPr>
          <p:cNvPr id="7" name="Content Placeholder 6">
            <a:extLst>
              <a:ext uri="{FF2B5EF4-FFF2-40B4-BE49-F238E27FC236}">
                <a16:creationId xmlns:a16="http://schemas.microsoft.com/office/drawing/2014/main" id="{36489B19-ABE7-4CFF-B831-1853A806D3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32105" y="2120900"/>
            <a:ext cx="3007840" cy="3748088"/>
          </a:xfrm>
        </p:spPr>
      </p:pic>
    </p:spTree>
    <p:extLst>
      <p:ext uri="{BB962C8B-B14F-4D97-AF65-F5344CB8AC3E}">
        <p14:creationId xmlns:p14="http://schemas.microsoft.com/office/powerpoint/2010/main" val="77243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0B12-7A19-44F8-AFDF-F95015B23B00}"/>
              </a:ext>
            </a:extLst>
          </p:cNvPr>
          <p:cNvSpPr>
            <a:spLocks noGrp="1"/>
          </p:cNvSpPr>
          <p:nvPr>
            <p:ph type="title"/>
          </p:nvPr>
        </p:nvSpPr>
        <p:spPr/>
        <p:txBody>
          <a:bodyPr/>
          <a:lstStyle/>
          <a:p>
            <a:r>
              <a:rPr lang="en-US" dirty="0"/>
              <a:t>Goals				</a:t>
            </a:r>
          </a:p>
        </p:txBody>
      </p:sp>
      <p:sp>
        <p:nvSpPr>
          <p:cNvPr id="3" name="Content Placeholder 2">
            <a:extLst>
              <a:ext uri="{FF2B5EF4-FFF2-40B4-BE49-F238E27FC236}">
                <a16:creationId xmlns:a16="http://schemas.microsoft.com/office/drawing/2014/main" id="{4B198EEC-7CBF-48AD-A887-A016FDC99F49}"/>
              </a:ext>
            </a:extLst>
          </p:cNvPr>
          <p:cNvSpPr>
            <a:spLocks noGrp="1"/>
          </p:cNvSpPr>
          <p:nvPr>
            <p:ph sz="half" idx="1"/>
          </p:nvPr>
        </p:nvSpPr>
        <p:spPr/>
        <p:txBody>
          <a:bodyPr/>
          <a:lstStyle/>
          <a:p>
            <a:r>
              <a:rPr lang="en-US" dirty="0"/>
              <a:t>Take in video of soccer match, and produce Top down view. Using this Top down view we process the income video so that we are be able to use open-CV blob detection to track player Movements</a:t>
            </a:r>
          </a:p>
        </p:txBody>
      </p:sp>
      <p:pic>
        <p:nvPicPr>
          <p:cNvPr id="1028" name="Picture 4" descr="OpenCV - Wikipedia">
            <a:extLst>
              <a:ext uri="{FF2B5EF4-FFF2-40B4-BE49-F238E27FC236}">
                <a16:creationId xmlns:a16="http://schemas.microsoft.com/office/drawing/2014/main" id="{62E9401C-D8E1-4908-B8A5-A944F9BBE64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8841" y="2017713"/>
            <a:ext cx="2794343"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9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79F9-EA9F-475F-9162-626177F2365D}"/>
              </a:ext>
            </a:extLst>
          </p:cNvPr>
          <p:cNvSpPr>
            <a:spLocks noGrp="1"/>
          </p:cNvSpPr>
          <p:nvPr>
            <p:ph type="title"/>
          </p:nvPr>
        </p:nvSpPr>
        <p:spPr/>
        <p:txBody>
          <a:bodyPr/>
          <a:lstStyle/>
          <a:p>
            <a:r>
              <a:rPr lang="en-US" dirty="0"/>
              <a:t>References, and use case</a:t>
            </a:r>
          </a:p>
        </p:txBody>
      </p:sp>
      <p:sp>
        <p:nvSpPr>
          <p:cNvPr id="3" name="Content Placeholder 2">
            <a:extLst>
              <a:ext uri="{FF2B5EF4-FFF2-40B4-BE49-F238E27FC236}">
                <a16:creationId xmlns:a16="http://schemas.microsoft.com/office/drawing/2014/main" id="{78C48F00-CD23-48A9-B167-47B9F172671B}"/>
              </a:ext>
            </a:extLst>
          </p:cNvPr>
          <p:cNvSpPr>
            <a:spLocks noGrp="1"/>
          </p:cNvSpPr>
          <p:nvPr>
            <p:ph sz="half" idx="1"/>
          </p:nvPr>
        </p:nvSpPr>
        <p:spPr/>
        <p:txBody>
          <a:bodyPr>
            <a:normAutofit lnSpcReduction="10000"/>
          </a:bodyPr>
          <a:lstStyle/>
          <a:p>
            <a:pPr algn="l"/>
            <a:r>
              <a:rPr lang="en-US" dirty="0"/>
              <a:t>The idea for this project came from the paper: </a:t>
            </a:r>
          </a:p>
          <a:p>
            <a:pPr algn="l"/>
            <a:r>
              <a:rPr lang="en-US" sz="2000" i="1" dirty="0"/>
              <a:t>“A computer vision based web application for tracking soccer players” </a:t>
            </a:r>
          </a:p>
          <a:p>
            <a:pPr algn="l"/>
            <a:r>
              <a:rPr lang="en-US" sz="2000" i="1" dirty="0"/>
              <a:t>by the authors :</a:t>
            </a:r>
            <a:r>
              <a:rPr lang="pt-BR" sz="1800" b="0" i="0" u="none" strike="noStrike" baseline="0" dirty="0">
                <a:latin typeface="CMR10"/>
              </a:rPr>
              <a:t>J.M.F. Rodrigues</a:t>
            </a:r>
            <a:r>
              <a:rPr lang="pt-BR" sz="1800" dirty="0">
                <a:latin typeface="CMR7"/>
              </a:rPr>
              <a:t>,</a:t>
            </a:r>
            <a:r>
              <a:rPr lang="pt-BR" sz="1800" b="0" i="0" u="none" strike="noStrike" baseline="0" dirty="0">
                <a:latin typeface="CMR10"/>
              </a:rPr>
              <a:t> P.J.S. Cardoso</a:t>
            </a:r>
            <a:r>
              <a:rPr lang="pt-BR" sz="1800" dirty="0">
                <a:latin typeface="CMR7"/>
              </a:rPr>
              <a:t>,</a:t>
            </a:r>
            <a:r>
              <a:rPr lang="pt-BR" sz="1800" b="0" i="0" u="none" strike="noStrike" baseline="0" dirty="0">
                <a:latin typeface="CMR10"/>
              </a:rPr>
              <a:t> T. Vilas, S. Bruno, P. Rodrigues, A. </a:t>
            </a:r>
            <a:r>
              <a:rPr lang="en-US" sz="1800" b="0" i="0" u="none" strike="noStrike" baseline="0" dirty="0" err="1">
                <a:latin typeface="CMR10"/>
              </a:rPr>
              <a:t>Belguinha</a:t>
            </a:r>
            <a:r>
              <a:rPr lang="en-US" sz="1800" b="0" i="0" u="none" strike="noStrike" baseline="0" dirty="0">
                <a:latin typeface="CMR10"/>
              </a:rPr>
              <a:t>, and C. Gomes</a:t>
            </a:r>
            <a:r>
              <a:rPr lang="en-US" sz="2000" i="1" dirty="0"/>
              <a:t> </a:t>
            </a:r>
          </a:p>
          <a:p>
            <a:pPr algn="l"/>
            <a:r>
              <a:rPr lang="en-US" sz="2000" dirty="0"/>
              <a:t>In which they gave an example of some what I hope to </a:t>
            </a:r>
            <a:r>
              <a:rPr lang="en-US" sz="2000"/>
              <a:t>achieve with </a:t>
            </a:r>
            <a:r>
              <a:rPr lang="en-US" sz="2000" dirty="0"/>
              <a:t>this project. </a:t>
            </a:r>
          </a:p>
        </p:txBody>
      </p:sp>
      <p:pic>
        <p:nvPicPr>
          <p:cNvPr id="6" name="Content Placeholder 5">
            <a:extLst>
              <a:ext uri="{FF2B5EF4-FFF2-40B4-BE49-F238E27FC236}">
                <a16:creationId xmlns:a16="http://schemas.microsoft.com/office/drawing/2014/main" id="{AC695AF2-B479-485A-A7B9-E5930A2297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4986" y="1955800"/>
            <a:ext cx="3895514" cy="4354319"/>
          </a:xfrm>
        </p:spPr>
      </p:pic>
    </p:spTree>
    <p:extLst>
      <p:ext uri="{BB962C8B-B14F-4D97-AF65-F5344CB8AC3E}">
        <p14:creationId xmlns:p14="http://schemas.microsoft.com/office/powerpoint/2010/main" val="85491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DF3E-9A82-4B75-A683-300AF0275A5A}"/>
              </a:ext>
            </a:extLst>
          </p:cNvPr>
          <p:cNvSpPr>
            <a:spLocks noGrp="1"/>
          </p:cNvSpPr>
          <p:nvPr>
            <p:ph type="title"/>
          </p:nvPr>
        </p:nvSpPr>
        <p:spPr/>
        <p:txBody>
          <a:bodyPr/>
          <a:lstStyle/>
          <a:p>
            <a:r>
              <a:rPr lang="en-US" dirty="0"/>
              <a:t>Elements </a:t>
            </a:r>
          </a:p>
        </p:txBody>
      </p:sp>
      <p:sp>
        <p:nvSpPr>
          <p:cNvPr id="5" name="Text Placeholder 4">
            <a:extLst>
              <a:ext uri="{FF2B5EF4-FFF2-40B4-BE49-F238E27FC236}">
                <a16:creationId xmlns:a16="http://schemas.microsoft.com/office/drawing/2014/main" id="{CA99C2C4-915B-412D-9328-E90F9528F8A6}"/>
              </a:ext>
            </a:extLst>
          </p:cNvPr>
          <p:cNvSpPr>
            <a:spLocks noGrp="1"/>
          </p:cNvSpPr>
          <p:nvPr>
            <p:ph type="body" idx="1"/>
          </p:nvPr>
        </p:nvSpPr>
        <p:spPr/>
        <p:txBody>
          <a:bodyPr/>
          <a:lstStyle/>
          <a:p>
            <a:r>
              <a:rPr lang="en-US" dirty="0"/>
              <a:t>Python Libraries</a:t>
            </a:r>
          </a:p>
        </p:txBody>
      </p:sp>
      <p:sp>
        <p:nvSpPr>
          <p:cNvPr id="6" name="Content Placeholder 5">
            <a:extLst>
              <a:ext uri="{FF2B5EF4-FFF2-40B4-BE49-F238E27FC236}">
                <a16:creationId xmlns:a16="http://schemas.microsoft.com/office/drawing/2014/main" id="{BB391652-6120-434B-8A5C-A41707D181EE}"/>
              </a:ext>
            </a:extLst>
          </p:cNvPr>
          <p:cNvSpPr>
            <a:spLocks noGrp="1"/>
          </p:cNvSpPr>
          <p:nvPr>
            <p:ph sz="half" idx="2"/>
          </p:nvPr>
        </p:nvSpPr>
        <p:spPr/>
        <p:txBody>
          <a:bodyPr/>
          <a:lstStyle/>
          <a:p>
            <a:pPr>
              <a:buFont typeface="Wingdings" panose="05000000000000000000" pitchFamily="2" charset="2"/>
              <a:buChar char="§"/>
            </a:pPr>
            <a:r>
              <a:rPr lang="en-US" dirty="0" err="1"/>
              <a:t>Numpy</a:t>
            </a:r>
            <a:endParaRPr lang="en-US" dirty="0"/>
          </a:p>
          <a:p>
            <a:pPr>
              <a:buFont typeface="Wingdings" panose="05000000000000000000" pitchFamily="2" charset="2"/>
              <a:buChar char="§"/>
            </a:pPr>
            <a:r>
              <a:rPr lang="en-US" dirty="0"/>
              <a:t>Python OpenCV </a:t>
            </a:r>
          </a:p>
        </p:txBody>
      </p:sp>
      <p:sp>
        <p:nvSpPr>
          <p:cNvPr id="7" name="Text Placeholder 6">
            <a:extLst>
              <a:ext uri="{FF2B5EF4-FFF2-40B4-BE49-F238E27FC236}">
                <a16:creationId xmlns:a16="http://schemas.microsoft.com/office/drawing/2014/main" id="{98FFC1E0-7533-410F-A42C-B475171330CD}"/>
              </a:ext>
            </a:extLst>
          </p:cNvPr>
          <p:cNvSpPr>
            <a:spLocks noGrp="1"/>
          </p:cNvSpPr>
          <p:nvPr>
            <p:ph type="body" sz="quarter" idx="3"/>
          </p:nvPr>
        </p:nvSpPr>
        <p:spPr/>
        <p:txBody>
          <a:bodyPr/>
          <a:lstStyle/>
          <a:p>
            <a:r>
              <a:rPr lang="en-US" dirty="0"/>
              <a:t>Video / Training Data</a:t>
            </a:r>
          </a:p>
        </p:txBody>
      </p:sp>
      <p:sp>
        <p:nvSpPr>
          <p:cNvPr id="8" name="Content Placeholder 7">
            <a:extLst>
              <a:ext uri="{FF2B5EF4-FFF2-40B4-BE49-F238E27FC236}">
                <a16:creationId xmlns:a16="http://schemas.microsoft.com/office/drawing/2014/main" id="{F083C10B-1AC5-4F16-A345-550AFF256A78}"/>
              </a:ext>
            </a:extLst>
          </p:cNvPr>
          <p:cNvSpPr>
            <a:spLocks noGrp="1"/>
          </p:cNvSpPr>
          <p:nvPr>
            <p:ph sz="quarter" idx="4"/>
          </p:nvPr>
        </p:nvSpPr>
        <p:spPr/>
        <p:txBody>
          <a:bodyPr/>
          <a:lstStyle/>
          <a:p>
            <a:pPr>
              <a:buFont typeface="Wingdings" panose="05000000000000000000" pitchFamily="2" charset="2"/>
              <a:buChar char="§"/>
            </a:pPr>
            <a:r>
              <a:rPr lang="en-US" dirty="0"/>
              <a:t>Real Game Footage</a:t>
            </a:r>
          </a:p>
          <a:p>
            <a:pPr>
              <a:buFont typeface="Wingdings" panose="05000000000000000000" pitchFamily="2" charset="2"/>
              <a:buChar char="§"/>
            </a:pPr>
            <a:r>
              <a:rPr lang="en-US" dirty="0"/>
              <a:t>Video Captured from FIFA 20</a:t>
            </a:r>
          </a:p>
          <a:p>
            <a:pPr>
              <a:buFont typeface="Wingdings" panose="05000000000000000000" pitchFamily="2" charset="2"/>
              <a:buChar char="§"/>
            </a:pPr>
            <a:r>
              <a:rPr lang="en-US" dirty="0"/>
              <a:t>Cleaning / Removing video that is zoomed in on one player, or is a replay</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79355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007B-D780-45D6-B0BA-5F44060BD95F}"/>
              </a:ext>
            </a:extLst>
          </p:cNvPr>
          <p:cNvSpPr>
            <a:spLocks noGrp="1"/>
          </p:cNvSpPr>
          <p:nvPr>
            <p:ph type="title"/>
          </p:nvPr>
        </p:nvSpPr>
        <p:spPr/>
        <p:txBody>
          <a:bodyPr/>
          <a:lstStyle/>
          <a:p>
            <a:r>
              <a:rPr lang="en-US" dirty="0"/>
              <a:t>Possible Road blocks		</a:t>
            </a:r>
          </a:p>
        </p:txBody>
      </p:sp>
      <p:sp>
        <p:nvSpPr>
          <p:cNvPr id="3" name="Content Placeholder 2">
            <a:extLst>
              <a:ext uri="{FF2B5EF4-FFF2-40B4-BE49-F238E27FC236}">
                <a16:creationId xmlns:a16="http://schemas.microsoft.com/office/drawing/2014/main" id="{1FEEAD88-DE05-496F-9D58-65D0552DBB91}"/>
              </a:ext>
            </a:extLst>
          </p:cNvPr>
          <p:cNvSpPr>
            <a:spLocks noGrp="1"/>
          </p:cNvSpPr>
          <p:nvPr>
            <p:ph sz="half" idx="1"/>
          </p:nvPr>
        </p:nvSpPr>
        <p:spPr/>
        <p:txBody>
          <a:bodyPr>
            <a:normAutofit lnSpcReduction="10000"/>
          </a:bodyPr>
          <a:lstStyle/>
          <a:p>
            <a:pPr>
              <a:buFont typeface="Wingdings" panose="05000000000000000000" pitchFamily="2" charset="2"/>
              <a:buChar char="§"/>
            </a:pPr>
            <a:r>
              <a:rPr lang="en-US" dirty="0"/>
              <a:t>The OpenCV python is incredibly large, and it might take some time to get comfortable with it</a:t>
            </a:r>
          </a:p>
          <a:p>
            <a:pPr>
              <a:buFont typeface="Wingdings" panose="05000000000000000000" pitchFamily="2" charset="2"/>
              <a:buChar char="§"/>
            </a:pPr>
            <a:r>
              <a:rPr lang="en-US" dirty="0"/>
              <a:t>Using actual game footage might be hard to get because most professional  Soccer footage is copyrighted</a:t>
            </a:r>
          </a:p>
          <a:p>
            <a:pPr>
              <a:buFont typeface="Wingdings" panose="05000000000000000000" pitchFamily="2" charset="2"/>
              <a:buChar char="§"/>
            </a:pPr>
            <a:r>
              <a:rPr lang="en-US" dirty="0"/>
              <a:t>Need to have a backup plan that I can pivot to if the slope of the project becomes to difficult</a:t>
            </a:r>
          </a:p>
        </p:txBody>
      </p:sp>
      <p:pic>
        <p:nvPicPr>
          <p:cNvPr id="1026" name="Picture 2" descr="Installing OpenCV on the Raspberry Pi">
            <a:extLst>
              <a:ext uri="{FF2B5EF4-FFF2-40B4-BE49-F238E27FC236}">
                <a16:creationId xmlns:a16="http://schemas.microsoft.com/office/drawing/2014/main" id="{F204171E-F278-44B9-BF3A-B4B757F954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4986" y="3826444"/>
            <a:ext cx="1828804" cy="2252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mier League - Wikipedia">
            <a:extLst>
              <a:ext uri="{FF2B5EF4-FFF2-40B4-BE49-F238E27FC236}">
                <a16:creationId xmlns:a16="http://schemas.microsoft.com/office/drawing/2014/main" id="{053F0075-48E0-4A22-96D0-151DD2F0A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670" y="2120900"/>
            <a:ext cx="4068892" cy="170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66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A1A5-3A13-4874-A850-7DF8B7385ED2}"/>
              </a:ext>
            </a:extLst>
          </p:cNvPr>
          <p:cNvSpPr>
            <a:spLocks noGrp="1"/>
          </p:cNvSpPr>
          <p:nvPr>
            <p:ph type="title"/>
          </p:nvPr>
        </p:nvSpPr>
        <p:spPr/>
        <p:txBody>
          <a:bodyPr/>
          <a:lstStyle/>
          <a:p>
            <a:r>
              <a:rPr lang="en-US" dirty="0"/>
              <a:t>Application Requirements	</a:t>
            </a:r>
          </a:p>
        </p:txBody>
      </p:sp>
      <p:sp>
        <p:nvSpPr>
          <p:cNvPr id="3" name="Content Placeholder 2">
            <a:extLst>
              <a:ext uri="{FF2B5EF4-FFF2-40B4-BE49-F238E27FC236}">
                <a16:creationId xmlns:a16="http://schemas.microsoft.com/office/drawing/2014/main" id="{060C3E60-A7E1-4710-B45A-054A32E50748}"/>
              </a:ext>
            </a:extLst>
          </p:cNvPr>
          <p:cNvSpPr>
            <a:spLocks noGrp="1"/>
          </p:cNvSpPr>
          <p:nvPr>
            <p:ph sz="half" idx="1"/>
          </p:nvPr>
        </p:nvSpPr>
        <p:spPr/>
        <p:txBody>
          <a:bodyPr/>
          <a:lstStyle/>
          <a:p>
            <a:r>
              <a:rPr lang="en-US" dirty="0"/>
              <a:t>Currently the application needs a panoramic view of a soccer field. Meaning that it is a video that has a view of the entire field without having to move or pan. While this is not your average video there are companies like “</a:t>
            </a:r>
            <a:r>
              <a:rPr lang="en-US" dirty="0" err="1"/>
              <a:t>Veo</a:t>
            </a:r>
            <a:r>
              <a:rPr lang="en-US" dirty="0"/>
              <a:t>” that rents out the equipment required to record such a video. </a:t>
            </a:r>
          </a:p>
        </p:txBody>
      </p:sp>
      <p:pic>
        <p:nvPicPr>
          <p:cNvPr id="8" name="Content Placeholder 7">
            <a:extLst>
              <a:ext uri="{FF2B5EF4-FFF2-40B4-BE49-F238E27FC236}">
                <a16:creationId xmlns:a16="http://schemas.microsoft.com/office/drawing/2014/main" id="{984B7A7F-0F12-4A23-BD00-B07E73E71587}"/>
              </a:ext>
            </a:extLst>
          </p:cNvPr>
          <p:cNvPicPr>
            <a:picLocks noGrp="1" noChangeAspect="1"/>
          </p:cNvPicPr>
          <p:nvPr>
            <p:ph sz="half" idx="2"/>
          </p:nvPr>
        </p:nvPicPr>
        <p:blipFill>
          <a:blip r:embed="rId2"/>
          <a:stretch>
            <a:fillRect/>
          </a:stretch>
        </p:blipFill>
        <p:spPr>
          <a:xfrm>
            <a:off x="7298694" y="2222441"/>
            <a:ext cx="3093715" cy="1382156"/>
          </a:xfrm>
          <a:prstGeom prst="rect">
            <a:avLst/>
          </a:prstGeom>
        </p:spPr>
      </p:pic>
      <p:pic>
        <p:nvPicPr>
          <p:cNvPr id="9" name="Picture 8">
            <a:extLst>
              <a:ext uri="{FF2B5EF4-FFF2-40B4-BE49-F238E27FC236}">
                <a16:creationId xmlns:a16="http://schemas.microsoft.com/office/drawing/2014/main" id="{1E6EAA74-BA1E-4223-A622-7138D7BCA2D4}"/>
              </a:ext>
            </a:extLst>
          </p:cNvPr>
          <p:cNvPicPr>
            <a:picLocks noChangeAspect="1"/>
          </p:cNvPicPr>
          <p:nvPr/>
        </p:nvPicPr>
        <p:blipFill>
          <a:blip r:embed="rId3"/>
          <a:stretch>
            <a:fillRect/>
          </a:stretch>
        </p:blipFill>
        <p:spPr>
          <a:xfrm>
            <a:off x="6172202" y="3911481"/>
            <a:ext cx="5346700" cy="1267860"/>
          </a:xfrm>
          <a:prstGeom prst="rect">
            <a:avLst/>
          </a:prstGeom>
        </p:spPr>
      </p:pic>
    </p:spTree>
    <p:extLst>
      <p:ext uri="{BB962C8B-B14F-4D97-AF65-F5344CB8AC3E}">
        <p14:creationId xmlns:p14="http://schemas.microsoft.com/office/powerpoint/2010/main" val="328711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895A-C6DA-4EE8-B365-F994224253A4}"/>
              </a:ext>
            </a:extLst>
          </p:cNvPr>
          <p:cNvSpPr>
            <a:spLocks noGrp="1"/>
          </p:cNvSpPr>
          <p:nvPr>
            <p:ph type="title"/>
          </p:nvPr>
        </p:nvSpPr>
        <p:spPr/>
        <p:txBody>
          <a:bodyPr/>
          <a:lstStyle/>
          <a:p>
            <a:r>
              <a:rPr lang="en-US" dirty="0"/>
              <a:t>Operation of Application</a:t>
            </a:r>
          </a:p>
        </p:txBody>
      </p:sp>
      <p:sp>
        <p:nvSpPr>
          <p:cNvPr id="3" name="Content Placeholder 2">
            <a:extLst>
              <a:ext uri="{FF2B5EF4-FFF2-40B4-BE49-F238E27FC236}">
                <a16:creationId xmlns:a16="http://schemas.microsoft.com/office/drawing/2014/main" id="{38E62D91-41D0-4E44-B7BA-DAFCC76AF1C4}"/>
              </a:ext>
            </a:extLst>
          </p:cNvPr>
          <p:cNvSpPr>
            <a:spLocks noGrp="1"/>
          </p:cNvSpPr>
          <p:nvPr>
            <p:ph sz="half" idx="1"/>
          </p:nvPr>
        </p:nvSpPr>
        <p:spPr/>
        <p:txBody>
          <a:bodyPr>
            <a:normAutofit lnSpcReduction="10000"/>
          </a:bodyPr>
          <a:lstStyle/>
          <a:p>
            <a:r>
              <a:rPr lang="en-US" dirty="0"/>
              <a:t>The application first prompts the user to select the 4 corners of the field. After select the 4 corners the points are taken the field is cut to remove excess, and then the remain field is warped to produce a Top down view of the field. This top down is processed using HSV, and other filter to return a bit-image then blob detection is used to determine where the players are</a:t>
            </a:r>
          </a:p>
        </p:txBody>
      </p:sp>
      <p:pic>
        <p:nvPicPr>
          <p:cNvPr id="5" name="Content Placeholder 4">
            <a:extLst>
              <a:ext uri="{FF2B5EF4-FFF2-40B4-BE49-F238E27FC236}">
                <a16:creationId xmlns:a16="http://schemas.microsoft.com/office/drawing/2014/main" id="{72485D1D-9442-4E85-92B1-295164A929CC}"/>
              </a:ext>
            </a:extLst>
          </p:cNvPr>
          <p:cNvPicPr>
            <a:picLocks noGrp="1" noChangeAspect="1"/>
          </p:cNvPicPr>
          <p:nvPr>
            <p:ph sz="half" idx="2"/>
          </p:nvPr>
        </p:nvPicPr>
        <p:blipFill>
          <a:blip r:embed="rId2"/>
          <a:stretch>
            <a:fillRect/>
          </a:stretch>
        </p:blipFill>
        <p:spPr>
          <a:xfrm>
            <a:off x="6413500" y="2583099"/>
            <a:ext cx="4645025" cy="2310928"/>
          </a:xfrm>
          <a:prstGeom prst="rect">
            <a:avLst/>
          </a:prstGeom>
        </p:spPr>
      </p:pic>
    </p:spTree>
    <p:extLst>
      <p:ext uri="{BB962C8B-B14F-4D97-AF65-F5344CB8AC3E}">
        <p14:creationId xmlns:p14="http://schemas.microsoft.com/office/powerpoint/2010/main" val="349698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6644-08AC-4E44-AABF-F903C3F767BF}"/>
              </a:ext>
            </a:extLst>
          </p:cNvPr>
          <p:cNvSpPr>
            <a:spLocks noGrp="1"/>
          </p:cNvSpPr>
          <p:nvPr>
            <p:ph type="title"/>
          </p:nvPr>
        </p:nvSpPr>
        <p:spPr/>
        <p:txBody>
          <a:bodyPr/>
          <a:lstStyle/>
          <a:p>
            <a:r>
              <a:rPr lang="en-US" dirty="0"/>
              <a:t>Top Down View</a:t>
            </a:r>
          </a:p>
        </p:txBody>
      </p:sp>
      <p:pic>
        <p:nvPicPr>
          <p:cNvPr id="4" name="Content Placeholder 3">
            <a:extLst>
              <a:ext uri="{FF2B5EF4-FFF2-40B4-BE49-F238E27FC236}">
                <a16:creationId xmlns:a16="http://schemas.microsoft.com/office/drawing/2014/main" id="{61FD2814-F0FA-457C-84BF-C2A3E6B9E92B}"/>
              </a:ext>
            </a:extLst>
          </p:cNvPr>
          <p:cNvPicPr>
            <a:picLocks noGrp="1" noChangeAspect="1"/>
          </p:cNvPicPr>
          <p:nvPr>
            <p:ph idx="1"/>
          </p:nvPr>
        </p:nvPicPr>
        <p:blipFill>
          <a:blip r:embed="rId2"/>
          <a:stretch>
            <a:fillRect/>
          </a:stretch>
        </p:blipFill>
        <p:spPr>
          <a:xfrm>
            <a:off x="1297661" y="1550192"/>
            <a:ext cx="9596678" cy="4774407"/>
          </a:xfrm>
          <a:prstGeom prst="rect">
            <a:avLst/>
          </a:prstGeom>
        </p:spPr>
      </p:pic>
    </p:spTree>
    <p:extLst>
      <p:ext uri="{BB962C8B-B14F-4D97-AF65-F5344CB8AC3E}">
        <p14:creationId xmlns:p14="http://schemas.microsoft.com/office/powerpoint/2010/main" val="12910629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970</TotalTime>
  <Words>569</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CMR10</vt:lpstr>
      <vt:lpstr>CMR7</vt:lpstr>
      <vt:lpstr>Gill Sans MT</vt:lpstr>
      <vt:lpstr>Wingdings</vt:lpstr>
      <vt:lpstr>Gallery</vt:lpstr>
      <vt:lpstr>Soccer Tracking APP </vt:lpstr>
      <vt:lpstr>Problem to be addressed</vt:lpstr>
      <vt:lpstr>Goals    </vt:lpstr>
      <vt:lpstr>References, and use case</vt:lpstr>
      <vt:lpstr>Elements </vt:lpstr>
      <vt:lpstr>Possible Road blocks  </vt:lpstr>
      <vt:lpstr>Application Requirements </vt:lpstr>
      <vt:lpstr>Operation of Application</vt:lpstr>
      <vt:lpstr>Top Down View</vt:lpstr>
      <vt:lpstr>Top Down Bit-Image</vt:lpstr>
      <vt:lpstr>Final Return of the App</vt:lpstr>
      <vt:lpstr>Continuing Development</vt:lpstr>
      <vt:lpstr>Line Detection</vt:lpstr>
      <vt:lpstr>Heatmap</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Soccer Tracking APP</dc:title>
  <dc:creator>Ben Kelly</dc:creator>
  <cp:lastModifiedBy>Ben Kelly</cp:lastModifiedBy>
  <cp:revision>14</cp:revision>
  <dcterms:created xsi:type="dcterms:W3CDTF">2020-12-04T16:13:20Z</dcterms:created>
  <dcterms:modified xsi:type="dcterms:W3CDTF">2020-12-10T19:32:05Z</dcterms:modified>
</cp:coreProperties>
</file>