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64" r:id="rId5"/>
    <p:sldId id="273" r:id="rId6"/>
    <p:sldId id="290" r:id="rId7"/>
    <p:sldId id="283" r:id="rId8"/>
    <p:sldId id="279" r:id="rId9"/>
    <p:sldId id="280" r:id="rId10"/>
    <p:sldId id="275" r:id="rId11"/>
    <p:sldId id="274" r:id="rId12"/>
    <p:sldId id="281" r:id="rId13"/>
    <p:sldId id="282" r:id="rId14"/>
    <p:sldId id="276" r:id="rId15"/>
    <p:sldId id="277" r:id="rId16"/>
    <p:sldId id="278" r:id="rId17"/>
    <p:sldId id="267" r:id="rId18"/>
    <p:sldId id="268" r:id="rId19"/>
    <p:sldId id="270" r:id="rId20"/>
    <p:sldId id="272" r:id="rId21"/>
    <p:sldId id="284" r:id="rId22"/>
    <p:sldId id="285" r:id="rId23"/>
    <p:sldId id="298" r:id="rId24"/>
    <p:sldId id="286" r:id="rId25"/>
    <p:sldId id="293" r:id="rId26"/>
    <p:sldId id="296" r:id="rId27"/>
    <p:sldId id="289" r:id="rId28"/>
    <p:sldId id="297"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 KAMALI B" initials="1KB" lastIdx="1" clrIdx="0">
    <p:extLst>
      <p:ext uri="{19B8F6BF-5375-455C-9EA6-DF929625EA0E}">
        <p15:presenceInfo xmlns:p15="http://schemas.microsoft.com/office/powerpoint/2012/main" userId="146 KAMALI 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1" d="100"/>
          <a:sy n="71"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A0584A7-AEF5-4AF0-8652-2B1FE4A68504}" type="datetimeFigureOut">
              <a:rPr lang="en-IN" smtClean="0"/>
              <a:t>11-04-2022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87232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70437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539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90896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375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31300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33230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84A7-AEF5-4AF0-8652-2B1FE4A68504}"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43204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08362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584A7-AEF5-4AF0-8652-2B1FE4A68504}"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98970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11-04-2022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41958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A0584A7-AEF5-4AF0-8652-2B1FE4A68504}" type="datetimeFigureOut">
              <a:rPr lang="en-IN" smtClean="0"/>
              <a:t>11-04-2022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684630D-AF3E-4E88-BE54-25FF5326B986}" type="slidenum">
              <a:rPr lang="en-IN" smtClean="0"/>
              <a:t>‹#›</a:t>
            </a:fld>
            <a:endParaRPr lang="en-IN"/>
          </a:p>
        </p:txBody>
      </p:sp>
    </p:spTree>
    <p:extLst>
      <p:ext uri="{BB962C8B-B14F-4D97-AF65-F5344CB8AC3E}">
        <p14:creationId xmlns:p14="http://schemas.microsoft.com/office/powerpoint/2010/main" val="21720994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9873-B221-46D7-887A-5905F9B05DC6}"/>
              </a:ext>
            </a:extLst>
          </p:cNvPr>
          <p:cNvSpPr>
            <a:spLocks noGrp="1"/>
          </p:cNvSpPr>
          <p:nvPr>
            <p:ph type="ctrTitle"/>
          </p:nvPr>
        </p:nvSpPr>
        <p:spPr>
          <a:xfrm>
            <a:off x="1759236" y="2075505"/>
            <a:ext cx="8679915" cy="1704016"/>
          </a:xfrm>
        </p:spPr>
        <p:txBody>
          <a:bodyPr/>
          <a:lstStyle/>
          <a:p>
            <a:r>
              <a:rPr lang="en-IN" dirty="0">
                <a:latin typeface="Algerian" panose="04020705040A02060702" pitchFamily="82" charset="0"/>
              </a:rPr>
              <a:t>GRAPHICAL SECRET KEY VERIFICATION SYSTEM</a:t>
            </a:r>
          </a:p>
        </p:txBody>
      </p:sp>
      <p:sp>
        <p:nvSpPr>
          <p:cNvPr id="3" name="Subtitle 2">
            <a:extLst>
              <a:ext uri="{FF2B5EF4-FFF2-40B4-BE49-F238E27FC236}">
                <a16:creationId xmlns:a16="http://schemas.microsoft.com/office/drawing/2014/main" id="{A1E46D32-F7CC-4241-8656-B3BE1F63CDB3}"/>
              </a:ext>
            </a:extLst>
          </p:cNvPr>
          <p:cNvSpPr>
            <a:spLocks noGrp="1"/>
          </p:cNvSpPr>
          <p:nvPr>
            <p:ph type="subTitle" idx="1"/>
          </p:nvPr>
        </p:nvSpPr>
        <p:spPr>
          <a:xfrm>
            <a:off x="215153" y="5392270"/>
            <a:ext cx="11779623" cy="1344705"/>
          </a:xfrm>
        </p:spPr>
        <p:txBody>
          <a:bodyPr>
            <a:normAutofit fontScale="92500" lnSpcReduction="20000"/>
          </a:bodyPr>
          <a:lstStyle/>
          <a:p>
            <a:pPr algn="l"/>
            <a:r>
              <a:rPr lang="en-IN" dirty="0">
                <a:solidFill>
                  <a:srgbClr val="002060"/>
                </a:solidFill>
              </a:rPr>
              <a:t>GUIDE                                                                                                                                               MEMBERS</a:t>
            </a:r>
          </a:p>
          <a:p>
            <a:pPr algn="l"/>
            <a:r>
              <a:rPr lang="en-IN" dirty="0">
                <a:solidFill>
                  <a:srgbClr val="002060"/>
                </a:solidFill>
              </a:rPr>
              <a:t>A.KANCHANA                                                                                                               DHARSHINI.S – 2018PECCS125</a:t>
            </a:r>
          </a:p>
          <a:p>
            <a:r>
              <a:rPr lang="en-IN" dirty="0">
                <a:solidFill>
                  <a:srgbClr val="002060"/>
                </a:solidFill>
              </a:rPr>
              <a:t>                                                                                                                                    JOSEPHINE BENITA.T – 2018PECCS145</a:t>
            </a:r>
          </a:p>
          <a:p>
            <a:pPr algn="l"/>
            <a:r>
              <a:rPr lang="en-IN" dirty="0">
                <a:solidFill>
                  <a:srgbClr val="002060"/>
                </a:solidFill>
              </a:rPr>
              <a:t>BATCH NO:   A-19                                                                                                                 KAMALI.B - 2018PECCS146</a:t>
            </a:r>
          </a:p>
        </p:txBody>
      </p:sp>
      <p:sp>
        <p:nvSpPr>
          <p:cNvPr id="4" name="TextBox 3">
            <a:extLst>
              <a:ext uri="{FF2B5EF4-FFF2-40B4-BE49-F238E27FC236}">
                <a16:creationId xmlns:a16="http://schemas.microsoft.com/office/drawing/2014/main" id="{6CC2247E-CFEB-4A1A-B6BE-29548E37F6D1}"/>
              </a:ext>
            </a:extLst>
          </p:cNvPr>
          <p:cNvSpPr txBox="1"/>
          <p:nvPr/>
        </p:nvSpPr>
        <p:spPr>
          <a:xfrm>
            <a:off x="7119815" y="4720492"/>
            <a:ext cx="2774462" cy="369332"/>
          </a:xfrm>
          <a:prstGeom prst="rect">
            <a:avLst/>
          </a:prstGeom>
          <a:noFill/>
        </p:spPr>
        <p:txBody>
          <a:bodyPr wrap="square" rtlCol="0">
            <a:spAutoFit/>
          </a:bodyPr>
          <a:lstStyle/>
          <a:p>
            <a:r>
              <a:rPr lang="en-US" dirty="0">
                <a:solidFill>
                  <a:schemeClr val="bg1"/>
                </a:solidFill>
              </a:rPr>
              <a:t>DOMAIN: SECURITY</a:t>
            </a:r>
            <a:endParaRPr lang="en-IN" dirty="0">
              <a:solidFill>
                <a:schemeClr val="bg1"/>
              </a:solidFill>
            </a:endParaRPr>
          </a:p>
        </p:txBody>
      </p:sp>
    </p:spTree>
    <p:extLst>
      <p:ext uri="{BB962C8B-B14F-4D97-AF65-F5344CB8AC3E}">
        <p14:creationId xmlns:p14="http://schemas.microsoft.com/office/powerpoint/2010/main" val="55248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BDC00-50B2-48C5-8488-6E2C863575DC}"/>
              </a:ext>
            </a:extLst>
          </p:cNvPr>
          <p:cNvSpPr/>
          <p:nvPr/>
        </p:nvSpPr>
        <p:spPr>
          <a:xfrm>
            <a:off x="125046" y="117231"/>
            <a:ext cx="11965354" cy="6650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Times New Roman" panose="02020603050405020304" pitchFamily="18" charset="0"/>
                <a:cs typeface="Times New Roman" panose="02020603050405020304" pitchFamily="18" charset="0"/>
              </a:rPr>
              <a:t>4</a:t>
            </a: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a:t>
            </a:r>
            <a:r>
              <a:rPr lang="en-US" sz="2400" b="0" i="0" dirty="0">
                <a:solidFill>
                  <a:srgbClr val="202124"/>
                </a:solidFill>
                <a:effectLst/>
                <a:latin typeface="Roboto" panose="02000000000000000000" pitchFamily="2" charset="0"/>
              </a:rPr>
              <a:t> </a:t>
            </a:r>
            <a:r>
              <a:rPr lang="en-US" sz="2400" b="0" i="0" dirty="0">
                <a:solidFill>
                  <a:schemeClr val="bg1"/>
                </a:solidFill>
                <a:effectLst/>
                <a:latin typeface="Times New Roman" panose="02020603050405020304" pitchFamily="18" charset="0"/>
                <a:cs typeface="Times New Roman" panose="02020603050405020304" pitchFamily="18" charset="0"/>
              </a:rPr>
              <a:t>A Longitudinal Study on Web-Sites Password Management (in)Security: Evidence and Remedies</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a:t>
            </a:r>
            <a:r>
              <a:rPr lang="en-US" sz="2400" dirty="0">
                <a:latin typeface="Times New Roman" panose="02020603050405020304" pitchFamily="18" charset="0"/>
                <a:cs typeface="Times New Roman" panose="02020603050405020304" pitchFamily="18" charset="0"/>
              </a:rPr>
              <a:t> </a:t>
            </a:r>
            <a:r>
              <a:rPr lang="it-IT" sz="2400" b="0" i="0" dirty="0">
                <a:solidFill>
                  <a:schemeClr val="bg1"/>
                </a:solidFill>
                <a:effectLst/>
                <a:latin typeface="Times New Roman" panose="02020603050405020304" pitchFamily="18" charset="0"/>
                <a:cs typeface="Times New Roman" panose="02020603050405020304" pitchFamily="18" charset="0"/>
              </a:rPr>
              <a:t>Simone Raponi, Roberto Di Pietro</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2020</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US" sz="2400" dirty="0">
                <a:solidFill>
                  <a:schemeClr val="bg1"/>
                </a:solidFill>
                <a:latin typeface="Times New Roman" panose="02020603050405020304" pitchFamily="18" charset="0"/>
                <a:cs typeface="Times New Roman" panose="02020603050405020304" pitchFamily="18" charset="0"/>
              </a:rPr>
              <a:t>Secret sharing algorithm, Email based authentication.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1.Can be universally used.</a:t>
            </a:r>
          </a:p>
          <a:p>
            <a:r>
              <a:rPr lang="en-US" sz="2400" dirty="0">
                <a:latin typeface="Times New Roman" panose="02020603050405020304" pitchFamily="18" charset="0"/>
                <a:cs typeface="Times New Roman" panose="02020603050405020304" pitchFamily="18" charset="0"/>
              </a:rPr>
              <a:t>              2.User friendly experience.</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1.Less space weaker confidentiality. </a:t>
            </a:r>
          </a:p>
          <a:p>
            <a:endParaRPr lang="en-IN" dirty="0"/>
          </a:p>
        </p:txBody>
      </p:sp>
    </p:spTree>
    <p:extLst>
      <p:ext uri="{BB962C8B-B14F-4D97-AF65-F5344CB8AC3E}">
        <p14:creationId xmlns:p14="http://schemas.microsoft.com/office/powerpoint/2010/main" val="175939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DAA0DD-E909-48F3-B791-3CCBD07B2CB4}"/>
              </a:ext>
            </a:extLst>
          </p:cNvPr>
          <p:cNvSpPr/>
          <p:nvPr/>
        </p:nvSpPr>
        <p:spPr>
          <a:xfrm>
            <a:off x="85969" y="117231"/>
            <a:ext cx="12012246" cy="6658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Times New Roman" panose="02020603050405020304" pitchFamily="18" charset="0"/>
                <a:cs typeface="Times New Roman" panose="02020603050405020304" pitchFamily="18" charset="0"/>
              </a:rPr>
              <a:t>5</a:t>
            </a: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 </a:t>
            </a:r>
            <a:r>
              <a:rPr lang="en-US" sz="2400" b="0" i="0" dirty="0">
                <a:solidFill>
                  <a:schemeClr val="bg1"/>
                </a:solidFill>
                <a:effectLst/>
                <a:latin typeface="Times New Roman" panose="02020603050405020304" pitchFamily="18" charset="0"/>
                <a:cs typeface="Times New Roman" panose="02020603050405020304" pitchFamily="18" charset="0"/>
              </a:rPr>
              <a:t>A Password-Based Authentication System Based on the CAPTCHA AI Problem</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 </a:t>
            </a:r>
            <a:r>
              <a:rPr lang="en-IN" sz="2400" b="0" i="0" dirty="0">
                <a:solidFill>
                  <a:schemeClr val="bg1"/>
                </a:solidFill>
                <a:effectLst/>
                <a:latin typeface="Times New Roman" panose="02020603050405020304" pitchFamily="18" charset="0"/>
                <a:cs typeface="Times New Roman" panose="02020603050405020304" pitchFamily="18" charset="0"/>
              </a:rPr>
              <a:t>Masoud </a:t>
            </a:r>
            <a:r>
              <a:rPr lang="en-IN" sz="2400" b="0" i="0" dirty="0" err="1">
                <a:solidFill>
                  <a:schemeClr val="bg1"/>
                </a:solidFill>
                <a:effectLst/>
                <a:latin typeface="Times New Roman" panose="02020603050405020304" pitchFamily="18" charset="0"/>
                <a:cs typeface="Times New Roman" panose="02020603050405020304" pitchFamily="18" charset="0"/>
              </a:rPr>
              <a:t>Alajmi</a:t>
            </a:r>
            <a:r>
              <a:rPr lang="en-IN" sz="2400" b="0" i="0" dirty="0">
                <a:solidFill>
                  <a:schemeClr val="bg1"/>
                </a:solidFill>
                <a:effectLst/>
                <a:latin typeface="Times New Roman" panose="02020603050405020304" pitchFamily="18" charset="0"/>
                <a:cs typeface="Times New Roman" panose="02020603050405020304" pitchFamily="18" charset="0"/>
              </a:rPr>
              <a:t>, Ibrahim </a:t>
            </a:r>
            <a:r>
              <a:rPr lang="en-IN" sz="2400" b="0" i="0" dirty="0" err="1">
                <a:solidFill>
                  <a:schemeClr val="bg1"/>
                </a:solidFill>
                <a:effectLst/>
                <a:latin typeface="Times New Roman" panose="02020603050405020304" pitchFamily="18" charset="0"/>
                <a:cs typeface="Times New Roman" panose="02020603050405020304" pitchFamily="18" charset="0"/>
              </a:rPr>
              <a:t>Elashry</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Hala</a:t>
            </a:r>
            <a:r>
              <a:rPr lang="en-IN" sz="2400" b="0" i="0" dirty="0">
                <a:solidFill>
                  <a:schemeClr val="bg1"/>
                </a:solidFill>
                <a:effectLst/>
                <a:latin typeface="Times New Roman" panose="02020603050405020304" pitchFamily="18" charset="0"/>
                <a:cs typeface="Times New Roman" panose="02020603050405020304" pitchFamily="18" charset="0"/>
              </a:rPr>
              <a:t> ,S. El-Sayed</a:t>
            </a:r>
            <a:r>
              <a:rPr lang="en-IN" sz="2400" dirty="0">
                <a:solidFill>
                  <a:schemeClr val="bg1"/>
                </a:solidFill>
                <a:latin typeface="Times New Roman" panose="02020603050405020304" pitchFamily="18" charset="0"/>
                <a:cs typeface="Times New Roman" panose="02020603050405020304" pitchFamily="18" charset="0"/>
              </a:rPr>
              <a:t> ,</a:t>
            </a:r>
            <a:r>
              <a:rPr lang="en-IN" sz="2400" b="0" i="0" dirty="0">
                <a:solidFill>
                  <a:schemeClr val="bg1"/>
                </a:solidFill>
                <a:effectLst/>
                <a:latin typeface="Times New Roman" panose="02020603050405020304" pitchFamily="18" charset="0"/>
                <a:cs typeface="Times New Roman" panose="02020603050405020304" pitchFamily="18" charset="0"/>
              </a:rPr>
              <a:t>Osama S. </a:t>
            </a:r>
            <a:r>
              <a:rPr lang="en-IN" sz="2400" b="0" i="0" dirty="0" err="1">
                <a:solidFill>
                  <a:schemeClr val="bg1"/>
                </a:solidFill>
                <a:effectLst/>
                <a:latin typeface="Times New Roman" panose="02020603050405020304" pitchFamily="18" charset="0"/>
                <a:cs typeface="Times New Roman" panose="02020603050405020304" pitchFamily="18" charset="0"/>
              </a:rPr>
              <a:t>Faragallah</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2020</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he brute force attack and the replay attack ,</a:t>
            </a:r>
            <a:r>
              <a:rPr lang="en-IN" sz="2400" b="0" i="0" dirty="0">
                <a:solidFill>
                  <a:schemeClr val="bg1"/>
                </a:solidFill>
                <a:effectLst/>
                <a:latin typeface="Times New Roman" panose="02020603050405020304" pitchFamily="18" charset="0"/>
                <a:cs typeface="Times New Roman" panose="02020603050405020304" pitchFamily="18" charset="0"/>
              </a:rPr>
              <a:t> CAPTCHA AI</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 </a:t>
            </a:r>
            <a:r>
              <a:rPr lang="en-US" sz="2400" b="0" i="0" dirty="0">
                <a:solidFill>
                  <a:schemeClr val="bg1"/>
                </a:solidFill>
                <a:effectLst/>
                <a:latin typeface="Times New Roman" panose="02020603050405020304" pitchFamily="18" charset="0"/>
                <a:cs typeface="Times New Roman" panose="02020603050405020304" pitchFamily="18" charset="0"/>
              </a:rPr>
              <a:t>protect against abusive bot traffic.</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latin typeface="Times New Roman" panose="02020603050405020304" pitchFamily="18" charset="0"/>
                <a:cs typeface="Times New Roman" panose="02020603050405020304" pitchFamily="18" charset="0"/>
              </a:rPr>
              <a:t>              1.</a:t>
            </a:r>
            <a:r>
              <a:rPr lang="en-US" sz="2400" b="0" i="0" dirty="0">
                <a:solidFill>
                  <a:srgbClr val="202124"/>
                </a:solidFill>
                <a:effectLst/>
                <a:latin typeface="Roboto" panose="02000000000000000000" pitchFamily="2" charset="0"/>
              </a:rPr>
              <a:t> </a:t>
            </a:r>
            <a:r>
              <a:rPr lang="en-US" sz="2400" b="0" i="0" dirty="0">
                <a:solidFill>
                  <a:schemeClr val="bg1"/>
                </a:solidFill>
                <a:effectLst/>
                <a:latin typeface="Times New Roman" panose="02020603050405020304" pitchFamily="18" charset="0"/>
                <a:cs typeface="Times New Roman" panose="02020603050405020304" pitchFamily="18" charset="0"/>
              </a:rPr>
              <a:t>no protection against machine learning and ai , irritates users</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              2.</a:t>
            </a:r>
            <a:r>
              <a:rPr lang="en-US" sz="2400" b="0" i="0" dirty="0">
                <a:solidFill>
                  <a:schemeClr val="bg1"/>
                </a:solidFill>
                <a:effectLst/>
                <a:latin typeface="Times New Roman" panose="02020603050405020304" pitchFamily="18" charset="0"/>
                <a:cs typeface="Times New Roman" panose="02020603050405020304" pitchFamily="18" charset="0"/>
              </a:rPr>
              <a:t> sometimes very difficult to read.</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24479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30D74D-A6FD-4192-8160-766B06B6D321}"/>
              </a:ext>
            </a:extLst>
          </p:cNvPr>
          <p:cNvSpPr/>
          <p:nvPr/>
        </p:nvSpPr>
        <p:spPr>
          <a:xfrm>
            <a:off x="70338" y="70338"/>
            <a:ext cx="12027877" cy="671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a:t>
            </a:r>
            <a:r>
              <a:rPr lang="en-US" sz="2400">
                <a:solidFill>
                  <a:schemeClr val="tx1"/>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Doodle-Based Authentication Technique Using Augmented Reality</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a:t>
            </a:r>
            <a:r>
              <a:rPr lang="en-US" sz="2400">
                <a:solidFill>
                  <a:schemeClr val="tx1"/>
                </a:solidFill>
                <a:latin typeface="Times New Roman" panose="02020603050405020304" pitchFamily="18" charset="0"/>
                <a:cs typeface="Times New Roman" panose="02020603050405020304" pitchFamily="18" charset="0"/>
              </a:rPr>
              <a:t>: </a:t>
            </a:r>
            <a:r>
              <a:rPr lang="en-IN" sz="2400">
                <a:solidFill>
                  <a:schemeClr val="bg1"/>
                </a:solidFill>
                <a:latin typeface="Times New Roman" panose="02020603050405020304" pitchFamily="18" charset="0"/>
                <a:cs typeface="Times New Roman" panose="02020603050405020304" pitchFamily="18" charset="0"/>
              </a:rPr>
              <a:t>W</a:t>
            </a:r>
            <a:r>
              <a:rPr lang="en-IN" sz="2400">
                <a:latin typeface="Times New Roman" panose="02020603050405020304" pitchFamily="18" charset="0"/>
                <a:cs typeface="Times New Roman" panose="02020603050405020304" pitchFamily="18" charset="0"/>
              </a:rPr>
              <a:t>aqas wazir , Hasan ali khattak , (senior member, ieee), Ahmad almogren , (senior member, ieee), Mudassar ali khan and Ikram ud din , (senior member, ieee)</a:t>
            </a: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Year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2019</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a:t>
            </a:r>
            <a:r>
              <a:rPr lang="en-US" sz="2400">
                <a:solidFill>
                  <a:schemeClr val="tx1"/>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IEEE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ugmented reality, gesture recognition, password, doodle-based authentication, usable security.</a:t>
            </a:r>
            <a:r>
              <a:rPr lang="en-US" sz="240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a:t>
            </a:r>
            <a:r>
              <a:rPr lang="en-US" sz="2400">
                <a:latin typeface="Times New Roman" panose="02020603050405020304" pitchFamily="18" charset="0"/>
                <a:cs typeface="Times New Roman" panose="02020603050405020304" pitchFamily="18" charset="0"/>
              </a:rPr>
              <a:t>. It </a:t>
            </a:r>
            <a:r>
              <a:rPr lang="en-US" sz="2400" dirty="0">
                <a:latin typeface="Times New Roman" panose="02020603050405020304" pitchFamily="18" charset="0"/>
                <a:cs typeface="Times New Roman" panose="02020603050405020304" pitchFamily="18" charset="0"/>
              </a:rPr>
              <a:t>is based on simple rules and very famous among the users.</a:t>
            </a: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 Fails in some browsers.</a:t>
            </a:r>
          </a:p>
          <a:p>
            <a:r>
              <a:rPr lang="en-US" sz="2400" dirty="0">
                <a:solidFill>
                  <a:schemeClr val="bg1"/>
                </a:solidFill>
                <a:latin typeface="Times New Roman" panose="02020603050405020304" pitchFamily="18" charset="0"/>
                <a:cs typeface="Times New Roman" panose="02020603050405020304" pitchFamily="18" charset="0"/>
              </a:rPr>
              <a:t>              2. Time consuming.</a:t>
            </a:r>
          </a:p>
          <a:p>
            <a:r>
              <a:rPr lang="en-US" sz="2400" dirty="0">
                <a:solidFill>
                  <a:schemeClr val="bg1"/>
                </a:solidFill>
                <a:latin typeface="Times New Roman" panose="02020603050405020304" pitchFamily="18" charset="0"/>
                <a:cs typeface="Times New Roman" panose="02020603050405020304" pitchFamily="18" charset="0"/>
              </a:rPr>
              <a:t>              3. Sometimes it is difficult to read.</a:t>
            </a:r>
          </a:p>
        </p:txBody>
      </p:sp>
    </p:spTree>
    <p:extLst>
      <p:ext uri="{BB962C8B-B14F-4D97-AF65-F5344CB8AC3E}">
        <p14:creationId xmlns:p14="http://schemas.microsoft.com/office/powerpoint/2010/main" val="239072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6BC9F-479E-4E6E-8B3A-AA59577822D4}"/>
              </a:ext>
            </a:extLst>
          </p:cNvPr>
          <p:cNvSpPr/>
          <p:nvPr/>
        </p:nvSpPr>
        <p:spPr>
          <a:xfrm>
            <a:off x="70338" y="23446"/>
            <a:ext cx="12043508" cy="6689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a:t>
            </a:r>
            <a:r>
              <a:rPr lang="en-US" sz="2400">
                <a:solidFill>
                  <a:schemeClr val="tx1"/>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 Secure Hybrid Authentication Scheme using PassPoints and Press Touch Code</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a:t>
            </a:r>
            <a:r>
              <a:rPr lang="en-US" sz="2400">
                <a:solidFill>
                  <a:schemeClr val="tx1"/>
                </a:solidFill>
                <a:latin typeface="Times New Roman" panose="02020603050405020304" pitchFamily="18" charset="0"/>
                <a:cs typeface="Times New Roman" panose="02020603050405020304" pitchFamily="18" charset="0"/>
              </a:rPr>
              <a:t>: </a:t>
            </a:r>
            <a:r>
              <a:rPr lang="en-IN" sz="2400">
                <a:solidFill>
                  <a:schemeClr val="bg1"/>
                </a:solidFill>
                <a:latin typeface="Times New Roman" panose="02020603050405020304" pitchFamily="18" charset="0"/>
                <a:cs typeface="Times New Roman" panose="02020603050405020304" pitchFamily="18" charset="0"/>
              </a:rPr>
              <a:t>S</a:t>
            </a:r>
            <a:r>
              <a:rPr lang="en-IN" sz="2400">
                <a:latin typeface="Times New Roman" panose="02020603050405020304" pitchFamily="18" charset="0"/>
                <a:cs typeface="Times New Roman" panose="02020603050405020304" pitchFamily="18" charset="0"/>
              </a:rPr>
              <a:t>aiful azad1, Noor elya afiqah che nordin , Nur nadhirah ab rasul , Mufti mahmud, (senior member, ieee), Kamal z. zamli1 , (senior member, ieee)</a:t>
            </a: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Year</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2019</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IEEE</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uthentication schemes, Graphical authentication schemes, hybrid authentication schemes, Locimetric schemes, Passpoints, Press touch code.</a:t>
            </a: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Observations</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 Users select the pre selected faces from a grid.</a:t>
            </a: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 Biases towards faces and not being secure against shoulder </a:t>
            </a:r>
            <a:r>
              <a:rPr lang="en-US" sz="2400" dirty="0" err="1">
                <a:solidFill>
                  <a:schemeClr val="bg1"/>
                </a:solidFill>
                <a:latin typeface="Times New Roman" panose="02020603050405020304" pitchFamily="18" charset="0"/>
                <a:cs typeface="Times New Roman" panose="02020603050405020304" pitchFamily="18" charset="0"/>
              </a:rPr>
              <a:t>surffing</a:t>
            </a:r>
            <a:r>
              <a:rPr lang="en-US" sz="2400" dirty="0">
                <a:solidFill>
                  <a:schemeClr val="bg1"/>
                </a:solidFill>
                <a:latin typeface="Times New Roman" panose="02020603050405020304" pitchFamily="18" charset="0"/>
                <a:cs typeface="Times New Roman" panose="02020603050405020304" pitchFamily="18" charset="0"/>
              </a:rPr>
              <a:t>, Brute force and dictionary attacks.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8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9C3C5-AE8A-411A-AC5A-DC53FA141913}"/>
              </a:ext>
            </a:extLst>
          </p:cNvPr>
          <p:cNvSpPr/>
          <p:nvPr/>
        </p:nvSpPr>
        <p:spPr>
          <a:xfrm>
            <a:off x="70338" y="70338"/>
            <a:ext cx="11996616" cy="667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latin typeface="Times New Roman" panose="02020603050405020304" pitchFamily="18" charset="0"/>
                <a:cs typeface="Times New Roman" panose="02020603050405020304" pitchFamily="18" charset="0"/>
              </a:rPr>
              <a:t>8</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a:t>
            </a:r>
            <a:r>
              <a:rPr lang="en-US" sz="2400" b="0" i="0" dirty="0">
                <a:solidFill>
                  <a:srgbClr val="202124"/>
                </a:solidFill>
                <a:effectLst/>
                <a:latin typeface="Roboto" panose="02000000000000000000" pitchFamily="2" charset="0"/>
              </a:rPr>
              <a:t> </a:t>
            </a:r>
            <a:r>
              <a:rPr lang="en-US" sz="2400" dirty="0">
                <a:solidFill>
                  <a:schemeClr val="bg1"/>
                </a:solidFill>
                <a:latin typeface="Times New Roman" panose="02020603050405020304" pitchFamily="18" charset="0"/>
                <a:cs typeface="Times New Roman" panose="02020603050405020304" pitchFamily="18" charset="0"/>
              </a:rPr>
              <a:t>A</a:t>
            </a:r>
            <a:r>
              <a:rPr lang="en-US" sz="2400" b="0" i="0" dirty="0">
                <a:solidFill>
                  <a:schemeClr val="bg1"/>
                </a:solidFill>
                <a:effectLst/>
                <a:latin typeface="Times New Roman" panose="02020603050405020304" pitchFamily="18" charset="0"/>
                <a:cs typeface="Times New Roman" panose="02020603050405020304" pitchFamily="18" charset="0"/>
              </a:rPr>
              <a:t>uthentication using text and graphical password</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a:t>
            </a:r>
            <a:r>
              <a:rPr lang="en-IN" sz="2400" b="0" i="0" dirty="0">
                <a:solidFill>
                  <a:srgbClr val="202124"/>
                </a:solidFill>
                <a:effectLst/>
                <a:latin typeface="Roboto" panose="02000000000000000000" pitchFamily="2" charset="0"/>
              </a:rPr>
              <a:t> </a:t>
            </a:r>
            <a:r>
              <a:rPr lang="en-IN" sz="2400" b="0" i="0" dirty="0">
                <a:solidFill>
                  <a:schemeClr val="bg1"/>
                </a:solidFill>
                <a:effectLst/>
                <a:latin typeface="Times New Roman" panose="02020603050405020304" pitchFamily="18" charset="0"/>
                <a:cs typeface="Times New Roman" panose="02020603050405020304" pitchFamily="18" charset="0"/>
              </a:rPr>
              <a:t>Abhilash M Joshi, </a:t>
            </a:r>
            <a:r>
              <a:rPr lang="en-IN" sz="2400" b="0" i="0" dirty="0" err="1">
                <a:solidFill>
                  <a:schemeClr val="bg1"/>
                </a:solidFill>
                <a:effectLst/>
                <a:latin typeface="Times New Roman" panose="02020603050405020304" pitchFamily="18" charset="0"/>
                <a:cs typeface="Times New Roman" panose="02020603050405020304" pitchFamily="18" charset="0"/>
              </a:rPr>
              <a:t>Balachandra</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Muniyal</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2018</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US" sz="2400" b="0" i="0" dirty="0">
                <a:solidFill>
                  <a:schemeClr val="bg1"/>
                </a:solidFill>
                <a:effectLst/>
                <a:latin typeface="Times New Roman" panose="02020603050405020304" pitchFamily="18" charset="0"/>
                <a:cs typeface="Times New Roman" panose="02020603050405020304" pitchFamily="18" charset="0"/>
              </a:rPr>
              <a:t>Token Based Authentication Knowledge based authentication Biometric based authentication</a:t>
            </a:r>
            <a:r>
              <a:rPr lang="en-US" sz="2400" b="0" i="0" dirty="0">
                <a:solidFill>
                  <a:schemeClr val="bg1"/>
                </a:solidFill>
                <a:effectLst/>
                <a:latin typeface="Roboto" panose="02000000000000000000" pitchFamily="2" charset="0"/>
              </a:rPr>
              <a:t>.</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a:t>
            </a:r>
            <a:r>
              <a:rPr lang="en-US" sz="2400" b="0" i="0" dirty="0">
                <a:solidFill>
                  <a:schemeClr val="bg1"/>
                </a:solidFill>
                <a:effectLst/>
                <a:latin typeface="Times New Roman" panose="02020603050405020304" pitchFamily="18" charset="0"/>
                <a:cs typeface="Times New Roman" panose="02020603050405020304" pitchFamily="18" charset="0"/>
              </a:rPr>
              <a:t>Images in this matrix will be shuffled within, to avoid eavesdropping and shoulder surfing. </a:t>
            </a:r>
          </a:p>
          <a:p>
            <a:r>
              <a:rPr lang="en-US" sz="2400" b="0" i="0" dirty="0">
                <a:solidFill>
                  <a:schemeClr val="bg1"/>
                </a:solidFill>
                <a:effectLst/>
                <a:latin typeface="Times New Roman" panose="02020603050405020304" pitchFamily="18" charset="0"/>
                <a:cs typeface="Times New Roman" panose="02020603050405020304" pitchFamily="18" charset="0"/>
              </a:rPr>
              <a:t>              2.The shuffle feature of this graphical password will stand against various attacks.</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bg1"/>
                </a:solidFill>
                <a:latin typeface="Times New Roman" panose="02020603050405020304" pitchFamily="18" charset="0"/>
                <a:cs typeface="Times New Roman" panose="02020603050405020304" pitchFamily="18" charset="0"/>
              </a:rPr>
              <a:t>              </a:t>
            </a:r>
            <a:r>
              <a:rPr lang="en-IN" b="0" i="0" dirty="0">
                <a:solidFill>
                  <a:srgbClr val="202124"/>
                </a:solidFill>
                <a:effectLst/>
                <a:latin typeface="Roboto" panose="02000000000000000000" pitchFamily="2" charset="0"/>
              </a:rPr>
              <a:t> </a:t>
            </a:r>
            <a:r>
              <a:rPr lang="en-IN" sz="2400" b="0" i="0" dirty="0">
                <a:solidFill>
                  <a:schemeClr val="bg1"/>
                </a:solidFill>
                <a:effectLst/>
                <a:latin typeface="Times New Roman" panose="02020603050405020304" pitchFamily="18" charset="0"/>
                <a:cs typeface="Times New Roman" panose="02020603050405020304" pitchFamily="18" charset="0"/>
              </a:rPr>
              <a:t>It is very expensive</a:t>
            </a:r>
            <a:r>
              <a:rPr lang="en-IN" sz="2400" dirty="0">
                <a:solidFill>
                  <a:schemeClr val="bg1"/>
                </a:solidFill>
                <a:latin typeface="Roboto" panose="02000000000000000000" pitchFamily="2" charset="0"/>
                <a:cs typeface="Times New Roman" panose="02020603050405020304" pitchFamily="18" charset="0"/>
              </a:rPr>
              <a:t>.</a:t>
            </a:r>
            <a:endParaRPr lang="en-IN" dirty="0">
              <a:solidFill>
                <a:schemeClr val="bg1"/>
              </a:solidFill>
            </a:endParaRPr>
          </a:p>
        </p:txBody>
      </p:sp>
    </p:spTree>
    <p:extLst>
      <p:ext uri="{BB962C8B-B14F-4D97-AF65-F5344CB8AC3E}">
        <p14:creationId xmlns:p14="http://schemas.microsoft.com/office/powerpoint/2010/main" val="152146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CBB7F0-DF85-4616-A2D6-7BA524CDC393}"/>
              </a:ext>
            </a:extLst>
          </p:cNvPr>
          <p:cNvSpPr/>
          <p:nvPr/>
        </p:nvSpPr>
        <p:spPr>
          <a:xfrm>
            <a:off x="117231" y="109415"/>
            <a:ext cx="11980984" cy="665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latin typeface="Times New Roman" panose="02020603050405020304" pitchFamily="18" charset="0"/>
                <a:cs typeface="Times New Roman" panose="02020603050405020304" pitchFamily="18" charset="0"/>
              </a:rPr>
              <a:t>9</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a:t>
            </a:r>
            <a:r>
              <a:rPr lang="en-US" sz="2400" b="0" i="0" dirty="0">
                <a:solidFill>
                  <a:schemeClr val="bg1"/>
                </a:solidFill>
                <a:effectLst/>
                <a:latin typeface="Times New Roman" panose="02020603050405020304" pitchFamily="18" charset="0"/>
                <a:cs typeface="Times New Roman" panose="02020603050405020304" pitchFamily="18" charset="0"/>
              </a:rPr>
              <a:t> A Secure and User-Friendly Graphical Password Scheme</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a:t>
            </a:r>
            <a:r>
              <a:rPr lang="en-IN" sz="2400" b="0" i="0" dirty="0">
                <a:solidFill>
                  <a:srgbClr val="202124"/>
                </a:solidFill>
                <a:effectLst/>
                <a:latin typeface="Roboto" panose="02000000000000000000" pitchFamily="2" charset="0"/>
              </a:rPr>
              <a:t> </a:t>
            </a:r>
            <a:r>
              <a:rPr lang="en-IN" sz="2400" b="0" i="0" dirty="0">
                <a:solidFill>
                  <a:schemeClr val="bg1"/>
                </a:solidFill>
                <a:effectLst/>
                <a:latin typeface="Times New Roman" panose="02020603050405020304" pitchFamily="18" charset="0"/>
                <a:cs typeface="Times New Roman" panose="02020603050405020304" pitchFamily="18" charset="0"/>
              </a:rPr>
              <a:t>Gi-</a:t>
            </a:r>
            <a:r>
              <a:rPr lang="en-IN" sz="2400" b="0" i="0" dirty="0" err="1">
                <a:solidFill>
                  <a:schemeClr val="bg1"/>
                </a:solidFill>
                <a:effectLst/>
                <a:latin typeface="Times New Roman" panose="02020603050405020304" pitchFamily="18" charset="0"/>
                <a:cs typeface="Times New Roman" panose="02020603050405020304" pitchFamily="18" charset="0"/>
              </a:rPr>
              <a:t>Chul</a:t>
            </a:r>
            <a:r>
              <a:rPr lang="en-IN" sz="2400" b="0" i="0" dirty="0">
                <a:solidFill>
                  <a:schemeClr val="bg1"/>
                </a:solidFill>
                <a:effectLst/>
                <a:latin typeface="Times New Roman" panose="02020603050405020304" pitchFamily="18" charset="0"/>
                <a:cs typeface="Times New Roman" panose="02020603050405020304" pitchFamily="18" charset="0"/>
              </a:rPr>
              <a:t> Yang</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2017</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US" sz="2400" dirty="0">
                <a:solidFill>
                  <a:schemeClr val="bg1"/>
                </a:solidFill>
                <a:latin typeface="Times New Roman" panose="02020603050405020304" pitchFamily="18" charset="0"/>
                <a:cs typeface="Times New Roman" panose="02020603050405020304" pitchFamily="18" charset="0"/>
              </a:rPr>
              <a:t>A mixture of recognition and recall based method.</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It’s a combination of recognition and recall based technique, hence provides flexibility.</a:t>
            </a: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This system perform some complex actions like pre processing.</a:t>
            </a:r>
          </a:p>
          <a:p>
            <a:endParaRPr lang="en-IN" dirty="0"/>
          </a:p>
        </p:txBody>
      </p:sp>
    </p:spTree>
    <p:extLst>
      <p:ext uri="{BB962C8B-B14F-4D97-AF65-F5344CB8AC3E}">
        <p14:creationId xmlns:p14="http://schemas.microsoft.com/office/powerpoint/2010/main" val="37141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2C99D-C128-4684-95EB-2790E308F574}"/>
              </a:ext>
            </a:extLst>
          </p:cNvPr>
          <p:cNvSpPr/>
          <p:nvPr/>
        </p:nvSpPr>
        <p:spPr>
          <a:xfrm>
            <a:off x="93785" y="39077"/>
            <a:ext cx="12004430" cy="666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latin typeface="Times New Roman" panose="02020603050405020304" pitchFamily="18" charset="0"/>
                <a:cs typeface="Times New Roman" panose="02020603050405020304" pitchFamily="18" charset="0"/>
              </a:rPr>
              <a:t>10</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 </a:t>
            </a:r>
            <a:r>
              <a:rPr lang="en-US" sz="2400" b="0" i="0" dirty="0">
                <a:solidFill>
                  <a:schemeClr val="bg1"/>
                </a:solidFill>
                <a:effectLst/>
                <a:latin typeface="Times New Roman" panose="02020603050405020304" pitchFamily="18" charset="0"/>
                <a:cs typeface="Times New Roman" panose="02020603050405020304" pitchFamily="18" charset="0"/>
              </a:rPr>
              <a:t>A Cued-Recall and Emotion Classification Graphical Password Authentication Scheme</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 </a:t>
            </a:r>
            <a:r>
              <a:rPr lang="pt-BR" sz="2400" b="0" i="0" dirty="0">
                <a:solidFill>
                  <a:schemeClr val="bg1"/>
                </a:solidFill>
                <a:effectLst/>
                <a:latin typeface="Times New Roman" panose="02020603050405020304" pitchFamily="18" charset="0"/>
                <a:cs typeface="Times New Roman" panose="02020603050405020304" pitchFamily="18" charset="0"/>
              </a:rPr>
              <a:t>Danilo E. Vieira1 , Tonny L. Mesquita Abreu1 , Max E. Vizcarra Melgar1 , Luz A. M. Santander2</a:t>
            </a:r>
            <a:r>
              <a:rPr lang="en-US" sz="2400"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2017</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solidFill>
                  <a:schemeClr val="bg1"/>
                </a:solidFill>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US" sz="2400" b="0" i="0" dirty="0">
                <a:solidFill>
                  <a:schemeClr val="bg1"/>
                </a:solidFill>
                <a:effectLst/>
                <a:latin typeface="Times New Roman" panose="02020603050405020304" pitchFamily="18" charset="0"/>
                <a:cs typeface="Times New Roman" panose="02020603050405020304" pitchFamily="18" charset="0"/>
              </a:rPr>
              <a:t>Captcha security method. </a:t>
            </a:r>
          </a:p>
          <a:p>
            <a:pPr marL="285750" indent="-285750">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 Recognition-Based method. </a:t>
            </a:r>
          </a:p>
          <a:p>
            <a:pPr marL="285750" indent="-285750">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 Recognition of emotional images.</a:t>
            </a:r>
          </a:p>
          <a:p>
            <a:pPr marL="285750" indent="-285750">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 Cued-Recall security layer</a:t>
            </a:r>
            <a:r>
              <a:rPr lang="en-US" sz="2400"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 </a:t>
            </a:r>
            <a:r>
              <a:rPr lang="en-US" sz="2400" b="0" i="0" dirty="0">
                <a:solidFill>
                  <a:schemeClr val="bg1"/>
                </a:solidFill>
                <a:effectLst/>
                <a:latin typeface="Times New Roman" panose="02020603050405020304" pitchFamily="18" charset="0"/>
                <a:cs typeface="Times New Roman" panose="02020603050405020304" pitchFamily="18" charset="0"/>
              </a:rPr>
              <a:t>highly usable and could improve the security level on ATM machines.</a:t>
            </a:r>
          </a:p>
          <a:p>
            <a:r>
              <a:rPr lang="en-US" sz="2400" dirty="0">
                <a:solidFill>
                  <a:schemeClr val="bg1"/>
                </a:solidFill>
                <a:latin typeface="Times New Roman" panose="02020603050405020304" pitchFamily="18" charset="0"/>
                <a:cs typeface="Times New Roman" panose="02020603050405020304" pitchFamily="18" charset="0"/>
              </a:rPr>
              <a:t>              2.</a:t>
            </a:r>
            <a:r>
              <a:rPr lang="en-US" sz="2400" b="0" i="0" dirty="0">
                <a:solidFill>
                  <a:schemeClr val="bg1"/>
                </a:solidFill>
                <a:effectLst/>
                <a:latin typeface="Times New Roman" panose="02020603050405020304" pitchFamily="18" charset="0"/>
                <a:cs typeface="Times New Roman" panose="02020603050405020304" pitchFamily="18" charset="0"/>
              </a:rPr>
              <a:t> perception of security is </a:t>
            </a:r>
            <a:r>
              <a:rPr lang="en-US" sz="2400" b="0" i="0" dirty="0" err="1">
                <a:solidFill>
                  <a:schemeClr val="bg1"/>
                </a:solidFill>
                <a:effectLst/>
                <a:latin typeface="Times New Roman" panose="02020603050405020304" pitchFamily="18" charset="0"/>
                <a:cs typeface="Times New Roman" panose="02020603050405020304" pitchFamily="18" charset="0"/>
              </a:rPr>
              <a:t>enhaced</a:t>
            </a:r>
            <a:r>
              <a:rPr lang="en-US" sz="2400" b="0" i="0" dirty="0">
                <a:solidFill>
                  <a:schemeClr val="bg1"/>
                </a:solidFill>
                <a:effectLst/>
                <a:latin typeface="Times New Roman" panose="02020603050405020304" pitchFamily="18" charset="0"/>
                <a:cs typeface="Times New Roman" panose="02020603050405020304" pitchFamily="18" charset="0"/>
              </a:rPr>
              <a:t> using human emotions as main decision factor</a:t>
            </a:r>
            <a:r>
              <a:rPr lang="en-US" sz="2400" dirty="0">
                <a:latin typeface="Times New Roman" panose="02020603050405020304" pitchFamily="18" charset="0"/>
                <a:cs typeface="Times New Roman" panose="02020603050405020304" pitchFamily="18" charset="0"/>
              </a:rPr>
              <a:t>.</a:t>
            </a:r>
            <a:r>
              <a:rPr lang="en-US" sz="2400" b="0" i="0" dirty="0">
                <a:solidFill>
                  <a:srgbClr val="202124"/>
                </a:solidFill>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a:t>
            </a:r>
            <a:r>
              <a:rPr lang="en-US" sz="2400" b="0" i="0" dirty="0">
                <a:solidFill>
                  <a:schemeClr val="bg1"/>
                </a:solidFill>
                <a:effectLst/>
                <a:latin typeface="Times New Roman" panose="02020603050405020304" pitchFamily="18" charset="0"/>
                <a:cs typeface="Times New Roman" panose="02020603050405020304" pitchFamily="18" charset="0"/>
              </a:rPr>
              <a:t> recall graphical password schemes are vulnerable </a:t>
            </a:r>
          </a:p>
          <a:p>
            <a:r>
              <a:rPr lang="en-US" sz="2400" b="0" i="0" dirty="0">
                <a:solidFill>
                  <a:schemeClr val="bg1"/>
                </a:solidFill>
                <a:effectLst/>
                <a:latin typeface="Times New Roman" panose="02020603050405020304" pitchFamily="18" charset="0"/>
                <a:cs typeface="Times New Roman" panose="02020603050405020304" pitchFamily="18" charset="0"/>
              </a:rPr>
              <a:t>              2.Strong Passwords are difficult to memorize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235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59C0-8FC9-4E57-B36E-7497F0A0C20B}"/>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 DEFINITION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4700C6-DD80-49DF-AB97-024E77388F50}"/>
              </a:ext>
            </a:extLst>
          </p:cNvPr>
          <p:cNvSpPr>
            <a:spLocks noGrp="1"/>
          </p:cNvSpPr>
          <p:nvPr>
            <p:ph idx="1"/>
          </p:nvPr>
        </p:nvSpPr>
        <p:spPr>
          <a:xfrm>
            <a:off x="4618892" y="273537"/>
            <a:ext cx="7440245" cy="6338277"/>
          </a:xfrm>
        </p:spPr>
        <p:txBody>
          <a:bodyPr>
            <a:norm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As more and more things go online, the risk of cybercrime and data breaches rises.  Passwords are essential for keeping your data safe on both online and offline platforms.  Passwords are the most common means of gaining access to our accounts.</a:t>
            </a:r>
          </a:p>
          <a:p>
            <a:r>
              <a:rPr lang="en-US" sz="2000" b="0" i="0" dirty="0">
                <a:solidFill>
                  <a:srgbClr val="202124"/>
                </a:solidFill>
                <a:effectLst/>
                <a:latin typeface="Times New Roman" panose="02020603050405020304" pitchFamily="18" charset="0"/>
                <a:cs typeface="Times New Roman" panose="02020603050405020304" pitchFamily="18" charset="0"/>
              </a:rPr>
              <a:t>Today providing security is considered as a major problem in several areas which may include internet banking and in some areas where high level of security to preserved confidentiality of users data. Using static passwords alone makes it easy for the hackers to hack the users account</a:t>
            </a:r>
          </a:p>
          <a:p>
            <a:r>
              <a:rPr lang="en-US" sz="2000" b="0" i="0" dirty="0">
                <a:solidFill>
                  <a:srgbClr val="202124"/>
                </a:solidFill>
                <a:effectLst/>
                <a:latin typeface="Times New Roman" panose="02020603050405020304" pitchFamily="18" charset="0"/>
                <a:cs typeface="Times New Roman" panose="02020603050405020304" pitchFamily="18" charset="0"/>
              </a:rPr>
              <a:t>So, using just single level authentication factors is not sufficient to ensure security. In this, an idea is to implement three levels of security for authenticating for true users</a:t>
            </a:r>
            <a:r>
              <a:rPr lang="en-US" sz="2000" b="0" i="0" dirty="0">
                <a:solidFill>
                  <a:srgbClr val="202124"/>
                </a:solidFill>
                <a:effectLst/>
                <a:latin typeface="Roboto" panose="02000000000000000000" pitchFamily="2"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538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E712E-261E-461B-8E5F-AB03EB5FFBEF}"/>
              </a:ext>
            </a:extLst>
          </p:cNvPr>
          <p:cNvSpPr/>
          <p:nvPr/>
        </p:nvSpPr>
        <p:spPr>
          <a:xfrm>
            <a:off x="274320" y="175260"/>
            <a:ext cx="11696700" cy="648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The authentication process happens when information is entered into the login system with a database. Then, the system checks whether the information entered matches the database information. If it matches, the user can access the system. Social environment factors such as parents, friends, work colleagues, social media, and government policies play a vital role.</a:t>
            </a:r>
          </a:p>
          <a:p>
            <a:pPr marL="342900" indent="-342900" algn="l">
              <a:buFont typeface="Wingdings" panose="05000000000000000000" pitchFamily="2" charset="2"/>
              <a:buChar char="§"/>
            </a:pP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Alphanumeric passwords are either easy to guess or difficult to remember when using classic username-password authentication. Users also tend to use the same password for all of their accounts because remembering several passwords is tough.</a:t>
            </a:r>
          </a:p>
          <a:p>
            <a:pPr marL="342900" indent="-342900" algn="l">
              <a:buFont typeface="Wingdings" panose="05000000000000000000" pitchFamily="2" charset="2"/>
              <a:buChar char="§"/>
            </a:pP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To alleviate the challenges associated with the typical username-password authentication methodology, other authentication methods such as color graphical passwords and drag-and-drop graphical passwords are </a:t>
            </a:r>
            <a:r>
              <a:rPr lang="en-US" sz="2400" b="0" i="0" dirty="0" err="1">
                <a:solidFill>
                  <a:schemeClr val="bg1"/>
                </a:solidFill>
                <a:effectLst/>
                <a:latin typeface="Times New Roman" panose="02020603050405020304" pitchFamily="18" charset="0"/>
                <a:cs typeface="Times New Roman" panose="02020603050405020304" pitchFamily="18" charset="0"/>
              </a:rPr>
              <a:t>utilised</a:t>
            </a:r>
            <a:r>
              <a:rPr lang="en-US" sz="2400" b="0" i="0" dirty="0">
                <a:solidFill>
                  <a:schemeClr val="bg1"/>
                </a:solidFill>
                <a:effectLst/>
                <a:latin typeface="Times New Roman" panose="02020603050405020304" pitchFamily="18" charset="0"/>
                <a:cs typeface="Times New Roman" panose="02020603050405020304" pitchFamily="18" charset="0"/>
              </a:rPr>
              <a:t>.</a:t>
            </a:r>
          </a:p>
          <a:p>
            <a:pPr algn="ctr"/>
            <a:endParaRPr lang="en-IN" dirty="0"/>
          </a:p>
        </p:txBody>
      </p:sp>
    </p:spTree>
    <p:extLst>
      <p:ext uri="{BB962C8B-B14F-4D97-AF65-F5344CB8AC3E}">
        <p14:creationId xmlns:p14="http://schemas.microsoft.com/office/powerpoint/2010/main" val="199325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5253-6401-4A35-ABA4-F32458322C87}"/>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9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B2F-4E60-49A6-BC8C-B7AE0A7DA7B8}"/>
              </a:ext>
            </a:extLst>
          </p:cNvPr>
          <p:cNvSpPr>
            <a:spLocks noGrp="1"/>
          </p:cNvSpPr>
          <p:nvPr>
            <p:ph type="title"/>
          </p:nvPr>
        </p:nvSpPr>
        <p:spPr/>
        <p:txBody>
          <a:bodyPr>
            <a:normAutofit/>
          </a:bodyPr>
          <a:lstStyle/>
          <a:p>
            <a:r>
              <a:rPr lang="en-IN" sz="480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257FDA6-EEC3-47F9-8211-A4B85D04C55C}"/>
              </a:ext>
            </a:extLst>
          </p:cNvPr>
          <p:cNvSpPr>
            <a:spLocks noGrp="1"/>
          </p:cNvSpPr>
          <p:nvPr>
            <p:ph idx="1"/>
          </p:nvPr>
        </p:nvSpPr>
        <p:spPr/>
        <p:txBody>
          <a:bodyPr/>
          <a:lstStyle/>
          <a:p>
            <a:r>
              <a:rPr lang="en-US" dirty="0">
                <a:solidFill>
                  <a:schemeClr val="tx1"/>
                </a:solidFill>
                <a:latin typeface="Merriweather" panose="020B0604020202020204" pitchFamily="2" charset="0"/>
              </a:rPr>
              <a:t> </a:t>
            </a:r>
            <a:r>
              <a:rPr lang="en-US" sz="2000" dirty="0">
                <a:solidFill>
                  <a:schemeClr val="tx1"/>
                </a:solidFill>
                <a:latin typeface="Times New Roman" panose="02020603050405020304" pitchFamily="18" charset="0"/>
                <a:cs typeface="Times New Roman" panose="02020603050405020304" pitchFamily="18" charset="0"/>
              </a:rPr>
              <a:t>Computer security depends largely on passwords to authenticate human users from attackers. </a:t>
            </a:r>
          </a:p>
          <a:p>
            <a:r>
              <a:rPr lang="en-US" sz="2000" dirty="0">
                <a:solidFill>
                  <a:schemeClr val="tx1"/>
                </a:solidFill>
                <a:latin typeface="Times New Roman" panose="02020603050405020304" pitchFamily="18" charset="0"/>
                <a:cs typeface="Times New Roman" panose="02020603050405020304" pitchFamily="18" charset="0"/>
              </a:rPr>
              <a:t>The most common computer authentication method is to  use alphanumerical usernames and password. </a:t>
            </a:r>
          </a:p>
          <a:p>
            <a:r>
              <a:rPr lang="en-US" sz="2000" dirty="0">
                <a:latin typeface="Times New Roman" panose="02020603050405020304" pitchFamily="18" charset="0"/>
                <a:cs typeface="Times New Roman" panose="02020603050405020304" pitchFamily="18" charset="0"/>
              </a:rPr>
              <a:t>U</a:t>
            </a:r>
            <a:r>
              <a:rPr lang="en-US" sz="2000" dirty="0">
                <a:solidFill>
                  <a:schemeClr val="tx1"/>
                </a:solidFill>
                <a:latin typeface="Times New Roman" panose="02020603050405020304" pitchFamily="18" charset="0"/>
                <a:cs typeface="Times New Roman" panose="02020603050405020304" pitchFamily="18" charset="0"/>
              </a:rPr>
              <a:t>sers tend to pick password that can be easily guessed.</a:t>
            </a:r>
          </a:p>
          <a:p>
            <a:r>
              <a:rPr lang="en-US" sz="2000" dirty="0" err="1">
                <a:latin typeface="Times New Roman" panose="02020603050405020304" pitchFamily="18" charset="0"/>
                <a:cs typeface="Times New Roman" panose="02020603050405020304" pitchFamily="18" charset="0"/>
              </a:rPr>
              <a:t>So,here</a:t>
            </a:r>
            <a:r>
              <a:rPr lang="en-US" sz="2000" dirty="0">
                <a:latin typeface="Times New Roman" panose="02020603050405020304" pitchFamily="18" charset="0"/>
                <a:cs typeface="Times New Roman" panose="02020603050405020304" pitchFamily="18" charset="0"/>
              </a:rPr>
              <a:t> we are using three step authentication system ,in order to keep our information highly secure.</a:t>
            </a:r>
          </a:p>
          <a:p>
            <a:r>
              <a:rPr lang="en-US" sz="2000" dirty="0">
                <a:solidFill>
                  <a:schemeClr val="tx1"/>
                </a:solidFill>
                <a:latin typeface="Times New Roman" panose="02020603050405020304" pitchFamily="18" charset="0"/>
                <a:cs typeface="Times New Roman" panose="02020603050405020304" pitchFamily="18" charset="0"/>
              </a:rPr>
              <a:t>The three step verification systems are as follows:</a:t>
            </a:r>
          </a:p>
          <a:p>
            <a:pPr lvl="3">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numerical user name and  password.</a:t>
            </a:r>
          </a:p>
          <a:p>
            <a:pPr lvl="3">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Picking</a:t>
            </a:r>
            <a:r>
              <a:rPr lang="en-US" sz="1800" dirty="0">
                <a:solidFill>
                  <a:schemeClr val="tx1"/>
                </a:solidFill>
                <a:latin typeface="Times New Roman" panose="02020603050405020304" pitchFamily="18" charset="0"/>
                <a:cs typeface="Times New Roman" panose="02020603050405020304" pitchFamily="18" charset="0"/>
              </a:rPr>
              <a:t> the </a:t>
            </a:r>
            <a:r>
              <a:rPr lang="en-US" sz="1800" dirty="0" err="1">
                <a:solidFill>
                  <a:schemeClr val="tx1"/>
                </a:solidFill>
                <a:latin typeface="Times New Roman" panose="02020603050405020304" pitchFamily="18" charset="0"/>
                <a:cs typeface="Times New Roman" panose="02020603050405020304" pitchFamily="18" charset="0"/>
              </a:rPr>
              <a:t>colours</a:t>
            </a:r>
            <a:r>
              <a:rPr lang="en-US" sz="1800" dirty="0">
                <a:solidFill>
                  <a:schemeClr val="tx1"/>
                </a:solidFill>
                <a:latin typeface="Times New Roman" panose="02020603050405020304" pitchFamily="18" charset="0"/>
                <a:cs typeface="Times New Roman" panose="02020603050405020304" pitchFamily="18" charset="0"/>
              </a:rPr>
              <a:t> in the correct sequence.</a:t>
            </a:r>
          </a:p>
          <a:p>
            <a:pPr lvl="3">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Drag and drop the image in grid(pattern).</a:t>
            </a:r>
            <a:r>
              <a:rPr lang="en-US" sz="1800" dirty="0">
                <a:solidFill>
                  <a:schemeClr val="tx1"/>
                </a:solidFill>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4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DFA689-7E20-44FB-ABE3-4CC2F01F592A}"/>
              </a:ext>
            </a:extLst>
          </p:cNvPr>
          <p:cNvSpPr/>
          <p:nvPr/>
        </p:nvSpPr>
        <p:spPr>
          <a:xfrm>
            <a:off x="1493520" y="769620"/>
            <a:ext cx="131064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To Upload file</a:t>
            </a:r>
            <a:endParaRPr lang="en-IN" dirty="0">
              <a:solidFill>
                <a:schemeClr val="accent1"/>
              </a:solidFill>
            </a:endParaRPr>
          </a:p>
        </p:txBody>
      </p:sp>
      <p:sp>
        <p:nvSpPr>
          <p:cNvPr id="4" name="Flowchart: Decision 3">
            <a:extLst>
              <a:ext uri="{FF2B5EF4-FFF2-40B4-BE49-F238E27FC236}">
                <a16:creationId xmlns:a16="http://schemas.microsoft.com/office/drawing/2014/main" id="{9D5B0423-3835-4CC5-AB54-91404C46685B}"/>
              </a:ext>
            </a:extLst>
          </p:cNvPr>
          <p:cNvSpPr/>
          <p:nvPr/>
        </p:nvSpPr>
        <p:spPr>
          <a:xfrm>
            <a:off x="850106" y="1882140"/>
            <a:ext cx="2597468" cy="103632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Are you logged in? </a:t>
            </a:r>
            <a:endParaRPr lang="en-IN" dirty="0">
              <a:solidFill>
                <a:schemeClr val="accent1"/>
              </a:solidFill>
            </a:endParaRPr>
          </a:p>
        </p:txBody>
      </p:sp>
      <p:sp>
        <p:nvSpPr>
          <p:cNvPr id="5" name="Flowchart: Decision 4">
            <a:extLst>
              <a:ext uri="{FF2B5EF4-FFF2-40B4-BE49-F238E27FC236}">
                <a16:creationId xmlns:a16="http://schemas.microsoft.com/office/drawing/2014/main" id="{4064CB84-E8E3-40A9-9510-AF8111F5D9D0}"/>
              </a:ext>
            </a:extLst>
          </p:cNvPr>
          <p:cNvSpPr/>
          <p:nvPr/>
        </p:nvSpPr>
        <p:spPr>
          <a:xfrm>
            <a:off x="4168140" y="1798320"/>
            <a:ext cx="2247900" cy="1219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Do you have account?</a:t>
            </a:r>
            <a:endParaRPr lang="en-IN" dirty="0">
              <a:solidFill>
                <a:schemeClr val="accent1"/>
              </a:solidFill>
            </a:endParaRPr>
          </a:p>
        </p:txBody>
      </p:sp>
      <p:sp>
        <p:nvSpPr>
          <p:cNvPr id="6" name="Rectangle 5">
            <a:extLst>
              <a:ext uri="{FF2B5EF4-FFF2-40B4-BE49-F238E27FC236}">
                <a16:creationId xmlns:a16="http://schemas.microsoft.com/office/drawing/2014/main" id="{5CB3BA72-6162-4AF1-97AB-48D8FEF863E9}"/>
              </a:ext>
            </a:extLst>
          </p:cNvPr>
          <p:cNvSpPr/>
          <p:nvPr/>
        </p:nvSpPr>
        <p:spPr>
          <a:xfrm>
            <a:off x="7063263" y="1889760"/>
            <a:ext cx="1341120" cy="103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Enter your username &amp;password</a:t>
            </a:r>
            <a:endParaRPr lang="en-IN" dirty="0">
              <a:solidFill>
                <a:schemeClr val="accent1"/>
              </a:solidFill>
            </a:endParaRPr>
          </a:p>
        </p:txBody>
      </p:sp>
      <p:sp>
        <p:nvSpPr>
          <p:cNvPr id="7" name="Rectangle 6">
            <a:extLst>
              <a:ext uri="{FF2B5EF4-FFF2-40B4-BE49-F238E27FC236}">
                <a16:creationId xmlns:a16="http://schemas.microsoft.com/office/drawing/2014/main" id="{1384D165-2AC7-4A7E-B36C-763DFFFDB0F4}"/>
              </a:ext>
            </a:extLst>
          </p:cNvPr>
          <p:cNvSpPr/>
          <p:nvPr/>
        </p:nvSpPr>
        <p:spPr>
          <a:xfrm>
            <a:off x="8716803" y="1889760"/>
            <a:ext cx="1188720" cy="103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Picking the colors</a:t>
            </a:r>
            <a:endParaRPr lang="en-IN" dirty="0">
              <a:solidFill>
                <a:schemeClr val="accent1"/>
              </a:solidFill>
            </a:endParaRPr>
          </a:p>
        </p:txBody>
      </p:sp>
      <p:sp>
        <p:nvSpPr>
          <p:cNvPr id="8" name="Rectangle 7">
            <a:extLst>
              <a:ext uri="{FF2B5EF4-FFF2-40B4-BE49-F238E27FC236}">
                <a16:creationId xmlns:a16="http://schemas.microsoft.com/office/drawing/2014/main" id="{84627E68-2AEB-4363-ACEF-A23EBEF3C161}"/>
              </a:ext>
            </a:extLst>
          </p:cNvPr>
          <p:cNvSpPr/>
          <p:nvPr/>
        </p:nvSpPr>
        <p:spPr>
          <a:xfrm>
            <a:off x="10260330" y="1889760"/>
            <a:ext cx="1257300" cy="103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Graphical password</a:t>
            </a:r>
            <a:endParaRPr lang="en-IN" dirty="0">
              <a:solidFill>
                <a:schemeClr val="accent1"/>
              </a:solidFill>
            </a:endParaRPr>
          </a:p>
        </p:txBody>
      </p:sp>
      <p:sp>
        <p:nvSpPr>
          <p:cNvPr id="9" name="Rectangle 8">
            <a:extLst>
              <a:ext uri="{FF2B5EF4-FFF2-40B4-BE49-F238E27FC236}">
                <a16:creationId xmlns:a16="http://schemas.microsoft.com/office/drawing/2014/main" id="{A7235C40-B9E4-4309-BAB9-A516FE5D2973}"/>
              </a:ext>
            </a:extLst>
          </p:cNvPr>
          <p:cNvSpPr/>
          <p:nvPr/>
        </p:nvSpPr>
        <p:spPr>
          <a:xfrm>
            <a:off x="1158240" y="3581400"/>
            <a:ext cx="1828800" cy="103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Choose a file to upload</a:t>
            </a:r>
            <a:endParaRPr lang="en-IN" dirty="0">
              <a:solidFill>
                <a:schemeClr val="accent1"/>
              </a:solidFill>
            </a:endParaRPr>
          </a:p>
        </p:txBody>
      </p:sp>
      <p:sp>
        <p:nvSpPr>
          <p:cNvPr id="10" name="Rectangle 9">
            <a:extLst>
              <a:ext uri="{FF2B5EF4-FFF2-40B4-BE49-F238E27FC236}">
                <a16:creationId xmlns:a16="http://schemas.microsoft.com/office/drawing/2014/main" id="{AE5C0844-1AE8-4A95-87EC-7414E809FC7F}"/>
              </a:ext>
            </a:extLst>
          </p:cNvPr>
          <p:cNvSpPr/>
          <p:nvPr/>
        </p:nvSpPr>
        <p:spPr>
          <a:xfrm>
            <a:off x="4404360" y="3581400"/>
            <a:ext cx="1775460" cy="103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Create an account</a:t>
            </a:r>
            <a:endParaRPr lang="en-IN" dirty="0">
              <a:solidFill>
                <a:schemeClr val="accent1"/>
              </a:solidFill>
            </a:endParaRPr>
          </a:p>
        </p:txBody>
      </p:sp>
      <p:sp>
        <p:nvSpPr>
          <p:cNvPr id="11" name="Rectangle 10">
            <a:extLst>
              <a:ext uri="{FF2B5EF4-FFF2-40B4-BE49-F238E27FC236}">
                <a16:creationId xmlns:a16="http://schemas.microsoft.com/office/drawing/2014/main" id="{4CE6E86C-C421-4F33-A711-42BCD251C547}"/>
              </a:ext>
            </a:extLst>
          </p:cNvPr>
          <p:cNvSpPr/>
          <p:nvPr/>
        </p:nvSpPr>
        <p:spPr>
          <a:xfrm>
            <a:off x="1158240" y="5052060"/>
            <a:ext cx="1828800" cy="853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File uploaded successfully</a:t>
            </a:r>
            <a:endParaRPr lang="en-IN" dirty="0">
              <a:solidFill>
                <a:schemeClr val="accent1"/>
              </a:solidFill>
            </a:endParaRPr>
          </a:p>
        </p:txBody>
      </p:sp>
      <p:sp>
        <p:nvSpPr>
          <p:cNvPr id="12" name="Flowchart: Alternate Process 11">
            <a:extLst>
              <a:ext uri="{FF2B5EF4-FFF2-40B4-BE49-F238E27FC236}">
                <a16:creationId xmlns:a16="http://schemas.microsoft.com/office/drawing/2014/main" id="{6F8187FB-0022-4786-82AA-8F86CB378A69}"/>
              </a:ext>
            </a:extLst>
          </p:cNvPr>
          <p:cNvSpPr/>
          <p:nvPr/>
        </p:nvSpPr>
        <p:spPr>
          <a:xfrm>
            <a:off x="4404360" y="6217920"/>
            <a:ext cx="1775460" cy="320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Save &amp; close</a:t>
            </a:r>
            <a:endParaRPr lang="en-IN" dirty="0">
              <a:solidFill>
                <a:schemeClr val="accent1"/>
              </a:solidFill>
            </a:endParaRPr>
          </a:p>
        </p:txBody>
      </p:sp>
      <p:sp>
        <p:nvSpPr>
          <p:cNvPr id="13" name="Rectangle 12">
            <a:extLst>
              <a:ext uri="{FF2B5EF4-FFF2-40B4-BE49-F238E27FC236}">
                <a16:creationId xmlns:a16="http://schemas.microsoft.com/office/drawing/2014/main" id="{62E65324-85F2-4042-933E-9D985DEF465B}"/>
              </a:ext>
            </a:extLst>
          </p:cNvPr>
          <p:cNvSpPr/>
          <p:nvPr/>
        </p:nvSpPr>
        <p:spPr>
          <a:xfrm>
            <a:off x="4404360" y="5113020"/>
            <a:ext cx="1775460" cy="792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View the uploaded file</a:t>
            </a:r>
            <a:endParaRPr lang="en-IN" dirty="0">
              <a:solidFill>
                <a:schemeClr val="accent1"/>
              </a:solidFill>
            </a:endParaRPr>
          </a:p>
        </p:txBody>
      </p:sp>
      <p:cxnSp>
        <p:nvCxnSpPr>
          <p:cNvPr id="17" name="Straight Arrow Connector 16">
            <a:extLst>
              <a:ext uri="{FF2B5EF4-FFF2-40B4-BE49-F238E27FC236}">
                <a16:creationId xmlns:a16="http://schemas.microsoft.com/office/drawing/2014/main" id="{F856E828-451B-4462-AEBF-95BE6B335004}"/>
              </a:ext>
            </a:extLst>
          </p:cNvPr>
          <p:cNvCxnSpPr>
            <a:stCxn id="3" idx="2"/>
            <a:endCxn id="4" idx="0"/>
          </p:cNvCxnSpPr>
          <p:nvPr/>
        </p:nvCxnSpPr>
        <p:spPr>
          <a:xfrm>
            <a:off x="2148840" y="1531620"/>
            <a:ext cx="0" cy="35052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A82E09-0B8E-4BC3-925A-D4ADF457AEB4}"/>
              </a:ext>
            </a:extLst>
          </p:cNvPr>
          <p:cNvCxnSpPr>
            <a:stCxn id="4" idx="3"/>
            <a:endCxn id="5" idx="1"/>
          </p:cNvCxnSpPr>
          <p:nvPr/>
        </p:nvCxnSpPr>
        <p:spPr>
          <a:xfrm>
            <a:off x="3447574" y="2400300"/>
            <a:ext cx="720566" cy="762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FBF24A-15B3-4DDE-8FBE-A0DCA5632A30}"/>
              </a:ext>
            </a:extLst>
          </p:cNvPr>
          <p:cNvSpPr txBox="1"/>
          <p:nvPr/>
        </p:nvSpPr>
        <p:spPr>
          <a:xfrm>
            <a:off x="3447574" y="2004060"/>
            <a:ext cx="552926" cy="369332"/>
          </a:xfrm>
          <a:prstGeom prst="rect">
            <a:avLst/>
          </a:prstGeom>
          <a:noFill/>
        </p:spPr>
        <p:txBody>
          <a:bodyPr wrap="square" rtlCol="0">
            <a:spAutoFit/>
          </a:bodyPr>
          <a:lstStyle/>
          <a:p>
            <a:r>
              <a:rPr lang="en-US" dirty="0">
                <a:solidFill>
                  <a:schemeClr val="bg1"/>
                </a:solidFill>
              </a:rPr>
              <a:t>No</a:t>
            </a:r>
            <a:endParaRPr lang="en-IN" dirty="0">
              <a:solidFill>
                <a:schemeClr val="bg1"/>
              </a:solidFill>
            </a:endParaRPr>
          </a:p>
        </p:txBody>
      </p:sp>
      <p:cxnSp>
        <p:nvCxnSpPr>
          <p:cNvPr id="22" name="Straight Arrow Connector 21">
            <a:extLst>
              <a:ext uri="{FF2B5EF4-FFF2-40B4-BE49-F238E27FC236}">
                <a16:creationId xmlns:a16="http://schemas.microsoft.com/office/drawing/2014/main" id="{479F4793-B4A4-4270-9B30-C8A43A9CD39B}"/>
              </a:ext>
            </a:extLst>
          </p:cNvPr>
          <p:cNvCxnSpPr>
            <a:stCxn id="5" idx="3"/>
            <a:endCxn id="6" idx="1"/>
          </p:cNvCxnSpPr>
          <p:nvPr/>
        </p:nvCxnSpPr>
        <p:spPr>
          <a:xfrm>
            <a:off x="6416040" y="2407920"/>
            <a:ext cx="64722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FF9DC8-D6C0-4EBA-A411-EAADCF5DFFCA}"/>
              </a:ext>
            </a:extLst>
          </p:cNvPr>
          <p:cNvCxnSpPr>
            <a:stCxn id="6" idx="3"/>
            <a:endCxn id="7" idx="1"/>
          </p:cNvCxnSpPr>
          <p:nvPr/>
        </p:nvCxnSpPr>
        <p:spPr>
          <a:xfrm>
            <a:off x="8404383" y="2407920"/>
            <a:ext cx="3124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C3EB73-CE23-4F44-B802-69FB125ECD8F}"/>
              </a:ext>
            </a:extLst>
          </p:cNvPr>
          <p:cNvCxnSpPr>
            <a:stCxn id="7" idx="3"/>
            <a:endCxn id="8" idx="1"/>
          </p:cNvCxnSpPr>
          <p:nvPr/>
        </p:nvCxnSpPr>
        <p:spPr>
          <a:xfrm>
            <a:off x="9905523" y="2407920"/>
            <a:ext cx="35480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C2A2C-0970-4736-859F-6F16F16F6A29}"/>
              </a:ext>
            </a:extLst>
          </p:cNvPr>
          <p:cNvCxnSpPr>
            <a:stCxn id="4" idx="2"/>
          </p:cNvCxnSpPr>
          <p:nvPr/>
        </p:nvCxnSpPr>
        <p:spPr>
          <a:xfrm>
            <a:off x="2148840" y="2918460"/>
            <a:ext cx="0" cy="65532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AE7F614-5BDF-4C4F-9973-CF5CD0C6015E}"/>
              </a:ext>
            </a:extLst>
          </p:cNvPr>
          <p:cNvCxnSpPr>
            <a:stCxn id="5" idx="2"/>
            <a:endCxn id="10" idx="0"/>
          </p:cNvCxnSpPr>
          <p:nvPr/>
        </p:nvCxnSpPr>
        <p:spPr>
          <a:xfrm>
            <a:off x="5292090" y="3017520"/>
            <a:ext cx="0" cy="5638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1E61DFD-645D-41EC-B76F-7F090CE2A5D1}"/>
              </a:ext>
            </a:extLst>
          </p:cNvPr>
          <p:cNvCxnSpPr>
            <a:stCxn id="9" idx="2"/>
            <a:endCxn id="11" idx="0"/>
          </p:cNvCxnSpPr>
          <p:nvPr/>
        </p:nvCxnSpPr>
        <p:spPr>
          <a:xfrm>
            <a:off x="2072640" y="4617720"/>
            <a:ext cx="0" cy="4343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694257F-F86D-416B-A910-F9703F2E119E}"/>
              </a:ext>
            </a:extLst>
          </p:cNvPr>
          <p:cNvCxnSpPr>
            <a:cxnSpLocks/>
          </p:cNvCxnSpPr>
          <p:nvPr/>
        </p:nvCxnSpPr>
        <p:spPr>
          <a:xfrm>
            <a:off x="5292090" y="5905500"/>
            <a:ext cx="0" cy="31242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9F881C-8E4B-4F09-9A47-C19CA8D79721}"/>
              </a:ext>
            </a:extLst>
          </p:cNvPr>
          <p:cNvCxnSpPr>
            <a:stCxn id="8" idx="3"/>
          </p:cNvCxnSpPr>
          <p:nvPr/>
        </p:nvCxnSpPr>
        <p:spPr>
          <a:xfrm>
            <a:off x="11517630" y="2407920"/>
            <a:ext cx="33147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32494AB-9D70-4A0B-B3B5-DE4DB1A90DE2}"/>
              </a:ext>
            </a:extLst>
          </p:cNvPr>
          <p:cNvCxnSpPr/>
          <p:nvPr/>
        </p:nvCxnSpPr>
        <p:spPr>
          <a:xfrm flipV="1">
            <a:off x="11849100" y="510540"/>
            <a:ext cx="0" cy="18973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3D7318-7ADA-40E9-BA6B-AB6E1A8F00CF}"/>
              </a:ext>
            </a:extLst>
          </p:cNvPr>
          <p:cNvCxnSpPr/>
          <p:nvPr/>
        </p:nvCxnSpPr>
        <p:spPr>
          <a:xfrm flipH="1">
            <a:off x="495300" y="510540"/>
            <a:ext cx="11353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9C7205A-05EF-4086-82C0-20843B50EB5C}"/>
              </a:ext>
            </a:extLst>
          </p:cNvPr>
          <p:cNvCxnSpPr/>
          <p:nvPr/>
        </p:nvCxnSpPr>
        <p:spPr>
          <a:xfrm>
            <a:off x="495300" y="510540"/>
            <a:ext cx="0" cy="352044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13B4ED7-D1FF-4078-BB3B-08F49B2A4D84}"/>
              </a:ext>
            </a:extLst>
          </p:cNvPr>
          <p:cNvCxnSpPr>
            <a:cxnSpLocks/>
          </p:cNvCxnSpPr>
          <p:nvPr/>
        </p:nvCxnSpPr>
        <p:spPr>
          <a:xfrm>
            <a:off x="495300" y="4030980"/>
            <a:ext cx="66294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08DA5F4-CB48-4894-BB96-6E1D6BDD7BFF}"/>
              </a:ext>
            </a:extLst>
          </p:cNvPr>
          <p:cNvCxnSpPr>
            <a:cxnSpLocks/>
            <a:endCxn id="13" idx="1"/>
          </p:cNvCxnSpPr>
          <p:nvPr/>
        </p:nvCxnSpPr>
        <p:spPr>
          <a:xfrm>
            <a:off x="2987040" y="5509260"/>
            <a:ext cx="14173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3A43DD-8107-4280-80D7-62B4BC83B578}"/>
              </a:ext>
            </a:extLst>
          </p:cNvPr>
          <p:cNvCxnSpPr>
            <a:stCxn id="8" idx="2"/>
          </p:cNvCxnSpPr>
          <p:nvPr/>
        </p:nvCxnSpPr>
        <p:spPr>
          <a:xfrm>
            <a:off x="10888980" y="2926080"/>
            <a:ext cx="0" cy="25831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9DA8CFB-3861-46C4-BC61-7942808BBBFE}"/>
              </a:ext>
            </a:extLst>
          </p:cNvPr>
          <p:cNvCxnSpPr>
            <a:cxnSpLocks/>
          </p:cNvCxnSpPr>
          <p:nvPr/>
        </p:nvCxnSpPr>
        <p:spPr>
          <a:xfrm flipH="1">
            <a:off x="6179820" y="5509260"/>
            <a:ext cx="470916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AABCCA0-F49A-4CE4-916D-88A00C202C3B}"/>
              </a:ext>
            </a:extLst>
          </p:cNvPr>
          <p:cNvSpPr txBox="1"/>
          <p:nvPr/>
        </p:nvSpPr>
        <p:spPr>
          <a:xfrm>
            <a:off x="2286480" y="3086100"/>
            <a:ext cx="700560" cy="369332"/>
          </a:xfrm>
          <a:prstGeom prst="rect">
            <a:avLst/>
          </a:prstGeom>
          <a:noFill/>
        </p:spPr>
        <p:txBody>
          <a:bodyPr wrap="square" rtlCol="0">
            <a:spAutoFit/>
          </a:bodyPr>
          <a:lstStyle/>
          <a:p>
            <a:r>
              <a:rPr lang="en-US" dirty="0">
                <a:solidFill>
                  <a:schemeClr val="bg1"/>
                </a:solidFill>
              </a:rPr>
              <a:t>Yes</a:t>
            </a:r>
            <a:endParaRPr lang="en-IN" dirty="0">
              <a:solidFill>
                <a:schemeClr val="bg1"/>
              </a:solidFill>
            </a:endParaRPr>
          </a:p>
        </p:txBody>
      </p:sp>
      <p:cxnSp>
        <p:nvCxnSpPr>
          <p:cNvPr id="90" name="Straight Connector 89">
            <a:extLst>
              <a:ext uri="{FF2B5EF4-FFF2-40B4-BE49-F238E27FC236}">
                <a16:creationId xmlns:a16="http://schemas.microsoft.com/office/drawing/2014/main" id="{6741DC6D-CE14-4C4F-8290-38FF004AD8FA}"/>
              </a:ext>
            </a:extLst>
          </p:cNvPr>
          <p:cNvCxnSpPr>
            <a:cxnSpLocks/>
            <a:stCxn id="10" idx="3"/>
          </p:cNvCxnSpPr>
          <p:nvPr/>
        </p:nvCxnSpPr>
        <p:spPr>
          <a:xfrm>
            <a:off x="6179820" y="4099560"/>
            <a:ext cx="49911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C7C29A7-E0C9-4291-BE9A-C6CF36B1F827}"/>
              </a:ext>
            </a:extLst>
          </p:cNvPr>
          <p:cNvCxnSpPr>
            <a:cxnSpLocks/>
          </p:cNvCxnSpPr>
          <p:nvPr/>
        </p:nvCxnSpPr>
        <p:spPr>
          <a:xfrm flipV="1">
            <a:off x="6678930" y="2407920"/>
            <a:ext cx="0" cy="16916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3A883D1-23D7-4E9C-ACD6-C24CA88A66D3}"/>
              </a:ext>
            </a:extLst>
          </p:cNvPr>
          <p:cNvSpPr txBox="1"/>
          <p:nvPr/>
        </p:nvSpPr>
        <p:spPr>
          <a:xfrm>
            <a:off x="6393179" y="1990606"/>
            <a:ext cx="598171" cy="369332"/>
          </a:xfrm>
          <a:prstGeom prst="rect">
            <a:avLst/>
          </a:prstGeom>
          <a:noFill/>
        </p:spPr>
        <p:txBody>
          <a:bodyPr wrap="square" rtlCol="0">
            <a:spAutoFit/>
          </a:bodyPr>
          <a:lstStyle/>
          <a:p>
            <a:r>
              <a:rPr lang="en-US" dirty="0">
                <a:solidFill>
                  <a:schemeClr val="bg1"/>
                </a:solidFill>
              </a:rPr>
              <a:t>Yes</a:t>
            </a:r>
            <a:endParaRPr lang="en-IN" dirty="0">
              <a:solidFill>
                <a:schemeClr val="bg1"/>
              </a:solidFill>
            </a:endParaRPr>
          </a:p>
        </p:txBody>
      </p:sp>
      <p:sp>
        <p:nvSpPr>
          <p:cNvPr id="96" name="TextBox 95">
            <a:extLst>
              <a:ext uri="{FF2B5EF4-FFF2-40B4-BE49-F238E27FC236}">
                <a16:creationId xmlns:a16="http://schemas.microsoft.com/office/drawing/2014/main" id="{F359AE89-8C72-48D2-95E7-36FE1A00A2E8}"/>
              </a:ext>
            </a:extLst>
          </p:cNvPr>
          <p:cNvSpPr txBox="1"/>
          <p:nvPr/>
        </p:nvSpPr>
        <p:spPr>
          <a:xfrm>
            <a:off x="5394960" y="3086100"/>
            <a:ext cx="655320" cy="369332"/>
          </a:xfrm>
          <a:prstGeom prst="rect">
            <a:avLst/>
          </a:prstGeom>
          <a:noFill/>
        </p:spPr>
        <p:txBody>
          <a:bodyPr wrap="square" rtlCol="0">
            <a:spAutoFit/>
          </a:bodyPr>
          <a:lstStyle/>
          <a:p>
            <a:r>
              <a:rPr lang="en-US" dirty="0">
                <a:solidFill>
                  <a:schemeClr val="bg1"/>
                </a:solidFill>
              </a:rPr>
              <a:t>No</a:t>
            </a:r>
            <a:endParaRPr lang="en-IN" dirty="0">
              <a:solidFill>
                <a:schemeClr val="bg1"/>
              </a:solidFill>
            </a:endParaRPr>
          </a:p>
        </p:txBody>
      </p:sp>
      <p:pic>
        <p:nvPicPr>
          <p:cNvPr id="14" name="Picture 13">
            <a:extLst>
              <a:ext uri="{FF2B5EF4-FFF2-40B4-BE49-F238E27FC236}">
                <a16:creationId xmlns:a16="http://schemas.microsoft.com/office/drawing/2014/main" id="{44BE3FCD-CB01-452E-9C95-64FEE38EC10C}"/>
              </a:ext>
            </a:extLst>
          </p:cNvPr>
          <p:cNvPicPr>
            <a:picLocks noChangeAspect="1"/>
          </p:cNvPicPr>
          <p:nvPr/>
        </p:nvPicPr>
        <p:blipFill>
          <a:blip r:embed="rId2"/>
          <a:stretch>
            <a:fillRect/>
          </a:stretch>
        </p:blipFill>
        <p:spPr>
          <a:xfrm>
            <a:off x="-1" y="0"/>
            <a:ext cx="12192001" cy="6857999"/>
          </a:xfrm>
          <a:prstGeom prst="rect">
            <a:avLst/>
          </a:prstGeom>
        </p:spPr>
      </p:pic>
    </p:spTree>
    <p:extLst>
      <p:ext uri="{BB962C8B-B14F-4D97-AF65-F5344CB8AC3E}">
        <p14:creationId xmlns:p14="http://schemas.microsoft.com/office/powerpoint/2010/main" val="183507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DD3F-DEC8-4E4E-AFB5-4B7D72F343F3}"/>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FEASIBILITY STUDY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ABE25AA-58FF-43B0-A0DE-D8CF2AAE4F6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4833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51934-48C5-49A3-A876-F6092476114D}"/>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Technical feasibility:</a:t>
            </a:r>
          </a:p>
          <a:p>
            <a:endParaRPr lang="en-US" sz="2400" dirty="0">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1.Node.</a:t>
            </a:r>
            <a:r>
              <a:rPr lang="en-US" sz="2400">
                <a:solidFill>
                  <a:schemeClr val="tx1"/>
                </a:solidFill>
                <a:latin typeface="Times New Roman" panose="02020603050405020304" pitchFamily="18" charset="0"/>
                <a:cs typeface="Times New Roman" panose="02020603050405020304" pitchFamily="18" charset="0"/>
              </a:rPr>
              <a:t>JS </a:t>
            </a:r>
            <a:r>
              <a:rPr lang="en-US" sz="2400">
                <a:latin typeface="Times New Roman" panose="02020603050405020304" pitchFamily="18" charset="0"/>
                <a:cs typeface="Times New Roman" panose="02020603050405020304" pitchFamily="18" charset="0"/>
              </a:rPr>
              <a:t>- </a:t>
            </a:r>
            <a:r>
              <a:rPr lang="en-US" sz="2400" i="0">
                <a:solidFill>
                  <a:schemeClr val="bg1"/>
                </a:solidFill>
                <a:effectLst/>
                <a:latin typeface="Times New Roman" panose="02020603050405020304" pitchFamily="18" charset="0"/>
                <a:cs typeface="Times New Roman" panose="02020603050405020304" pitchFamily="18" charset="0"/>
              </a:rPr>
              <a:t>Node. js is secure, third-party packages may need more security standards to safeguard your web app. Node.js is a platform built on Chrome's JavaScript runtime for easily building fast and scalable network applications.</a:t>
            </a:r>
          </a:p>
          <a:p>
            <a:r>
              <a:rPr lang="en-US" sz="240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is primarily used for non-blocking, event-driven servers, due to its single-threaded nature. It's used for traditional web sites and back-end API services, but was designed with real-time, push-based architectures.</a:t>
            </a:r>
          </a:p>
          <a:p>
            <a:r>
              <a:rPr lang="en-US" sz="2400" dirty="0">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2.CSS</a:t>
            </a:r>
            <a:r>
              <a:rPr lang="en-US" sz="2400" dirty="0">
                <a:latin typeface="Times New Roman" panose="02020603050405020304" pitchFamily="18" charset="0"/>
                <a:cs typeface="Times New Roman" panose="02020603050405020304" pitchFamily="18" charset="0"/>
              </a:rPr>
              <a:t> - Cascading Style Sheets CSS is a stylesheet language used to describe the presentation of a document written in HTML or XML (including XML dialects such as SVG, MathML or XHTML). CSS describes how elements should be rendered on screen, on paper, in speech, or on other media.</a:t>
            </a:r>
          </a:p>
          <a:p>
            <a:r>
              <a:rPr lang="en-US" sz="240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9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9F57B-4484-4C98-AC8A-8BB45B6B8F26}"/>
              </a:ext>
            </a:extLst>
          </p:cNvPr>
          <p:cNvSpPr txBox="1"/>
          <p:nvPr/>
        </p:nvSpPr>
        <p:spPr>
          <a:xfrm>
            <a:off x="134471" y="430306"/>
            <a:ext cx="9789458" cy="2031325"/>
          </a:xfrm>
          <a:prstGeom prst="rect">
            <a:avLst/>
          </a:prstGeom>
          <a:noFill/>
        </p:spPr>
        <p:txBody>
          <a:bodyPr wrap="square" rtlCol="0">
            <a:spAutoFit/>
          </a:bodyPr>
          <a:lstStyle/>
          <a:p>
            <a:r>
              <a:rPr lang="en-US" sz="1800">
                <a:solidFill>
                  <a:schemeClr val="tx1"/>
                </a:solidFill>
                <a:latin typeface="Times New Roman" panose="02020603050405020304" pitchFamily="18" charset="0"/>
                <a:cs typeface="Times New Roman" panose="02020603050405020304" pitchFamily="18" charset="0"/>
              </a:rPr>
              <a:t>3.JavaScript </a:t>
            </a:r>
            <a:r>
              <a:rPr lang="en-US" sz="1800">
                <a:latin typeface="Times New Roman" panose="02020603050405020304" pitchFamily="18" charset="0"/>
                <a:cs typeface="Times New Roman" panose="02020603050405020304" pitchFamily="18" charset="0"/>
              </a:rPr>
              <a:t>-JavaScript is the programming language of web. </a:t>
            </a:r>
            <a:r>
              <a:rPr lang="en-US" sz="1800" b="0" i="0">
                <a:solidFill>
                  <a:srgbClr val="202124"/>
                </a:solidFill>
                <a:effectLst/>
                <a:latin typeface="arial" panose="020B0604020202020204" pitchFamily="34" charset="0"/>
              </a:rPr>
              <a:t>JavaScript is the language that browsers use. It's easy to get started with and to understand. You can get going right away - unlike other languages, you don't have install a bunch of programs before you can even begin.</a:t>
            </a:r>
            <a:r>
              <a:rPr lang="en-US" sz="1800">
                <a:latin typeface="Times New Roman" panose="02020603050405020304" pitchFamily="18" charset="0"/>
                <a:cs typeface="Times New Roman" panose="02020603050405020304" pitchFamily="18" charset="0"/>
              </a:rPr>
              <a:t>used to develop interactive web applications. JavaScript can power featured like interactive images, carousels, and forms. The language can be used with back-end frameworks like Node. js to power the mechanics behind a web page.</a:t>
            </a:r>
            <a:endParaRPr lang="en-IN"/>
          </a:p>
          <a:p>
            <a:endParaRPr lang="en-IN"/>
          </a:p>
        </p:txBody>
      </p:sp>
      <p:sp>
        <p:nvSpPr>
          <p:cNvPr id="3" name="Rectangle 2">
            <a:extLst>
              <a:ext uri="{FF2B5EF4-FFF2-40B4-BE49-F238E27FC236}">
                <a16:creationId xmlns:a16="http://schemas.microsoft.com/office/drawing/2014/main" id="{06374582-D34E-4AFF-8BAE-7B8E2C130ED1}"/>
              </a:ext>
            </a:extLst>
          </p:cNvPr>
          <p:cNvSpPr/>
          <p:nvPr/>
        </p:nvSpPr>
        <p:spPr>
          <a:xfrm>
            <a:off x="134471" y="121024"/>
            <a:ext cx="11923058" cy="6736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A2FCC05-5BD9-4477-8780-A3088FB60A8B}"/>
              </a:ext>
            </a:extLst>
          </p:cNvPr>
          <p:cNvSpPr txBox="1"/>
          <p:nvPr/>
        </p:nvSpPr>
        <p:spPr>
          <a:xfrm>
            <a:off x="389965" y="524435"/>
            <a:ext cx="11412070" cy="4893647"/>
          </a:xfrm>
          <a:prstGeom prst="rect">
            <a:avLst/>
          </a:prstGeom>
          <a:noFill/>
        </p:spPr>
        <p:txBody>
          <a:bodyPr wrap="square" rtlCol="0">
            <a:spAutoFit/>
          </a:bodyPr>
          <a:lstStyle/>
          <a:p>
            <a:pPr algn="ctr">
              <a:lnSpc>
                <a:spcPct val="200000"/>
              </a:lnSpc>
            </a:pPr>
            <a:r>
              <a:rPr lang="en-US" sz="2400">
                <a:latin typeface="Times New Roman" panose="02020603050405020304" pitchFamily="18" charset="0"/>
                <a:cs typeface="Times New Roman" panose="02020603050405020304" pitchFamily="18" charset="0"/>
              </a:rPr>
              <a:t>3.JavaScript </a:t>
            </a:r>
            <a:r>
              <a:rPr lang="en-US" sz="2400">
                <a:solidFill>
                  <a:schemeClr val="bg1"/>
                </a:solidFill>
                <a:latin typeface="Times New Roman" panose="02020603050405020304" pitchFamily="18" charset="0"/>
                <a:cs typeface="Times New Roman" panose="02020603050405020304" pitchFamily="18" charset="0"/>
              </a:rPr>
              <a:t>-JavaScript is the programming language of web. </a:t>
            </a:r>
            <a:r>
              <a:rPr lang="en-US" sz="2400" b="0" i="0">
                <a:solidFill>
                  <a:schemeClr val="bg1"/>
                </a:solidFill>
                <a:effectLst/>
                <a:latin typeface="Times New Roman" panose="02020603050405020304" pitchFamily="18" charset="0"/>
                <a:cs typeface="Times New Roman" panose="02020603050405020304" pitchFamily="18" charset="0"/>
              </a:rPr>
              <a:t>JavaScript is the language that browsers use. It's easy to get started with and to understand. You can get going right away - unlike other languages, you don't have install a bunch of programs before you can even begin.</a:t>
            </a:r>
            <a:r>
              <a:rPr lang="en-US" sz="2400">
                <a:solidFill>
                  <a:schemeClr val="bg1"/>
                </a:solidFill>
                <a:latin typeface="Times New Roman" panose="02020603050405020304" pitchFamily="18" charset="0"/>
                <a:cs typeface="Times New Roman" panose="02020603050405020304" pitchFamily="18" charset="0"/>
              </a:rPr>
              <a:t>used to develop interactive web applications. JavaScript can power featured like interactive images, carousels, and forms. The language can be used with back-end frameworks like Node. js to power the mechanics behind a web page.</a:t>
            </a:r>
            <a:endParaRPr lang="en-IN" sz="2400">
              <a:solidFill>
                <a:schemeClr val="bg1"/>
              </a:solidFill>
              <a:latin typeface="Times New Roman" panose="02020603050405020304" pitchFamily="18" charset="0"/>
              <a:cs typeface="Times New Roman" panose="02020603050405020304" pitchFamily="18" charset="0"/>
            </a:endParaRPr>
          </a:p>
          <a:p>
            <a:pPr algn="ctr"/>
            <a:endParaRPr lang="en-IN"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4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FA98F-10BE-4D34-BBD1-8483B66E2EFA}"/>
              </a:ext>
            </a:extLst>
          </p:cNvPr>
          <p:cNvSpPr/>
          <p:nvPr/>
        </p:nvSpPr>
        <p:spPr>
          <a:xfrm>
            <a:off x="89877" y="64477"/>
            <a:ext cx="12012246" cy="6729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ECONOMICAL FEASIBILITY </a:t>
            </a:r>
          </a:p>
          <a:p>
            <a:endParaRPr lang="en-US" dirty="0"/>
          </a:p>
          <a:p>
            <a:r>
              <a:rPr lang="en-US" sz="2400">
                <a:latin typeface="Times New Roman" panose="02020603050405020304" pitchFamily="18" charset="0"/>
                <a:cs typeface="Times New Roman" panose="02020603050405020304" pitchFamily="18" charset="0"/>
              </a:rPr>
              <a:t>Economical Feasiblity study using COCOMO model was carried out to find the cost/benefits</a:t>
            </a:r>
          </a:p>
          <a:p>
            <a:r>
              <a:rPr lang="en-US" sz="2400">
                <a:latin typeface="Times New Roman" panose="02020603050405020304" pitchFamily="18" charset="0"/>
                <a:cs typeface="Times New Roman" panose="02020603050405020304" pitchFamily="18" charset="0"/>
              </a:rPr>
              <a:t>Analysis of the project.</a:t>
            </a:r>
          </a:p>
          <a:p>
            <a:r>
              <a:rPr lang="en-US" sz="2400">
                <a:latin typeface="Times New Roman" panose="02020603050405020304" pitchFamily="18" charset="0"/>
                <a:cs typeface="Times New Roman" panose="02020603050405020304" pitchFamily="18" charset="0"/>
              </a:rPr>
              <a:t>Advanced COCOMO model with organic ,semi-detached categories of software project modelling is used.</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F5D038A7-9A30-4CB6-978E-21566E00354B}"/>
              </a:ext>
            </a:extLst>
          </p:cNvPr>
          <p:cNvGraphicFramePr>
            <a:graphicFrameLocks noGrp="1"/>
          </p:cNvGraphicFramePr>
          <p:nvPr>
            <p:extLst>
              <p:ext uri="{D42A27DB-BD31-4B8C-83A1-F6EECF244321}">
                <p14:modId xmlns:p14="http://schemas.microsoft.com/office/powerpoint/2010/main" val="1254002087"/>
              </p:ext>
            </p:extLst>
          </p:nvPr>
        </p:nvGraphicFramePr>
        <p:xfrm>
          <a:off x="1465729" y="4034118"/>
          <a:ext cx="8646460" cy="2394924"/>
        </p:xfrm>
        <a:graphic>
          <a:graphicData uri="http://schemas.openxmlformats.org/drawingml/2006/table">
            <a:tbl>
              <a:tblPr firstRow="1" bandRow="1">
                <a:tableStyleId>{5C22544A-7EE6-4342-B048-85BDC9FD1C3A}</a:tableStyleId>
              </a:tblPr>
              <a:tblGrid>
                <a:gridCol w="4323230">
                  <a:extLst>
                    <a:ext uri="{9D8B030D-6E8A-4147-A177-3AD203B41FA5}">
                      <a16:colId xmlns:a16="http://schemas.microsoft.com/office/drawing/2014/main" val="879858128"/>
                    </a:ext>
                  </a:extLst>
                </a:gridCol>
                <a:gridCol w="4323230">
                  <a:extLst>
                    <a:ext uri="{9D8B030D-6E8A-4147-A177-3AD203B41FA5}">
                      <a16:colId xmlns:a16="http://schemas.microsoft.com/office/drawing/2014/main" val="3198011515"/>
                    </a:ext>
                  </a:extLst>
                </a:gridCol>
              </a:tblGrid>
              <a:tr h="584948">
                <a:tc>
                  <a:txBody>
                    <a:bodyPr/>
                    <a:lstStyle/>
                    <a:p>
                      <a:r>
                        <a:rPr lang="en-IN" b="0"/>
                        <a:t>                 MODULE</a:t>
                      </a:r>
                    </a:p>
                  </a:txBody>
                  <a:tcPr/>
                </a:tc>
                <a:tc>
                  <a:txBody>
                    <a:bodyPr/>
                    <a:lstStyle/>
                    <a:p>
                      <a:r>
                        <a:rPr lang="en-IN"/>
                        <a:t>                   CATEGORY</a:t>
                      </a:r>
                    </a:p>
                  </a:txBody>
                  <a:tcPr/>
                </a:tc>
                <a:extLst>
                  <a:ext uri="{0D108BD9-81ED-4DB2-BD59-A6C34878D82A}">
                    <a16:rowId xmlns:a16="http://schemas.microsoft.com/office/drawing/2014/main" val="292059585"/>
                  </a:ext>
                </a:extLst>
              </a:tr>
              <a:tr h="584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Alpha numerical user name and  password.</a:t>
                      </a:r>
                    </a:p>
                    <a:p>
                      <a:endParaRPr lang="en-IN"/>
                    </a:p>
                  </a:txBody>
                  <a:tcPr/>
                </a:tc>
                <a:tc>
                  <a:txBody>
                    <a:bodyPr/>
                    <a:lstStyle/>
                    <a:p>
                      <a:r>
                        <a:rPr lang="en-IN" b="0">
                          <a:latin typeface="Times New Roman" panose="02020603050405020304" pitchFamily="18" charset="0"/>
                          <a:cs typeface="Times New Roman" panose="02020603050405020304" pitchFamily="18" charset="0"/>
                        </a:rPr>
                        <a:t>ORGANIC</a:t>
                      </a:r>
                    </a:p>
                  </a:txBody>
                  <a:tcPr/>
                </a:tc>
                <a:extLst>
                  <a:ext uri="{0D108BD9-81ED-4DB2-BD59-A6C34878D82A}">
                    <a16:rowId xmlns:a16="http://schemas.microsoft.com/office/drawing/2014/main" val="2463279493"/>
                  </a:ext>
                </a:extLst>
              </a:tr>
              <a:tr h="584948">
                <a:tc>
                  <a:txBody>
                    <a:bodyPr/>
                    <a:lstStyle/>
                    <a:p>
                      <a:r>
                        <a:rPr lang="en-US" sz="1800">
                          <a:latin typeface="Times New Roman" panose="02020603050405020304" pitchFamily="18" charset="0"/>
                          <a:cs typeface="Times New Roman" panose="02020603050405020304" pitchFamily="18" charset="0"/>
                        </a:rPr>
                        <a:t>Picking</a:t>
                      </a:r>
                      <a:r>
                        <a:rPr lang="en-US" sz="1800">
                          <a:solidFill>
                            <a:schemeClr val="tx1"/>
                          </a:solidFill>
                          <a:latin typeface="Times New Roman" panose="02020603050405020304" pitchFamily="18" charset="0"/>
                          <a:cs typeface="Times New Roman" panose="02020603050405020304" pitchFamily="18" charset="0"/>
                        </a:rPr>
                        <a:t> the colours</a:t>
                      </a:r>
                      <a:endParaRPr lang="en-IN"/>
                    </a:p>
                  </a:txBody>
                  <a:tcPr/>
                </a:tc>
                <a:tc>
                  <a:txBody>
                    <a:bodyPr/>
                    <a:lstStyle/>
                    <a:p>
                      <a:r>
                        <a:rPr lang="en-IN" b="0">
                          <a:latin typeface="Times New Roman" panose="02020603050405020304" pitchFamily="18" charset="0"/>
                          <a:cs typeface="Times New Roman" panose="02020603050405020304" pitchFamily="18" charset="0"/>
                        </a:rPr>
                        <a:t>SEMI DETACHED</a:t>
                      </a:r>
                    </a:p>
                  </a:txBody>
                  <a:tcPr/>
                </a:tc>
                <a:extLst>
                  <a:ext uri="{0D108BD9-81ED-4DB2-BD59-A6C34878D82A}">
                    <a16:rowId xmlns:a16="http://schemas.microsoft.com/office/drawing/2014/main" val="3957454619"/>
                  </a:ext>
                </a:extLst>
              </a:tr>
              <a:tr h="584948">
                <a:tc>
                  <a:txBody>
                    <a:bodyPr/>
                    <a:lstStyle/>
                    <a:p>
                      <a:r>
                        <a:rPr lang="en-US" sz="1800">
                          <a:latin typeface="Times New Roman" panose="02020603050405020304" pitchFamily="18" charset="0"/>
                          <a:cs typeface="Times New Roman" panose="02020603050405020304" pitchFamily="18" charset="0"/>
                        </a:rPr>
                        <a:t>Drag and drop </a:t>
                      </a:r>
                      <a:endParaRPr lang="en-IN"/>
                    </a:p>
                  </a:txBody>
                  <a:tcPr/>
                </a:tc>
                <a:tc>
                  <a:txBody>
                    <a:bodyPr/>
                    <a:lstStyle/>
                    <a:p>
                      <a:r>
                        <a:rPr lang="en-IN" b="0">
                          <a:latin typeface="Times New Roman" panose="02020603050405020304" pitchFamily="18" charset="0"/>
                          <a:cs typeface="Times New Roman" panose="02020603050405020304" pitchFamily="18" charset="0"/>
                        </a:rPr>
                        <a:t>SEMI DETACHED</a:t>
                      </a:r>
                    </a:p>
                  </a:txBody>
                  <a:tcPr/>
                </a:tc>
                <a:extLst>
                  <a:ext uri="{0D108BD9-81ED-4DB2-BD59-A6C34878D82A}">
                    <a16:rowId xmlns:a16="http://schemas.microsoft.com/office/drawing/2014/main" val="2160966737"/>
                  </a:ext>
                </a:extLst>
              </a:tr>
            </a:tbl>
          </a:graphicData>
        </a:graphic>
      </p:graphicFrame>
    </p:spTree>
    <p:extLst>
      <p:ext uri="{BB962C8B-B14F-4D97-AF65-F5344CB8AC3E}">
        <p14:creationId xmlns:p14="http://schemas.microsoft.com/office/powerpoint/2010/main" val="3869160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FA98F-10BE-4D34-BBD1-8483B66E2EFA}"/>
              </a:ext>
            </a:extLst>
          </p:cNvPr>
          <p:cNvSpPr/>
          <p:nvPr/>
        </p:nvSpPr>
        <p:spPr>
          <a:xfrm>
            <a:off x="58730" y="62523"/>
            <a:ext cx="12012246" cy="6729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C4B7F-1658-4853-9A25-35029192625C}"/>
              </a:ext>
            </a:extLst>
          </p:cNvPr>
          <p:cNvSpPr txBox="1"/>
          <p:nvPr/>
        </p:nvSpPr>
        <p:spPr>
          <a:xfrm>
            <a:off x="58730" y="62523"/>
            <a:ext cx="12012246" cy="6555641"/>
          </a:xfrm>
          <a:prstGeom prst="rect">
            <a:avLst/>
          </a:prstGeom>
          <a:noFill/>
        </p:spPr>
        <p:txBody>
          <a:bodyPr wrap="square" rtlCol="0">
            <a:spAutoFit/>
          </a:bodyPr>
          <a:lstStyle/>
          <a:p>
            <a:r>
              <a:rPr lang="en-US" sz="2000" b="1">
                <a:solidFill>
                  <a:schemeClr val="bg1"/>
                </a:solidFill>
                <a:latin typeface="Times New Roman" panose="02020603050405020304" pitchFamily="18" charset="0"/>
                <a:cs typeface="Times New Roman" panose="02020603050405020304" pitchFamily="18" charset="0"/>
              </a:rPr>
              <a:t>Alpha numerical user name and  password:</a:t>
            </a:r>
            <a:endParaRPr lang="en-IN" sz="2000" b="1">
              <a:solidFill>
                <a:schemeClr val="bg1"/>
              </a:solidFill>
              <a:latin typeface="Times New Roman" panose="02020603050405020304" pitchFamily="18"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Estimation of development effort</a:t>
            </a:r>
          </a:p>
          <a:p>
            <a:r>
              <a:rPr lang="en-IN" sz="2000">
                <a:solidFill>
                  <a:schemeClr val="bg1"/>
                </a:solidFill>
                <a:latin typeface="Times New Roman" panose="02020603050405020304" pitchFamily="18" charset="0"/>
                <a:cs typeface="Times New Roman" panose="02020603050405020304" pitchFamily="18" charset="0"/>
              </a:rPr>
              <a:t> Effort 3.2(KLOC)105 PM = 3.2(015)1.05 3.2 x 01364 =0.43 PM</a:t>
            </a:r>
          </a:p>
          <a:p>
            <a:r>
              <a:rPr lang="en-IN" sz="2000">
                <a:solidFill>
                  <a:schemeClr val="bg1"/>
                </a:solidFill>
                <a:latin typeface="Times New Roman" panose="02020603050405020304" pitchFamily="18" charset="0"/>
                <a:cs typeface="Times New Roman" panose="02020603050405020304" pitchFamily="18" charset="0"/>
              </a:rPr>
              <a:t>Estimation of development time:</a:t>
            </a:r>
          </a:p>
          <a:p>
            <a:r>
              <a:rPr lang="en-IN" sz="2000">
                <a:solidFill>
                  <a:schemeClr val="bg1"/>
                </a:solidFill>
                <a:latin typeface="Times New Roman" panose="02020603050405020304" pitchFamily="18" charset="0"/>
                <a:cs typeface="Times New Roman" panose="02020603050405020304" pitchFamily="18" charset="0"/>
              </a:rPr>
              <a:t> Tdev = 2.5(Effort)0.38 Months = 2.5 (0.43)0.38 = 25 x 0.7256 =181 Months</a:t>
            </a:r>
          </a:p>
          <a:p>
            <a:endParaRPr lang="en-IN" sz="2000">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Picking the colours:</a:t>
            </a:r>
            <a:endParaRPr lang="en-IN" sz="2000" b="1">
              <a:solidFill>
                <a:schemeClr val="bg1"/>
              </a:solidFill>
              <a:latin typeface="Times New Roman" panose="02020603050405020304" pitchFamily="18"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Effort Adjustment Factor EAF = 1</a:t>
            </a:r>
          </a:p>
          <a:p>
            <a:r>
              <a:rPr lang="en-IN" sz="2000">
                <a:solidFill>
                  <a:schemeClr val="bg1"/>
                </a:solidFill>
                <a:latin typeface="Times New Roman" panose="02020603050405020304" pitchFamily="18" charset="0"/>
                <a:cs typeface="Times New Roman" panose="02020603050405020304" pitchFamily="18" charset="0"/>
              </a:rPr>
              <a:t>Estimation of development effort:</a:t>
            </a:r>
          </a:p>
          <a:p>
            <a:r>
              <a:rPr lang="en-IN" sz="2000">
                <a:solidFill>
                  <a:schemeClr val="bg1"/>
                </a:solidFill>
                <a:latin typeface="Times New Roman" panose="02020603050405020304" pitchFamily="18" charset="0"/>
                <a:cs typeface="Times New Roman" panose="02020603050405020304" pitchFamily="18" charset="0"/>
              </a:rPr>
              <a:t>Effort 3.0(KLOC)112 PM = 3 x 0.3583= 107 PM </a:t>
            </a:r>
          </a:p>
          <a:p>
            <a:r>
              <a:rPr lang="en-IN" sz="2000">
                <a:solidFill>
                  <a:schemeClr val="bg1"/>
                </a:solidFill>
                <a:latin typeface="Times New Roman" panose="02020603050405020304" pitchFamily="18" charset="0"/>
                <a:cs typeface="Times New Roman" panose="02020603050405020304" pitchFamily="18" charset="0"/>
              </a:rPr>
              <a:t>Estimation of development time</a:t>
            </a:r>
          </a:p>
          <a:p>
            <a:r>
              <a:rPr lang="en-US" sz="2000">
                <a:solidFill>
                  <a:schemeClr val="bg1"/>
                </a:solidFill>
                <a:latin typeface="Times New Roman" panose="02020603050405020304" pitchFamily="18" charset="0"/>
                <a:cs typeface="Times New Roman" panose="02020603050405020304" pitchFamily="18" charset="0"/>
              </a:rPr>
              <a:t> Tdev = 25(Effort)0.35 Months = 25 x 1025 = 2.56 Months</a:t>
            </a:r>
          </a:p>
          <a:p>
            <a:endParaRPr lang="en-US" sz="2000">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Drag and drop :</a:t>
            </a:r>
            <a:endParaRPr lang="en-IN" sz="2000" b="1">
              <a:solidFill>
                <a:schemeClr val="bg1"/>
              </a:solidFill>
              <a:latin typeface="Times New Roman" panose="02020603050405020304" pitchFamily="18" charset="0"/>
              <a:cs typeface="Times New Roman" panose="02020603050405020304" pitchFamily="18" charset="0"/>
            </a:endParaRPr>
          </a:p>
          <a:p>
            <a:r>
              <a:rPr lang="en-US" sz="2000">
                <a:solidFill>
                  <a:schemeClr val="bg1"/>
                </a:solidFill>
                <a:latin typeface="Times New Roman" panose="02020603050405020304" pitchFamily="18" charset="0"/>
                <a:cs typeface="Times New Roman" panose="02020603050405020304" pitchFamily="18" charset="0"/>
              </a:rPr>
              <a:t>Effort Adjustment Factor EAF = 1</a:t>
            </a:r>
          </a:p>
          <a:p>
            <a:r>
              <a:rPr lang="en-US" sz="2000">
                <a:solidFill>
                  <a:schemeClr val="bg1"/>
                </a:solidFill>
                <a:latin typeface="Times New Roman" panose="02020603050405020304" pitchFamily="18" charset="0"/>
                <a:cs typeface="Times New Roman" panose="02020603050405020304" pitchFamily="18" charset="0"/>
              </a:rPr>
              <a:t>Estimation of development effort:</a:t>
            </a:r>
          </a:p>
          <a:p>
            <a:r>
              <a:rPr lang="en-US" sz="2000">
                <a:solidFill>
                  <a:schemeClr val="bg1"/>
                </a:solidFill>
                <a:latin typeface="Times New Roman" panose="02020603050405020304" pitchFamily="18" charset="0"/>
                <a:cs typeface="Times New Roman" panose="02020603050405020304" pitchFamily="18" charset="0"/>
              </a:rPr>
              <a:t>Effort 3.0(KLOC)112 PM = 3 x 02596= 0.77 PM</a:t>
            </a:r>
          </a:p>
          <a:p>
            <a:r>
              <a:rPr lang="en-US" sz="2000">
                <a:solidFill>
                  <a:schemeClr val="bg1"/>
                </a:solidFill>
                <a:latin typeface="Times New Roman" panose="02020603050405020304" pitchFamily="18" charset="0"/>
                <a:cs typeface="Times New Roman" panose="02020603050405020304" pitchFamily="18" charset="0"/>
              </a:rPr>
              <a:t>Estimation of development time:</a:t>
            </a:r>
          </a:p>
          <a:p>
            <a:r>
              <a:rPr lang="en-US" sz="2000">
                <a:solidFill>
                  <a:schemeClr val="bg1"/>
                </a:solidFill>
                <a:latin typeface="Times New Roman" panose="02020603050405020304" pitchFamily="18" charset="0"/>
                <a:cs typeface="Times New Roman" panose="02020603050405020304" pitchFamily="18" charset="0"/>
              </a:rPr>
              <a:t>Tdev = 2.5(Effort)0.35 Months = 25 x 0.9162= 2.29 Months</a:t>
            </a:r>
          </a:p>
          <a:p>
            <a:r>
              <a:rPr lang="en-US" sz="2000">
                <a:solidFill>
                  <a:schemeClr val="bg1"/>
                </a:solidFill>
                <a:latin typeface="Times New Roman" panose="02020603050405020304" pitchFamily="18" charset="0"/>
                <a:cs typeface="Times New Roman" panose="02020603050405020304" pitchFamily="18" charset="0"/>
              </a:rPr>
              <a:t>Total effort = 0.43+1.07+0.77 = 2.27 PM</a:t>
            </a:r>
          </a:p>
          <a:p>
            <a:r>
              <a:rPr lang="en-US" sz="2000">
                <a:solidFill>
                  <a:schemeClr val="bg1"/>
                </a:solidFill>
                <a:latin typeface="Times New Roman" panose="02020603050405020304" pitchFamily="18" charset="0"/>
                <a:cs typeface="Times New Roman" panose="02020603050405020304" pitchFamily="18" charset="0"/>
              </a:rPr>
              <a:t>Total development time = 1.81 + 2.56+2.29 = 6.6 Months</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0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FA98F-10BE-4D34-BBD1-8483B66E2EFA}"/>
              </a:ext>
            </a:extLst>
          </p:cNvPr>
          <p:cNvSpPr/>
          <p:nvPr/>
        </p:nvSpPr>
        <p:spPr>
          <a:xfrm>
            <a:off x="58730" y="62523"/>
            <a:ext cx="12012246" cy="6729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C4B7F-1658-4853-9A25-35029192625C}"/>
              </a:ext>
            </a:extLst>
          </p:cNvPr>
          <p:cNvSpPr txBox="1"/>
          <p:nvPr/>
        </p:nvSpPr>
        <p:spPr>
          <a:xfrm>
            <a:off x="58730" y="62523"/>
            <a:ext cx="12012246" cy="5139869"/>
          </a:xfrm>
          <a:prstGeom prst="rect">
            <a:avLst/>
          </a:prstGeom>
          <a:noFill/>
        </p:spPr>
        <p:txBody>
          <a:bodyPr wrap="square" rtlCol="0">
            <a:spAutoFit/>
          </a:bodyPr>
          <a:lstStyle/>
          <a:p>
            <a:pPr marL="0" indent="0">
              <a:buNone/>
            </a:pPr>
            <a:r>
              <a:rPr lang="en-IN" sz="2800" b="1">
                <a:solidFill>
                  <a:schemeClr val="bg1"/>
                </a:solidFill>
                <a:latin typeface="Times New Roman" panose="02020603050405020304" pitchFamily="18" charset="0"/>
                <a:cs typeface="Times New Roman" panose="02020603050405020304" pitchFamily="18" charset="0"/>
              </a:rPr>
              <a:t>               </a:t>
            </a:r>
            <a:r>
              <a:rPr lang="en-IN" sz="2800" b="1">
                <a:latin typeface="Times New Roman" panose="02020603050405020304" pitchFamily="18" charset="0"/>
                <a:cs typeface="Times New Roman" panose="02020603050405020304" pitchFamily="18" charset="0"/>
              </a:rPr>
              <a:t>SOCIAL FEASIBILITY</a:t>
            </a:r>
          </a:p>
          <a:p>
            <a:pPr marL="342900" indent="-342900">
              <a:lnSpc>
                <a:spcPct val="200000"/>
              </a:lnSpc>
              <a:buFont typeface="Wingdings" panose="05000000000000000000" pitchFamily="2" charset="2"/>
              <a:buChar char="ü"/>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a:t>
            </a:r>
            <a:r>
              <a:rPr lang="en-US" sz="2000" i="0">
                <a:solidFill>
                  <a:schemeClr val="bg1"/>
                </a:solidFill>
                <a:effectLst/>
                <a:latin typeface="Times New Roman" panose="02020603050405020304" pitchFamily="18" charset="0"/>
                <a:cs typeface="Times New Roman" panose="02020603050405020304" pitchFamily="18" charset="0"/>
              </a:rPr>
              <a:t>he more security it provides for your account. </a:t>
            </a:r>
          </a:p>
          <a:p>
            <a:pPr marL="342900" indent="-342900">
              <a:lnSpc>
                <a:spcPct val="200000"/>
              </a:lnSpc>
              <a:buFont typeface="Arial" panose="020B0604020202020204" pitchFamily="34" charset="0"/>
              <a:buChar char="•"/>
            </a:pPr>
            <a:r>
              <a:rPr lang="en-US" sz="2000" i="0">
                <a:solidFill>
                  <a:schemeClr val="bg1"/>
                </a:solidFill>
                <a:effectLst/>
                <a:latin typeface="Times New Roman" panose="02020603050405020304" pitchFamily="18" charset="0"/>
                <a:cs typeface="Times New Roman" panose="02020603050405020304" pitchFamily="18" charset="0"/>
              </a:rPr>
              <a:t>It help your personal accounts stay private and secure</a:t>
            </a:r>
          </a:p>
          <a:p>
            <a:pPr marL="342900" indent="-342900">
              <a:lnSpc>
                <a:spcPct val="200000"/>
              </a:lnSpc>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Our project is user friendly and simple to use.</a:t>
            </a:r>
          </a:p>
          <a:p>
            <a:pPr marL="342900" indent="-342900">
              <a:lnSpc>
                <a:spcPct val="200000"/>
              </a:lnSpc>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The goal of this project is to create a secure storage system for files. </a:t>
            </a:r>
          </a:p>
          <a:p>
            <a:pPr marL="342900" indent="-342900">
              <a:lnSpc>
                <a:spcPct val="200000"/>
              </a:lnSpc>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It takes very little time to store files, and it is straightforward and quick to use while also being more secure. </a:t>
            </a:r>
          </a:p>
          <a:p>
            <a:pPr marL="342900" indent="-342900">
              <a:lnSpc>
                <a:spcPct val="200000"/>
              </a:lnSpc>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It is not difficult to remember the passwords.</a:t>
            </a:r>
            <a:endParaRPr lang="en-IN" sz="2000">
              <a:solidFill>
                <a:schemeClr val="bg1"/>
              </a:solidFill>
              <a:latin typeface="Times New Roman" panose="02020603050405020304" pitchFamily="18" charset="0"/>
              <a:cs typeface="Times New Roman" panose="02020603050405020304" pitchFamily="18" charset="0"/>
            </a:endParaRPr>
          </a:p>
          <a:p>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96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B54C-F685-490E-83FA-6D37950A1D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911A5-5F7A-4397-9F15-D287F47EED0D}"/>
              </a:ext>
            </a:extLst>
          </p:cNvPr>
          <p:cNvSpPr>
            <a:spLocks noGrp="1"/>
          </p:cNvSpPr>
          <p:nvPr>
            <p:ph idx="1"/>
          </p:nvPr>
        </p:nvSpPr>
        <p:spPr>
          <a:xfrm>
            <a:off x="4642338" y="203201"/>
            <a:ext cx="7369907" cy="6494584"/>
          </a:xfrm>
        </p:spPr>
        <p:txBody>
          <a:bodyPr>
            <a:normAutofit/>
          </a:bodyPr>
          <a:lstStyle/>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A. H. Lashkari, S. Farmand, D. Zakaria, O. Bin, and D. Saleh,          Year 2009,“Shoulder surfing attack in graphical passwordauthentication”,” International Journal of Computer Science and Information Security”, Volume . 6, Page. 145-154.</a:t>
            </a:r>
          </a:p>
          <a:p>
            <a:pP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M. V. Ruiz-Blondet, Z. Jin, and S. Laszlo, Year  2016 ,  “Cerebre: A novel method for very high accuracy event-related potential biometric identification”,” IEEE Transactions on Information Forensics and Security”, Volume . 11, no. 7, Page 1618–1629,.</a:t>
            </a:r>
          </a:p>
          <a:p>
            <a:pP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J. M. Mandler and G. H. Ritchey, Year: 1977  “Long-term memory for pictures”,” Journal of Experimental Psychology: Human Learning and Memory”, Volume. 3, no. 4, Page 386.</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07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566F87-3CDC-4165-B4D3-E036DF4797A0}"/>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J. Yan, A. Blackwell, R. Anderson and A. Grant, Year 2004,“Password Memorability and Security: Empirical Results,” in Proceedings of IEEE Security &amp; Privacy, Volume . 2, Page. 25–31.</a:t>
            </a:r>
          </a:p>
          <a:p>
            <a:pPr marL="342900" indent="-342900">
              <a:lnSpc>
                <a:spcPct val="150000"/>
              </a:lnSpc>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Bin B. Zhu, Jeff Yan, Guanbo Bao, Maowei Yang, and Ning Xu, Year 2014,“Captcha as Graphical Passwords A New Security Primitive Based on Hard AI Problems,” in Proceedings of the IEEE Transactions on Information Forensics and Security”, Volume. 9, Page. 891–904.</a:t>
            </a:r>
          </a:p>
        </p:txBody>
      </p:sp>
    </p:spTree>
    <p:extLst>
      <p:ext uri="{BB962C8B-B14F-4D97-AF65-F5344CB8AC3E}">
        <p14:creationId xmlns:p14="http://schemas.microsoft.com/office/powerpoint/2010/main" val="407418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07EA-5F56-4BC4-982B-2A221F7A3A4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EEC0-5D72-48DE-93B3-C94BD583C5F6}"/>
              </a:ext>
            </a:extLst>
          </p:cNvPr>
          <p:cNvSpPr>
            <a:spLocks noGrp="1"/>
          </p:cNvSpPr>
          <p:nvPr>
            <p:ph type="title"/>
          </p:nvPr>
        </p:nvSpPr>
        <p:spPr>
          <a:xfrm>
            <a:off x="524435" y="2349925"/>
            <a:ext cx="4128247" cy="2456442"/>
          </a:xfrm>
        </p:spPr>
        <p:txBody>
          <a:bodyPr>
            <a:normAutofit/>
          </a:bodyPr>
          <a:lstStyle/>
          <a:p>
            <a:r>
              <a:rPr lang="en-IN" sz="4800">
                <a:latin typeface="Times New Roman" panose="02020603050405020304" pitchFamily="18" charset="0"/>
                <a:cs typeface="Times New Roman" panose="02020603050405020304" pitchFamily="18" charset="0"/>
              </a:rPr>
              <a:t>OVERVIEW</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1</a:t>
            </a:r>
          </a:p>
        </p:txBody>
      </p:sp>
      <p:sp>
        <p:nvSpPr>
          <p:cNvPr id="3" name="Content Placeholder 2">
            <a:extLst>
              <a:ext uri="{FF2B5EF4-FFF2-40B4-BE49-F238E27FC236}">
                <a16:creationId xmlns:a16="http://schemas.microsoft.com/office/drawing/2014/main" id="{DC9817CA-5382-47FA-B34E-722FBF8F04FA}"/>
              </a:ext>
            </a:extLst>
          </p:cNvPr>
          <p:cNvSpPr>
            <a:spLocks noGrp="1"/>
          </p:cNvSpPr>
          <p:nvPr>
            <p:ph idx="1"/>
          </p:nvPr>
        </p:nvSpPr>
        <p:spPr>
          <a:xfrm>
            <a:off x="5118447" y="-457200"/>
            <a:ext cx="6281873" cy="7664824"/>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Graphical password authentication system can be applied to any sector.</a:t>
            </a:r>
          </a:p>
          <a:p>
            <a:r>
              <a:rPr lang="en-US" sz="2000" dirty="0">
                <a:latin typeface="Times New Roman" panose="02020603050405020304" pitchFamily="18" charset="0"/>
                <a:cs typeface="Times New Roman" panose="02020603050405020304" pitchFamily="18" charset="0"/>
              </a:rPr>
              <a:t>Initially , We have the option to register. We will first click on the register button after that we have to enter our details . </a:t>
            </a:r>
          </a:p>
          <a:p>
            <a:r>
              <a:rPr lang="en-US" sz="2000" b="1" dirty="0">
                <a:latin typeface="Times New Roman" panose="02020603050405020304" pitchFamily="18" charset="0"/>
                <a:cs typeface="Times New Roman" panose="02020603050405020304" pitchFamily="18" charset="0"/>
              </a:rPr>
              <a:t>Alpha numerical user name and  password.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first level of authentication will be a normal authentication</a:t>
            </a:r>
          </a:p>
          <a:p>
            <a:pPr marL="0" indent="0">
              <a:buNone/>
            </a:pPr>
            <a:r>
              <a:rPr lang="en-US" sz="2000" dirty="0">
                <a:latin typeface="Times New Roman" panose="02020603050405020304" pitchFamily="18" charset="0"/>
                <a:cs typeface="Times New Roman" panose="02020603050405020304" pitchFamily="18" charset="0"/>
              </a:rPr>
              <a:t>After entering our details, click on the next button.</a:t>
            </a:r>
          </a:p>
        </p:txBody>
      </p:sp>
    </p:spTree>
    <p:extLst>
      <p:ext uri="{BB962C8B-B14F-4D97-AF65-F5344CB8AC3E}">
        <p14:creationId xmlns:p14="http://schemas.microsoft.com/office/powerpoint/2010/main" val="12429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1FC-7CB1-4CAF-8C43-2E9861651024}"/>
              </a:ext>
            </a:extLst>
          </p:cNvPr>
          <p:cNvSpPr>
            <a:spLocks noGrp="1"/>
          </p:cNvSpPr>
          <p:nvPr>
            <p:ph type="title"/>
          </p:nvPr>
        </p:nvSpPr>
        <p:spPr>
          <a:xfrm>
            <a:off x="672353" y="2349925"/>
            <a:ext cx="3715257" cy="2456442"/>
          </a:xfrm>
        </p:spPr>
        <p:txBody>
          <a:bodyPr>
            <a:normAutofit/>
          </a:bodyPr>
          <a:lstStyle/>
          <a:p>
            <a:r>
              <a:rPr lang="en-IN" sz="4800">
                <a:latin typeface="Times New Roman" panose="02020603050405020304" pitchFamily="18" charset="0"/>
                <a:cs typeface="Times New Roman" panose="02020603050405020304" pitchFamily="18" charset="0"/>
              </a:rPr>
              <a:t>OVERVIEW</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2</a:t>
            </a:r>
          </a:p>
        </p:txBody>
      </p:sp>
      <p:sp>
        <p:nvSpPr>
          <p:cNvPr id="3" name="Content Placeholder 2">
            <a:extLst>
              <a:ext uri="{FF2B5EF4-FFF2-40B4-BE49-F238E27FC236}">
                <a16:creationId xmlns:a16="http://schemas.microsoft.com/office/drawing/2014/main" id="{D9F28451-EFB3-4A89-B2DD-710151D58EEE}"/>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Picking</a:t>
            </a:r>
            <a:r>
              <a:rPr lang="en-US" sz="2000" b="1" dirty="0">
                <a:solidFill>
                  <a:schemeClr val="tx1"/>
                </a:solidFill>
                <a:latin typeface="Times New Roman" panose="02020603050405020304" pitchFamily="18" charset="0"/>
                <a:cs typeface="Times New Roman" panose="02020603050405020304" pitchFamily="18" charset="0"/>
              </a:rPr>
              <a:t> the </a:t>
            </a:r>
            <a:r>
              <a:rPr lang="en-US" sz="2000" b="1" dirty="0" err="1">
                <a:solidFill>
                  <a:schemeClr val="tx1"/>
                </a:solidFill>
                <a:latin typeface="Times New Roman" panose="02020603050405020304" pitchFamily="18" charset="0"/>
                <a:cs typeface="Times New Roman" panose="02020603050405020304" pitchFamily="18" charset="0"/>
              </a:rPr>
              <a:t>colours</a:t>
            </a:r>
            <a:r>
              <a:rPr lang="en-US" sz="2000" b="1" dirty="0">
                <a:solidFill>
                  <a:schemeClr val="tx1"/>
                </a:solidFill>
                <a:latin typeface="Times New Roman" panose="02020603050405020304" pitchFamily="18" charset="0"/>
                <a:cs typeface="Times New Roman" panose="02020603050405020304" pitchFamily="18" charset="0"/>
              </a:rPr>
              <a:t> in the correct sequence.</a:t>
            </a:r>
          </a:p>
          <a:p>
            <a:pPr marL="0" indent="0">
              <a:buNone/>
            </a:pPr>
            <a:r>
              <a:rPr lang="en-US" sz="2000" dirty="0">
                <a:latin typeface="Times New Roman" panose="02020603050405020304" pitchFamily="18" charset="0"/>
                <a:cs typeface="Times New Roman" panose="02020603050405020304" pitchFamily="18" charset="0"/>
              </a:rPr>
              <a:t>      Next the level two of authentication will be to create a pattern of </a:t>
            </a:r>
            <a:r>
              <a:rPr lang="en-US" sz="2000" dirty="0" err="1">
                <a:latin typeface="Times New Roman" panose="02020603050405020304" pitchFamily="18" charset="0"/>
                <a:cs typeface="Times New Roman" panose="02020603050405020304" pitchFamily="18" charset="0"/>
              </a:rPr>
              <a:t>colours</a:t>
            </a:r>
            <a:r>
              <a:rPr lang="en-US" sz="2000" dirty="0">
                <a:latin typeface="Times New Roman" panose="02020603050405020304" pitchFamily="18" charset="0"/>
                <a:cs typeface="Times New Roman" panose="02020603050405020304" pitchFamily="18" charset="0"/>
              </a:rPr>
              <a:t> by selecting it so quickly.</a:t>
            </a:r>
          </a:p>
          <a:p>
            <a:pPr marL="0" indent="0">
              <a:buNone/>
            </a:pPr>
            <a:r>
              <a:rPr lang="en-US" sz="2000" dirty="0">
                <a:latin typeface="Times New Roman" panose="02020603050405020304" pitchFamily="18" charset="0"/>
                <a:cs typeface="Times New Roman" panose="02020603050405020304" pitchFamily="18" charset="0"/>
              </a:rPr>
              <a:t>      If we want to select green ,</a:t>
            </a:r>
            <a:r>
              <a:rPr lang="en-US" sz="2000" dirty="0" err="1">
                <a:latin typeface="Times New Roman" panose="02020603050405020304" pitchFamily="18" charset="0"/>
                <a:cs typeface="Times New Roman" panose="02020603050405020304" pitchFamily="18" charset="0"/>
              </a:rPr>
              <a:t>red,blue</a:t>
            </a:r>
            <a:r>
              <a:rPr lang="en-US" sz="2000" dirty="0">
                <a:latin typeface="Times New Roman" panose="02020603050405020304" pitchFamily="18" charset="0"/>
                <a:cs typeface="Times New Roman" panose="02020603050405020304" pitchFamily="18" charset="0"/>
              </a:rPr>
              <a:t> then my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pattern will be green, red, blue for authentication .</a:t>
            </a:r>
          </a:p>
          <a:p>
            <a:r>
              <a:rPr lang="en-US" sz="2000" b="1" dirty="0">
                <a:latin typeface="Times New Roman" panose="02020603050405020304" pitchFamily="18" charset="0"/>
                <a:cs typeface="Times New Roman" panose="02020603050405020304" pitchFamily="18" charset="0"/>
              </a:rPr>
              <a:t>Drag and drop the image in grid(pattern).</a:t>
            </a:r>
            <a:r>
              <a:rPr lang="en-US" sz="2000" b="1" dirty="0">
                <a:solidFill>
                  <a:schemeClr val="tx1"/>
                </a:solidFill>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Next the level three of authentication </a:t>
            </a:r>
            <a:r>
              <a:rPr lang="en-US" sz="2000" dirty="0" err="1">
                <a:latin typeface="Times New Roman" panose="02020603050405020304" pitchFamily="18" charset="0"/>
                <a:cs typeface="Times New Roman" panose="02020603050405020304" pitchFamily="18" charset="0"/>
              </a:rPr>
              <a:t>is,where</a:t>
            </a:r>
            <a:r>
              <a:rPr lang="en-US" sz="2000" dirty="0">
                <a:latin typeface="Times New Roman" panose="02020603050405020304" pitchFamily="18" charset="0"/>
                <a:cs typeface="Times New Roman" panose="02020603050405020304" pitchFamily="18" charset="0"/>
              </a:rPr>
              <a:t> we have to drag and drop the images to create a pattern.</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579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6B7C-AF8A-4415-8FF7-C7A3EBA907C7}"/>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B89948-EB47-4FE2-AAE6-AB5A43E01FE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722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792706-A0D7-4C92-ADF5-F036393A220B}"/>
              </a:ext>
            </a:extLst>
          </p:cNvPr>
          <p:cNvSpPr/>
          <p:nvPr/>
        </p:nvSpPr>
        <p:spPr>
          <a:xfrm>
            <a:off x="101600" y="46892"/>
            <a:ext cx="12004431" cy="6658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BASE PAPER</a:t>
            </a:r>
            <a:r>
              <a:rPr lang="en-US" sz="20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 </a:t>
            </a:r>
            <a:r>
              <a:rPr lang="en-US" sz="2400" b="0" i="0" dirty="0">
                <a:solidFill>
                  <a:schemeClr val="bg1"/>
                </a:solidFill>
                <a:effectLst/>
                <a:latin typeface="Times New Roman" panose="02020603050405020304" pitchFamily="18" charset="0"/>
                <a:cs typeface="Times New Roman" panose="02020603050405020304" pitchFamily="18" charset="0"/>
              </a:rPr>
              <a:t>A Simple and Secure Reformation-Based Password Scheme</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 </a:t>
            </a:r>
            <a:r>
              <a:rPr lang="en-IN" sz="2400" dirty="0">
                <a:solidFill>
                  <a:schemeClr val="bg1"/>
                </a:solidFill>
                <a:latin typeface="Times New Roman" panose="02020603050405020304" pitchFamily="18" charset="0"/>
                <a:cs typeface="Times New Roman" panose="02020603050405020304" pitchFamily="18" charset="0"/>
              </a:rPr>
              <a:t>M</a:t>
            </a:r>
            <a:r>
              <a:rPr lang="en-IN" sz="2400" b="0" i="0" dirty="0">
                <a:solidFill>
                  <a:schemeClr val="bg1"/>
                </a:solidFill>
                <a:effectLst/>
                <a:latin typeface="Times New Roman" panose="02020603050405020304" pitchFamily="18" charset="0"/>
                <a:cs typeface="Times New Roman" panose="02020603050405020304" pitchFamily="18" charset="0"/>
              </a:rPr>
              <a:t>ushtaq </a:t>
            </a:r>
            <a:r>
              <a:rPr lang="en-IN" sz="2400" b="0" i="0" dirty="0" err="1">
                <a:solidFill>
                  <a:schemeClr val="bg1"/>
                </a:solidFill>
                <a:effectLst/>
                <a:latin typeface="Times New Roman" panose="02020603050405020304" pitchFamily="18" charset="0"/>
                <a:cs typeface="Times New Roman" panose="02020603050405020304" pitchFamily="18" charset="0"/>
              </a:rPr>
              <a:t>ali</a:t>
            </a:r>
            <a:r>
              <a:rPr lang="en-IN" sz="2400" b="0" i="0" dirty="0">
                <a:solidFill>
                  <a:schemeClr val="bg1"/>
                </a:solidFill>
                <a:effectLst/>
                <a:latin typeface="Times New Roman" panose="02020603050405020304" pitchFamily="18" charset="0"/>
                <a:cs typeface="Times New Roman" panose="02020603050405020304" pitchFamily="18" charset="0"/>
              </a:rPr>
              <a:t> , </a:t>
            </a:r>
            <a:r>
              <a:rPr lang="en-IN" sz="2400" dirty="0">
                <a:solidFill>
                  <a:schemeClr val="bg1"/>
                </a:solidFill>
                <a:latin typeface="Times New Roman" panose="02020603050405020304" pitchFamily="18" charset="0"/>
                <a:cs typeface="Times New Roman" panose="02020603050405020304" pitchFamily="18" charset="0"/>
              </a:rPr>
              <a:t>A</a:t>
            </a:r>
            <a:r>
              <a:rPr lang="en-IN" sz="2400" b="0" i="0" dirty="0">
                <a:solidFill>
                  <a:schemeClr val="bg1"/>
                </a:solidFill>
                <a:effectLst/>
                <a:latin typeface="Times New Roman" panose="02020603050405020304" pitchFamily="18" charset="0"/>
                <a:cs typeface="Times New Roman" panose="02020603050405020304" pitchFamily="18" charset="0"/>
              </a:rPr>
              <a:t>manullah </a:t>
            </a:r>
            <a:r>
              <a:rPr lang="en-IN" sz="2400" b="0" i="0" dirty="0" err="1">
                <a:solidFill>
                  <a:schemeClr val="bg1"/>
                </a:solidFill>
                <a:effectLst/>
                <a:latin typeface="Times New Roman" panose="02020603050405020304" pitchFamily="18" charset="0"/>
                <a:cs typeface="Times New Roman" panose="02020603050405020304" pitchFamily="18" charset="0"/>
              </a:rPr>
              <a:t>baloch</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A</a:t>
            </a:r>
            <a:r>
              <a:rPr lang="en-IN" sz="2400" b="0" i="0" dirty="0">
                <a:solidFill>
                  <a:schemeClr val="bg1"/>
                </a:solidFill>
                <a:effectLst/>
                <a:latin typeface="Times New Roman" panose="02020603050405020304" pitchFamily="18" charset="0"/>
                <a:cs typeface="Times New Roman" panose="02020603050405020304" pitchFamily="18" charset="0"/>
              </a:rPr>
              <a:t>bdul </a:t>
            </a:r>
            <a:r>
              <a:rPr lang="en-IN" sz="2400" b="0" i="0" dirty="0" err="1">
                <a:solidFill>
                  <a:schemeClr val="bg1"/>
                </a:solidFill>
                <a:effectLst/>
                <a:latin typeface="Times New Roman" panose="02020603050405020304" pitchFamily="18" charset="0"/>
                <a:cs typeface="Times New Roman" panose="02020603050405020304" pitchFamily="18" charset="0"/>
              </a:rPr>
              <a:t>waheed</a:t>
            </a:r>
            <a:r>
              <a:rPr lang="en-IN" sz="2400" b="0" i="0" dirty="0">
                <a:solidFill>
                  <a:schemeClr val="bg1"/>
                </a:solidFill>
                <a:effectLst/>
                <a:latin typeface="Times New Roman" panose="02020603050405020304" pitchFamily="18" charset="0"/>
                <a:cs typeface="Times New Roman" panose="02020603050405020304" pitchFamily="18" charset="0"/>
              </a:rPr>
              <a:t> , </a:t>
            </a:r>
            <a:r>
              <a:rPr lang="en-IN" sz="2400" dirty="0">
                <a:solidFill>
                  <a:schemeClr val="bg1"/>
                </a:solidFill>
                <a:latin typeface="Times New Roman" panose="02020603050405020304" pitchFamily="18" charset="0"/>
                <a:cs typeface="Times New Roman" panose="02020603050405020304" pitchFamily="18" charset="0"/>
              </a:rPr>
              <a:t>M</a:t>
            </a:r>
            <a:r>
              <a:rPr lang="en-IN" sz="2400" b="0" i="0" dirty="0">
                <a:solidFill>
                  <a:schemeClr val="bg1"/>
                </a:solidFill>
                <a:effectLst/>
                <a:latin typeface="Times New Roman" panose="02020603050405020304" pitchFamily="18" charset="0"/>
                <a:cs typeface="Times New Roman" panose="02020603050405020304" pitchFamily="18" charset="0"/>
              </a:rPr>
              <a:t>ahdi </a:t>
            </a:r>
            <a:r>
              <a:rPr lang="en-IN" sz="2400" b="0" i="0" dirty="0" err="1">
                <a:solidFill>
                  <a:schemeClr val="bg1"/>
                </a:solidFill>
                <a:effectLst/>
                <a:latin typeface="Times New Roman" panose="02020603050405020304" pitchFamily="18" charset="0"/>
                <a:cs typeface="Times New Roman" panose="02020603050405020304" pitchFamily="18" charset="0"/>
              </a:rPr>
              <a:t>zareei</a:t>
            </a:r>
            <a:r>
              <a:rPr lang="en-IN" sz="2400" b="0" i="0" dirty="0">
                <a:solidFill>
                  <a:schemeClr val="bg1"/>
                </a:solidFill>
                <a:effectLst/>
                <a:latin typeface="Times New Roman" panose="02020603050405020304" pitchFamily="18" charset="0"/>
                <a:cs typeface="Times New Roman" panose="02020603050405020304" pitchFamily="18" charset="0"/>
              </a:rPr>
              <a:t> (senior member, </a:t>
            </a:r>
            <a:r>
              <a:rPr lang="en-IN" sz="2400" b="0" i="0" dirty="0" err="1">
                <a:solidFill>
                  <a:schemeClr val="bg1"/>
                </a:solidFill>
                <a:effectLst/>
                <a:latin typeface="Times New Roman" panose="02020603050405020304" pitchFamily="18" charset="0"/>
                <a:cs typeface="Times New Roman" panose="02020603050405020304" pitchFamily="18" charset="0"/>
              </a:rPr>
              <a:t>ieee</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R</a:t>
            </a:r>
            <a:r>
              <a:rPr lang="en-IN" sz="2400" b="0" i="0" dirty="0" err="1">
                <a:solidFill>
                  <a:schemeClr val="bg1"/>
                </a:solidFill>
                <a:effectLst/>
                <a:latin typeface="Times New Roman" panose="02020603050405020304" pitchFamily="18" charset="0"/>
                <a:cs typeface="Times New Roman" panose="02020603050405020304" pitchFamily="18" charset="0"/>
              </a:rPr>
              <a:t>imsha</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manzoor</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H</a:t>
            </a:r>
            <a:r>
              <a:rPr lang="en-IN" sz="2400" b="0" i="0" dirty="0">
                <a:solidFill>
                  <a:schemeClr val="bg1"/>
                </a:solidFill>
                <a:effectLst/>
                <a:latin typeface="Times New Roman" panose="02020603050405020304" pitchFamily="18" charset="0"/>
                <a:cs typeface="Times New Roman" panose="02020603050405020304" pitchFamily="18" charset="0"/>
              </a:rPr>
              <a:t>assam </a:t>
            </a:r>
            <a:r>
              <a:rPr lang="en-IN" sz="2400" b="0" i="0" dirty="0" err="1">
                <a:solidFill>
                  <a:schemeClr val="bg1"/>
                </a:solidFill>
                <a:effectLst/>
                <a:latin typeface="Times New Roman" panose="02020603050405020304" pitchFamily="18" charset="0"/>
                <a:cs typeface="Times New Roman" panose="02020603050405020304" pitchFamily="18" charset="0"/>
              </a:rPr>
              <a:t>sajid</a:t>
            </a:r>
            <a:r>
              <a:rPr lang="en-IN" sz="2400" b="0" i="0" dirty="0">
                <a:solidFill>
                  <a:schemeClr val="bg1"/>
                </a:solidFill>
                <a:effectLst/>
                <a:latin typeface="Times New Roman" panose="02020603050405020304" pitchFamily="18" charset="0"/>
                <a:cs typeface="Times New Roman" panose="02020603050405020304" pitchFamily="18" charset="0"/>
              </a:rPr>
              <a:t>, and </a:t>
            </a:r>
            <a:r>
              <a:rPr lang="en-IN" sz="2400" dirty="0">
                <a:solidFill>
                  <a:schemeClr val="bg1"/>
                </a:solidFill>
                <a:latin typeface="Times New Roman" panose="02020603050405020304" pitchFamily="18" charset="0"/>
                <a:cs typeface="Times New Roman" panose="02020603050405020304" pitchFamily="18" charset="0"/>
              </a:rPr>
              <a:t>F</a:t>
            </a:r>
            <a:r>
              <a:rPr lang="en-IN" sz="2400" b="0" i="0" dirty="0">
                <a:solidFill>
                  <a:schemeClr val="bg1"/>
                </a:solidFill>
                <a:effectLst/>
                <a:latin typeface="Times New Roman" panose="02020603050405020304" pitchFamily="18" charset="0"/>
                <a:cs typeface="Times New Roman" panose="02020603050405020304" pitchFamily="18" charset="0"/>
              </a:rPr>
              <a:t>aisal </a:t>
            </a:r>
            <a:r>
              <a:rPr lang="en-IN" sz="2400" b="0" i="0" dirty="0" err="1">
                <a:solidFill>
                  <a:schemeClr val="bg1"/>
                </a:solidFill>
                <a:effectLst/>
                <a:latin typeface="Times New Roman" panose="02020603050405020304" pitchFamily="18" charset="0"/>
                <a:cs typeface="Times New Roman" panose="02020603050405020304" pitchFamily="18" charset="0"/>
              </a:rPr>
              <a:t>alanazi</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2021</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IN" sz="2400" dirty="0">
                <a:solidFill>
                  <a:schemeClr val="bg1"/>
                </a:solidFill>
                <a:latin typeface="Times New Roman" panose="02020603050405020304" pitchFamily="18" charset="0"/>
                <a:cs typeface="Times New Roman" panose="02020603050405020304" pitchFamily="18" charset="0"/>
              </a:rPr>
              <a:t>Token </a:t>
            </a:r>
            <a:r>
              <a:rPr lang="en-IN" sz="2400" dirty="0" err="1">
                <a:solidFill>
                  <a:schemeClr val="bg1"/>
                </a:solidFill>
                <a:latin typeface="Times New Roman" panose="02020603050405020304" pitchFamily="18" charset="0"/>
                <a:cs typeface="Times New Roman" panose="02020603050405020304" pitchFamily="18" charset="0"/>
              </a:rPr>
              <a:t>based,Knowledge</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based,Biometric</a:t>
            </a:r>
            <a:r>
              <a:rPr lang="en-IN"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1.More scalable and efficient.</a:t>
            </a:r>
          </a:p>
          <a:p>
            <a:r>
              <a:rPr lang="en-US" sz="2400" dirty="0">
                <a:latin typeface="Times New Roman" panose="02020603050405020304" pitchFamily="18" charset="0"/>
                <a:cs typeface="Times New Roman" panose="02020603050405020304" pitchFamily="18" charset="0"/>
              </a:rPr>
              <a:t>              2. Always takes current data into an account.</a:t>
            </a:r>
          </a:p>
          <a:p>
            <a:r>
              <a:rPr lang="en-US" sz="2400" dirty="0">
                <a:latin typeface="Times New Roman" panose="02020603050405020304" pitchFamily="18" charset="0"/>
                <a:cs typeface="Times New Roman" panose="02020603050405020304" pitchFamily="18" charset="0"/>
              </a:rPr>
              <a:t>              3.Easy to use.</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bg1"/>
                </a:solidFill>
                <a:latin typeface="Times New Roman" panose="02020603050405020304" pitchFamily="18" charset="0"/>
                <a:cs typeface="Times New Roman" panose="02020603050405020304" pitchFamily="18" charset="0"/>
              </a:rPr>
              <a:t>              1.</a:t>
            </a:r>
            <a:r>
              <a:rPr lang="en-IN" sz="2400" b="0" i="0" dirty="0">
                <a:solidFill>
                  <a:srgbClr val="202124"/>
                </a:solidFill>
                <a:effectLst/>
                <a:latin typeface="Roboto" panose="02000000000000000000" pitchFamily="2" charset="0"/>
              </a:rPr>
              <a:t> </a:t>
            </a:r>
            <a:r>
              <a:rPr lang="en-IN" sz="2400" dirty="0">
                <a:solidFill>
                  <a:schemeClr val="bg1"/>
                </a:solidFill>
                <a:latin typeface="Times New Roman" panose="02020603050405020304" pitchFamily="18" charset="0"/>
                <a:cs typeface="Times New Roman" panose="02020603050405020304" pitchFamily="18" charset="0"/>
              </a:rPr>
              <a:t>Unsuitable for long term authentication</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              2.Does not accept decisions that are different from the rules.</a:t>
            </a:r>
          </a:p>
          <a:p>
            <a:r>
              <a:rPr lang="en-US" sz="2400" dirty="0">
                <a:solidFill>
                  <a:schemeClr val="bg1"/>
                </a:solidFill>
                <a:latin typeface="Times New Roman" panose="02020603050405020304" pitchFamily="18" charset="0"/>
                <a:cs typeface="Times New Roman" panose="02020603050405020304" pitchFamily="18" charset="0"/>
              </a:rPr>
              <a:t>              3.Not suitable for all environments.</a:t>
            </a:r>
          </a:p>
          <a:p>
            <a:endParaRPr lang="en-IN" dirty="0"/>
          </a:p>
        </p:txBody>
      </p:sp>
    </p:spTree>
    <p:extLst>
      <p:ext uri="{BB962C8B-B14F-4D97-AF65-F5344CB8AC3E}">
        <p14:creationId xmlns:p14="http://schemas.microsoft.com/office/powerpoint/2010/main" val="124865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B59A8-F579-4C15-99B2-6902C1DAE234}"/>
              </a:ext>
            </a:extLst>
          </p:cNvPr>
          <p:cNvSpPr/>
          <p:nvPr/>
        </p:nvSpPr>
        <p:spPr>
          <a:xfrm>
            <a:off x="54708" y="7815"/>
            <a:ext cx="12074769" cy="6721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 </a:t>
            </a:r>
            <a:r>
              <a:rPr lang="en-US" sz="2400" b="0" i="0" dirty="0">
                <a:solidFill>
                  <a:schemeClr val="bg1"/>
                </a:solidFill>
                <a:effectLst/>
                <a:latin typeface="Times New Roman" panose="02020603050405020304" pitchFamily="18" charset="0"/>
                <a:cs typeface="Times New Roman" panose="02020603050405020304" pitchFamily="18" charset="0"/>
              </a:rPr>
              <a:t>Efficient Password-Based Threshold Single-Sign-On Authentication for Mobile Users against Perpetual Leakage</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 </a:t>
            </a:r>
            <a:r>
              <a:rPr lang="en-IN" sz="2400" b="0" i="0" dirty="0">
                <a:solidFill>
                  <a:schemeClr val="bg1"/>
                </a:solidFill>
                <a:effectLst/>
                <a:latin typeface="Times New Roman" panose="02020603050405020304" pitchFamily="18" charset="0"/>
                <a:cs typeface="Times New Roman" panose="02020603050405020304" pitchFamily="18" charset="0"/>
              </a:rPr>
              <a:t>Yuan </a:t>
            </a:r>
            <a:r>
              <a:rPr lang="en-IN" sz="2400" b="0" i="0" dirty="0" err="1">
                <a:solidFill>
                  <a:schemeClr val="bg1"/>
                </a:solidFill>
                <a:effectLst/>
                <a:latin typeface="Times New Roman" panose="02020603050405020304" pitchFamily="18" charset="0"/>
                <a:cs typeface="Times New Roman" panose="02020603050405020304" pitchFamily="18" charset="0"/>
              </a:rPr>
              <a:t>Zhang,Chunxiang</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Xu,Hongwei</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Li,Kan</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Yang,Nan</a:t>
            </a:r>
            <a:r>
              <a:rPr lang="en-IN" sz="2400" b="0" i="0" dirty="0">
                <a:solidFill>
                  <a:schemeClr val="bg1"/>
                </a:solidFill>
                <a:effectLst/>
                <a:latin typeface="Times New Roman" panose="02020603050405020304" pitchFamily="18" charset="0"/>
                <a:cs typeface="Times New Roman" panose="02020603050405020304" pitchFamily="18" charset="0"/>
              </a:rPr>
              <a:t> </a:t>
            </a:r>
            <a:r>
              <a:rPr lang="en-IN" sz="2400" b="0" i="0" dirty="0" err="1">
                <a:solidFill>
                  <a:schemeClr val="bg1"/>
                </a:solidFill>
                <a:effectLst/>
                <a:latin typeface="Times New Roman" panose="02020603050405020304" pitchFamily="18" charset="0"/>
                <a:cs typeface="Times New Roman" panose="02020603050405020304" pitchFamily="18" charset="0"/>
              </a:rPr>
              <a:t>Cheng,Xuemin</a:t>
            </a:r>
            <a:r>
              <a:rPr lang="en-IN" sz="2400" b="0" i="0" dirty="0">
                <a:solidFill>
                  <a:schemeClr val="bg1"/>
                </a:solidFill>
                <a:effectLst/>
                <a:latin typeface="Times New Roman" panose="02020603050405020304" pitchFamily="18" charset="0"/>
                <a:cs typeface="Times New Roman" panose="02020603050405020304" pitchFamily="18" charset="0"/>
              </a:rPr>
              <a:t> Shen</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2021</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solidFill>
                  <a:schemeClr val="bg1"/>
                </a:solidFill>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IN" sz="2400" b="0" i="0" dirty="0">
                <a:solidFill>
                  <a:schemeClr val="bg1"/>
                </a:solidFill>
                <a:effectLst/>
                <a:latin typeface="Times New Roman" panose="02020603050405020304" pitchFamily="18" charset="0"/>
                <a:cs typeface="Times New Roman" panose="02020603050405020304" pitchFamily="18" charset="0"/>
              </a:rPr>
              <a:t>single-sign-on authentication scheme</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a:t>
            </a:r>
            <a:r>
              <a:rPr lang="en-US" sz="2400" b="0" i="0" dirty="0">
                <a:solidFill>
                  <a:srgbClr val="202124"/>
                </a:solidFill>
                <a:effectLst/>
                <a:latin typeface="Roboto" panose="02000000000000000000" pitchFamily="2" charset="0"/>
              </a:rPr>
              <a:t> </a:t>
            </a:r>
            <a:r>
              <a:rPr lang="en-US" sz="2400" b="0" i="0" dirty="0">
                <a:solidFill>
                  <a:schemeClr val="bg1"/>
                </a:solidFill>
                <a:effectLst/>
                <a:latin typeface="Times New Roman" panose="02020603050405020304" pitchFamily="18" charset="0"/>
                <a:cs typeface="Times New Roman" panose="02020603050405020304" pitchFamily="18" charset="0"/>
              </a:rPr>
              <a:t>Reduces the load of </a:t>
            </a:r>
            <a:r>
              <a:rPr lang="en-US" sz="2400" b="0" i="0" dirty="0" err="1">
                <a:solidFill>
                  <a:schemeClr val="bg1"/>
                </a:solidFill>
                <a:effectLst/>
                <a:latin typeface="Times New Roman" panose="02020603050405020304" pitchFamily="18" charset="0"/>
                <a:cs typeface="Times New Roman" panose="02020603050405020304" pitchFamily="18" charset="0"/>
              </a:rPr>
              <a:t>memorising</a:t>
            </a:r>
            <a:r>
              <a:rPr lang="en-US" sz="2400" b="0" i="0" dirty="0">
                <a:solidFill>
                  <a:schemeClr val="bg1"/>
                </a:solidFill>
                <a:effectLst/>
                <a:latin typeface="Times New Roman" panose="02020603050405020304" pitchFamily="18" charset="0"/>
                <a:cs typeface="Times New Roman" panose="02020603050405020304" pitchFamily="18" charset="0"/>
              </a:rPr>
              <a:t> several passwords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Times New Roman" panose="02020603050405020304" pitchFamily="18" charset="0"/>
                <a:cs typeface="Times New Roman" panose="02020603050405020304" pitchFamily="18" charset="0"/>
              </a:rPr>
              <a:t>Using a single password increases the chances of password vulnerability</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1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55BB62-9E4C-49C1-8D4B-9973917558E8}"/>
              </a:ext>
            </a:extLst>
          </p:cNvPr>
          <p:cNvSpPr/>
          <p:nvPr/>
        </p:nvSpPr>
        <p:spPr>
          <a:xfrm>
            <a:off x="62523" y="23446"/>
            <a:ext cx="12043508" cy="670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Title : </a:t>
            </a:r>
            <a:r>
              <a:rPr lang="en-IN" sz="2400" b="0" i="0" dirty="0">
                <a:solidFill>
                  <a:schemeClr val="bg1"/>
                </a:solidFill>
                <a:effectLst/>
                <a:latin typeface="Times New Roman" panose="02020603050405020304" pitchFamily="18" charset="0"/>
                <a:cs typeface="Times New Roman" panose="02020603050405020304" pitchFamily="18" charset="0"/>
              </a:rPr>
              <a:t>Password-Authenticated Decentralized Identities</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Author: </a:t>
            </a:r>
            <a:r>
              <a:rPr lang="en-IN" sz="2400" b="0" i="0" dirty="0">
                <a:solidFill>
                  <a:schemeClr val="bg1"/>
                </a:solidFill>
                <a:effectLst/>
                <a:latin typeface="Times New Roman" panose="02020603050405020304" pitchFamily="18" charset="0"/>
                <a:cs typeface="Times New Roman" panose="02020603050405020304" pitchFamily="18" charset="0"/>
              </a:rPr>
              <a:t>Pawel </a:t>
            </a:r>
            <a:r>
              <a:rPr lang="en-IN" sz="2400" b="0" i="0" dirty="0" err="1">
                <a:solidFill>
                  <a:schemeClr val="bg1"/>
                </a:solidFill>
                <a:effectLst/>
                <a:latin typeface="Times New Roman" panose="02020603050405020304" pitchFamily="18" charset="0"/>
                <a:cs typeface="Times New Roman" panose="02020603050405020304" pitchFamily="18" charset="0"/>
              </a:rPr>
              <a:t>Szalachowski</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Year:</a:t>
            </a:r>
            <a:r>
              <a:rPr lang="en-US" sz="2400" dirty="0">
                <a:latin typeface="Times New Roman" panose="02020603050405020304" pitchFamily="18" charset="0"/>
                <a:cs typeface="Times New Roman" panose="02020603050405020304" pitchFamily="18" charset="0"/>
              </a:rPr>
              <a:t> 2021</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 </a:t>
            </a:r>
            <a:r>
              <a:rPr lang="en-US" sz="2400" dirty="0">
                <a:latin typeface="Times New Roman" panose="02020603050405020304" pitchFamily="18" charset="0"/>
                <a:cs typeface="Times New Roman" panose="02020603050405020304" pitchFamily="18" charset="0"/>
              </a:rPr>
              <a:t>IEEE</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 </a:t>
            </a:r>
            <a:r>
              <a:rPr lang="en-IN" sz="2400" b="0" i="0" dirty="0">
                <a:solidFill>
                  <a:schemeClr val="bg1"/>
                </a:solidFill>
                <a:effectLst/>
                <a:latin typeface="Times New Roman" panose="02020603050405020304" pitchFamily="18" charset="0"/>
                <a:cs typeface="Times New Roman" panose="02020603050405020304" pitchFamily="18" charset="0"/>
              </a:rPr>
              <a:t>Decentralized Identity Management</a:t>
            </a:r>
            <a:r>
              <a:rPr lang="en-US" sz="2400"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Observations:</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a:t>
            </a:r>
            <a:r>
              <a:rPr lang="en-US" sz="2400" b="0" i="0" dirty="0">
                <a:solidFill>
                  <a:schemeClr val="bg1"/>
                </a:solidFill>
                <a:effectLst/>
                <a:latin typeface="Times New Roman" panose="02020603050405020304" pitchFamily="18" charset="0"/>
                <a:cs typeface="Times New Roman" panose="02020603050405020304" pitchFamily="18" charset="0"/>
              </a:rPr>
              <a:t> Users control what data to share</a:t>
            </a:r>
          </a:p>
          <a:p>
            <a:r>
              <a:rPr lang="en-US" sz="2400" b="0" i="0" dirty="0">
                <a:solidFill>
                  <a:schemeClr val="bg1"/>
                </a:solidFill>
                <a:effectLst/>
                <a:latin typeface="Times New Roman" panose="02020603050405020304" pitchFamily="18" charset="0"/>
                <a:cs typeface="Times New Roman" panose="02020603050405020304" pitchFamily="18" charset="0"/>
              </a:rPr>
              <a:t>              2.Mobile phones act as digital identity devices</a:t>
            </a:r>
            <a:r>
              <a:rPr lang="en-US" sz="24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a:t>
            </a:r>
            <a:r>
              <a:rPr lang="en-US" sz="2400" b="0" i="0" dirty="0">
                <a:solidFill>
                  <a:schemeClr val="bg1"/>
                </a:solidFill>
                <a:effectLst/>
                <a:latin typeface="Times New Roman" panose="02020603050405020304" pitchFamily="18" charset="0"/>
                <a:cs typeface="Times New Roman" panose="02020603050405020304" pitchFamily="18" charset="0"/>
              </a:rPr>
              <a:t> Users may have trouble receiving all the credentials they need to store in their    wallets </a:t>
            </a:r>
          </a:p>
          <a:p>
            <a:r>
              <a:rPr lang="en-US" sz="2400" b="0" i="0" dirty="0">
                <a:solidFill>
                  <a:schemeClr val="bg1"/>
                </a:solidFill>
                <a:effectLst/>
                <a:latin typeface="Times New Roman" panose="02020603050405020304" pitchFamily="18" charset="0"/>
                <a:cs typeface="Times New Roman" panose="02020603050405020304" pitchFamily="18" charset="0"/>
              </a:rPr>
              <a:t>              2.Users may have trouble selecting a reputable company to manage their identity.</a:t>
            </a:r>
            <a:endParaRPr lang="en-US" sz="24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944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57472B-F109-43F7-BAA2-774E42BE57F4}"/>
              </a:ext>
            </a:extLst>
          </p:cNvPr>
          <p:cNvSpPr/>
          <p:nvPr/>
        </p:nvSpPr>
        <p:spPr>
          <a:xfrm>
            <a:off x="70338" y="85969"/>
            <a:ext cx="12051324" cy="669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latin typeface="Times New Roman" panose="02020603050405020304" pitchFamily="18" charset="0"/>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Title :</a:t>
            </a:r>
            <a:r>
              <a:rPr lang="en-US" sz="2400">
                <a:latin typeface="Times New Roman" panose="02020603050405020304" pitchFamily="18" charset="0"/>
                <a:cs typeface="Times New Roman" panose="02020603050405020304" pitchFamily="18" charset="0"/>
              </a:rPr>
              <a:t>A Novel Hybrid Textual-Graphical Authentication Scheme With Better Security, Memorability, and Usability</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Author:</a:t>
            </a:r>
            <a:r>
              <a:rPr lang="en-IN" sz="2400">
                <a:solidFill>
                  <a:schemeClr val="bg1"/>
                </a:solidFill>
                <a:latin typeface="Times New Roman" panose="02020603050405020304" pitchFamily="18" charset="0"/>
                <a:cs typeface="Times New Roman" panose="02020603050405020304" pitchFamily="18" charset="0"/>
              </a:rPr>
              <a:t>S</a:t>
            </a:r>
            <a:r>
              <a:rPr lang="en-IN" sz="2400">
                <a:latin typeface="Times New Roman" panose="02020603050405020304" pitchFamily="18" charset="0"/>
                <a:cs typeface="Times New Roman" panose="02020603050405020304" pitchFamily="18" charset="0"/>
              </a:rPr>
              <a:t>hah zaman nizamani , Syed raheel hassan  , Riaz ahmed shaikh 2 , Ehab atif abozinadah, and Rashid mehmood , (senior member, ieee)</a:t>
            </a: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Year:</a:t>
            </a:r>
            <a:r>
              <a:rPr lang="en-US" sz="2400">
                <a:latin typeface="Times New Roman" panose="02020603050405020304" pitchFamily="18" charset="0"/>
                <a:cs typeface="Times New Roman" panose="02020603050405020304" pitchFamily="18" charset="0"/>
              </a:rPr>
              <a:t> 2021</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Journal name</a:t>
            </a:r>
            <a:r>
              <a:rPr lang="en-US" sz="2400">
                <a:solidFill>
                  <a:schemeClr val="tx1"/>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IEEE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 used</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Password security,Textual Password,Graphical password</a:t>
            </a:r>
          </a:p>
          <a:p>
            <a:pPr marL="285750" indent="-285750">
              <a:buFont typeface="Wingdings" panose="05000000000000000000" pitchFamily="2" charset="2"/>
              <a:buChar char="§"/>
            </a:pPr>
            <a:r>
              <a:rPr lang="en-US" sz="2400">
                <a:solidFill>
                  <a:schemeClr val="tx1"/>
                </a:solidFill>
                <a:latin typeface="Times New Roman" panose="02020603050405020304" pitchFamily="18" charset="0"/>
                <a:cs typeface="Times New Roman" panose="02020603050405020304" pitchFamily="18" charset="0"/>
              </a:rPr>
              <a:t>Observations</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Pros:</a:t>
            </a:r>
          </a:p>
          <a:p>
            <a:r>
              <a:rPr lang="en-US" sz="2400" dirty="0">
                <a:latin typeface="Times New Roman" panose="02020603050405020304" pitchFamily="18" charset="0"/>
                <a:cs typeface="Times New Roman" panose="02020603050405020304" pitchFamily="18" charset="0"/>
              </a:rPr>
              <a:t>              1</a:t>
            </a:r>
            <a:r>
              <a:rPr lang="en-US" sz="2400">
                <a:latin typeface="Times New Roman" panose="02020603050405020304" pitchFamily="18" charset="0"/>
                <a:cs typeface="Times New Roman" panose="02020603050405020304" pitchFamily="18" charset="0"/>
              </a:rPr>
              <a:t>. Graphical password schemes provide a way of making more human-friendly passwords.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Cons:</a:t>
            </a:r>
          </a:p>
          <a:p>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1</a:t>
            </a:r>
            <a:r>
              <a:rPr lang="en-US" sz="2400">
                <a:solidFill>
                  <a:schemeClr val="bg1"/>
                </a:solidFill>
                <a:latin typeface="Times New Roman" panose="02020603050405020304" pitchFamily="18" charset="0"/>
                <a:cs typeface="Times New Roman" panose="02020603050405020304" pitchFamily="18" charset="0"/>
              </a:rPr>
              <a:t>.</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Easily tracked.</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434175"/>
      </p:ext>
    </p:extLst>
  </p:cSld>
  <p:clrMapOvr>
    <a:masterClrMapping/>
  </p:clrMapOvr>
</p:sld>
</file>

<file path=ppt/theme/theme1.xml><?xml version="1.0" encoding="utf-8"?>
<a:theme xmlns:a="http://schemas.openxmlformats.org/drawingml/2006/main" name="Atla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2425</TotalTime>
  <Words>2529</Words>
  <Application>Microsoft Office PowerPoint</Application>
  <PresentationFormat>Widescreen</PresentationFormat>
  <Paragraphs>256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Arial</vt:lpstr>
      <vt:lpstr>Arial</vt:lpstr>
      <vt:lpstr>Calibri Light</vt:lpstr>
      <vt:lpstr>Merriweather</vt:lpstr>
      <vt:lpstr>Roboto</vt:lpstr>
      <vt:lpstr>Rockwell</vt:lpstr>
      <vt:lpstr>Times New Roman</vt:lpstr>
      <vt:lpstr>Wingdings</vt:lpstr>
      <vt:lpstr>Atlas</vt:lpstr>
      <vt:lpstr>GRAPHICAL SECRET KEY VERIFICATION SYSTEM</vt:lpstr>
      <vt:lpstr>ABSTRACT</vt:lpstr>
      <vt:lpstr>OVERVIEW 1</vt:lpstr>
      <vt:lpstr>OVERVIEW 2</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SYSTEM  ARCHITECTURE</vt:lpstr>
      <vt:lpstr>PowerPoint Presentation</vt:lpstr>
      <vt:lpstr>FEASIBILITY STUDY</vt:lpstr>
      <vt:lpstr>PowerPoint Presentation</vt:lpstr>
      <vt:lpstr>PowerPoint Presentation</vt:lpstr>
      <vt:lpstr>PowerPoint Presentation</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SECRET KEY VERIFICATION SYSTEM</dc:title>
  <dc:creator>145 JOSEPHINE BENITA T</dc:creator>
  <cp:lastModifiedBy>145 JOSEPHINE BENITA T</cp:lastModifiedBy>
  <cp:revision>48</cp:revision>
  <dcterms:created xsi:type="dcterms:W3CDTF">2022-01-02T13:30:47Z</dcterms:created>
  <dcterms:modified xsi:type="dcterms:W3CDTF">2022-04-11T13:59:00Z</dcterms:modified>
</cp:coreProperties>
</file>