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90" r:id="rId4"/>
    <p:sldId id="268" r:id="rId5"/>
    <p:sldId id="300" r:id="rId6"/>
    <p:sldId id="301" r:id="rId7"/>
    <p:sldId id="302" r:id="rId8"/>
    <p:sldId id="303" r:id="rId9"/>
    <p:sldId id="304" r:id="rId10"/>
    <p:sldId id="305" r:id="rId11"/>
    <p:sldId id="307" r:id="rId12"/>
    <p:sldId id="308" r:id="rId13"/>
    <p:sldId id="309" r:id="rId14"/>
    <p:sldId id="310" r:id="rId15"/>
    <p:sldId id="324" r:id="rId16"/>
    <p:sldId id="311" r:id="rId17"/>
    <p:sldId id="313" r:id="rId18"/>
    <p:sldId id="314" r:id="rId19"/>
    <p:sldId id="315" r:id="rId20"/>
    <p:sldId id="316" r:id="rId21"/>
    <p:sldId id="318" r:id="rId22"/>
    <p:sldId id="320" r:id="rId23"/>
    <p:sldId id="289" r:id="rId24"/>
    <p:sldId id="322"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 KAMALI B" initials="1KB" lastIdx="1" clrIdx="0">
    <p:extLst>
      <p:ext uri="{19B8F6BF-5375-455C-9EA6-DF929625EA0E}">
        <p15:presenceInfo xmlns:p15="http://schemas.microsoft.com/office/powerpoint/2012/main" userId="146 KAMALI 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1" d="100"/>
          <a:sy n="71"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A0584A7-AEF5-4AF0-8652-2B1FE4A68504}" type="datetimeFigureOut">
              <a:rPr lang="en-IN" smtClean="0"/>
              <a:t>25-05-2022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87232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70437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539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90896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375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31300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33230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84A7-AEF5-4AF0-8652-2B1FE4A68504}"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43204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08362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584A7-AEF5-4AF0-8652-2B1FE4A68504}"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98970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25-05-2022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41958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A0584A7-AEF5-4AF0-8652-2B1FE4A68504}" type="datetimeFigureOut">
              <a:rPr lang="en-IN" smtClean="0"/>
              <a:t>25-05-2022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684630D-AF3E-4E88-BE54-25FF5326B986}" type="slidenum">
              <a:rPr lang="en-IN" smtClean="0"/>
              <a:t>‹#›</a:t>
            </a:fld>
            <a:endParaRPr lang="en-IN"/>
          </a:p>
        </p:txBody>
      </p:sp>
    </p:spTree>
    <p:extLst>
      <p:ext uri="{BB962C8B-B14F-4D97-AF65-F5344CB8AC3E}">
        <p14:creationId xmlns:p14="http://schemas.microsoft.com/office/powerpoint/2010/main" val="21720994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9873-B221-46D7-887A-5905F9B05DC6}"/>
              </a:ext>
            </a:extLst>
          </p:cNvPr>
          <p:cNvSpPr>
            <a:spLocks noGrp="1"/>
          </p:cNvSpPr>
          <p:nvPr>
            <p:ph type="ctrTitle"/>
          </p:nvPr>
        </p:nvSpPr>
        <p:spPr>
          <a:xfrm>
            <a:off x="1759236" y="2075505"/>
            <a:ext cx="8679915" cy="1704016"/>
          </a:xfrm>
        </p:spPr>
        <p:txBody>
          <a:bodyPr/>
          <a:lstStyle/>
          <a:p>
            <a:r>
              <a:rPr lang="en-IN" dirty="0">
                <a:latin typeface="Algerian" panose="04020705040A02060702" pitchFamily="82" charset="0"/>
              </a:rPr>
              <a:t>GRAPHICAL SECRET KEY VERIFICATION SYSTEM</a:t>
            </a:r>
          </a:p>
        </p:txBody>
      </p:sp>
      <p:sp>
        <p:nvSpPr>
          <p:cNvPr id="3" name="Subtitle 2">
            <a:extLst>
              <a:ext uri="{FF2B5EF4-FFF2-40B4-BE49-F238E27FC236}">
                <a16:creationId xmlns:a16="http://schemas.microsoft.com/office/drawing/2014/main" id="{A1E46D32-F7CC-4241-8656-B3BE1F63CDB3}"/>
              </a:ext>
            </a:extLst>
          </p:cNvPr>
          <p:cNvSpPr>
            <a:spLocks noGrp="1"/>
          </p:cNvSpPr>
          <p:nvPr>
            <p:ph type="subTitle" idx="1"/>
          </p:nvPr>
        </p:nvSpPr>
        <p:spPr>
          <a:xfrm>
            <a:off x="215153" y="5392270"/>
            <a:ext cx="11779623" cy="1344705"/>
          </a:xfrm>
        </p:spPr>
        <p:txBody>
          <a:bodyPr>
            <a:normAutofit fontScale="92500" lnSpcReduction="20000"/>
          </a:bodyPr>
          <a:lstStyle/>
          <a:p>
            <a:pPr algn="l"/>
            <a:r>
              <a:rPr lang="en-IN" u="sng" dirty="0">
                <a:solidFill>
                  <a:srgbClr val="002060"/>
                </a:solidFill>
              </a:rPr>
              <a:t>GUIDE</a:t>
            </a:r>
            <a:r>
              <a:rPr lang="en-IN" dirty="0">
                <a:solidFill>
                  <a:srgbClr val="002060"/>
                </a:solidFill>
              </a:rPr>
              <a:t>                                                                                                                                               </a:t>
            </a:r>
            <a:r>
              <a:rPr lang="en-IN" u="sng" dirty="0">
                <a:solidFill>
                  <a:srgbClr val="002060"/>
                </a:solidFill>
              </a:rPr>
              <a:t>MEMBERS</a:t>
            </a:r>
          </a:p>
          <a:p>
            <a:pPr algn="l"/>
            <a:r>
              <a:rPr lang="en-IN" dirty="0">
                <a:solidFill>
                  <a:srgbClr val="002060"/>
                </a:solidFill>
              </a:rPr>
              <a:t>A.KANCHANA.,M.E.,                                                                                                               DHARSHINI.S – 211418104050</a:t>
            </a:r>
          </a:p>
          <a:p>
            <a:r>
              <a:rPr lang="en-IN">
                <a:solidFill>
                  <a:srgbClr val="002060"/>
                </a:solidFill>
              </a:rPr>
              <a:t>(ASSISTANT PROFESSOR)                                                                                                  JOSEPHINE </a:t>
            </a:r>
            <a:r>
              <a:rPr lang="en-IN" dirty="0">
                <a:solidFill>
                  <a:srgbClr val="002060"/>
                </a:solidFill>
              </a:rPr>
              <a:t>BENITA.T – 211418104103</a:t>
            </a:r>
          </a:p>
          <a:p>
            <a:pPr algn="l"/>
            <a:r>
              <a:rPr lang="en-IN" dirty="0">
                <a:solidFill>
                  <a:srgbClr val="002060"/>
                </a:solidFill>
              </a:rPr>
              <a:t>BATCH NO:   A-19                                                                                                                 KAMALI.B - 211418104108</a:t>
            </a:r>
          </a:p>
        </p:txBody>
      </p:sp>
      <p:sp>
        <p:nvSpPr>
          <p:cNvPr id="4" name="TextBox 3">
            <a:extLst>
              <a:ext uri="{FF2B5EF4-FFF2-40B4-BE49-F238E27FC236}">
                <a16:creationId xmlns:a16="http://schemas.microsoft.com/office/drawing/2014/main" id="{6CC2247E-CFEB-4A1A-B6BE-29548E37F6D1}"/>
              </a:ext>
            </a:extLst>
          </p:cNvPr>
          <p:cNvSpPr txBox="1"/>
          <p:nvPr/>
        </p:nvSpPr>
        <p:spPr>
          <a:xfrm>
            <a:off x="7119815" y="4720492"/>
            <a:ext cx="2774462" cy="369332"/>
          </a:xfrm>
          <a:prstGeom prst="rect">
            <a:avLst/>
          </a:prstGeom>
          <a:noFill/>
        </p:spPr>
        <p:txBody>
          <a:bodyPr wrap="square" rtlCol="0">
            <a:spAutoFit/>
          </a:bodyPr>
          <a:lstStyle/>
          <a:p>
            <a:r>
              <a:rPr lang="en-US" dirty="0">
                <a:solidFill>
                  <a:schemeClr val="bg1"/>
                </a:solidFill>
              </a:rPr>
              <a:t>DOMAIN: SECURITY</a:t>
            </a:r>
            <a:endParaRPr lang="en-IN" dirty="0">
              <a:solidFill>
                <a:schemeClr val="bg1"/>
              </a:solidFill>
            </a:endParaRPr>
          </a:p>
        </p:txBody>
      </p:sp>
    </p:spTree>
    <p:extLst>
      <p:ext uri="{BB962C8B-B14F-4D97-AF65-F5344CB8AC3E}">
        <p14:creationId xmlns:p14="http://schemas.microsoft.com/office/powerpoint/2010/main" val="55248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SEQUENCE DIAGRAM</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B72754-EBEC-4D1B-8B74-FDE113B4C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69" y="1070292"/>
            <a:ext cx="9878646" cy="5244539"/>
          </a:xfrm>
          <a:prstGeom prst="rect">
            <a:avLst/>
          </a:prstGeom>
        </p:spPr>
      </p:pic>
    </p:spTree>
    <p:extLst>
      <p:ext uri="{BB962C8B-B14F-4D97-AF65-F5344CB8AC3E}">
        <p14:creationId xmlns:p14="http://schemas.microsoft.com/office/powerpoint/2010/main" val="276370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C1575-8269-1B33-06CC-83173685E3D0}"/>
              </a:ext>
            </a:extLst>
          </p:cNvPr>
          <p:cNvSpPr txBox="1"/>
          <p:nvPr/>
        </p:nvSpPr>
        <p:spPr>
          <a:xfrm>
            <a:off x="0" y="-882982"/>
            <a:ext cx="12192000" cy="7433895"/>
          </a:xfrm>
          <a:prstGeom prst="rect">
            <a:avLst/>
          </a:prstGeom>
          <a:noFill/>
        </p:spPr>
        <p:txBody>
          <a:bodyPr wrap="square">
            <a:spAutoFit/>
          </a:bodyPr>
          <a:lstStyle/>
          <a:p>
            <a:pPr marL="228600" algn="just">
              <a:lnSpc>
                <a:spcPct val="150000"/>
              </a:lnSpc>
              <a:spcAft>
                <a:spcPts val="800"/>
              </a:spcAft>
            </a:pPr>
            <a:r>
              <a:rPr lang="en-IN" sz="2800" b="1" u="sng">
                <a:effectLst/>
                <a:latin typeface="Times New Roman" panose="02020603050405020304" pitchFamily="18" charset="0"/>
                <a:ea typeface="Times New Roman" panose="02020603050405020304" pitchFamily="18" charset="0"/>
              </a:rPr>
              <a:t>MODULES:</a:t>
            </a:r>
          </a:p>
          <a:p>
            <a:pPr marL="228600" algn="just">
              <a:lnSpc>
                <a:spcPct val="150000"/>
              </a:lnSpc>
              <a:spcAft>
                <a:spcPts val="800"/>
              </a:spcAft>
            </a:pPr>
            <a:endParaRPr lang="en-IN" sz="2400" b="1" u="sng">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IN" sz="2400" b="1" u="sng">
                <a:effectLst/>
                <a:latin typeface="Times New Roman" panose="02020603050405020304" pitchFamily="18" charset="0"/>
                <a:ea typeface="Times New Roman" panose="02020603050405020304" pitchFamily="18" charset="0"/>
              </a:rPr>
              <a:t>1. </a:t>
            </a:r>
            <a:r>
              <a:rPr lang="en-US" sz="2400" b="1" u="sng">
                <a:effectLst/>
                <a:latin typeface="Times New Roman" panose="02020603050405020304" pitchFamily="18" charset="0"/>
                <a:ea typeface="Times New Roman" panose="02020603050405020304" pitchFamily="18" charset="0"/>
              </a:rPr>
              <a:t>REGISTRATION MODULE:</a:t>
            </a:r>
            <a:endParaRPr lang="en-IN" sz="2400" u="sng">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IN" sz="2000">
                <a:effectLst/>
                <a:latin typeface="Times New Roman" panose="02020603050405020304" pitchFamily="18" charset="0"/>
                <a:ea typeface="Times New Roman" panose="02020603050405020304" pitchFamily="18" charset="0"/>
              </a:rPr>
              <a:t>In this module, the user will get registered in a particular website. </a:t>
            </a:r>
            <a:r>
              <a:rPr lang="en-IN" sz="2000">
                <a:latin typeface="Times New Roman" panose="02020603050405020304" pitchFamily="18" charset="0"/>
                <a:ea typeface="Times New Roman" panose="02020603050405020304" pitchFamily="18" charset="0"/>
              </a:rPr>
              <a:t>it</a:t>
            </a:r>
            <a:r>
              <a:rPr lang="en-IN" sz="2000">
                <a:effectLst/>
                <a:latin typeface="Times New Roman" panose="02020603050405020304" pitchFamily="18" charset="0"/>
                <a:ea typeface="Times New Roman" panose="02020603050405020304" pitchFamily="18" charset="0"/>
              </a:rPr>
              <a:t> will be formed like a structure where the user details will be filled.</a:t>
            </a:r>
          </a:p>
          <a:p>
            <a:pPr marL="342900" lvl="0" indent="-342900" algn="just">
              <a:lnSpc>
                <a:spcPct val="150000"/>
              </a:lnSpc>
              <a:spcAft>
                <a:spcPts val="800"/>
              </a:spcAft>
              <a:buFont typeface="Wingdings" panose="05000000000000000000" pitchFamily="2" charset="2"/>
              <a:buChar char=""/>
              <a:tabLst>
                <a:tab pos="457200" algn="l"/>
              </a:tabLst>
            </a:pPr>
            <a:r>
              <a:rPr lang="en-IN" sz="2000">
                <a:effectLst/>
                <a:latin typeface="Times New Roman" panose="02020603050405020304" pitchFamily="18" charset="0"/>
                <a:ea typeface="Times New Roman" panose="02020603050405020304" pitchFamily="18" charset="0"/>
              </a:rPr>
              <a:t>It will have the three fields of authentication.</a:t>
            </a:r>
          </a:p>
          <a:p>
            <a:pPr marL="1600200" lvl="3" indent="-228600" algn="just">
              <a:lnSpc>
                <a:spcPct val="150000"/>
              </a:lnSpc>
              <a:spcAft>
                <a:spcPts val="800"/>
              </a:spcAft>
              <a:buFont typeface="Wingdings" panose="05000000000000000000" pitchFamily="2" charset="2"/>
              <a:buChar char=""/>
              <a:tabLst>
                <a:tab pos="1828800" algn="l"/>
              </a:tabLst>
            </a:pPr>
            <a:r>
              <a:rPr lang="en-US" sz="2000">
                <a:effectLst/>
                <a:latin typeface="Times New Roman" panose="02020603050405020304" pitchFamily="18" charset="0"/>
                <a:ea typeface="Times New Roman" panose="02020603050405020304" pitchFamily="18" charset="0"/>
              </a:rPr>
              <a:t>Alpha numerical user name and  password.</a:t>
            </a:r>
            <a:endParaRPr lang="en-IN" sz="2000">
              <a:effectLst/>
              <a:latin typeface="Times New Roman" panose="02020603050405020304" pitchFamily="18" charset="0"/>
              <a:ea typeface="Times New Roman" panose="02020603050405020304" pitchFamily="18" charset="0"/>
            </a:endParaRPr>
          </a:p>
          <a:p>
            <a:pPr marL="1600200" lvl="3" indent="-228600" algn="just">
              <a:lnSpc>
                <a:spcPct val="150000"/>
              </a:lnSpc>
              <a:spcAft>
                <a:spcPts val="800"/>
              </a:spcAft>
              <a:buFont typeface="Wingdings" panose="05000000000000000000" pitchFamily="2" charset="2"/>
              <a:buChar char=""/>
              <a:tabLst>
                <a:tab pos="1828800" algn="l"/>
              </a:tabLst>
            </a:pPr>
            <a:r>
              <a:rPr lang="en-US" sz="2000">
                <a:effectLst/>
                <a:latin typeface="Times New Roman" panose="02020603050405020304" pitchFamily="18" charset="0"/>
                <a:ea typeface="Times New Roman" panose="02020603050405020304" pitchFamily="18" charset="0"/>
              </a:rPr>
              <a:t>Picking the colors in the correct sequence.</a:t>
            </a:r>
            <a:endParaRPr lang="en-IN" sz="2000">
              <a:effectLst/>
              <a:latin typeface="Times New Roman" panose="02020603050405020304" pitchFamily="18" charset="0"/>
              <a:ea typeface="Times New Roman" panose="02020603050405020304" pitchFamily="18" charset="0"/>
            </a:endParaRPr>
          </a:p>
          <a:p>
            <a:pPr marL="1600200" lvl="3" indent="-228600" algn="just">
              <a:lnSpc>
                <a:spcPct val="150000"/>
              </a:lnSpc>
              <a:spcAft>
                <a:spcPts val="800"/>
              </a:spcAft>
              <a:buFont typeface="Wingdings" panose="05000000000000000000" pitchFamily="2" charset="2"/>
              <a:buChar char=""/>
              <a:tabLst>
                <a:tab pos="1828800" algn="l"/>
              </a:tabLst>
            </a:pPr>
            <a:r>
              <a:rPr lang="en-US" sz="2000">
                <a:effectLst/>
                <a:latin typeface="Times New Roman" panose="02020603050405020304" pitchFamily="18" charset="0"/>
                <a:ea typeface="Times New Roman" panose="02020603050405020304" pitchFamily="18" charset="0"/>
              </a:rPr>
              <a:t>Drag and drop the image in grid(pattern). </a:t>
            </a:r>
            <a:endParaRPr lang="en-IN" sz="2000">
              <a:effectLst/>
              <a:latin typeface="Times New Roman" panose="02020603050405020304" pitchFamily="18" charset="0"/>
              <a:ea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tabLst>
                <a:tab pos="457200" algn="l"/>
              </a:tabLst>
            </a:pPr>
            <a:r>
              <a:rPr lang="en-IN" sz="2000">
                <a:latin typeface="Times New Roman" panose="02020603050405020304" pitchFamily="18" charset="0"/>
                <a:ea typeface="Times New Roman" panose="02020603050405020304" pitchFamily="18" charset="0"/>
              </a:rPr>
              <a:t>After the graphical level ,the user will redirect to the email authentication level,where the user will receive an OTP.</a:t>
            </a:r>
          </a:p>
          <a:p>
            <a:pPr marL="342900" indent="-342900" algn="just">
              <a:lnSpc>
                <a:spcPct val="150000"/>
              </a:lnSpc>
              <a:spcAft>
                <a:spcPts val="800"/>
              </a:spcAft>
              <a:buFont typeface="Wingdings" panose="05000000000000000000" pitchFamily="2" charset="2"/>
              <a:buChar char=""/>
              <a:tabLst>
                <a:tab pos="457200" algn="l"/>
              </a:tabLst>
            </a:pPr>
            <a:r>
              <a:rPr lang="en-IN" sz="2000">
                <a:latin typeface="Times New Roman" panose="02020603050405020304" pitchFamily="18" charset="0"/>
                <a:ea typeface="Times New Roman" panose="02020603050405020304" pitchFamily="18" charset="0"/>
              </a:rPr>
              <a:t>Finally it will shows that “Registration is successful”.</a:t>
            </a:r>
            <a:endParaRPr lang="en-IN" sz="20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a:effectLst/>
                <a:latin typeface="Times New Roman" panose="02020603050405020304" pitchFamily="18" charset="0"/>
                <a:ea typeface="Times New Roman" panose="02020603050405020304" pitchFamily="18" charset="0"/>
              </a:rPr>
              <a:t>As this module is present online, the user can register from anywhere they have access to the internet</a:t>
            </a:r>
            <a:r>
              <a:rPr lang="en-US" sz="140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407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D5EAA-67A8-1E53-5122-1844759F9DFC}"/>
              </a:ext>
            </a:extLst>
          </p:cNvPr>
          <p:cNvSpPr txBox="1"/>
          <p:nvPr/>
        </p:nvSpPr>
        <p:spPr>
          <a:xfrm>
            <a:off x="174812" y="748779"/>
            <a:ext cx="12017188" cy="4667945"/>
          </a:xfrm>
          <a:prstGeom prst="rect">
            <a:avLst/>
          </a:prstGeom>
          <a:noFill/>
        </p:spPr>
        <p:txBody>
          <a:bodyPr wrap="square">
            <a:spAutoFit/>
          </a:bodyPr>
          <a:lstStyle/>
          <a:p>
            <a:pPr marL="228600" algn="just">
              <a:lnSpc>
                <a:spcPct val="150000"/>
              </a:lnSpc>
              <a:spcAft>
                <a:spcPts val="800"/>
              </a:spcAft>
            </a:pPr>
            <a:r>
              <a:rPr lang="en-IN" sz="2400" b="1" u="sng">
                <a:latin typeface="Times New Roman" panose="02020603050405020304" pitchFamily="18" charset="0"/>
                <a:ea typeface="Times New Roman" panose="02020603050405020304" pitchFamily="18" charset="0"/>
              </a:rPr>
              <a:t>2.LOGIN</a:t>
            </a:r>
            <a:r>
              <a:rPr lang="en-US" sz="2400" b="1" u="sng">
                <a:effectLst/>
                <a:latin typeface="Times New Roman" panose="02020603050405020304" pitchFamily="18" charset="0"/>
                <a:ea typeface="Times New Roman" panose="02020603050405020304" pitchFamily="18" charset="0"/>
              </a:rPr>
              <a:t> MODULE:</a:t>
            </a:r>
            <a:endParaRPr lang="en-IN" sz="2400" u="sng">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A user reaches a login page on a website they have previously created an account with.</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Enables registered users to log in to a site using credentials </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The user provides their unique ID and key to verify their identity. </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users input their credentials on the website's login form. That information is then sent to the authentication server where the information is compared with all the user credentials on file. </a:t>
            </a:r>
            <a:endParaRPr lang="en-IN" sz="240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n-US" sz="2400">
                <a:effectLst/>
                <a:latin typeface="Times New Roman" panose="02020603050405020304" pitchFamily="18" charset="0"/>
                <a:ea typeface="Times New Roman" panose="02020603050405020304" pitchFamily="18" charset="0"/>
              </a:rPr>
              <a:t>When a match is found, the system will authenticate users and grant them access to their accounts.</a:t>
            </a: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9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0FEFE-3EC1-D6EE-7AEB-35DED4E7DF2F}"/>
              </a:ext>
            </a:extLst>
          </p:cNvPr>
          <p:cNvSpPr txBox="1"/>
          <p:nvPr/>
        </p:nvSpPr>
        <p:spPr>
          <a:xfrm>
            <a:off x="0" y="889843"/>
            <a:ext cx="12192000" cy="5078313"/>
          </a:xfrm>
          <a:prstGeom prst="rect">
            <a:avLst/>
          </a:prstGeom>
          <a:noFill/>
        </p:spPr>
        <p:txBody>
          <a:bodyPr wrap="square">
            <a:spAutoFit/>
          </a:bodyPr>
          <a:lstStyle/>
          <a:p>
            <a:pPr marL="228600" algn="just">
              <a:lnSpc>
                <a:spcPct val="150000"/>
              </a:lnSpc>
              <a:spcAft>
                <a:spcPts val="800"/>
              </a:spcAft>
            </a:pPr>
            <a:r>
              <a:rPr lang="en-IN" sz="2000" b="1" u="sng">
                <a:effectLst/>
                <a:latin typeface="Times New Roman" panose="02020603050405020304" pitchFamily="18" charset="0"/>
                <a:ea typeface="Times New Roman" panose="02020603050405020304" pitchFamily="18" charset="0"/>
              </a:rPr>
              <a:t>3.THREE LEVEL AUTHENTICATION</a:t>
            </a:r>
            <a:r>
              <a:rPr lang="en-US" sz="2000" b="1" u="sng">
                <a:effectLst/>
                <a:latin typeface="Times New Roman" panose="02020603050405020304" pitchFamily="18" charset="0"/>
                <a:ea typeface="Times New Roman" panose="02020603050405020304" pitchFamily="18" charset="0"/>
              </a:rPr>
              <a:t> MODULE:</a:t>
            </a:r>
            <a:endParaRPr lang="en-IN" sz="2000" u="sng">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b="1" u="sng">
                <a:effectLst/>
                <a:latin typeface="Times New Roman" panose="02020603050405020304" pitchFamily="18" charset="0"/>
                <a:ea typeface="Times New Roman" panose="02020603050405020304" pitchFamily="18" charset="0"/>
              </a:rPr>
              <a:t>1.Alpha numerical user name and  password.</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a:effectLst/>
                <a:latin typeface="Times New Roman" panose="02020603050405020304" pitchFamily="18" charset="0"/>
                <a:ea typeface="Times New Roman" panose="02020603050405020304" pitchFamily="18" charset="0"/>
              </a:rPr>
              <a:t>      The first level of authentication will be a normal authentication</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a:effectLst/>
                <a:latin typeface="Times New Roman" panose="02020603050405020304" pitchFamily="18" charset="0"/>
                <a:ea typeface="Times New Roman" panose="02020603050405020304" pitchFamily="18" charset="0"/>
              </a:rPr>
              <a:t>After entering our details, click on the next button.</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b="1" u="sng">
                <a:effectLst/>
                <a:latin typeface="Times New Roman" panose="02020603050405020304" pitchFamily="18" charset="0"/>
                <a:ea typeface="Times New Roman" panose="02020603050405020304" pitchFamily="18" charset="0"/>
              </a:rPr>
              <a:t>2.Picking the colors in the correct sequence.</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a:effectLst/>
                <a:latin typeface="Times New Roman" panose="02020603050405020304" pitchFamily="18" charset="0"/>
                <a:ea typeface="Times New Roman" panose="02020603050405020304" pitchFamily="18" charset="0"/>
              </a:rPr>
              <a:t>      Next the level two of authentication will be to create a pattern of colors by selecting it so quickly.</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a:effectLst/>
                <a:latin typeface="Times New Roman" panose="02020603050405020304" pitchFamily="18" charset="0"/>
                <a:ea typeface="Times New Roman" panose="02020603050405020304" pitchFamily="18" charset="0"/>
              </a:rPr>
              <a:t>      If we want to select green ,red ,blue then my color pattern will be green, red, blue for authentication .</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b="1" u="sng">
                <a:effectLst/>
                <a:latin typeface="Times New Roman" panose="02020603050405020304" pitchFamily="18" charset="0"/>
                <a:ea typeface="Times New Roman" panose="02020603050405020304" pitchFamily="18" charset="0"/>
              </a:rPr>
              <a:t>3.Drag and drop the image in grid(pattern).  </a:t>
            </a:r>
            <a:r>
              <a:rPr lang="en-US" sz="1800" b="1">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1800">
                <a:effectLst/>
                <a:latin typeface="Times New Roman" panose="02020603050405020304" pitchFamily="18" charset="0"/>
                <a:ea typeface="Times New Roman" panose="02020603050405020304" pitchFamily="18" charset="0"/>
              </a:rPr>
              <a:t>       Next the level three of authentication is, where we have to drag and drop the images to create a pattern of colors.</a:t>
            </a:r>
            <a:endParaRPr lang="en-IN" sz="180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92503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47F5B2-445C-0DB7-B99F-C276883BE9A6}"/>
              </a:ext>
            </a:extLst>
          </p:cNvPr>
          <p:cNvSpPr txBox="1"/>
          <p:nvPr/>
        </p:nvSpPr>
        <p:spPr>
          <a:xfrm>
            <a:off x="0" y="628234"/>
            <a:ext cx="12192000" cy="4724370"/>
          </a:xfrm>
          <a:prstGeom prst="rect">
            <a:avLst/>
          </a:prstGeom>
          <a:noFill/>
        </p:spPr>
        <p:txBody>
          <a:bodyPr wrap="square">
            <a:spAutoFit/>
          </a:bodyPr>
          <a:lstStyle/>
          <a:p>
            <a:pPr marL="228600" algn="just">
              <a:lnSpc>
                <a:spcPct val="150000"/>
              </a:lnSpc>
              <a:spcAft>
                <a:spcPts val="800"/>
              </a:spcAft>
            </a:pPr>
            <a:r>
              <a:rPr lang="en-IN" sz="2400" b="1" u="sng">
                <a:latin typeface="Times New Roman" panose="02020603050405020304" pitchFamily="18" charset="0"/>
                <a:ea typeface="Times New Roman" panose="02020603050405020304" pitchFamily="18" charset="0"/>
              </a:rPr>
              <a:t>4. FILE SYSTEM </a:t>
            </a:r>
            <a:r>
              <a:rPr lang="en-US" sz="2400" b="1" u="sng">
                <a:effectLst/>
                <a:latin typeface="Times New Roman" panose="02020603050405020304" pitchFamily="18" charset="0"/>
                <a:ea typeface="Times New Roman" panose="02020603050405020304" pitchFamily="18" charset="0"/>
              </a:rPr>
              <a:t>MODULE:</a:t>
            </a: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After login, the user can upload their files and also he/she can able to view it after uploading.</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The File-System module contains a number of interfaces that let you perform standard file management operations on files already resident on the filesystem.</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400">
                <a:effectLst/>
                <a:latin typeface="Times New Roman" panose="02020603050405020304" pitchFamily="18" charset="0"/>
                <a:ea typeface="Times New Roman" panose="02020603050405020304" pitchFamily="18" charset="0"/>
              </a:rPr>
              <a:t> You can rename, copy, or delete any file, and you can set any available properties for the file.</a:t>
            </a:r>
          </a:p>
          <a:p>
            <a:pPr marL="342900" lvl="0" indent="-342900" algn="just">
              <a:lnSpc>
                <a:spcPct val="150000"/>
              </a:lnSpc>
              <a:spcAft>
                <a:spcPts val="800"/>
              </a:spcAft>
              <a:buFont typeface="Wingdings" panose="05000000000000000000" pitchFamily="2" charset="2"/>
              <a:buChar char=""/>
              <a:tabLst>
                <a:tab pos="457200" algn="l"/>
              </a:tabLst>
            </a:pPr>
            <a:r>
              <a:rPr lang="en-US" sz="2400">
                <a:latin typeface="Times New Roman" panose="02020603050405020304" pitchFamily="18" charset="0"/>
                <a:ea typeface="Times New Roman" panose="02020603050405020304" pitchFamily="18" charset="0"/>
              </a:rPr>
              <a:t>And also we can upload any format of files like audio ,video ,pdf ,image ,etc :-</a:t>
            </a:r>
            <a:endParaRPr lang="en-IN" sz="240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IN" sz="1800" u="sng">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400664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08610FF-AC40-91F0-F9DC-A4D0784190BC}"/>
              </a:ext>
            </a:extLst>
          </p:cNvPr>
          <p:cNvGraphicFramePr>
            <a:graphicFrameLocks noGrp="1"/>
          </p:cNvGraphicFramePr>
          <p:nvPr>
            <p:extLst>
              <p:ext uri="{D42A27DB-BD31-4B8C-83A1-F6EECF244321}">
                <p14:modId xmlns:p14="http://schemas.microsoft.com/office/powerpoint/2010/main" val="2252234773"/>
              </p:ext>
            </p:extLst>
          </p:nvPr>
        </p:nvGraphicFramePr>
        <p:xfrm>
          <a:off x="544747" y="898242"/>
          <a:ext cx="5618028" cy="5305808"/>
        </p:xfrm>
        <a:graphic>
          <a:graphicData uri="http://schemas.openxmlformats.org/drawingml/2006/table">
            <a:tbl>
              <a:tblPr firstRow="1" firstCol="1" bandRow="1">
                <a:tableStyleId>{5C22544A-7EE6-4342-B048-85BDC9FD1C3A}</a:tableStyleId>
              </a:tblPr>
              <a:tblGrid>
                <a:gridCol w="484554">
                  <a:extLst>
                    <a:ext uri="{9D8B030D-6E8A-4147-A177-3AD203B41FA5}">
                      <a16:colId xmlns:a16="http://schemas.microsoft.com/office/drawing/2014/main" val="2245589890"/>
                    </a:ext>
                  </a:extLst>
                </a:gridCol>
                <a:gridCol w="3208560">
                  <a:extLst>
                    <a:ext uri="{9D8B030D-6E8A-4147-A177-3AD203B41FA5}">
                      <a16:colId xmlns:a16="http://schemas.microsoft.com/office/drawing/2014/main" val="1247518336"/>
                    </a:ext>
                  </a:extLst>
                </a:gridCol>
                <a:gridCol w="1924914">
                  <a:extLst>
                    <a:ext uri="{9D8B030D-6E8A-4147-A177-3AD203B41FA5}">
                      <a16:colId xmlns:a16="http://schemas.microsoft.com/office/drawing/2014/main" val="3356524487"/>
                    </a:ext>
                  </a:extLst>
                </a:gridCol>
              </a:tblGrid>
              <a:tr h="1097648">
                <a:tc>
                  <a:txBody>
                    <a:bodyPr/>
                    <a:lstStyle/>
                    <a:p>
                      <a:pPr>
                        <a:lnSpc>
                          <a:spcPct val="200000"/>
                        </a:lnSpc>
                        <a:spcAft>
                          <a:spcPts val="800"/>
                        </a:spcAft>
                      </a:pPr>
                      <a:r>
                        <a:rPr lang="en-IN" sz="1100" dirty="0">
                          <a:effectLst/>
                        </a:rPr>
                        <a:t>S.NO</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100">
                          <a:effectLst/>
                        </a:rPr>
                        <a:t>FUNCTIONAL TEST CASES</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100" dirty="0">
                          <a:effectLst/>
                        </a:rPr>
                        <a:t>TYPE-POSITIVE/NEGATIVE TEST CASES</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529137253"/>
                  </a:ext>
                </a:extLst>
              </a:tr>
              <a:tr h="841632">
                <a:tc>
                  <a:txBody>
                    <a:bodyPr/>
                    <a:lstStyle/>
                    <a:p>
                      <a:pPr>
                        <a:lnSpc>
                          <a:spcPct val="200000"/>
                        </a:lnSpc>
                        <a:spcAft>
                          <a:spcPts val="800"/>
                        </a:spcAft>
                      </a:pPr>
                      <a:r>
                        <a:rPr lang="en-IN" sz="1300">
                          <a:effectLst/>
                        </a:rPr>
                        <a:t>1.</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a user will be able to login with a valid user name and valid password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093316118"/>
                  </a:ext>
                </a:extLst>
              </a:tr>
              <a:tr h="841632">
                <a:tc>
                  <a:txBody>
                    <a:bodyPr/>
                    <a:lstStyle/>
                    <a:p>
                      <a:pPr>
                        <a:lnSpc>
                          <a:spcPct val="200000"/>
                        </a:lnSpc>
                        <a:spcAft>
                          <a:spcPts val="800"/>
                        </a:spcAft>
                      </a:pPr>
                      <a:r>
                        <a:rPr lang="en-IN" sz="1300">
                          <a:effectLst/>
                        </a:rPr>
                        <a:t>2.</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a user cannot login with a valid username and invalid password.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Negative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4181614934"/>
                  </a:ext>
                </a:extLst>
              </a:tr>
              <a:tr h="386104">
                <a:tc>
                  <a:txBody>
                    <a:bodyPr/>
                    <a:lstStyle/>
                    <a:p>
                      <a:pPr>
                        <a:lnSpc>
                          <a:spcPct val="200000"/>
                        </a:lnSpc>
                        <a:spcAft>
                          <a:spcPts val="800"/>
                        </a:spcAft>
                      </a:pPr>
                      <a:r>
                        <a:rPr lang="en-IN" sz="1300">
                          <a:effectLst/>
                        </a:rPr>
                        <a:t>3.</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the message for invalid login.</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562163703"/>
                  </a:ext>
                </a:extLst>
              </a:tr>
              <a:tr h="841632">
                <a:tc>
                  <a:txBody>
                    <a:bodyPr/>
                    <a:lstStyle/>
                    <a:p>
                      <a:pPr>
                        <a:lnSpc>
                          <a:spcPct val="200000"/>
                        </a:lnSpc>
                        <a:spcAft>
                          <a:spcPts val="800"/>
                        </a:spcAft>
                      </a:pPr>
                      <a:r>
                        <a:rPr lang="en-IN" sz="1300">
                          <a:effectLst/>
                        </a:rPr>
                        <a:t>4.</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“Enter key” of the keyboard is working correctly on the login page.</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738028295"/>
                  </a:ext>
                </a:extLst>
              </a:tr>
              <a:tr h="1297160">
                <a:tc>
                  <a:txBody>
                    <a:bodyPr/>
                    <a:lstStyle/>
                    <a:p>
                      <a:pPr>
                        <a:lnSpc>
                          <a:spcPct val="200000"/>
                        </a:lnSpc>
                        <a:spcAft>
                          <a:spcPts val="800"/>
                        </a:spcAft>
                      </a:pPr>
                      <a:r>
                        <a:rPr lang="en-IN" sz="1300">
                          <a:effectLst/>
                        </a:rPr>
                        <a:t>5.</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the font ,text color and color coding of the login page is as per the standard.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UI testing &amp; positive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629395552"/>
                  </a:ext>
                </a:extLst>
              </a:tr>
            </a:tbl>
          </a:graphicData>
        </a:graphic>
      </p:graphicFrame>
      <p:graphicFrame>
        <p:nvGraphicFramePr>
          <p:cNvPr id="11" name="Table 10">
            <a:extLst>
              <a:ext uri="{FF2B5EF4-FFF2-40B4-BE49-F238E27FC236}">
                <a16:creationId xmlns:a16="http://schemas.microsoft.com/office/drawing/2014/main" id="{E8C99CD9-3510-7245-D8CD-0AE4D3B6F2CA}"/>
              </a:ext>
            </a:extLst>
          </p:cNvPr>
          <p:cNvGraphicFramePr>
            <a:graphicFrameLocks noGrp="1"/>
          </p:cNvGraphicFramePr>
          <p:nvPr>
            <p:extLst>
              <p:ext uri="{D42A27DB-BD31-4B8C-83A1-F6EECF244321}">
                <p14:modId xmlns:p14="http://schemas.microsoft.com/office/powerpoint/2010/main" val="1629177912"/>
              </p:ext>
            </p:extLst>
          </p:nvPr>
        </p:nvGraphicFramePr>
        <p:xfrm>
          <a:off x="6393097" y="898242"/>
          <a:ext cx="5449862" cy="5305808"/>
        </p:xfrm>
        <a:graphic>
          <a:graphicData uri="http://schemas.openxmlformats.org/drawingml/2006/table">
            <a:tbl>
              <a:tblPr firstRow="1" firstCol="1" bandRow="1">
                <a:tableStyleId>{5C22544A-7EE6-4342-B048-85BDC9FD1C3A}</a:tableStyleId>
              </a:tblPr>
              <a:tblGrid>
                <a:gridCol w="601672">
                  <a:extLst>
                    <a:ext uri="{9D8B030D-6E8A-4147-A177-3AD203B41FA5}">
                      <a16:colId xmlns:a16="http://schemas.microsoft.com/office/drawing/2014/main" val="2090199316"/>
                    </a:ext>
                  </a:extLst>
                </a:gridCol>
                <a:gridCol w="2831020">
                  <a:extLst>
                    <a:ext uri="{9D8B030D-6E8A-4147-A177-3AD203B41FA5}">
                      <a16:colId xmlns:a16="http://schemas.microsoft.com/office/drawing/2014/main" val="3538759593"/>
                    </a:ext>
                  </a:extLst>
                </a:gridCol>
                <a:gridCol w="2017170">
                  <a:extLst>
                    <a:ext uri="{9D8B030D-6E8A-4147-A177-3AD203B41FA5}">
                      <a16:colId xmlns:a16="http://schemas.microsoft.com/office/drawing/2014/main" val="933209222"/>
                    </a:ext>
                  </a:extLst>
                </a:gridCol>
              </a:tblGrid>
              <a:tr h="982222">
                <a:tc>
                  <a:txBody>
                    <a:bodyPr/>
                    <a:lstStyle/>
                    <a:p>
                      <a:pPr algn="ctr">
                        <a:lnSpc>
                          <a:spcPct val="200000"/>
                        </a:lnSpc>
                        <a:spcAft>
                          <a:spcPts val="800"/>
                        </a:spcAft>
                      </a:pPr>
                      <a:r>
                        <a:rPr lang="en-IN" sz="1300">
                          <a:effectLst/>
                        </a:rPr>
                        <a:t>S.NO</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300" dirty="0">
                          <a:effectLst/>
                        </a:rPr>
                        <a:t>SECURITY TEST CASES</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300" dirty="0">
                          <a:effectLst/>
                        </a:rPr>
                        <a:t>TYPE-POSITIVE/NEGATIVE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669389042"/>
                  </a:ext>
                </a:extLst>
              </a:tr>
              <a:tr h="1577895">
                <a:tc>
                  <a:txBody>
                    <a:bodyPr/>
                    <a:lstStyle/>
                    <a:p>
                      <a:pPr>
                        <a:lnSpc>
                          <a:spcPct val="200000"/>
                        </a:lnSpc>
                        <a:spcAft>
                          <a:spcPts val="800"/>
                        </a:spcAft>
                      </a:pPr>
                      <a:r>
                        <a:rPr lang="en-IN" sz="1300">
                          <a:effectLst/>
                        </a:rPr>
                        <a:t>1.</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users cannot enter the characters more than / less  than the specified range(user name  &amp; password)</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277415942"/>
                  </a:ext>
                </a:extLst>
              </a:tr>
              <a:tr h="1577895">
                <a:tc>
                  <a:txBody>
                    <a:bodyPr/>
                    <a:lstStyle/>
                    <a:p>
                      <a:pPr>
                        <a:lnSpc>
                          <a:spcPct val="200000"/>
                        </a:lnSpc>
                        <a:spcAft>
                          <a:spcPts val="800"/>
                        </a:spcAft>
                      </a:pPr>
                      <a:r>
                        <a:rPr lang="en-IN" sz="1300">
                          <a:effectLst/>
                        </a:rPr>
                        <a:t>2.</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the login page by pressing “Back button” of the browser. It should not allow you to enter into the system once u logout.</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790548066"/>
                  </a:ext>
                </a:extLst>
              </a:tr>
              <a:tr h="1167796">
                <a:tc>
                  <a:txBody>
                    <a:bodyPr/>
                    <a:lstStyle/>
                    <a:p>
                      <a:pPr>
                        <a:lnSpc>
                          <a:spcPct val="200000"/>
                        </a:lnSpc>
                        <a:spcAft>
                          <a:spcPts val="800"/>
                        </a:spcAft>
                      </a:pPr>
                      <a:r>
                        <a:rPr lang="en-IN" sz="1300">
                          <a:effectLst/>
                        </a:rPr>
                        <a:t>3. </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user  should be able to login with the same credentials in different browsers at the same time</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Positive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2664240872"/>
                  </a:ext>
                </a:extLst>
              </a:tr>
            </a:tbl>
          </a:graphicData>
        </a:graphic>
      </p:graphicFrame>
      <p:sp>
        <p:nvSpPr>
          <p:cNvPr id="12" name="Rectangle 5">
            <a:extLst>
              <a:ext uri="{FF2B5EF4-FFF2-40B4-BE49-F238E27FC236}">
                <a16:creationId xmlns:a16="http://schemas.microsoft.com/office/drawing/2014/main" id="{26BA3A7B-DBE0-EE7D-6296-9CFFAB237AA2}"/>
              </a:ext>
            </a:extLst>
          </p:cNvPr>
          <p:cNvSpPr>
            <a:spLocks noChangeArrowheads="1"/>
          </p:cNvSpPr>
          <p:nvPr/>
        </p:nvSpPr>
        <p:spPr bwMode="auto">
          <a:xfrm>
            <a:off x="-209488" y="1433611"/>
            <a:ext cx="89684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3AD2CE15-1EBB-AD35-D590-3E29969BEDB8}"/>
              </a:ext>
            </a:extLst>
          </p:cNvPr>
          <p:cNvSpPr txBox="1"/>
          <p:nvPr/>
        </p:nvSpPr>
        <p:spPr>
          <a:xfrm>
            <a:off x="5015753" y="403412"/>
            <a:ext cx="3415553"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TESTING/RESULT</a:t>
            </a:r>
          </a:p>
        </p:txBody>
      </p:sp>
    </p:spTree>
    <p:extLst>
      <p:ext uri="{BB962C8B-B14F-4D97-AF65-F5344CB8AC3E}">
        <p14:creationId xmlns:p14="http://schemas.microsoft.com/office/powerpoint/2010/main" val="292403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CB05E-0863-78F0-B4E8-42AB61D14B98}"/>
              </a:ext>
            </a:extLst>
          </p:cNvPr>
          <p:cNvSpPr txBox="1"/>
          <p:nvPr/>
        </p:nvSpPr>
        <p:spPr>
          <a:xfrm>
            <a:off x="422031" y="242277"/>
            <a:ext cx="410307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SAMPLE SCREEN SHOTS:</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D288B3-F38D-08A6-A9C9-A653F9904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7" y="976923"/>
            <a:ext cx="8878277" cy="5228491"/>
          </a:xfrm>
          <a:prstGeom prst="rect">
            <a:avLst/>
          </a:prstGeom>
        </p:spPr>
      </p:pic>
      <p:sp>
        <p:nvSpPr>
          <p:cNvPr id="6" name="TextBox 5">
            <a:extLst>
              <a:ext uri="{FF2B5EF4-FFF2-40B4-BE49-F238E27FC236}">
                <a16:creationId xmlns:a16="http://schemas.microsoft.com/office/drawing/2014/main" id="{786FDAA2-9CC5-27D4-73B2-242C5CBB7E9C}"/>
              </a:ext>
            </a:extLst>
          </p:cNvPr>
          <p:cNvSpPr txBox="1"/>
          <p:nvPr/>
        </p:nvSpPr>
        <p:spPr>
          <a:xfrm>
            <a:off x="664308" y="1117600"/>
            <a:ext cx="468923"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161838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3.</a:t>
            </a:r>
            <a:endParaRPr lang="en-IN" dirty="0"/>
          </a:p>
        </p:txBody>
      </p:sp>
      <p:pic>
        <p:nvPicPr>
          <p:cNvPr id="4" name="Picture 3">
            <a:extLst>
              <a:ext uri="{FF2B5EF4-FFF2-40B4-BE49-F238E27FC236}">
                <a16:creationId xmlns:a16="http://schemas.microsoft.com/office/drawing/2014/main" id="{E5A2A4D6-DDDA-3226-CE93-94E4C2EE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69" y="890955"/>
            <a:ext cx="10136554" cy="5525476"/>
          </a:xfrm>
          <a:prstGeom prst="rect">
            <a:avLst/>
          </a:prstGeom>
        </p:spPr>
      </p:pic>
    </p:spTree>
    <p:extLst>
      <p:ext uri="{BB962C8B-B14F-4D97-AF65-F5344CB8AC3E}">
        <p14:creationId xmlns:p14="http://schemas.microsoft.com/office/powerpoint/2010/main" val="221169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4.</a:t>
            </a:r>
            <a:endParaRPr lang="en-IN" dirty="0"/>
          </a:p>
        </p:txBody>
      </p:sp>
      <p:pic>
        <p:nvPicPr>
          <p:cNvPr id="5" name="Picture 4">
            <a:extLst>
              <a:ext uri="{FF2B5EF4-FFF2-40B4-BE49-F238E27FC236}">
                <a16:creationId xmlns:a16="http://schemas.microsoft.com/office/drawing/2014/main" id="{D94DDB88-34BF-CB14-A347-B5A9EBF88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77" y="820614"/>
            <a:ext cx="10519508" cy="5658339"/>
          </a:xfrm>
          <a:prstGeom prst="rect">
            <a:avLst/>
          </a:prstGeom>
        </p:spPr>
      </p:pic>
    </p:spTree>
    <p:extLst>
      <p:ext uri="{BB962C8B-B14F-4D97-AF65-F5344CB8AC3E}">
        <p14:creationId xmlns:p14="http://schemas.microsoft.com/office/powerpoint/2010/main" val="167639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5.</a:t>
            </a:r>
            <a:endParaRPr lang="en-IN" dirty="0"/>
          </a:p>
        </p:txBody>
      </p:sp>
      <p:pic>
        <p:nvPicPr>
          <p:cNvPr id="4" name="Picture 3">
            <a:extLst>
              <a:ext uri="{FF2B5EF4-FFF2-40B4-BE49-F238E27FC236}">
                <a16:creationId xmlns:a16="http://schemas.microsoft.com/office/drawing/2014/main" id="{EF9AB45E-7196-4784-8D5D-C6DA5EDB2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77" y="742462"/>
            <a:ext cx="10668000" cy="5588000"/>
          </a:xfrm>
          <a:prstGeom prst="rect">
            <a:avLst/>
          </a:prstGeom>
        </p:spPr>
      </p:pic>
    </p:spTree>
    <p:extLst>
      <p:ext uri="{BB962C8B-B14F-4D97-AF65-F5344CB8AC3E}">
        <p14:creationId xmlns:p14="http://schemas.microsoft.com/office/powerpoint/2010/main" val="5826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B2F-4E60-49A6-BC8C-B7AE0A7DA7B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NTRODUCTION</a:t>
            </a:r>
          </a:p>
        </p:txBody>
      </p:sp>
      <p:sp>
        <p:nvSpPr>
          <p:cNvPr id="3" name="Content Placeholder 2">
            <a:extLst>
              <a:ext uri="{FF2B5EF4-FFF2-40B4-BE49-F238E27FC236}">
                <a16:creationId xmlns:a16="http://schemas.microsoft.com/office/drawing/2014/main" id="{A257FDA6-EEC3-47F9-8211-A4B85D04C55C}"/>
              </a:ext>
            </a:extLst>
          </p:cNvPr>
          <p:cNvSpPr>
            <a:spLocks noGrp="1"/>
          </p:cNvSpPr>
          <p:nvPr>
            <p:ph idx="1"/>
          </p:nvPr>
        </p:nvSpPr>
        <p:spPr>
          <a:xfrm>
            <a:off x="5157524" y="545279"/>
            <a:ext cx="6281873" cy="5248622"/>
          </a:xfrm>
        </p:spPr>
        <p:txBody>
          <a:bodyPr>
            <a:normAutofit fontScale="92500" lnSpcReduction="10000"/>
          </a:bodyPr>
          <a:lstStyle/>
          <a:p>
            <a:r>
              <a:rPr lang="en-US" dirty="0">
                <a:solidFill>
                  <a:schemeClr val="tx1"/>
                </a:solidFill>
                <a:latin typeface="Merriweather" panose="020B0604020202020204" pitchFamily="2" charset="0"/>
              </a:rPr>
              <a:t> </a:t>
            </a:r>
            <a:r>
              <a:rPr lang="en-US" sz="2000" dirty="0">
                <a:solidFill>
                  <a:schemeClr val="tx1"/>
                </a:solidFill>
                <a:latin typeface="Times New Roman" panose="02020603050405020304" pitchFamily="18" charset="0"/>
                <a:cs typeface="Times New Roman" panose="02020603050405020304" pitchFamily="18" charset="0"/>
              </a:rPr>
              <a:t>Computer security depends largely on passwords to authenticate human users from attackers. </a:t>
            </a:r>
          </a:p>
          <a:p>
            <a:r>
              <a:rPr lang="en-US" sz="2000" dirty="0">
                <a:solidFill>
                  <a:schemeClr val="tx1"/>
                </a:solidFill>
                <a:latin typeface="Times New Roman" panose="02020603050405020304" pitchFamily="18" charset="0"/>
                <a:cs typeface="Times New Roman" panose="02020603050405020304" pitchFamily="18" charset="0"/>
              </a:rPr>
              <a:t>The most common computer authentication method is to  use alphanumerical usernames and password. </a:t>
            </a:r>
          </a:p>
          <a:p>
            <a:r>
              <a:rPr lang="en-US" sz="2000" dirty="0">
                <a:latin typeface="Times New Roman" panose="02020603050405020304" pitchFamily="18" charset="0"/>
                <a:cs typeface="Times New Roman" panose="02020603050405020304" pitchFamily="18" charset="0"/>
              </a:rPr>
              <a:t>U</a:t>
            </a:r>
            <a:r>
              <a:rPr lang="en-US" sz="2000" dirty="0">
                <a:solidFill>
                  <a:schemeClr val="tx1"/>
                </a:solidFill>
                <a:latin typeface="Times New Roman" panose="02020603050405020304" pitchFamily="18" charset="0"/>
                <a:cs typeface="Times New Roman" panose="02020603050405020304" pitchFamily="18" charset="0"/>
              </a:rPr>
              <a:t>sers tend to pick password that can be easily guessed.</a:t>
            </a:r>
          </a:p>
          <a:p>
            <a:r>
              <a:rPr lang="en-US" sz="2000" dirty="0">
                <a:latin typeface="Times New Roman" panose="02020603050405020304" pitchFamily="18" charset="0"/>
                <a:cs typeface="Times New Roman" panose="02020603050405020304" pitchFamily="18" charset="0"/>
              </a:rPr>
              <a:t>So ,here we are using three step authentication system ,in order to keep our information highly secure.</a:t>
            </a:r>
          </a:p>
          <a:p>
            <a:r>
              <a:rPr lang="en-US" sz="2000" dirty="0">
                <a:solidFill>
                  <a:schemeClr val="tx1"/>
                </a:solidFill>
                <a:latin typeface="Times New Roman" panose="02020603050405020304" pitchFamily="18" charset="0"/>
                <a:cs typeface="Times New Roman" panose="02020603050405020304" pitchFamily="18" charset="0"/>
              </a:rPr>
              <a:t>The three step verification systems are as follows:</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Alpha numerical user name and  password.</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Picking</a:t>
            </a:r>
            <a:r>
              <a:rPr lang="en-US" sz="2000" dirty="0">
                <a:solidFill>
                  <a:schemeClr val="tx1"/>
                </a:solidFill>
                <a:latin typeface="Times New Roman" panose="02020603050405020304" pitchFamily="18" charset="0"/>
                <a:cs typeface="Times New Roman" panose="02020603050405020304" pitchFamily="18" charset="0"/>
              </a:rPr>
              <a:t> the colors in the correct sequence.</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Drag and drop the image in grid(pattern).</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After undergoing the above levels ,the user can able to upload their files and keep it in a secure manner.</a:t>
            </a:r>
          </a:p>
        </p:txBody>
      </p:sp>
    </p:spTree>
    <p:extLst>
      <p:ext uri="{BB962C8B-B14F-4D97-AF65-F5344CB8AC3E}">
        <p14:creationId xmlns:p14="http://schemas.microsoft.com/office/powerpoint/2010/main" val="281454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6.</a:t>
            </a:r>
            <a:endParaRPr lang="en-IN" dirty="0"/>
          </a:p>
        </p:txBody>
      </p:sp>
      <p:pic>
        <p:nvPicPr>
          <p:cNvPr id="5" name="Picture 4">
            <a:extLst>
              <a:ext uri="{FF2B5EF4-FFF2-40B4-BE49-F238E27FC236}">
                <a16:creationId xmlns:a16="http://schemas.microsoft.com/office/drawing/2014/main" id="{1BDAC21B-7B63-3B5D-EF7F-EC05F387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82" y="1156677"/>
            <a:ext cx="5644560" cy="3950676"/>
          </a:xfrm>
          <a:prstGeom prst="rect">
            <a:avLst/>
          </a:prstGeom>
        </p:spPr>
      </p:pic>
      <p:pic>
        <p:nvPicPr>
          <p:cNvPr id="4" name="Picture 3">
            <a:extLst>
              <a:ext uri="{FF2B5EF4-FFF2-40B4-BE49-F238E27FC236}">
                <a16:creationId xmlns:a16="http://schemas.microsoft.com/office/drawing/2014/main" id="{157F752C-840B-892C-2F8B-70A62D9E0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815" y="1156677"/>
            <a:ext cx="5644559" cy="3950676"/>
          </a:xfrm>
          <a:prstGeom prst="rect">
            <a:avLst/>
          </a:prstGeom>
        </p:spPr>
      </p:pic>
      <p:sp>
        <p:nvSpPr>
          <p:cNvPr id="3" name="TextBox 2">
            <a:extLst>
              <a:ext uri="{FF2B5EF4-FFF2-40B4-BE49-F238E27FC236}">
                <a16:creationId xmlns:a16="http://schemas.microsoft.com/office/drawing/2014/main" id="{185674ED-11E9-A085-FED2-A8279161CE5E}"/>
              </a:ext>
            </a:extLst>
          </p:cNvPr>
          <p:cNvSpPr txBox="1"/>
          <p:nvPr/>
        </p:nvSpPr>
        <p:spPr>
          <a:xfrm>
            <a:off x="6103815" y="336062"/>
            <a:ext cx="930031"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1325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8.</a:t>
            </a:r>
            <a:endParaRPr lang="en-IN" dirty="0"/>
          </a:p>
        </p:txBody>
      </p:sp>
      <p:pic>
        <p:nvPicPr>
          <p:cNvPr id="5" name="Picture 4">
            <a:extLst>
              <a:ext uri="{FF2B5EF4-FFF2-40B4-BE49-F238E27FC236}">
                <a16:creationId xmlns:a16="http://schemas.microsoft.com/office/drawing/2014/main" id="{1C8D5EC6-35BF-E6A1-A806-834BD6D7E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1229024"/>
            <a:ext cx="5470769" cy="3743570"/>
          </a:xfrm>
          <a:prstGeom prst="rect">
            <a:avLst/>
          </a:prstGeom>
        </p:spPr>
      </p:pic>
      <p:pic>
        <p:nvPicPr>
          <p:cNvPr id="4" name="Picture 3">
            <a:extLst>
              <a:ext uri="{FF2B5EF4-FFF2-40B4-BE49-F238E27FC236}">
                <a16:creationId xmlns:a16="http://schemas.microsoft.com/office/drawing/2014/main" id="{31C9CAB9-8A7D-E209-6C80-E546EE914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29023"/>
            <a:ext cx="5862633" cy="3743569"/>
          </a:xfrm>
          <a:prstGeom prst="rect">
            <a:avLst/>
          </a:prstGeom>
        </p:spPr>
      </p:pic>
      <p:sp>
        <p:nvSpPr>
          <p:cNvPr id="3" name="TextBox 2">
            <a:extLst>
              <a:ext uri="{FF2B5EF4-FFF2-40B4-BE49-F238E27FC236}">
                <a16:creationId xmlns:a16="http://schemas.microsoft.com/office/drawing/2014/main" id="{48011A75-78A7-51B1-EB3A-5BD44EC79C07}"/>
              </a:ext>
            </a:extLst>
          </p:cNvPr>
          <p:cNvSpPr txBox="1"/>
          <p:nvPr/>
        </p:nvSpPr>
        <p:spPr>
          <a:xfrm>
            <a:off x="6158523" y="312615"/>
            <a:ext cx="1008184"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741373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10.</a:t>
            </a:r>
            <a:endParaRPr lang="en-IN" dirty="0"/>
          </a:p>
        </p:txBody>
      </p:sp>
      <p:pic>
        <p:nvPicPr>
          <p:cNvPr id="5" name="Picture 4">
            <a:extLst>
              <a:ext uri="{FF2B5EF4-FFF2-40B4-BE49-F238E27FC236}">
                <a16:creationId xmlns:a16="http://schemas.microsoft.com/office/drawing/2014/main" id="{1BE7D621-935F-4C83-F4D3-EEFF3EF4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46" y="1125417"/>
            <a:ext cx="5541108" cy="4017108"/>
          </a:xfrm>
          <a:prstGeom prst="rect">
            <a:avLst/>
          </a:prstGeom>
        </p:spPr>
      </p:pic>
      <p:pic>
        <p:nvPicPr>
          <p:cNvPr id="4" name="Picture 3">
            <a:extLst>
              <a:ext uri="{FF2B5EF4-FFF2-40B4-BE49-F238E27FC236}">
                <a16:creationId xmlns:a16="http://schemas.microsoft.com/office/drawing/2014/main" id="{221AA458-698F-6101-E72C-2FCC8DAC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691" y="1120968"/>
            <a:ext cx="5189417" cy="4021557"/>
          </a:xfrm>
          <a:prstGeom prst="rect">
            <a:avLst/>
          </a:prstGeom>
        </p:spPr>
      </p:pic>
    </p:spTree>
    <p:extLst>
      <p:ext uri="{BB962C8B-B14F-4D97-AF65-F5344CB8AC3E}">
        <p14:creationId xmlns:p14="http://schemas.microsoft.com/office/powerpoint/2010/main" val="118388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54C-F685-490E-83FA-6D37950A1D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911A5-5F7A-4397-9F15-D287F47EED0D}"/>
              </a:ext>
            </a:extLst>
          </p:cNvPr>
          <p:cNvSpPr>
            <a:spLocks noGrp="1"/>
          </p:cNvSpPr>
          <p:nvPr>
            <p:ph idx="1"/>
          </p:nvPr>
        </p:nvSpPr>
        <p:spPr>
          <a:xfrm>
            <a:off x="4642338" y="203201"/>
            <a:ext cx="7369907" cy="649458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rPr>
              <a:t>Here ,</a:t>
            </a:r>
            <a:r>
              <a:rPr lang="en-US" sz="1800" spc="-15" dirty="0">
                <a:effectLst/>
                <a:latin typeface="Times New Roman" panose="02020603050405020304" pitchFamily="18" charset="0"/>
                <a:ea typeface="Times New Roman" panose="02020603050405020304" pitchFamily="18" charset="0"/>
              </a:rPr>
              <a:t>we </a:t>
            </a:r>
            <a:r>
              <a:rPr lang="en-US" sz="1800" dirty="0">
                <a:effectLst/>
                <a:latin typeface="Times New Roman" panose="02020603050405020304" pitchFamily="18" charset="0"/>
                <a:ea typeface="Times New Roman" panose="02020603050405020304" pitchFamily="18" charset="0"/>
              </a:rPr>
              <a:t>are trying to make our authentication system more user friendly and also </a:t>
            </a:r>
            <a:r>
              <a:rPr lang="en-US" sz="1800" spc="-15" dirty="0">
                <a:effectLst/>
                <a:latin typeface="Times New Roman" panose="02020603050405020304" pitchFamily="18" charset="0"/>
                <a:ea typeface="Times New Roman" panose="02020603050405020304" pitchFamily="18" charset="0"/>
              </a:rPr>
              <a:t>we </a:t>
            </a:r>
            <a:r>
              <a:rPr lang="en-US" sz="1800" dirty="0">
                <a:effectLst/>
                <a:latin typeface="Times New Roman" panose="02020603050405020304" pitchFamily="18" charset="0"/>
                <a:ea typeface="Times New Roman" panose="02020603050405020304" pitchFamily="18" charset="0"/>
              </a:rPr>
              <a:t>have tried to implement mature &amp; fast Shoulder Surfing Resistant Mechanism. We have considered both methods: text based and graphical based systems and tried to reduce the efforts required by end-user to remember passwords. A look at the advancement in technology over the past few years tells us that the next era will have system security at its core. Thus Graphical Password may be adapted in future as a major authentication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Our system is a combination of recognition and recall based approach. It is more usable and secure as compare to previous graphical password authentication systems. As password space is very large it provides the security against brute force attack. It is easy to use. Passwords can be created and memorized easily Randomization in both the authentication steps provides strong security against shoulder surfing. Overall our system is resistant to all other possible attacks also. This system can be used for highly secure systems.</a:t>
            </a: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07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54C-F685-490E-83FA-6D37950A1D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911A5-5F7A-4397-9F15-D287F47EED0D}"/>
              </a:ext>
            </a:extLst>
          </p:cNvPr>
          <p:cNvSpPr>
            <a:spLocks noGrp="1"/>
          </p:cNvSpPr>
          <p:nvPr>
            <p:ph idx="1"/>
          </p:nvPr>
        </p:nvSpPr>
        <p:spPr>
          <a:xfrm>
            <a:off x="4642338" y="203201"/>
            <a:ext cx="7369907" cy="6494584"/>
          </a:xfrm>
        </p:spPr>
        <p:txBody>
          <a:bodyPr>
            <a:normAutofit fontScale="92500" lnSpcReduction="10000"/>
          </a:bodyPr>
          <a:lstStyle/>
          <a:p>
            <a:pPr>
              <a:lnSpc>
                <a:spcPct val="200000"/>
              </a:lnSpc>
              <a:spcAft>
                <a:spcPts val="800"/>
              </a:spcAft>
            </a:pPr>
            <a:r>
              <a:rPr lang="en-IN" sz="1800" b="1" dirty="0">
                <a:effectLst/>
                <a:latin typeface="Times New Roman" panose="02020603050405020304" pitchFamily="18" charset="0"/>
                <a:ea typeface="Times New Roman" panose="02020603050405020304" pitchFamily="18" charset="0"/>
              </a:rPr>
              <a:t> </a:t>
            </a:r>
            <a:r>
              <a:rPr lang="en-US" sz="1800" b="1" dirty="0">
                <a:solidFill>
                  <a:srgbClr val="0D0D0D"/>
                </a:solidFill>
                <a:effectLst/>
                <a:latin typeface="Times New Roman" panose="02020603050405020304" pitchFamily="18" charset="0"/>
                <a:ea typeface="Times New Roman" panose="02020603050405020304" pitchFamily="18" charset="0"/>
              </a:rPr>
              <a:t>REFERENCES:</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[1] A. H. </a:t>
            </a:r>
            <a:r>
              <a:rPr lang="en-US" sz="1800" dirty="0" err="1">
                <a:solidFill>
                  <a:srgbClr val="0D0D0D"/>
                </a:solidFill>
                <a:effectLst/>
                <a:latin typeface="Times New Roman" panose="02020603050405020304" pitchFamily="18" charset="0"/>
                <a:ea typeface="Times New Roman" panose="02020603050405020304" pitchFamily="18" charset="0"/>
              </a:rPr>
              <a:t>Lashkari</a:t>
            </a:r>
            <a:r>
              <a:rPr lang="en-US" sz="1800" dirty="0">
                <a:solidFill>
                  <a:srgbClr val="0D0D0D"/>
                </a:solidFill>
                <a:effectLst/>
                <a:latin typeface="Times New Roman" panose="02020603050405020304" pitchFamily="18" charset="0"/>
                <a:ea typeface="Times New Roman" panose="02020603050405020304" pitchFamily="18" charset="0"/>
              </a:rPr>
              <a:t>, S. </a:t>
            </a:r>
            <a:r>
              <a:rPr lang="en-US" sz="1800" dirty="0" err="1">
                <a:solidFill>
                  <a:srgbClr val="0D0D0D"/>
                </a:solidFill>
                <a:effectLst/>
                <a:latin typeface="Times New Roman" panose="02020603050405020304" pitchFamily="18" charset="0"/>
                <a:ea typeface="Times New Roman" panose="02020603050405020304" pitchFamily="18" charset="0"/>
              </a:rPr>
              <a:t>Farmand</a:t>
            </a:r>
            <a:r>
              <a:rPr lang="en-US" sz="1800" dirty="0">
                <a:solidFill>
                  <a:srgbClr val="0D0D0D"/>
                </a:solidFill>
                <a:effectLst/>
                <a:latin typeface="Times New Roman" panose="02020603050405020304" pitchFamily="18" charset="0"/>
                <a:ea typeface="Times New Roman" panose="02020603050405020304" pitchFamily="18" charset="0"/>
              </a:rPr>
              <a:t>, D. Zakaria, O. Bin, and D. Saleh,          Year 2009,“Shoulder surfing attack in graphical </a:t>
            </a:r>
            <a:r>
              <a:rPr lang="en-US" sz="1800" dirty="0" err="1">
                <a:solidFill>
                  <a:srgbClr val="0D0D0D"/>
                </a:solidFill>
                <a:effectLst/>
                <a:latin typeface="Times New Roman" panose="02020603050405020304" pitchFamily="18" charset="0"/>
                <a:ea typeface="Times New Roman" panose="02020603050405020304" pitchFamily="18" charset="0"/>
              </a:rPr>
              <a:t>passwordauthentication</a:t>
            </a:r>
            <a:r>
              <a:rPr lang="en-US" sz="1800" dirty="0">
                <a:solidFill>
                  <a:srgbClr val="0D0D0D"/>
                </a:solidFill>
                <a:effectLst/>
                <a:latin typeface="Times New Roman" panose="02020603050405020304" pitchFamily="18" charset="0"/>
                <a:ea typeface="Times New Roman" panose="02020603050405020304" pitchFamily="18" charset="0"/>
              </a:rPr>
              <a:t>”,” International Journal of Computer Science and Information Security”, Volume . 6, Page. 145-154.</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[2] M. V. Ruiz-</a:t>
            </a:r>
            <a:r>
              <a:rPr lang="en-US" sz="1800" dirty="0" err="1">
                <a:solidFill>
                  <a:srgbClr val="0D0D0D"/>
                </a:solidFill>
                <a:effectLst/>
                <a:latin typeface="Times New Roman" panose="02020603050405020304" pitchFamily="18" charset="0"/>
                <a:ea typeface="Times New Roman" panose="02020603050405020304" pitchFamily="18" charset="0"/>
              </a:rPr>
              <a:t>Blondet</a:t>
            </a:r>
            <a:r>
              <a:rPr lang="en-US" sz="1800" dirty="0">
                <a:solidFill>
                  <a:srgbClr val="0D0D0D"/>
                </a:solidFill>
                <a:effectLst/>
                <a:latin typeface="Times New Roman" panose="02020603050405020304" pitchFamily="18" charset="0"/>
                <a:ea typeface="Times New Roman" panose="02020603050405020304" pitchFamily="18" charset="0"/>
              </a:rPr>
              <a:t>, Z. </a:t>
            </a:r>
            <a:r>
              <a:rPr lang="en-US" sz="1800" dirty="0" err="1">
                <a:solidFill>
                  <a:srgbClr val="0D0D0D"/>
                </a:solidFill>
                <a:effectLst/>
                <a:latin typeface="Times New Roman" panose="02020603050405020304" pitchFamily="18" charset="0"/>
                <a:ea typeface="Times New Roman" panose="02020603050405020304" pitchFamily="18" charset="0"/>
              </a:rPr>
              <a:t>Jin</a:t>
            </a:r>
            <a:r>
              <a:rPr lang="en-US" sz="1800" dirty="0">
                <a:solidFill>
                  <a:srgbClr val="0D0D0D"/>
                </a:solidFill>
                <a:effectLst/>
                <a:latin typeface="Times New Roman" panose="02020603050405020304" pitchFamily="18" charset="0"/>
                <a:ea typeface="Times New Roman" panose="02020603050405020304" pitchFamily="18" charset="0"/>
              </a:rPr>
              <a:t>, and S. Laszlo, Year  2016 ,  “</a:t>
            </a:r>
            <a:r>
              <a:rPr lang="en-US" sz="1800" dirty="0" err="1">
                <a:solidFill>
                  <a:srgbClr val="0D0D0D"/>
                </a:solidFill>
                <a:effectLst/>
                <a:latin typeface="Times New Roman" panose="02020603050405020304" pitchFamily="18" charset="0"/>
                <a:ea typeface="Times New Roman" panose="02020603050405020304" pitchFamily="18" charset="0"/>
              </a:rPr>
              <a:t>Cerebre</a:t>
            </a:r>
            <a:r>
              <a:rPr lang="en-US" sz="1800" dirty="0">
                <a:solidFill>
                  <a:srgbClr val="0D0D0D"/>
                </a:solidFill>
                <a:effectLst/>
                <a:latin typeface="Times New Roman" panose="02020603050405020304" pitchFamily="18" charset="0"/>
                <a:ea typeface="Times New Roman" panose="02020603050405020304" pitchFamily="18" charset="0"/>
              </a:rPr>
              <a:t>: A novel method for very high accuracy event-related potential biometric identification”,” IEEE Transactions on Information Forensics and Security”, Volume . 11, no. 7, Page 1618–1629,.</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[3] J. M. </a:t>
            </a:r>
            <a:r>
              <a:rPr lang="en-US" sz="1800" dirty="0" err="1">
                <a:solidFill>
                  <a:srgbClr val="0D0D0D"/>
                </a:solidFill>
                <a:effectLst/>
                <a:latin typeface="Times New Roman" panose="02020603050405020304" pitchFamily="18" charset="0"/>
                <a:ea typeface="Times New Roman" panose="02020603050405020304" pitchFamily="18" charset="0"/>
              </a:rPr>
              <a:t>Mandler</a:t>
            </a:r>
            <a:r>
              <a:rPr lang="en-US" sz="1800" dirty="0">
                <a:solidFill>
                  <a:srgbClr val="0D0D0D"/>
                </a:solidFill>
                <a:effectLst/>
                <a:latin typeface="Times New Roman" panose="02020603050405020304" pitchFamily="18" charset="0"/>
                <a:ea typeface="Times New Roman" panose="02020603050405020304" pitchFamily="18" charset="0"/>
              </a:rPr>
              <a:t> and G. H. Ritchey, Year: 1977  “Long-term memory for pictures”,” Journal of Experimental Psychology: Human Learning and Memory”, Volume. 3, no. 4, Page 386.</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[4] J. Yan, A. Blackwell, R. Anderson and A. Grant, Year 2004,“Password Memorability and Security: Empirical Results,” in Proceedings of IEEE Security &amp; Privacy, Volume . 2, Page. 25–31.</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D0D0D"/>
                </a:solidFill>
                <a:effectLst/>
                <a:latin typeface="Times New Roman" panose="02020603050405020304" pitchFamily="18" charset="0"/>
                <a:ea typeface="Times New Roman" panose="02020603050405020304" pitchFamily="18" charset="0"/>
              </a:rPr>
              <a:t> [5]Bin B. Zhu, Jeff Yan, </a:t>
            </a:r>
            <a:r>
              <a:rPr lang="en-US" sz="1800" dirty="0" err="1">
                <a:solidFill>
                  <a:srgbClr val="0D0D0D"/>
                </a:solidFill>
                <a:effectLst/>
                <a:latin typeface="Times New Roman" panose="02020603050405020304" pitchFamily="18" charset="0"/>
                <a:ea typeface="Times New Roman" panose="02020603050405020304" pitchFamily="18" charset="0"/>
              </a:rPr>
              <a:t>Guanbo</a:t>
            </a:r>
            <a:r>
              <a:rPr lang="en-US" sz="1800" dirty="0">
                <a:solidFill>
                  <a:srgbClr val="0D0D0D"/>
                </a:solidFill>
                <a:effectLst/>
                <a:latin typeface="Times New Roman" panose="02020603050405020304" pitchFamily="18" charset="0"/>
                <a:ea typeface="Times New Roman" panose="02020603050405020304" pitchFamily="18" charset="0"/>
              </a:rPr>
              <a:t> Bao, </a:t>
            </a:r>
            <a:r>
              <a:rPr lang="en-US" sz="1800" dirty="0" err="1">
                <a:solidFill>
                  <a:srgbClr val="0D0D0D"/>
                </a:solidFill>
                <a:effectLst/>
                <a:latin typeface="Times New Roman" panose="02020603050405020304" pitchFamily="18" charset="0"/>
                <a:ea typeface="Times New Roman" panose="02020603050405020304" pitchFamily="18" charset="0"/>
              </a:rPr>
              <a:t>Maowei</a:t>
            </a:r>
            <a:r>
              <a:rPr lang="en-US" sz="1800" dirty="0">
                <a:solidFill>
                  <a:srgbClr val="0D0D0D"/>
                </a:solidFill>
                <a:effectLst/>
                <a:latin typeface="Times New Roman" panose="02020603050405020304" pitchFamily="18" charset="0"/>
                <a:ea typeface="Times New Roman" panose="02020603050405020304" pitchFamily="18" charset="0"/>
              </a:rPr>
              <a:t> Yang, and Ning Xu, Year 2014,“Captcha as      Graphical Passwords A New Security Primitive Based on Hard AI Problems,” in Proceedings of the IEEE Transactions on Information Forensics and Security”, Volume. 9, Page. 891–904.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977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07EA-5F56-4BC4-982B-2A221F7A3A4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E4D3AA7-4BD3-6A6B-0DB0-74E9AE8361E1}"/>
              </a:ext>
            </a:extLst>
          </p:cNvPr>
          <p:cNvGraphicFramePr>
            <a:graphicFrameLocks noGrp="1"/>
          </p:cNvGraphicFramePr>
          <p:nvPr>
            <p:extLst>
              <p:ext uri="{D42A27DB-BD31-4B8C-83A1-F6EECF244321}">
                <p14:modId xmlns:p14="http://schemas.microsoft.com/office/powerpoint/2010/main" val="587198810"/>
              </p:ext>
            </p:extLst>
          </p:nvPr>
        </p:nvGraphicFramePr>
        <p:xfrm>
          <a:off x="296985" y="674324"/>
          <a:ext cx="11598029" cy="5470558"/>
        </p:xfrm>
        <a:graphic>
          <a:graphicData uri="http://schemas.openxmlformats.org/drawingml/2006/table">
            <a:tbl>
              <a:tblPr firstRow="1" bandRow="1">
                <a:tableStyleId>{5C22544A-7EE6-4342-B048-85BDC9FD1C3A}</a:tableStyleId>
              </a:tblPr>
              <a:tblGrid>
                <a:gridCol w="679938">
                  <a:extLst>
                    <a:ext uri="{9D8B030D-6E8A-4147-A177-3AD203B41FA5}">
                      <a16:colId xmlns:a16="http://schemas.microsoft.com/office/drawing/2014/main" val="2499435221"/>
                    </a:ext>
                  </a:extLst>
                </a:gridCol>
                <a:gridCol w="2892541">
                  <a:extLst>
                    <a:ext uri="{9D8B030D-6E8A-4147-A177-3AD203B41FA5}">
                      <a16:colId xmlns:a16="http://schemas.microsoft.com/office/drawing/2014/main" val="1389821296"/>
                    </a:ext>
                  </a:extLst>
                </a:gridCol>
                <a:gridCol w="3344136">
                  <a:extLst>
                    <a:ext uri="{9D8B030D-6E8A-4147-A177-3AD203B41FA5}">
                      <a16:colId xmlns:a16="http://schemas.microsoft.com/office/drawing/2014/main" val="1894091720"/>
                    </a:ext>
                  </a:extLst>
                </a:gridCol>
                <a:gridCol w="2891692">
                  <a:extLst>
                    <a:ext uri="{9D8B030D-6E8A-4147-A177-3AD203B41FA5}">
                      <a16:colId xmlns:a16="http://schemas.microsoft.com/office/drawing/2014/main" val="2152624195"/>
                    </a:ext>
                  </a:extLst>
                </a:gridCol>
                <a:gridCol w="1789722">
                  <a:extLst>
                    <a:ext uri="{9D8B030D-6E8A-4147-A177-3AD203B41FA5}">
                      <a16:colId xmlns:a16="http://schemas.microsoft.com/office/drawing/2014/main" val="73981895"/>
                    </a:ext>
                  </a:extLst>
                </a:gridCol>
              </a:tblGrid>
              <a:tr h="738839">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S</a:t>
                      </a:r>
                      <a:r>
                        <a:rPr lang="en-IN" sz="1600" dirty="0">
                          <a:latin typeface="Times New Roman" panose="02020603050405020304" pitchFamily="18" charset="0"/>
                          <a:cs typeface="Times New Roman" panose="02020603050405020304" pitchFamily="18" charset="0"/>
                        </a:rPr>
                        <a:t>OURCE</a:t>
                      </a:r>
                    </a:p>
                  </a:txBody>
                  <a:tcPr/>
                </a:tc>
                <a:tc>
                  <a:txBody>
                    <a:bodyPr/>
                    <a:lstStyle/>
                    <a:p>
                      <a:r>
                        <a:rPr lang="en-US" sz="1600" dirty="0">
                          <a:latin typeface="Times New Roman" panose="02020603050405020304" pitchFamily="18" charset="0"/>
                          <a:cs typeface="Times New Roman" panose="02020603050405020304" pitchFamily="18" charset="0"/>
                        </a:rPr>
                        <a:t>T</a:t>
                      </a:r>
                      <a:r>
                        <a:rPr lang="en-IN" sz="1600" dirty="0">
                          <a:latin typeface="Times New Roman" panose="02020603050405020304" pitchFamily="18" charset="0"/>
                          <a:cs typeface="Times New Roman" panose="02020603050405020304" pitchFamily="18" charset="0"/>
                        </a:rPr>
                        <a:t>ITLE OF THE PAPER</a:t>
                      </a:r>
                    </a:p>
                  </a:txBody>
                  <a:tcPr/>
                </a:tc>
                <a:tc>
                  <a:txBody>
                    <a:bodyPr/>
                    <a:lstStyle/>
                    <a:p>
                      <a:r>
                        <a:rPr lang="en-US" sz="1600" dirty="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5288377"/>
                  </a:ext>
                </a:extLst>
              </a:tr>
              <a:tr h="738839">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Yuan Zhang,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Chunxiang</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Xu, Hongwei Li, Kan Yang, Nan Cheng,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Xuemin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Shen, Year: 2021,Journal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Efficient Password-Based Threshold Single-Sign-On Authentication for Mobile Users against Perpetual Leakage.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single-sign-on authentication scheme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Reduces the load of memorizing several passwords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418856"/>
                  </a:ext>
                </a:extLst>
              </a:tr>
              <a:tr h="738839">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Pawel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Szalachowski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Year: 2021,Journal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Password-Authenticated Decentralized Identities.</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Decentralized Identity Management</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Users control what data to share, Mobile phones act as digital identity devices</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471942"/>
                  </a:ext>
                </a:extLst>
              </a:tr>
              <a:tr h="738839">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Shah zaman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nizamani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Syed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raheel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hassan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Riaz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ahmed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shaikh 2 , Ehab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atif</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abozinadah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and Rashid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mehmood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),Year: 2021,Journal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Novel Hybrid Textual-Graphical Authentication Scheme With Better Security, Memorability, and Usability.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Password security, Textual Password, Graphical password, Observations: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Graphical password schemes provide a way of making more human-friendly passwords.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018118"/>
                  </a:ext>
                </a:extLst>
              </a:tr>
              <a:tr h="738839">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Simone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Raponi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Roberto Di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Pietro,Year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2020,Journal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Longitudinal Study on Web-Sites Password Management (in)Security: Evidence and Remedies.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Secret sharing algorithm, Email based authentication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Can be universally used. User friendly experience.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823605"/>
                  </a:ext>
                </a:extLst>
              </a:tr>
              <a:tr h="738839">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Masoud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Alajmi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Ibrahim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Elashry</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Hala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 El-Sayed ,Osama 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Faragallah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Year: 2020, Journal name: IEEE,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Password-Based Authentication System Based on the CAPTCHA AI Problem.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The brute force attack and the replay attack , 6 CAPTCHA AI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protect against abusive bot traffic.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2257801"/>
                  </a:ext>
                </a:extLst>
              </a:tr>
            </a:tbl>
          </a:graphicData>
        </a:graphic>
      </p:graphicFrame>
      <p:sp>
        <p:nvSpPr>
          <p:cNvPr id="3" name="TextBox 2">
            <a:extLst>
              <a:ext uri="{FF2B5EF4-FFF2-40B4-BE49-F238E27FC236}">
                <a16:creationId xmlns:a16="http://schemas.microsoft.com/office/drawing/2014/main" id="{0BAA7C40-0632-C2C4-A255-2E93F5B88CA0}"/>
              </a:ext>
            </a:extLst>
          </p:cNvPr>
          <p:cNvSpPr txBox="1"/>
          <p:nvPr/>
        </p:nvSpPr>
        <p:spPr>
          <a:xfrm>
            <a:off x="296985" y="78154"/>
            <a:ext cx="3524738"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24865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8BCA91-CF10-80C7-4CE1-9F3E7AEAFD74}"/>
              </a:ext>
            </a:extLst>
          </p:cNvPr>
          <p:cNvSpPr txBox="1"/>
          <p:nvPr/>
        </p:nvSpPr>
        <p:spPr>
          <a:xfrm>
            <a:off x="67235" y="504739"/>
            <a:ext cx="12057529" cy="6247864"/>
          </a:xfrm>
          <a:prstGeom prst="rect">
            <a:avLst/>
          </a:prstGeom>
          <a:noFill/>
        </p:spPr>
        <p:txBody>
          <a:bodyPr wrap="square">
            <a:spAutoFit/>
          </a:bodyPr>
          <a:lstStyle/>
          <a:p>
            <a:r>
              <a:rPr lang="en-US" sz="2000" b="1">
                <a:solidFill>
                  <a:schemeClr val="tx1"/>
                </a:solidFill>
                <a:latin typeface="Times New Roman" panose="02020603050405020304" pitchFamily="18" charset="0"/>
                <a:cs typeface="Times New Roman" panose="02020603050405020304" pitchFamily="18" charset="0"/>
              </a:rPr>
              <a:t> </a:t>
            </a:r>
            <a:r>
              <a:rPr lang="en-US" sz="2000" b="1" i="0" u="sng">
                <a:solidFill>
                  <a:schemeClr val="tx1"/>
                </a:solidFill>
                <a:effectLst/>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endParaRPr lang="en-US" sz="200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a:solidFill>
                  <a:schemeClr val="tx1"/>
                </a:solidFill>
                <a:effectLst/>
                <a:latin typeface="Times New Roman" panose="02020603050405020304" pitchFamily="18" charset="0"/>
                <a:ea typeface="Times New Roman" panose="02020603050405020304" pitchFamily="18" charset="0"/>
              </a:rPr>
              <a:t>As more and more things go online, the risk of cybercrime and data breaches rises. </a:t>
            </a:r>
          </a:p>
          <a:p>
            <a:pPr marL="342900" indent="-342900">
              <a:buFont typeface="Wingdings" panose="05000000000000000000" pitchFamily="2" charset="2"/>
              <a:buChar char="§"/>
            </a:pPr>
            <a:r>
              <a:rPr lang="en-US" sz="2000">
                <a:solidFill>
                  <a:schemeClr val="tx1"/>
                </a:solidFill>
                <a:effectLst/>
                <a:latin typeface="Times New Roman" panose="02020603050405020304" pitchFamily="18" charset="0"/>
                <a:ea typeface="Times New Roman" panose="02020603050405020304" pitchFamily="18" charset="0"/>
              </a:rPr>
              <a:t>Passwords are essential for keeping your data safe on both online and offline platforms.  Passwords are the most common means of gaining access to our accounts .Today providing security is considered as a major problem in several areas which may include internet banking and in some areas where high level of security to preserved confidentiality of users data. </a:t>
            </a:r>
          </a:p>
          <a:p>
            <a:pPr marL="342900" indent="-342900">
              <a:buFont typeface="Wingdings" panose="05000000000000000000" pitchFamily="2" charset="2"/>
              <a:buChar char="§"/>
            </a:pPr>
            <a:r>
              <a:rPr lang="en-US" sz="2000">
                <a:solidFill>
                  <a:schemeClr val="tx1"/>
                </a:solidFill>
                <a:effectLst/>
                <a:latin typeface="Times New Roman" panose="02020603050405020304" pitchFamily="18" charset="0"/>
                <a:ea typeface="Times New Roman" panose="02020603050405020304" pitchFamily="18" charset="0"/>
              </a:rPr>
              <a:t>Using static passwords alone makes it easy for the hackers to hack the users account</a:t>
            </a:r>
            <a:r>
              <a:rPr lang="en-IN" sz="2000">
                <a:solidFill>
                  <a:schemeClr val="tx1"/>
                </a:solidFill>
                <a:effectLst/>
                <a:latin typeface="Times New Roman" panose="02020603050405020304" pitchFamily="18" charset="0"/>
                <a:ea typeface="Times New Roman" panose="02020603050405020304" pitchFamily="18" charset="0"/>
              </a:rPr>
              <a:t>. </a:t>
            </a:r>
            <a:r>
              <a:rPr lang="en-US" sz="2000">
                <a:solidFill>
                  <a:schemeClr val="tx1"/>
                </a:solidFill>
                <a:effectLst/>
                <a:latin typeface="Times New Roman" panose="02020603050405020304" pitchFamily="18" charset="0"/>
                <a:ea typeface="Times New Roman" panose="02020603050405020304" pitchFamily="18" charset="0"/>
              </a:rPr>
              <a:t>So, using just single level authentication factors is not sufficient to ensure security. In this, an idea is to implement three levels of security for authenticating for true users. </a:t>
            </a:r>
          </a:p>
          <a:p>
            <a:pPr marL="342900" indent="-342900">
              <a:buFont typeface="Wingdings" panose="05000000000000000000" pitchFamily="2" charset="2"/>
              <a:buChar char="§"/>
            </a:pPr>
            <a:r>
              <a:rPr lang="en-US" sz="2000">
                <a:solidFill>
                  <a:schemeClr val="tx1"/>
                </a:solidFill>
                <a:effectLst/>
                <a:latin typeface="Times New Roman" panose="02020603050405020304" pitchFamily="18" charset="0"/>
                <a:ea typeface="Times New Roman" panose="02020603050405020304" pitchFamily="18" charset="0"/>
              </a:rPr>
              <a:t>The authentication process happens when information is entered into the login system with a database. Then, the system checks whether the information entered matches the database information. If it matches, the user can access the system. Social environment factors such as parents, friends, work colleagues, social media, and government policies play a vital role.  </a:t>
            </a:r>
          </a:p>
          <a:p>
            <a:pPr marL="342900" indent="-342900">
              <a:buFont typeface="Wingdings" panose="05000000000000000000" pitchFamily="2" charset="2"/>
              <a:buChar char="§"/>
            </a:pPr>
            <a:r>
              <a:rPr lang="en-US" sz="2000">
                <a:solidFill>
                  <a:schemeClr val="tx1"/>
                </a:solidFill>
                <a:effectLst/>
                <a:latin typeface="Times New Roman" panose="02020603050405020304" pitchFamily="18" charset="0"/>
                <a:ea typeface="Times New Roman" panose="02020603050405020304" pitchFamily="18" charset="0"/>
              </a:rPr>
              <a:t>Alphanumeric passwords are either easy to guess or difficult to remember when using classic username-password authentication. Users also tend to use the same password for all of their accounts because remembering several passwords is tough. To alleviate the challenges associated with the typical username-password authentication methodology, other authentication methods such as color graphical passwords and drag-and-drop graphical passwords are utilized.</a:t>
            </a:r>
            <a:endParaRPr lang="en-IN" sz="2000">
              <a:solidFill>
                <a:schemeClr val="tx1"/>
              </a:solidFill>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25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7F2158-1E8C-6D3D-901C-979710A70F36}"/>
              </a:ext>
            </a:extLst>
          </p:cNvPr>
          <p:cNvSpPr txBox="1"/>
          <p:nvPr/>
        </p:nvSpPr>
        <p:spPr>
          <a:xfrm>
            <a:off x="107576" y="469216"/>
            <a:ext cx="11577918" cy="5919569"/>
          </a:xfrm>
          <a:prstGeom prst="rect">
            <a:avLst/>
          </a:prstGeom>
          <a:noFill/>
        </p:spPr>
        <p:txBody>
          <a:bodyPr wrap="square">
            <a:spAutoFit/>
          </a:bodyPr>
          <a:lstStyle/>
          <a:p>
            <a:r>
              <a:rPr lang="en-IN" sz="2400" u="sng">
                <a:solidFill>
                  <a:schemeClr val="tx1"/>
                </a:solidFill>
                <a:latin typeface="Times New Roman" panose="02020603050405020304" pitchFamily="18" charset="0"/>
                <a:cs typeface="Times New Roman" panose="02020603050405020304" pitchFamily="18" charset="0"/>
              </a:rPr>
              <a:t>DEVELOPMENT ENVIRONMENT:</a:t>
            </a:r>
          </a:p>
          <a:p>
            <a:pPr algn="just">
              <a:lnSpc>
                <a:spcPct val="150000"/>
              </a:lnSpc>
              <a:spcAft>
                <a:spcPts val="800"/>
              </a:spcAft>
            </a:pPr>
            <a:r>
              <a:rPr lang="en-US" b="1" u="sng">
                <a:solidFill>
                  <a:schemeClr val="tx1"/>
                </a:solidFill>
                <a:latin typeface="Times New Roman" panose="02020603050405020304" pitchFamily="18" charset="0"/>
                <a:ea typeface="Times New Roman" panose="02020603050405020304" pitchFamily="18" charset="0"/>
              </a:rPr>
              <a:t>1.</a:t>
            </a:r>
            <a:r>
              <a:rPr lang="en-US" sz="1800" b="1" u="sng">
                <a:solidFill>
                  <a:schemeClr val="tx1"/>
                </a:solidFill>
                <a:effectLst/>
                <a:latin typeface="Times New Roman" panose="02020603050405020304" pitchFamily="18" charset="0"/>
                <a:ea typeface="Times New Roman" panose="02020603050405020304" pitchFamily="18" charset="0"/>
              </a:rPr>
              <a:t> HARDWARE ENVIRONMENT:</a:t>
            </a:r>
            <a:endParaRPr lang="en-IN" sz="1800" u="sng">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I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I5</a:t>
            </a: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Speed		         -    3 GHz</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RAM		         -    8 GB (min)</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 Disk           -    100 GB</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Monitor	         -    	LCD</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800" b="1">
                <a:solidFill>
                  <a:schemeClr val="tx1"/>
                </a:solidFill>
                <a:effectLst/>
                <a:latin typeface="Times New Roman" panose="02020603050405020304" pitchFamily="18" charset="0"/>
                <a:ea typeface="Times New Roman" panose="02020603050405020304" pitchFamily="18" charset="0"/>
              </a:rPr>
              <a:t> </a:t>
            </a:r>
            <a:r>
              <a:rPr lang="en-US" sz="1800" b="1" u="sng">
                <a:solidFill>
                  <a:schemeClr val="tx1"/>
                </a:solidFill>
                <a:effectLst/>
                <a:latin typeface="Times New Roman" panose="02020603050405020304" pitchFamily="18" charset="0"/>
                <a:ea typeface="Times New Roman" panose="02020603050405020304" pitchFamily="18" charset="0"/>
              </a:rPr>
              <a:t>2. SOFTWARE ENVIRONMENT:</a:t>
            </a:r>
            <a:endParaRPr lang="en-IN" sz="1800" u="sng">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7/10/11</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Server                      :   NPM, Mysql ,FireBase API.</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Front End                :   HTML, CSS, Node.JS</a:t>
            </a:r>
            <a:endPar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a:solidFill>
                  <a:schemeClr val="tx1"/>
                </a:solidFill>
                <a:effectLst/>
                <a:latin typeface="Times New Roman" panose="02020603050405020304" pitchFamily="18" charset="0"/>
                <a:ea typeface="Times New Roman" panose="02020603050405020304" pitchFamily="18" charset="0"/>
              </a:rPr>
              <a:t> Server-side Script   :    Python, JavaScript.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89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CD92AA-5094-BD03-55F4-9FF0B74B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38" y="941050"/>
            <a:ext cx="10628924" cy="5692214"/>
          </a:xfrm>
          <a:prstGeom prst="rect">
            <a:avLst/>
          </a:prstGeom>
        </p:spPr>
      </p:pic>
      <p:sp>
        <p:nvSpPr>
          <p:cNvPr id="4" name="TextBox 3">
            <a:extLst>
              <a:ext uri="{FF2B5EF4-FFF2-40B4-BE49-F238E27FC236}">
                <a16:creationId xmlns:a16="http://schemas.microsoft.com/office/drawing/2014/main" id="{16C86788-0EA0-1212-C674-4BB019CB7BBA}"/>
              </a:ext>
            </a:extLst>
          </p:cNvPr>
          <p:cNvSpPr txBox="1"/>
          <p:nvPr/>
        </p:nvSpPr>
        <p:spPr>
          <a:xfrm>
            <a:off x="4337539" y="224736"/>
            <a:ext cx="4134338"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SYSTEM ARCHITECTURE</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8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6EF281-336C-A903-6AA8-29616AD0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70" y="779389"/>
            <a:ext cx="10287000" cy="5723011"/>
          </a:xfrm>
          <a:prstGeom prst="rect">
            <a:avLst/>
          </a:prstGeom>
        </p:spPr>
      </p:pic>
      <p:sp>
        <p:nvSpPr>
          <p:cNvPr id="5" name="TextBox 4">
            <a:extLst>
              <a:ext uri="{FF2B5EF4-FFF2-40B4-BE49-F238E27FC236}">
                <a16:creationId xmlns:a16="http://schemas.microsoft.com/office/drawing/2014/main" id="{3C25FFBD-12CF-B01B-B546-7D762D6CF2DE}"/>
              </a:ext>
            </a:extLst>
          </p:cNvPr>
          <p:cNvSpPr txBox="1"/>
          <p:nvPr/>
        </p:nvSpPr>
        <p:spPr>
          <a:xfrm>
            <a:off x="3610707" y="246492"/>
            <a:ext cx="5447323"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SYSTEM DESIGN-ER DIAGRAM</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0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E57B03-3604-DE46-BAC5-F3C1362FA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31" y="930030"/>
            <a:ext cx="10214707" cy="5627077"/>
          </a:xfrm>
          <a:prstGeom prst="rect">
            <a:avLst/>
          </a:prstGeom>
        </p:spPr>
      </p:pic>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USE CASE DIAGRAM</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1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ACTIVITY DIAGRAM</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15096D-7FF0-49B5-8A54-CF8026C31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69" y="864744"/>
            <a:ext cx="10879016" cy="5711902"/>
          </a:xfrm>
          <a:prstGeom prst="rect">
            <a:avLst/>
          </a:prstGeom>
        </p:spPr>
      </p:pic>
    </p:spTree>
    <p:extLst>
      <p:ext uri="{BB962C8B-B14F-4D97-AF65-F5344CB8AC3E}">
        <p14:creationId xmlns:p14="http://schemas.microsoft.com/office/powerpoint/2010/main" val="1914412683"/>
      </p:ext>
    </p:extLst>
  </p:cSld>
  <p:clrMapOvr>
    <a:masterClrMapping/>
  </p:clrMapOvr>
</p:sld>
</file>

<file path=ppt/theme/theme1.xml><?xml version="1.0" encoding="utf-8"?>
<a:theme xmlns:a="http://schemas.openxmlformats.org/drawingml/2006/main" name="Atla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3184</TotalTime>
  <Words>1914</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 Light</vt:lpstr>
      <vt:lpstr>Merriweather</vt:lpstr>
      <vt:lpstr>Rockwell</vt:lpstr>
      <vt:lpstr>Times New Roman</vt:lpstr>
      <vt:lpstr>Wingdings</vt:lpstr>
      <vt:lpstr>Atlas</vt:lpstr>
      <vt:lpstr>GRAPHICAL SECRET KEY VERIFICATION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SECRET KEY VERIFICATION SYSTEM</dc:title>
  <dc:creator>145 JOSEPHINE BENITA T</dc:creator>
  <cp:lastModifiedBy>145 JOSEPHINE BENITA T</cp:lastModifiedBy>
  <cp:revision>58</cp:revision>
  <dcterms:created xsi:type="dcterms:W3CDTF">2022-01-02T13:30:47Z</dcterms:created>
  <dcterms:modified xsi:type="dcterms:W3CDTF">2022-05-25T06:39:23Z</dcterms:modified>
</cp:coreProperties>
</file>