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3" r:id="rId6"/>
    <p:sldId id="264" r:id="rId7"/>
    <p:sldId id="260" r:id="rId8"/>
    <p:sldId id="261" r:id="rId9"/>
    <p:sldId id="262" r:id="rId10"/>
    <p:sldId id="267" r:id="rId11"/>
    <p:sldId id="265"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0B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0A0584A7-AEF5-4AF0-8652-2B1FE4A68504}" type="datetimeFigureOut">
              <a:rPr lang="en-IN" smtClean="0"/>
              <a:t>29-03-2022</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1872328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584A7-AEF5-4AF0-8652-2B1FE4A68504}"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270437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0A0584A7-AEF5-4AF0-8652-2B1FE4A68504}" type="datetimeFigureOut">
              <a:rPr lang="en-IN" smtClean="0"/>
              <a:t>29-03-2022</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1553969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584A7-AEF5-4AF0-8652-2B1FE4A68504}"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2908964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0A0584A7-AEF5-4AF0-8652-2B1FE4A68504}" type="datetimeFigureOut">
              <a:rPr lang="en-IN" smtClean="0"/>
              <a:t>29-03-2022</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1537585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0A0584A7-AEF5-4AF0-8652-2B1FE4A68504}" type="datetimeFigureOut">
              <a:rPr lang="en-IN" smtClean="0"/>
              <a:t>29-03-2022</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331300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0A0584A7-AEF5-4AF0-8652-2B1FE4A68504}" type="datetimeFigureOut">
              <a:rPr lang="en-IN" smtClean="0"/>
              <a:t>29-03-2022</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1332307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0584A7-AEF5-4AF0-8652-2B1FE4A68504}" type="datetimeFigureOut">
              <a:rPr lang="en-IN" smtClean="0"/>
              <a:t>29-03-2022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2432045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0A0584A7-AEF5-4AF0-8652-2B1FE4A68504}" type="datetimeFigureOut">
              <a:rPr lang="en-IN" smtClean="0"/>
              <a:t>29-03-2022</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2083623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0584A7-AEF5-4AF0-8652-2B1FE4A68504}" type="datetimeFigureOut">
              <a:rPr lang="en-IN" smtClean="0"/>
              <a:t>29-03-2022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3989708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0A0584A7-AEF5-4AF0-8652-2B1FE4A68504}" type="datetimeFigureOut">
              <a:rPr lang="en-IN" smtClean="0"/>
              <a:t>29-03-2022</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1684630D-AF3E-4E88-BE54-25FF5326B986}" type="slidenum">
              <a:rPr lang="en-IN" smtClean="0"/>
              <a:t>‹#›</a:t>
            </a:fld>
            <a:endParaRPr lang="en-IN"/>
          </a:p>
        </p:txBody>
      </p:sp>
    </p:spTree>
    <p:extLst>
      <p:ext uri="{BB962C8B-B14F-4D97-AF65-F5344CB8AC3E}">
        <p14:creationId xmlns:p14="http://schemas.microsoft.com/office/powerpoint/2010/main" val="419580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0A0584A7-AEF5-4AF0-8652-2B1FE4A68504}" type="datetimeFigureOut">
              <a:rPr lang="en-IN" smtClean="0"/>
              <a:t>29-03-2022</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1684630D-AF3E-4E88-BE54-25FF5326B986}" type="slidenum">
              <a:rPr lang="en-IN" smtClean="0"/>
              <a:t>‹#›</a:t>
            </a:fld>
            <a:endParaRPr lang="en-IN"/>
          </a:p>
        </p:txBody>
      </p:sp>
    </p:spTree>
    <p:extLst>
      <p:ext uri="{BB962C8B-B14F-4D97-AF65-F5344CB8AC3E}">
        <p14:creationId xmlns:p14="http://schemas.microsoft.com/office/powerpoint/2010/main" val="217209943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E9873-B221-46D7-887A-5905F9B05DC6}"/>
              </a:ext>
            </a:extLst>
          </p:cNvPr>
          <p:cNvSpPr>
            <a:spLocks noGrp="1"/>
          </p:cNvSpPr>
          <p:nvPr>
            <p:ph type="ctrTitle"/>
          </p:nvPr>
        </p:nvSpPr>
        <p:spPr>
          <a:xfrm>
            <a:off x="1759236" y="2075504"/>
            <a:ext cx="8679915" cy="2025849"/>
          </a:xfrm>
        </p:spPr>
        <p:txBody>
          <a:bodyPr/>
          <a:lstStyle/>
          <a:p>
            <a:r>
              <a:rPr lang="en-IN">
                <a:latin typeface="Algerian" panose="04020705040A02060702" pitchFamily="82" charset="0"/>
              </a:rPr>
              <a:t>GRAPHICAL SECRET KEY VERIFICATION SYSTEM</a:t>
            </a:r>
          </a:p>
        </p:txBody>
      </p:sp>
      <p:sp>
        <p:nvSpPr>
          <p:cNvPr id="3" name="Subtitle 2">
            <a:extLst>
              <a:ext uri="{FF2B5EF4-FFF2-40B4-BE49-F238E27FC236}">
                <a16:creationId xmlns:a16="http://schemas.microsoft.com/office/drawing/2014/main" id="{A1E46D32-F7CC-4241-8656-B3BE1F63CDB3}"/>
              </a:ext>
            </a:extLst>
          </p:cNvPr>
          <p:cNvSpPr>
            <a:spLocks noGrp="1"/>
          </p:cNvSpPr>
          <p:nvPr>
            <p:ph type="subTitle" idx="1"/>
          </p:nvPr>
        </p:nvSpPr>
        <p:spPr>
          <a:xfrm>
            <a:off x="215153" y="5392270"/>
            <a:ext cx="11779623" cy="1344705"/>
          </a:xfrm>
        </p:spPr>
        <p:txBody>
          <a:bodyPr>
            <a:normAutofit fontScale="92500" lnSpcReduction="20000"/>
          </a:bodyPr>
          <a:lstStyle/>
          <a:p>
            <a:pPr algn="l"/>
            <a:r>
              <a:rPr lang="en-IN">
                <a:solidFill>
                  <a:srgbClr val="002060"/>
                </a:solidFill>
              </a:rPr>
              <a:t>GUIDE                                                                                                                                               MEMBERS</a:t>
            </a:r>
          </a:p>
          <a:p>
            <a:pPr algn="l"/>
            <a:r>
              <a:rPr lang="en-IN">
                <a:solidFill>
                  <a:srgbClr val="002060"/>
                </a:solidFill>
              </a:rPr>
              <a:t>A.KANCHANA                                                                                                               DHARSHINI.S – 2018PECCS125</a:t>
            </a:r>
          </a:p>
          <a:p>
            <a:r>
              <a:rPr lang="en-IN">
                <a:solidFill>
                  <a:srgbClr val="002060"/>
                </a:solidFill>
              </a:rPr>
              <a:t>                                                                                                                                    JOSEPHINE BENITA.T – 2018PECCS145</a:t>
            </a:r>
          </a:p>
          <a:p>
            <a:r>
              <a:rPr lang="en-IN">
                <a:solidFill>
                  <a:srgbClr val="002060"/>
                </a:solidFill>
              </a:rPr>
              <a:t>                                                                                                               KAMALI.B - 2018PECCS146</a:t>
            </a:r>
          </a:p>
        </p:txBody>
      </p:sp>
    </p:spTree>
    <p:extLst>
      <p:ext uri="{BB962C8B-B14F-4D97-AF65-F5344CB8AC3E}">
        <p14:creationId xmlns:p14="http://schemas.microsoft.com/office/powerpoint/2010/main" val="552487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FB80-392F-AD4F-AC01-AC982D2D0502}"/>
              </a:ext>
            </a:extLst>
          </p:cNvPr>
          <p:cNvSpPr>
            <a:spLocks noGrp="1"/>
          </p:cNvSpPr>
          <p:nvPr>
            <p:ph type="title"/>
          </p:nvPr>
        </p:nvSpPr>
        <p:spPr/>
        <p:txBody>
          <a:bodyPr/>
          <a:lstStyle/>
          <a:p>
            <a:r>
              <a:rPr lang="en-GB"/>
              <a:t>Technology</a:t>
            </a:r>
            <a:endParaRPr lang="en-US"/>
          </a:p>
        </p:txBody>
      </p:sp>
      <p:sp>
        <p:nvSpPr>
          <p:cNvPr id="3" name="Content Placeholder 2">
            <a:extLst>
              <a:ext uri="{FF2B5EF4-FFF2-40B4-BE49-F238E27FC236}">
                <a16:creationId xmlns:a16="http://schemas.microsoft.com/office/drawing/2014/main" id="{9319A506-D2AA-1748-AB33-3F0594A76DB5}"/>
              </a:ext>
            </a:extLst>
          </p:cNvPr>
          <p:cNvSpPr>
            <a:spLocks noGrp="1"/>
          </p:cNvSpPr>
          <p:nvPr>
            <p:ph idx="1"/>
          </p:nvPr>
        </p:nvSpPr>
        <p:spPr/>
        <p:txBody>
          <a:bodyPr>
            <a:normAutofit/>
          </a:bodyPr>
          <a:lstStyle/>
          <a:p>
            <a:r>
              <a:rPr lang="en-GB" sz="2400">
                <a:latin typeface="Times New Roman" panose="02020603050405020304" pitchFamily="18" charset="0"/>
                <a:cs typeface="Times New Roman" panose="02020603050405020304" pitchFamily="18" charset="0"/>
              </a:rPr>
              <a:t>Node.js</a:t>
            </a:r>
          </a:p>
          <a:p>
            <a:r>
              <a:rPr lang="en-GB" sz="2400">
                <a:latin typeface="Times New Roman" panose="02020603050405020304" pitchFamily="18" charset="0"/>
                <a:cs typeface="Times New Roman" panose="02020603050405020304" pitchFamily="18" charset="0"/>
              </a:rPr>
              <a:t>CSS</a:t>
            </a:r>
          </a:p>
          <a:p>
            <a:r>
              <a:rPr lang="en-GB" sz="2400">
                <a:latin typeface="Times New Roman" panose="02020603050405020304" pitchFamily="18" charset="0"/>
                <a:cs typeface="Times New Roman" panose="02020603050405020304" pitchFamily="18" charset="0"/>
              </a:rPr>
              <a:t>Webpack</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464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B3E70-EA08-49E7-AEA5-69EDA17FF6AD}"/>
              </a:ext>
            </a:extLst>
          </p:cNvPr>
          <p:cNvSpPr>
            <a:spLocks noGrp="1"/>
          </p:cNvSpPr>
          <p:nvPr>
            <p:ph type="title"/>
          </p:nvPr>
        </p:nvSpPr>
        <p:spPr/>
        <p:txBody>
          <a:bodyPr/>
          <a:lstStyle/>
          <a:p>
            <a:r>
              <a:rPr lang="en-IN"/>
              <a:t>SDLC</a:t>
            </a:r>
          </a:p>
        </p:txBody>
      </p:sp>
      <p:pic>
        <p:nvPicPr>
          <p:cNvPr id="1026" name="Picture 2" descr="Software Engineering | SDLC V-Model - GeeksforGeeks">
            <a:extLst>
              <a:ext uri="{FF2B5EF4-FFF2-40B4-BE49-F238E27FC236}">
                <a16:creationId xmlns:a16="http://schemas.microsoft.com/office/drawing/2014/main" id="{4EA3E258-2488-4C16-894A-1FEAFCB286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63381" y="268941"/>
            <a:ext cx="5591175" cy="6118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439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CBFB-4C65-4C93-8C98-98AF17F491AD}"/>
              </a:ext>
            </a:extLst>
          </p:cNvPr>
          <p:cNvSpPr>
            <a:spLocks noGrp="1"/>
          </p:cNvSpPr>
          <p:nvPr>
            <p:ph type="title"/>
          </p:nvPr>
        </p:nvSpPr>
        <p:spPr/>
        <p:txBody>
          <a:bodyPr/>
          <a:lstStyle/>
          <a:p>
            <a:r>
              <a:rPr lang="en-IN"/>
              <a:t>TIMELINE CHART</a:t>
            </a:r>
          </a:p>
        </p:txBody>
      </p:sp>
      <p:graphicFrame>
        <p:nvGraphicFramePr>
          <p:cNvPr id="13" name="Table 13">
            <a:extLst>
              <a:ext uri="{FF2B5EF4-FFF2-40B4-BE49-F238E27FC236}">
                <a16:creationId xmlns:a16="http://schemas.microsoft.com/office/drawing/2014/main" id="{59A2D9D5-BD0B-4084-89AE-DFB748BFB60E}"/>
              </a:ext>
            </a:extLst>
          </p:cNvPr>
          <p:cNvGraphicFramePr>
            <a:graphicFrameLocks noGrp="1"/>
          </p:cNvGraphicFramePr>
          <p:nvPr>
            <p:ph idx="1"/>
            <p:extLst>
              <p:ext uri="{D42A27DB-BD31-4B8C-83A1-F6EECF244321}">
                <p14:modId xmlns:p14="http://schemas.microsoft.com/office/powerpoint/2010/main" val="1737994684"/>
              </p:ext>
            </p:extLst>
          </p:nvPr>
        </p:nvGraphicFramePr>
        <p:xfrm>
          <a:off x="4988859" y="470649"/>
          <a:ext cx="6965574" cy="5441912"/>
        </p:xfrm>
        <a:graphic>
          <a:graphicData uri="http://schemas.openxmlformats.org/drawingml/2006/table">
            <a:tbl>
              <a:tblPr firstRow="1" bandRow="1">
                <a:tableStyleId>{5C22544A-7EE6-4342-B048-85BDC9FD1C3A}</a:tableStyleId>
              </a:tblPr>
              <a:tblGrid>
                <a:gridCol w="2321858">
                  <a:extLst>
                    <a:ext uri="{9D8B030D-6E8A-4147-A177-3AD203B41FA5}">
                      <a16:colId xmlns:a16="http://schemas.microsoft.com/office/drawing/2014/main" val="1603625476"/>
                    </a:ext>
                  </a:extLst>
                </a:gridCol>
                <a:gridCol w="2321858">
                  <a:extLst>
                    <a:ext uri="{9D8B030D-6E8A-4147-A177-3AD203B41FA5}">
                      <a16:colId xmlns:a16="http://schemas.microsoft.com/office/drawing/2014/main" val="3060954945"/>
                    </a:ext>
                  </a:extLst>
                </a:gridCol>
                <a:gridCol w="2321858">
                  <a:extLst>
                    <a:ext uri="{9D8B030D-6E8A-4147-A177-3AD203B41FA5}">
                      <a16:colId xmlns:a16="http://schemas.microsoft.com/office/drawing/2014/main" val="1911454951"/>
                    </a:ext>
                  </a:extLst>
                </a:gridCol>
              </a:tblGrid>
              <a:tr h="604197">
                <a:tc>
                  <a:txBody>
                    <a:bodyPr/>
                    <a:lstStyle/>
                    <a:p>
                      <a:r>
                        <a:rPr lang="en-IN"/>
                        <a:t>s.no</a:t>
                      </a:r>
                    </a:p>
                  </a:txBody>
                  <a:tcPr/>
                </a:tc>
                <a:tc>
                  <a:txBody>
                    <a:bodyPr/>
                    <a:lstStyle/>
                    <a:p>
                      <a:r>
                        <a:rPr lang="en-IN"/>
                        <a:t>Description</a:t>
                      </a:r>
                    </a:p>
                  </a:txBody>
                  <a:tcPr/>
                </a:tc>
                <a:tc>
                  <a:txBody>
                    <a:bodyPr/>
                    <a:lstStyle/>
                    <a:p>
                      <a:endParaRPr lang="en-IN"/>
                    </a:p>
                  </a:txBody>
                  <a:tcPr/>
                </a:tc>
                <a:extLst>
                  <a:ext uri="{0D108BD9-81ED-4DB2-BD59-A6C34878D82A}">
                    <a16:rowId xmlns:a16="http://schemas.microsoft.com/office/drawing/2014/main" val="2441867169"/>
                  </a:ext>
                </a:extLst>
              </a:tr>
              <a:tr h="655030">
                <a:tc>
                  <a:txBody>
                    <a:bodyPr/>
                    <a:lstStyle/>
                    <a:p>
                      <a:r>
                        <a:rPr lang="en-IN"/>
                        <a:t>1</a:t>
                      </a:r>
                    </a:p>
                  </a:txBody>
                  <a:tcPr/>
                </a:tc>
                <a:tc>
                  <a:txBody>
                    <a:bodyPr/>
                    <a:lstStyle/>
                    <a:p>
                      <a:r>
                        <a:rPr lang="en-IN"/>
                        <a:t>Requirements</a:t>
                      </a:r>
                    </a:p>
                    <a:p>
                      <a:r>
                        <a:rPr lang="en-IN"/>
                        <a:t>analysis</a:t>
                      </a:r>
                    </a:p>
                  </a:txBody>
                  <a:tcPr/>
                </a:tc>
                <a:tc>
                  <a:txBody>
                    <a:bodyPr/>
                    <a:lstStyle/>
                    <a:p>
                      <a:r>
                        <a:rPr lang="en-IN"/>
                        <a:t>5days</a:t>
                      </a:r>
                    </a:p>
                  </a:txBody>
                  <a:tcPr/>
                </a:tc>
                <a:extLst>
                  <a:ext uri="{0D108BD9-81ED-4DB2-BD59-A6C34878D82A}">
                    <a16:rowId xmlns:a16="http://schemas.microsoft.com/office/drawing/2014/main" val="1188487754"/>
                  </a:ext>
                </a:extLst>
              </a:tr>
              <a:tr h="691964">
                <a:tc>
                  <a:txBody>
                    <a:bodyPr/>
                    <a:lstStyle/>
                    <a:p>
                      <a:r>
                        <a:rPr lang="en-IN"/>
                        <a:t>2</a:t>
                      </a:r>
                    </a:p>
                  </a:txBody>
                  <a:tcPr/>
                </a:tc>
                <a:tc>
                  <a:txBody>
                    <a:bodyPr/>
                    <a:lstStyle/>
                    <a:p>
                      <a:r>
                        <a:rPr lang="en-IN"/>
                        <a:t>Existing system</a:t>
                      </a:r>
                    </a:p>
                    <a:p>
                      <a:r>
                        <a:rPr lang="en-IN"/>
                        <a:t>Study &amp; literature</a:t>
                      </a:r>
                    </a:p>
                  </a:txBody>
                  <a:tcPr/>
                </a:tc>
                <a:tc>
                  <a:txBody>
                    <a:bodyPr/>
                    <a:lstStyle/>
                    <a:p>
                      <a:r>
                        <a:rPr lang="en-IN"/>
                        <a:t>2 days</a:t>
                      </a:r>
                    </a:p>
                  </a:txBody>
                  <a:tcPr/>
                </a:tc>
                <a:extLst>
                  <a:ext uri="{0D108BD9-81ED-4DB2-BD59-A6C34878D82A}">
                    <a16:rowId xmlns:a16="http://schemas.microsoft.com/office/drawing/2014/main" val="2161672498"/>
                  </a:ext>
                </a:extLst>
              </a:tr>
              <a:tr h="815500">
                <a:tc>
                  <a:txBody>
                    <a:bodyPr/>
                    <a:lstStyle/>
                    <a:p>
                      <a:r>
                        <a:rPr lang="en-IN"/>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Modular specifications</a:t>
                      </a:r>
                    </a:p>
                    <a:p>
                      <a:endParaRPr lang="en-IN"/>
                    </a:p>
                  </a:txBody>
                  <a:tcPr/>
                </a:tc>
                <a:tc>
                  <a:txBody>
                    <a:bodyPr/>
                    <a:lstStyle/>
                    <a:p>
                      <a:r>
                        <a:rPr lang="en-IN"/>
                        <a:t>2 week</a:t>
                      </a:r>
                    </a:p>
                  </a:txBody>
                  <a:tcPr/>
                </a:tc>
                <a:extLst>
                  <a:ext uri="{0D108BD9-81ED-4DB2-BD59-A6C34878D82A}">
                    <a16:rowId xmlns:a16="http://schemas.microsoft.com/office/drawing/2014/main" val="1455552319"/>
                  </a:ext>
                </a:extLst>
              </a:tr>
              <a:tr h="691964">
                <a:tc>
                  <a:txBody>
                    <a:bodyPr/>
                    <a:lstStyle/>
                    <a:p>
                      <a:r>
                        <a:rPr lang="en-IN"/>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Design &amp;modelling</a:t>
                      </a:r>
                    </a:p>
                    <a:p>
                      <a:endParaRPr lang="en-IN"/>
                    </a:p>
                  </a:txBody>
                  <a:tcPr/>
                </a:tc>
                <a:tc>
                  <a:txBody>
                    <a:bodyPr/>
                    <a:lstStyle/>
                    <a:p>
                      <a:r>
                        <a:rPr lang="en-IN"/>
                        <a:t>2 week</a:t>
                      </a:r>
                    </a:p>
                  </a:txBody>
                  <a:tcPr/>
                </a:tc>
                <a:extLst>
                  <a:ext uri="{0D108BD9-81ED-4DB2-BD59-A6C34878D82A}">
                    <a16:rowId xmlns:a16="http://schemas.microsoft.com/office/drawing/2014/main" val="3054123054"/>
                  </a:ext>
                </a:extLst>
              </a:tr>
              <a:tr h="604197">
                <a:tc>
                  <a:txBody>
                    <a:bodyPr/>
                    <a:lstStyle/>
                    <a:p>
                      <a:r>
                        <a:rPr lang="en-IN"/>
                        <a:t>5</a:t>
                      </a:r>
                    </a:p>
                  </a:txBody>
                  <a:tcPr/>
                </a:tc>
                <a:tc>
                  <a:txBody>
                    <a:bodyPr/>
                    <a:lstStyle/>
                    <a:p>
                      <a:r>
                        <a:rPr lang="en-IN"/>
                        <a:t>Coding &amp; implementation</a:t>
                      </a:r>
                    </a:p>
                  </a:txBody>
                  <a:tcPr/>
                </a:tc>
                <a:tc>
                  <a:txBody>
                    <a:bodyPr/>
                    <a:lstStyle/>
                    <a:p>
                      <a:r>
                        <a:rPr lang="en-IN"/>
                        <a:t>3 to 4 week</a:t>
                      </a:r>
                    </a:p>
                  </a:txBody>
                  <a:tcPr/>
                </a:tc>
                <a:extLst>
                  <a:ext uri="{0D108BD9-81ED-4DB2-BD59-A6C34878D82A}">
                    <a16:rowId xmlns:a16="http://schemas.microsoft.com/office/drawing/2014/main" val="2589714928"/>
                  </a:ext>
                </a:extLst>
              </a:tr>
              <a:tr h="604197">
                <a:tc>
                  <a:txBody>
                    <a:bodyPr/>
                    <a:lstStyle/>
                    <a:p>
                      <a:r>
                        <a:rPr lang="en-IN"/>
                        <a:t>6</a:t>
                      </a:r>
                    </a:p>
                  </a:txBody>
                  <a:tcPr/>
                </a:tc>
                <a:tc>
                  <a:txBody>
                    <a:bodyPr/>
                    <a:lstStyle/>
                    <a:p>
                      <a:r>
                        <a:rPr lang="en-IN"/>
                        <a:t>Testing </a:t>
                      </a:r>
                    </a:p>
                  </a:txBody>
                  <a:tcPr/>
                </a:tc>
                <a:tc>
                  <a:txBody>
                    <a:bodyPr/>
                    <a:lstStyle/>
                    <a:p>
                      <a:r>
                        <a:rPr lang="en-IN"/>
                        <a:t>1 week</a:t>
                      </a:r>
                    </a:p>
                  </a:txBody>
                  <a:tcPr/>
                </a:tc>
                <a:extLst>
                  <a:ext uri="{0D108BD9-81ED-4DB2-BD59-A6C34878D82A}">
                    <a16:rowId xmlns:a16="http://schemas.microsoft.com/office/drawing/2014/main" val="2215994396"/>
                  </a:ext>
                </a:extLst>
              </a:tr>
              <a:tr h="604197">
                <a:tc>
                  <a:txBody>
                    <a:bodyPr/>
                    <a:lstStyle/>
                    <a:p>
                      <a:r>
                        <a:rPr lang="en-IN"/>
                        <a:t>7</a:t>
                      </a:r>
                    </a:p>
                  </a:txBody>
                  <a:tcPr/>
                </a:tc>
                <a:tc>
                  <a:txBody>
                    <a:bodyPr/>
                    <a:lstStyle/>
                    <a:p>
                      <a:r>
                        <a:rPr lang="en-IN"/>
                        <a:t>Performance evaluation </a:t>
                      </a:r>
                    </a:p>
                  </a:txBody>
                  <a:tcPr/>
                </a:tc>
                <a:tc>
                  <a:txBody>
                    <a:bodyPr/>
                    <a:lstStyle/>
                    <a:p>
                      <a:r>
                        <a:rPr lang="en-IN"/>
                        <a:t>3 days</a:t>
                      </a:r>
                    </a:p>
                  </a:txBody>
                  <a:tcPr/>
                </a:tc>
                <a:extLst>
                  <a:ext uri="{0D108BD9-81ED-4DB2-BD59-A6C34878D82A}">
                    <a16:rowId xmlns:a16="http://schemas.microsoft.com/office/drawing/2014/main" val="2576134556"/>
                  </a:ext>
                </a:extLst>
              </a:tr>
            </a:tbl>
          </a:graphicData>
        </a:graphic>
      </p:graphicFrame>
    </p:spTree>
    <p:extLst>
      <p:ext uri="{BB962C8B-B14F-4D97-AF65-F5344CB8AC3E}">
        <p14:creationId xmlns:p14="http://schemas.microsoft.com/office/powerpoint/2010/main" val="2766576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6F4DA-DAF2-AA45-981D-DE1D19C5F1DE}"/>
              </a:ext>
            </a:extLst>
          </p:cNvPr>
          <p:cNvSpPr>
            <a:spLocks noGrp="1"/>
          </p:cNvSpPr>
          <p:nvPr>
            <p:ph type="title"/>
          </p:nvPr>
        </p:nvSpPr>
        <p:spPr/>
        <p:txBody>
          <a:bodyPr/>
          <a:lstStyle/>
          <a:p>
            <a:r>
              <a:rPr lang="en-GB"/>
              <a:t>Reference</a:t>
            </a:r>
            <a:endParaRPr lang="en-US"/>
          </a:p>
        </p:txBody>
      </p:sp>
      <p:sp>
        <p:nvSpPr>
          <p:cNvPr id="3" name="Content Placeholder 2">
            <a:extLst>
              <a:ext uri="{FF2B5EF4-FFF2-40B4-BE49-F238E27FC236}">
                <a16:creationId xmlns:a16="http://schemas.microsoft.com/office/drawing/2014/main" id="{473EEA30-624A-B24E-953D-C8A5F547F71A}"/>
              </a:ext>
            </a:extLst>
          </p:cNvPr>
          <p:cNvSpPr>
            <a:spLocks noGrp="1"/>
          </p:cNvSpPr>
          <p:nvPr>
            <p:ph idx="1"/>
          </p:nvPr>
        </p:nvSpPr>
        <p:spPr/>
        <p:txBody>
          <a:bodyPr>
            <a:normAutofit fontScale="92500" lnSpcReduction="20000"/>
          </a:bodyPr>
          <a:lstStyle/>
          <a:p>
            <a:r>
              <a:rPr lang="en-GB">
                <a:latin typeface="Times New Roman" panose="02020603050405020304" pitchFamily="18" charset="0"/>
                <a:cs typeface="Times New Roman" panose="02020603050405020304" pitchFamily="18" charset="0"/>
              </a:rPr>
              <a:t>[1] </a:t>
            </a:r>
            <a:r>
              <a:rPr lang="en-IN">
                <a:latin typeface="Times New Roman" panose="02020603050405020304" pitchFamily="18" charset="0"/>
                <a:cs typeface="Times New Roman" panose="02020603050405020304" pitchFamily="18" charset="0"/>
              </a:rPr>
              <a:t>Abhijith S, Sreelekshmi K,’</a:t>
            </a:r>
            <a:r>
              <a:rPr lang="en-US">
                <a:latin typeface="Times New Roman" panose="02020603050405020304" pitchFamily="18" charset="0"/>
                <a:cs typeface="Times New Roman" panose="02020603050405020304" pitchFamily="18" charset="0"/>
              </a:rPr>
              <a:t> Web based Graphical Password Authentication System ‘,2021  International Journal of Engineering Research &amp; Technology (IJERT)</a:t>
            </a:r>
            <a:endParaRPr lang="en-GB">
              <a:latin typeface="Times New Roman" panose="02020603050405020304" pitchFamily="18" charset="0"/>
              <a:cs typeface="Times New Roman" panose="02020603050405020304" pitchFamily="18" charset="0"/>
            </a:endParaRPr>
          </a:p>
          <a:p>
            <a:r>
              <a:rPr lang="en-GB">
                <a:latin typeface="Times New Roman" panose="02020603050405020304" pitchFamily="18" charset="0"/>
                <a:cs typeface="Times New Roman" panose="02020603050405020304" pitchFamily="18" charset="0"/>
              </a:rPr>
              <a:t>[2] Salisu Ibrahim Yusuf, Moussa Mahamat Boukar, ‘User Define Time  Based Change Pattern Dynamic Password AuthenticationScheme’,2018 InternationalConference on Electronics Computer</a:t>
            </a:r>
          </a:p>
          <a:p>
            <a:r>
              <a:rPr lang="en-GB">
                <a:latin typeface="Times New Roman" panose="02020603050405020304" pitchFamily="18" charset="0"/>
                <a:cs typeface="Times New Roman" panose="02020603050405020304" pitchFamily="18" charset="0"/>
              </a:rPr>
              <a:t>[3] Yang Jingbo, Shen Pingping,’ A secure strong password authentication protocol”, 2010  International Conference on Software Technology and Engineering</a:t>
            </a:r>
          </a:p>
          <a:p>
            <a:r>
              <a:rPr lang="en-GB">
                <a:latin typeface="Times New Roman" panose="02020603050405020304" pitchFamily="18" charset="0"/>
                <a:cs typeface="Times New Roman" panose="02020603050405020304" pitchFamily="18" charset="0"/>
              </a:rPr>
              <a:t>[4] Hua Wang, Yao Guo, Xiangqun Chen,’ DPAC: A Reuse-Oriented Password Authentication Framework for Improving Password Security’’, 2008 IEEE High Assurance Systems Engineering Symposium</a:t>
            </a:r>
          </a:p>
          <a:p>
            <a:r>
              <a:rPr lang="en-GB">
                <a:latin typeface="Times New Roman" panose="02020603050405020304" pitchFamily="18" charset="0"/>
                <a:cs typeface="Times New Roman" panose="02020603050405020304" pitchFamily="18" charset="0"/>
              </a:rPr>
              <a:t>[5] Salah Refish, ‘PAC-RMPN: Password Authentication Code Based RMPN’, 2018 International Conference on AdvancedScience and Engineering (ICOASE)</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5049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99B2F-4E60-49A6-BC8C-B7AE0A7DA7B8}"/>
              </a:ext>
            </a:extLst>
          </p:cNvPr>
          <p:cNvSpPr>
            <a:spLocks noGrp="1"/>
          </p:cNvSpPr>
          <p:nvPr>
            <p:ph type="title"/>
          </p:nvPr>
        </p:nvSpPr>
        <p:spPr/>
        <p:txBody>
          <a:bodyPr>
            <a:normAutofit/>
          </a:bodyPr>
          <a:lstStyle/>
          <a:p>
            <a:r>
              <a:rPr lang="en-IN" sz="480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A257FDA6-EEC3-47F9-8211-A4B85D04C55C}"/>
              </a:ext>
            </a:extLst>
          </p:cNvPr>
          <p:cNvSpPr>
            <a:spLocks noGrp="1"/>
          </p:cNvSpPr>
          <p:nvPr>
            <p:ph idx="1"/>
          </p:nvPr>
        </p:nvSpPr>
        <p:spPr/>
        <p:txBody>
          <a:bodyPr/>
          <a:lstStyle/>
          <a:p>
            <a:r>
              <a:rPr lang="en-US">
                <a:solidFill>
                  <a:schemeClr val="tx1"/>
                </a:solidFill>
                <a:latin typeface="Merriweather" panose="020B0604020202020204" pitchFamily="2" charset="0"/>
              </a:rPr>
              <a:t> </a:t>
            </a:r>
            <a:r>
              <a:rPr lang="en-US" sz="2000">
                <a:solidFill>
                  <a:schemeClr val="tx1"/>
                </a:solidFill>
                <a:latin typeface="Times New Roman" panose="02020603050405020304" pitchFamily="18" charset="0"/>
                <a:cs typeface="Times New Roman" panose="02020603050405020304" pitchFamily="18" charset="0"/>
              </a:rPr>
              <a:t>Computer security depends largely on passwords to authenticate human users from attackers. </a:t>
            </a:r>
          </a:p>
          <a:p>
            <a:r>
              <a:rPr lang="en-US" sz="2000">
                <a:solidFill>
                  <a:schemeClr val="tx1"/>
                </a:solidFill>
                <a:latin typeface="Times New Roman" panose="02020603050405020304" pitchFamily="18" charset="0"/>
                <a:cs typeface="Times New Roman" panose="02020603050405020304" pitchFamily="18" charset="0"/>
              </a:rPr>
              <a:t>The most common computer authentication method is to  use alphanumerical usernames and password. </a:t>
            </a:r>
          </a:p>
          <a:p>
            <a:r>
              <a:rPr lang="en-US" sz="2000">
                <a:latin typeface="Times New Roman" panose="02020603050405020304" pitchFamily="18" charset="0"/>
                <a:cs typeface="Times New Roman" panose="02020603050405020304" pitchFamily="18" charset="0"/>
              </a:rPr>
              <a:t>U</a:t>
            </a:r>
            <a:r>
              <a:rPr lang="en-US" sz="2000">
                <a:solidFill>
                  <a:schemeClr val="tx1"/>
                </a:solidFill>
                <a:latin typeface="Times New Roman" panose="02020603050405020304" pitchFamily="18" charset="0"/>
                <a:cs typeface="Times New Roman" panose="02020603050405020304" pitchFamily="18" charset="0"/>
              </a:rPr>
              <a:t>sers tend to pick password that can be easily guessed.</a:t>
            </a:r>
          </a:p>
          <a:p>
            <a:r>
              <a:rPr lang="en-US" sz="2000">
                <a:latin typeface="Times New Roman" panose="02020603050405020304" pitchFamily="18" charset="0"/>
                <a:cs typeface="Times New Roman" panose="02020603050405020304" pitchFamily="18" charset="0"/>
              </a:rPr>
              <a:t>So,here we are using three step authentication system ,in order to keep our information highly secure.</a:t>
            </a:r>
          </a:p>
          <a:p>
            <a:r>
              <a:rPr lang="en-US" sz="2000">
                <a:solidFill>
                  <a:schemeClr val="tx1"/>
                </a:solidFill>
                <a:latin typeface="Times New Roman" panose="02020603050405020304" pitchFamily="18" charset="0"/>
                <a:cs typeface="Times New Roman" panose="02020603050405020304" pitchFamily="18" charset="0"/>
              </a:rPr>
              <a:t>The three step verification systems are as follows:</a:t>
            </a:r>
          </a:p>
          <a:p>
            <a:pPr lvl="3">
              <a:buFont typeface="Wingdings" panose="05000000000000000000" pitchFamily="2" charset="2"/>
              <a:buChar char="ü"/>
            </a:pPr>
            <a:r>
              <a:rPr lang="en-US" sz="1800">
                <a:latin typeface="Times New Roman" panose="02020603050405020304" pitchFamily="18" charset="0"/>
                <a:cs typeface="Times New Roman" panose="02020603050405020304" pitchFamily="18" charset="0"/>
              </a:rPr>
              <a:t>Alpha numerical user name and  password.</a:t>
            </a:r>
          </a:p>
          <a:p>
            <a:pPr lvl="3">
              <a:buFont typeface="Wingdings" panose="05000000000000000000" pitchFamily="2" charset="2"/>
              <a:buChar char="ü"/>
            </a:pPr>
            <a:r>
              <a:rPr lang="en-US" sz="1800">
                <a:latin typeface="Times New Roman" panose="02020603050405020304" pitchFamily="18" charset="0"/>
                <a:cs typeface="Times New Roman" panose="02020603050405020304" pitchFamily="18" charset="0"/>
              </a:rPr>
              <a:t>Picking</a:t>
            </a:r>
            <a:r>
              <a:rPr lang="en-US" sz="1800">
                <a:solidFill>
                  <a:schemeClr val="tx1"/>
                </a:solidFill>
                <a:latin typeface="Times New Roman" panose="02020603050405020304" pitchFamily="18" charset="0"/>
                <a:cs typeface="Times New Roman" panose="02020603050405020304" pitchFamily="18" charset="0"/>
              </a:rPr>
              <a:t> the colours in the correct sequence.</a:t>
            </a:r>
          </a:p>
          <a:p>
            <a:pPr lvl="3">
              <a:buFont typeface="Wingdings" panose="05000000000000000000" pitchFamily="2" charset="2"/>
              <a:buChar char="ü"/>
            </a:pPr>
            <a:r>
              <a:rPr lang="en-US" sz="1800">
                <a:latin typeface="Times New Roman" panose="02020603050405020304" pitchFamily="18" charset="0"/>
                <a:cs typeface="Times New Roman" panose="02020603050405020304" pitchFamily="18" charset="0"/>
              </a:rPr>
              <a:t>Drag and drop the image in grid(pattern).</a:t>
            </a:r>
            <a:r>
              <a:rPr lang="en-US" sz="1800">
                <a:solidFill>
                  <a:schemeClr val="tx1"/>
                </a:solidFill>
                <a:latin typeface="Times New Roman" panose="02020603050405020304" pitchFamily="18" charset="0"/>
                <a:cs typeface="Times New Roman" panose="02020603050405020304" pitchFamily="18" charset="0"/>
              </a:rPr>
              <a:t>                              </a:t>
            </a:r>
            <a:endParaRPr lang="en-IN"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4549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8488-855E-4897-9558-5CBF6EB498CC}"/>
              </a:ext>
            </a:extLst>
          </p:cNvPr>
          <p:cNvSpPr>
            <a:spLocks noGrp="1"/>
          </p:cNvSpPr>
          <p:nvPr>
            <p:ph type="title"/>
          </p:nvPr>
        </p:nvSpPr>
        <p:spPr>
          <a:xfrm>
            <a:off x="484094" y="2349925"/>
            <a:ext cx="4249271" cy="2456442"/>
          </a:xfrm>
        </p:spPr>
        <p:txBody>
          <a:bodyPr>
            <a:normAutofit/>
          </a:bodyPr>
          <a:lstStyle/>
          <a:p>
            <a:r>
              <a:rPr lang="en-IN" sz="4800">
                <a:latin typeface="Times New Roman" panose="02020603050405020304" pitchFamily="18" charset="0"/>
                <a:cs typeface="Times New Roman" panose="02020603050405020304" pitchFamily="18" charset="0"/>
              </a:rPr>
              <a:t>OBJECTIVES 1</a:t>
            </a:r>
          </a:p>
        </p:txBody>
      </p:sp>
      <p:sp>
        <p:nvSpPr>
          <p:cNvPr id="3" name="Content Placeholder 2">
            <a:extLst>
              <a:ext uri="{FF2B5EF4-FFF2-40B4-BE49-F238E27FC236}">
                <a16:creationId xmlns:a16="http://schemas.microsoft.com/office/drawing/2014/main" id="{207B0CD0-82C1-4B0F-AFBA-0DE8E558D073}"/>
              </a:ext>
            </a:extLst>
          </p:cNvPr>
          <p:cNvSpPr>
            <a:spLocks noGrp="1"/>
          </p:cNvSpPr>
          <p:nvPr>
            <p:ph idx="1"/>
          </p:nvPr>
        </p:nvSpPr>
        <p:spPr>
          <a:xfrm>
            <a:off x="5284694" y="0"/>
            <a:ext cx="6115626" cy="6979024"/>
          </a:xfrm>
        </p:spPr>
        <p:txBody>
          <a:bodyPr>
            <a:normAutofit/>
          </a:bodyPr>
          <a:lstStyle/>
          <a:p>
            <a:r>
              <a:rPr lang="en-US" sz="2400">
                <a:latin typeface="Times New Roman" panose="02020603050405020304" pitchFamily="18" charset="0"/>
                <a:cs typeface="Times New Roman" panose="02020603050405020304" pitchFamily="18" charset="0"/>
              </a:rPr>
              <a:t>Textual passwords are the most often used authentication method for all websites and services. </a:t>
            </a:r>
          </a:p>
          <a:p>
            <a:r>
              <a:rPr lang="en-US" sz="2400">
                <a:latin typeface="Times New Roman" panose="02020603050405020304" pitchFamily="18" charset="0"/>
                <a:cs typeface="Times New Roman" panose="02020603050405020304" pitchFamily="18" charset="0"/>
              </a:rPr>
              <a:t>Textual passwords are made up of a series of letters and numbers that may or may not include special characters or numbers. </a:t>
            </a:r>
          </a:p>
          <a:p>
            <a:r>
              <a:rPr lang="en-US" sz="2400">
                <a:latin typeface="Times New Roman" panose="02020603050405020304" pitchFamily="18" charset="0"/>
                <a:cs typeface="Times New Roman" panose="02020603050405020304" pitchFamily="18" charset="0"/>
              </a:rPr>
              <a:t>In most circumstances, users can log into several accounts with just one username and password. However, they are not completely secure.</a:t>
            </a:r>
          </a:p>
          <a:p>
            <a:r>
              <a:rPr lang="en-US" sz="2400">
                <a:latin typeface="Times New Roman" panose="02020603050405020304" pitchFamily="18" charset="0"/>
                <a:cs typeface="Times New Roman" panose="02020603050405020304" pitchFamily="18" charset="0"/>
              </a:rPr>
              <a:t>U</a:t>
            </a:r>
            <a:r>
              <a:rPr lang="en-US" sz="2400">
                <a:solidFill>
                  <a:schemeClr val="tx1"/>
                </a:solidFill>
                <a:latin typeface="Times New Roman" panose="02020603050405020304" pitchFamily="18" charset="0"/>
                <a:cs typeface="Times New Roman" panose="02020603050405020304" pitchFamily="18" charset="0"/>
              </a:rPr>
              <a:t>sers may have difficulty remembering a password that is long and random appearing. Instead, they create short, simple, and insecure passwords. </a:t>
            </a:r>
          </a:p>
          <a:p>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7329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FA927-82C4-458D-9333-86A58D0BA835}"/>
              </a:ext>
            </a:extLst>
          </p:cNvPr>
          <p:cNvSpPr>
            <a:spLocks noGrp="1"/>
          </p:cNvSpPr>
          <p:nvPr>
            <p:ph type="title"/>
          </p:nvPr>
        </p:nvSpPr>
        <p:spPr>
          <a:xfrm>
            <a:off x="605119" y="2349925"/>
            <a:ext cx="4007222" cy="2456442"/>
          </a:xfrm>
        </p:spPr>
        <p:txBody>
          <a:bodyPr>
            <a:normAutofit/>
          </a:bodyPr>
          <a:lstStyle/>
          <a:p>
            <a:r>
              <a:rPr lang="en-IN" sz="4800">
                <a:latin typeface="Times New Roman" panose="02020603050405020304" pitchFamily="18" charset="0"/>
                <a:cs typeface="Times New Roman" panose="02020603050405020304" pitchFamily="18" charset="0"/>
              </a:rPr>
              <a:t>OBJECTIVES</a:t>
            </a:r>
            <a:br>
              <a:rPr lang="en-IN" sz="4800">
                <a:latin typeface="Times New Roman" panose="02020603050405020304" pitchFamily="18" charset="0"/>
                <a:cs typeface="Times New Roman" panose="02020603050405020304" pitchFamily="18" charset="0"/>
              </a:rPr>
            </a:br>
            <a:r>
              <a:rPr lang="en-IN" sz="4800">
                <a:latin typeface="Times New Roman" panose="02020603050405020304" pitchFamily="18" charset="0"/>
                <a:cs typeface="Times New Roman" panose="02020603050405020304" pitchFamily="18" charset="0"/>
              </a:rPr>
              <a:t>2</a:t>
            </a:r>
          </a:p>
        </p:txBody>
      </p:sp>
      <p:sp>
        <p:nvSpPr>
          <p:cNvPr id="3" name="Content Placeholder 2">
            <a:extLst>
              <a:ext uri="{FF2B5EF4-FFF2-40B4-BE49-F238E27FC236}">
                <a16:creationId xmlns:a16="http://schemas.microsoft.com/office/drawing/2014/main" id="{53DEC99C-BA97-4D07-B48F-0E9A35A8C0E4}"/>
              </a:ext>
            </a:extLst>
          </p:cNvPr>
          <p:cNvSpPr>
            <a:spLocks noGrp="1"/>
          </p:cNvSpPr>
          <p:nvPr>
            <p:ph idx="1"/>
          </p:nvPr>
        </p:nvSpPr>
        <p:spPr/>
        <p:txBody>
          <a:bodyPr>
            <a:noAutofit/>
          </a:bodyPr>
          <a:lstStyle/>
          <a:p>
            <a:r>
              <a:rPr lang="en-US" sz="2400">
                <a:solidFill>
                  <a:schemeClr val="tx1"/>
                </a:solidFill>
                <a:latin typeface="Times New Roman" panose="02020603050405020304" pitchFamily="18" charset="0"/>
                <a:cs typeface="Times New Roman" panose="02020603050405020304" pitchFamily="18" charset="0"/>
              </a:rPr>
              <a:t>Graphical passwords have been designed to try to make passwords more memorable and easier for people to use and, therefore, more secure.</a:t>
            </a:r>
          </a:p>
          <a:p>
            <a:r>
              <a:rPr lang="en-US" sz="2400">
                <a:solidFill>
                  <a:schemeClr val="tx1"/>
                </a:solidFill>
                <a:latin typeface="Times New Roman" panose="02020603050405020304" pitchFamily="18" charset="0"/>
                <a:cs typeface="Times New Roman" panose="02020603050405020304" pitchFamily="18" charset="0"/>
              </a:rPr>
              <a:t> Using a graphical password, users click on  images and colours rather than typing alphanumeric characters.</a:t>
            </a:r>
          </a:p>
          <a:p>
            <a:r>
              <a:rPr lang="en-US" sz="2400">
                <a:latin typeface="Times New Roman" panose="02020603050405020304" pitchFamily="18" charset="0"/>
                <a:cs typeface="Times New Roman" panose="02020603050405020304" pitchFamily="18" charset="0"/>
              </a:rPr>
              <a:t>This graphical password authentication system can be applied to any sector.</a:t>
            </a:r>
          </a:p>
          <a:p>
            <a:endParaRPr lang="en-IN" sz="2400"/>
          </a:p>
        </p:txBody>
      </p:sp>
    </p:spTree>
    <p:extLst>
      <p:ext uri="{BB962C8B-B14F-4D97-AF65-F5344CB8AC3E}">
        <p14:creationId xmlns:p14="http://schemas.microsoft.com/office/powerpoint/2010/main" val="121417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9EEC0-5D72-48DE-93B3-C94BD583C5F6}"/>
              </a:ext>
            </a:extLst>
          </p:cNvPr>
          <p:cNvSpPr>
            <a:spLocks noGrp="1"/>
          </p:cNvSpPr>
          <p:nvPr>
            <p:ph type="title"/>
          </p:nvPr>
        </p:nvSpPr>
        <p:spPr>
          <a:xfrm>
            <a:off x="524435" y="2349925"/>
            <a:ext cx="4128247" cy="2456442"/>
          </a:xfrm>
        </p:spPr>
        <p:txBody>
          <a:bodyPr>
            <a:normAutofit/>
          </a:bodyPr>
          <a:lstStyle/>
          <a:p>
            <a:r>
              <a:rPr lang="en-IN" sz="4800">
                <a:latin typeface="Times New Roman" panose="02020603050405020304" pitchFamily="18" charset="0"/>
                <a:cs typeface="Times New Roman" panose="02020603050405020304" pitchFamily="18" charset="0"/>
              </a:rPr>
              <a:t>OVERVIEW</a:t>
            </a:r>
            <a:br>
              <a:rPr lang="en-IN" sz="4800">
                <a:latin typeface="Times New Roman" panose="02020603050405020304" pitchFamily="18" charset="0"/>
                <a:cs typeface="Times New Roman" panose="02020603050405020304" pitchFamily="18" charset="0"/>
              </a:rPr>
            </a:br>
            <a:r>
              <a:rPr lang="en-IN" sz="4800">
                <a:latin typeface="Times New Roman" panose="02020603050405020304" pitchFamily="18" charset="0"/>
                <a:cs typeface="Times New Roman" panose="02020603050405020304" pitchFamily="18" charset="0"/>
              </a:rPr>
              <a:t>1</a:t>
            </a:r>
          </a:p>
        </p:txBody>
      </p:sp>
      <p:sp>
        <p:nvSpPr>
          <p:cNvPr id="3" name="Content Placeholder 2">
            <a:extLst>
              <a:ext uri="{FF2B5EF4-FFF2-40B4-BE49-F238E27FC236}">
                <a16:creationId xmlns:a16="http://schemas.microsoft.com/office/drawing/2014/main" id="{DC9817CA-5382-47FA-B34E-722FBF8F04FA}"/>
              </a:ext>
            </a:extLst>
          </p:cNvPr>
          <p:cNvSpPr>
            <a:spLocks noGrp="1"/>
          </p:cNvSpPr>
          <p:nvPr>
            <p:ph idx="1"/>
          </p:nvPr>
        </p:nvSpPr>
        <p:spPr>
          <a:xfrm>
            <a:off x="5118447" y="-457200"/>
            <a:ext cx="6281873" cy="7664824"/>
          </a:xfrm>
        </p:spPr>
        <p:txBody>
          <a:bodyPr>
            <a:normAutofit/>
          </a:bodyPr>
          <a:lstStyle/>
          <a:p>
            <a:r>
              <a:rPr lang="en-US" sz="2400">
                <a:latin typeface="Times New Roman" panose="02020603050405020304" pitchFamily="18" charset="0"/>
                <a:cs typeface="Times New Roman" panose="02020603050405020304" pitchFamily="18" charset="0"/>
              </a:rPr>
              <a:t> Graphical password authentication system can be applied to any sector.</a:t>
            </a:r>
          </a:p>
          <a:p>
            <a:r>
              <a:rPr lang="en-US" sz="2400">
                <a:latin typeface="Times New Roman" panose="02020603050405020304" pitchFamily="18" charset="0"/>
                <a:cs typeface="Times New Roman" panose="02020603050405020304" pitchFamily="18" charset="0"/>
              </a:rPr>
              <a:t>Initially , We have the option to register. We will first click on the register button after that we have to enter our details . </a:t>
            </a:r>
          </a:p>
          <a:p>
            <a:r>
              <a:rPr lang="en-US" sz="2400" b="1">
                <a:latin typeface="Times New Roman" panose="02020603050405020304" pitchFamily="18" charset="0"/>
                <a:cs typeface="Times New Roman" panose="02020603050405020304" pitchFamily="18" charset="0"/>
              </a:rPr>
              <a:t>Alpha numerical user name and  password.</a:t>
            </a:r>
            <a:endParaRPr lang="en-US" sz="2400">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cs typeface="Times New Roman" panose="02020603050405020304" pitchFamily="18" charset="0"/>
              </a:rPr>
              <a:t>      The first level of authentication will be a normal authentication</a:t>
            </a:r>
          </a:p>
          <a:p>
            <a:pPr marL="0" indent="0">
              <a:buNone/>
            </a:pPr>
            <a:r>
              <a:rPr lang="en-US" sz="2400">
                <a:latin typeface="Times New Roman" panose="02020603050405020304" pitchFamily="18" charset="0"/>
                <a:cs typeface="Times New Roman" panose="02020603050405020304" pitchFamily="18" charset="0"/>
              </a:rPr>
              <a:t>After entering our details, click on the next button.</a:t>
            </a:r>
          </a:p>
        </p:txBody>
      </p:sp>
    </p:spTree>
    <p:extLst>
      <p:ext uri="{BB962C8B-B14F-4D97-AF65-F5344CB8AC3E}">
        <p14:creationId xmlns:p14="http://schemas.microsoft.com/office/powerpoint/2010/main" val="124292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41FC-7CB1-4CAF-8C43-2E9861651024}"/>
              </a:ext>
            </a:extLst>
          </p:cNvPr>
          <p:cNvSpPr>
            <a:spLocks noGrp="1"/>
          </p:cNvSpPr>
          <p:nvPr>
            <p:ph type="title"/>
          </p:nvPr>
        </p:nvSpPr>
        <p:spPr>
          <a:xfrm>
            <a:off x="672353" y="2349925"/>
            <a:ext cx="3715257" cy="2456442"/>
          </a:xfrm>
        </p:spPr>
        <p:txBody>
          <a:bodyPr>
            <a:normAutofit/>
          </a:bodyPr>
          <a:lstStyle/>
          <a:p>
            <a:r>
              <a:rPr lang="en-IN" sz="4800">
                <a:latin typeface="Times New Roman" panose="02020603050405020304" pitchFamily="18" charset="0"/>
                <a:cs typeface="Times New Roman" panose="02020603050405020304" pitchFamily="18" charset="0"/>
              </a:rPr>
              <a:t>OVERVIEW</a:t>
            </a:r>
            <a:br>
              <a:rPr lang="en-IN" sz="4800">
                <a:latin typeface="Times New Roman" panose="02020603050405020304" pitchFamily="18" charset="0"/>
                <a:cs typeface="Times New Roman" panose="02020603050405020304" pitchFamily="18" charset="0"/>
              </a:rPr>
            </a:br>
            <a:r>
              <a:rPr lang="en-IN" sz="4800">
                <a:latin typeface="Times New Roman" panose="02020603050405020304" pitchFamily="18" charset="0"/>
                <a:cs typeface="Times New Roman" panose="02020603050405020304" pitchFamily="18" charset="0"/>
              </a:rPr>
              <a:t>2</a:t>
            </a:r>
          </a:p>
        </p:txBody>
      </p:sp>
      <p:sp>
        <p:nvSpPr>
          <p:cNvPr id="3" name="Content Placeholder 2">
            <a:extLst>
              <a:ext uri="{FF2B5EF4-FFF2-40B4-BE49-F238E27FC236}">
                <a16:creationId xmlns:a16="http://schemas.microsoft.com/office/drawing/2014/main" id="{D9F28451-EFB3-4A89-B2DD-710151D58EEE}"/>
              </a:ext>
            </a:extLst>
          </p:cNvPr>
          <p:cNvSpPr>
            <a:spLocks noGrp="1"/>
          </p:cNvSpPr>
          <p:nvPr>
            <p:ph idx="1"/>
          </p:nvPr>
        </p:nvSpPr>
        <p:spPr/>
        <p:txBody>
          <a:bodyPr>
            <a:normAutofit lnSpcReduction="10000"/>
          </a:bodyPr>
          <a:lstStyle/>
          <a:p>
            <a:r>
              <a:rPr lang="en-US" sz="1800" b="1">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Picking</a:t>
            </a:r>
            <a:r>
              <a:rPr lang="en-US" sz="2400" b="1">
                <a:solidFill>
                  <a:schemeClr val="tx1"/>
                </a:solidFill>
                <a:latin typeface="Times New Roman" panose="02020603050405020304" pitchFamily="18" charset="0"/>
                <a:cs typeface="Times New Roman" panose="02020603050405020304" pitchFamily="18" charset="0"/>
              </a:rPr>
              <a:t> the colours in the correct sequence.</a:t>
            </a:r>
          </a:p>
          <a:p>
            <a:pPr marL="0" indent="0">
              <a:buNone/>
            </a:pPr>
            <a:r>
              <a:rPr lang="en-US" sz="2400">
                <a:latin typeface="Times New Roman" panose="02020603050405020304" pitchFamily="18" charset="0"/>
                <a:cs typeface="Times New Roman" panose="02020603050405020304" pitchFamily="18" charset="0"/>
              </a:rPr>
              <a:t>      Next the level two of authentication will be to create a pattern of colours by selecting it so quickly.</a:t>
            </a:r>
          </a:p>
          <a:p>
            <a:pPr marL="0" indent="0">
              <a:buNone/>
            </a:pPr>
            <a:r>
              <a:rPr lang="en-US" sz="2400">
                <a:latin typeface="Times New Roman" panose="02020603050405020304" pitchFamily="18" charset="0"/>
                <a:cs typeface="Times New Roman" panose="02020603050405020304" pitchFamily="18" charset="0"/>
              </a:rPr>
              <a:t>      If we want to select green ,red,blue then my colour pattern will be green, red, blue for authentication .</a:t>
            </a:r>
          </a:p>
          <a:p>
            <a:r>
              <a:rPr lang="en-US" sz="2400" b="1">
                <a:latin typeface="Times New Roman" panose="02020603050405020304" pitchFamily="18" charset="0"/>
                <a:cs typeface="Times New Roman" panose="02020603050405020304" pitchFamily="18" charset="0"/>
              </a:rPr>
              <a:t>Drag and drop the image in grid(pattern).</a:t>
            </a:r>
            <a:r>
              <a:rPr lang="en-US" sz="2400" b="1">
                <a:solidFill>
                  <a:schemeClr val="tx1"/>
                </a:solidFill>
                <a:latin typeface="Times New Roman" panose="02020603050405020304" pitchFamily="18" charset="0"/>
                <a:cs typeface="Times New Roman" panose="02020603050405020304" pitchFamily="18" charset="0"/>
              </a:rPr>
              <a:t>                              </a:t>
            </a:r>
            <a:endParaRPr lang="en-US" sz="2400" b="1">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cs typeface="Times New Roman" panose="02020603050405020304" pitchFamily="18" charset="0"/>
              </a:rPr>
              <a:t>       Next the level three of authentication is,where we have to drag and drop the images to create a pattern of colours.</a:t>
            </a:r>
            <a:endParaRPr lang="en-IN" sz="2400">
              <a:latin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3385790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0BFB-BE06-4487-8431-4B931B76F946}"/>
              </a:ext>
            </a:extLst>
          </p:cNvPr>
          <p:cNvSpPr>
            <a:spLocks noGrp="1"/>
          </p:cNvSpPr>
          <p:nvPr>
            <p:ph type="title"/>
          </p:nvPr>
        </p:nvSpPr>
        <p:spPr>
          <a:xfrm>
            <a:off x="497541" y="2349925"/>
            <a:ext cx="4329953" cy="2456442"/>
          </a:xfrm>
        </p:spPr>
        <p:txBody>
          <a:bodyPr>
            <a:normAutofit/>
          </a:bodyPr>
          <a:lstStyle/>
          <a:p>
            <a:r>
              <a:rPr lang="en-IN" sz="4800">
                <a:latin typeface="Times New Roman" panose="02020603050405020304" pitchFamily="18" charset="0"/>
                <a:cs typeface="Times New Roman" panose="02020603050405020304" pitchFamily="18" charset="0"/>
              </a:rPr>
              <a:t>List of modules</a:t>
            </a:r>
            <a:br>
              <a:rPr lang="en-IN" sz="3200">
                <a:latin typeface="Algerian" panose="04020705040A02060702" pitchFamily="82" charset="0"/>
                <a:cs typeface="Times New Roman" panose="02020603050405020304" pitchFamily="18" charset="0"/>
              </a:rPr>
            </a:br>
            <a:r>
              <a:rPr lang="en-IN" sz="3200">
                <a:latin typeface="Algerian" panose="04020705040A02060702" pitchFamily="82" charset="0"/>
                <a:cs typeface="Times New Roman" panose="02020603050405020304" pitchFamily="18" charset="0"/>
              </a:rPr>
              <a:t>1</a:t>
            </a:r>
          </a:p>
        </p:txBody>
      </p:sp>
      <p:sp>
        <p:nvSpPr>
          <p:cNvPr id="3" name="Content Placeholder 2">
            <a:extLst>
              <a:ext uri="{FF2B5EF4-FFF2-40B4-BE49-F238E27FC236}">
                <a16:creationId xmlns:a16="http://schemas.microsoft.com/office/drawing/2014/main" id="{964A99F1-21A3-4054-8336-D48C7511691B}"/>
              </a:ext>
            </a:extLst>
          </p:cNvPr>
          <p:cNvSpPr>
            <a:spLocks noGrp="1"/>
          </p:cNvSpPr>
          <p:nvPr>
            <p:ph idx="1"/>
          </p:nvPr>
        </p:nvSpPr>
        <p:spPr/>
        <p:txBody>
          <a:bodyPr>
            <a:noAutofit/>
          </a:bodyPr>
          <a:lstStyle/>
          <a:p>
            <a:r>
              <a:rPr lang="en-US" sz="2400">
                <a:latin typeface="Times New Roman" panose="02020603050405020304" pitchFamily="18" charset="0"/>
                <a:cs typeface="Times New Roman" panose="02020603050405020304" pitchFamily="18" charset="0"/>
              </a:rPr>
              <a:t>Module for the General Public</a:t>
            </a:r>
          </a:p>
          <a:p>
            <a:pPr lvl="1">
              <a:buFont typeface="Wingdings" panose="05000000000000000000" pitchFamily="2" charset="2"/>
              <a:buChar char="ü"/>
            </a:pPr>
            <a:r>
              <a:rPr lang="en-US" sz="2200">
                <a:latin typeface="Times New Roman" panose="02020603050405020304" pitchFamily="18" charset="0"/>
                <a:cs typeface="Times New Roman" panose="02020603050405020304" pitchFamily="18" charset="0"/>
              </a:rPr>
              <a:t>It is the end of a website's complete browsing experience.This module can be accessed by anybody who has the URL. </a:t>
            </a:r>
          </a:p>
          <a:p>
            <a:pPr lvl="1">
              <a:buFont typeface="Wingdings" panose="05000000000000000000" pitchFamily="2" charset="2"/>
              <a:buChar char="ü"/>
            </a:pPr>
            <a:r>
              <a:rPr lang="en-US" sz="2200">
                <a:latin typeface="Times New Roman" panose="02020603050405020304" pitchFamily="18" charset="0"/>
                <a:cs typeface="Times New Roman" panose="02020603050405020304" pitchFamily="18" charset="0"/>
              </a:rPr>
              <a:t>Although it is open to the public, they are unable to edit or amend the information.</a:t>
            </a:r>
          </a:p>
          <a:p>
            <a:r>
              <a:rPr lang="en-US" sz="2400">
                <a:latin typeface="Times New Roman" panose="02020603050405020304" pitchFamily="18" charset="0"/>
                <a:cs typeface="Times New Roman" panose="02020603050405020304" pitchFamily="18" charset="0"/>
              </a:rPr>
              <a:t>Module for Users</a:t>
            </a:r>
          </a:p>
          <a:p>
            <a:pPr lvl="1">
              <a:buFont typeface="Wingdings" panose="05000000000000000000" pitchFamily="2" charset="2"/>
              <a:buChar char="ü"/>
            </a:pPr>
            <a:r>
              <a:rPr lang="en-US" sz="2200">
                <a:latin typeface="Times New Roman" panose="02020603050405020304" pitchFamily="18" charset="0"/>
                <a:cs typeface="Times New Roman" panose="02020603050405020304" pitchFamily="18" charset="0"/>
              </a:rPr>
              <a:t>The user module contains the registered users. Registration and Login are the two functions of the user module.</a:t>
            </a:r>
          </a:p>
          <a:p>
            <a:pPr>
              <a:buFont typeface="Wingdings" panose="05000000000000000000" pitchFamily="2" charset="2"/>
              <a:buChar char="ü"/>
            </a:pP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019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25BD-54F3-46C4-A93A-1152A40E306A}"/>
              </a:ext>
            </a:extLst>
          </p:cNvPr>
          <p:cNvSpPr>
            <a:spLocks noGrp="1"/>
          </p:cNvSpPr>
          <p:nvPr>
            <p:ph type="title"/>
          </p:nvPr>
        </p:nvSpPr>
        <p:spPr>
          <a:xfrm>
            <a:off x="349625" y="2349925"/>
            <a:ext cx="4491316" cy="2456442"/>
          </a:xfrm>
        </p:spPr>
        <p:txBody>
          <a:bodyPr/>
          <a:lstStyle/>
          <a:p>
            <a:r>
              <a:rPr lang="en-IN" sz="4800">
                <a:latin typeface="Times New Roman" panose="02020603050405020304" pitchFamily="18" charset="0"/>
                <a:cs typeface="Times New Roman" panose="02020603050405020304" pitchFamily="18" charset="0"/>
              </a:rPr>
              <a:t>List of modules</a:t>
            </a:r>
            <a:br>
              <a:rPr lang="en-IN">
                <a:latin typeface="Times New Roman" panose="02020603050405020304" pitchFamily="18" charset="0"/>
                <a:cs typeface="Times New Roman" panose="02020603050405020304" pitchFamily="18" charset="0"/>
              </a:rPr>
            </a:br>
            <a:r>
              <a:rPr lang="en-IN">
                <a:latin typeface="Times New Roman" panose="02020603050405020304" pitchFamily="18" charset="0"/>
                <a:cs typeface="Times New Roman" panose="02020603050405020304" pitchFamily="18" charset="0"/>
              </a:rPr>
              <a:t>2</a:t>
            </a:r>
            <a:endParaRPr lang="en-IN"/>
          </a:p>
        </p:txBody>
      </p:sp>
      <p:sp>
        <p:nvSpPr>
          <p:cNvPr id="3" name="Content Placeholder 2">
            <a:extLst>
              <a:ext uri="{FF2B5EF4-FFF2-40B4-BE49-F238E27FC236}">
                <a16:creationId xmlns:a16="http://schemas.microsoft.com/office/drawing/2014/main" id="{25B9E06E-4C02-4C3E-9292-DC357390B568}"/>
              </a:ext>
            </a:extLst>
          </p:cNvPr>
          <p:cNvSpPr>
            <a:spLocks noGrp="1"/>
          </p:cNvSpPr>
          <p:nvPr>
            <p:ph idx="1"/>
          </p:nvPr>
        </p:nvSpPr>
        <p:spPr/>
        <p:txBody>
          <a:bodyPr>
            <a:noAutofit/>
          </a:bodyPr>
          <a:lstStyle/>
          <a:p>
            <a:r>
              <a:rPr lang="en-US" sz="2400">
                <a:latin typeface="Times New Roman" panose="02020603050405020304" pitchFamily="18" charset="0"/>
                <a:cs typeface="Times New Roman" panose="02020603050405020304" pitchFamily="18" charset="0"/>
              </a:rPr>
              <a:t>During registration, the system captures the user's basic information such as name, phone number, and email address, as well as a textual and graphical password. All of this is encrypted and saved in the database. </a:t>
            </a:r>
          </a:p>
          <a:p>
            <a:r>
              <a:rPr lang="en-US" sz="2400">
                <a:latin typeface="Times New Roman" panose="02020603050405020304" pitchFamily="18" charset="0"/>
                <a:cs typeface="Times New Roman" panose="02020603050405020304" pitchFamily="18" charset="0"/>
              </a:rPr>
              <a:t>The user will provide the username, textual password, and image password for accessing the resource during the login step. It compares the given values to the information provided by the user during the registration process. He/she will be logged into the page if it matches. </a:t>
            </a:r>
          </a:p>
        </p:txBody>
      </p:sp>
    </p:spTree>
    <p:extLst>
      <p:ext uri="{BB962C8B-B14F-4D97-AF65-F5344CB8AC3E}">
        <p14:creationId xmlns:p14="http://schemas.microsoft.com/office/powerpoint/2010/main" val="1522173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4C2A2-E48B-4A6E-8229-679836C854A1}"/>
              </a:ext>
            </a:extLst>
          </p:cNvPr>
          <p:cNvSpPr>
            <a:spLocks noGrp="1"/>
          </p:cNvSpPr>
          <p:nvPr>
            <p:ph type="title"/>
          </p:nvPr>
        </p:nvSpPr>
        <p:spPr>
          <a:xfrm>
            <a:off x="645459" y="2349925"/>
            <a:ext cx="3818965" cy="2456442"/>
          </a:xfrm>
        </p:spPr>
        <p:txBody>
          <a:bodyPr>
            <a:normAutofit/>
          </a:bodyPr>
          <a:lstStyle/>
          <a:p>
            <a:r>
              <a:rPr lang="en-IN" sz="4400">
                <a:latin typeface="Times New Roman" panose="02020603050405020304" pitchFamily="18" charset="0"/>
                <a:cs typeface="Times New Roman" panose="02020603050405020304" pitchFamily="18" charset="0"/>
              </a:rPr>
              <a:t>List of modules</a:t>
            </a:r>
            <a:br>
              <a:rPr lang="en-IN" sz="4800">
                <a:latin typeface="Times New Roman" panose="02020603050405020304" pitchFamily="18" charset="0"/>
                <a:cs typeface="Times New Roman" panose="02020603050405020304" pitchFamily="18" charset="0"/>
              </a:rPr>
            </a:br>
            <a:r>
              <a:rPr lang="en-IN" sz="4800">
                <a:latin typeface="Times New Roman" panose="02020603050405020304" pitchFamily="18" charset="0"/>
                <a:cs typeface="Times New Roman" panose="02020603050405020304" pitchFamily="18" charset="0"/>
              </a:rPr>
              <a:t>3</a:t>
            </a:r>
          </a:p>
        </p:txBody>
      </p:sp>
      <p:sp>
        <p:nvSpPr>
          <p:cNvPr id="3" name="Content Placeholder 2">
            <a:extLst>
              <a:ext uri="{FF2B5EF4-FFF2-40B4-BE49-F238E27FC236}">
                <a16:creationId xmlns:a16="http://schemas.microsoft.com/office/drawing/2014/main" id="{CDAC8CDD-895D-410F-9F07-7DE76F500C47}"/>
              </a:ext>
            </a:extLst>
          </p:cNvPr>
          <p:cNvSpPr>
            <a:spLocks noGrp="1"/>
          </p:cNvSpPr>
          <p:nvPr>
            <p:ph idx="1"/>
          </p:nvPr>
        </p:nvSpPr>
        <p:spPr/>
        <p:txBody>
          <a:bodyPr>
            <a:normAutofit fontScale="92500" lnSpcReduction="10000"/>
          </a:bodyPr>
          <a:lstStyle/>
          <a:p>
            <a:r>
              <a:rPr lang="en-US" sz="2600">
                <a:latin typeface="Times New Roman" panose="02020603050405020304" pitchFamily="18" charset="0"/>
                <a:cs typeface="Times New Roman" panose="02020603050405020304" pitchFamily="18" charset="0"/>
              </a:rPr>
              <a:t>Account and Preferences</a:t>
            </a:r>
          </a:p>
          <a:p>
            <a:pPr lvl="1">
              <a:buFont typeface="Wingdings" panose="05000000000000000000" pitchFamily="2" charset="2"/>
              <a:buChar char="ü"/>
            </a:pPr>
            <a:r>
              <a:rPr lang="en-US" sz="2400">
                <a:latin typeface="Times New Roman" panose="02020603050405020304" pitchFamily="18" charset="0"/>
                <a:cs typeface="Times New Roman" panose="02020603050405020304" pitchFamily="18" charset="0"/>
              </a:rPr>
              <a:t>This is the third module, which houses the client's information as well as the computerised web stage's many settings. The user module and the account module are linked; once the user completes the registration process, the account will be established in the database. Additionally, individuals have the ability to change their passwords at any moment. Its advantages include sign-in data, privacy and security options, and so on. Clients can also receive warnings and request assistance from this section.</a:t>
            </a:r>
            <a:endParaRPr lang="en-IN" sz="2400">
              <a:latin typeface="Times New Roman" panose="02020603050405020304" pitchFamily="18" charset="0"/>
              <a:cs typeface="Times New Roman" panose="02020603050405020304" pitchFamily="18" charset="0"/>
            </a:endParaRPr>
          </a:p>
          <a:p>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003878"/>
      </p:ext>
    </p:extLst>
  </p:cSld>
  <p:clrMapOvr>
    <a:masterClrMapping/>
  </p:clrMapOvr>
</p:sld>
</file>

<file path=ppt/theme/theme1.xml><?xml version="1.0" encoding="utf-8"?>
<a:theme xmlns:a="http://schemas.openxmlformats.org/drawingml/2006/main" name="Atlas">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228</TotalTime>
  <Words>891</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Calibri Light</vt:lpstr>
      <vt:lpstr>Merriweather</vt:lpstr>
      <vt:lpstr>Rockwell</vt:lpstr>
      <vt:lpstr>Times New Roman</vt:lpstr>
      <vt:lpstr>Wingdings</vt:lpstr>
      <vt:lpstr>Atlas</vt:lpstr>
      <vt:lpstr>GRAPHICAL SECRET KEY VERIFICATION SYSTEM</vt:lpstr>
      <vt:lpstr>ABSTRACT</vt:lpstr>
      <vt:lpstr>OBJECTIVES 1</vt:lpstr>
      <vt:lpstr>OBJECTIVES 2</vt:lpstr>
      <vt:lpstr>OVERVIEW 1</vt:lpstr>
      <vt:lpstr>OVERVIEW 2</vt:lpstr>
      <vt:lpstr>List of modules 1</vt:lpstr>
      <vt:lpstr>List of modules 2</vt:lpstr>
      <vt:lpstr>List of modules 3</vt:lpstr>
      <vt:lpstr>Technology</vt:lpstr>
      <vt:lpstr>SDLC</vt:lpstr>
      <vt:lpstr>TIMELINE CHART</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GRAPHICAL SECRET KEY VERIFICATION SYSTEM</dc:title>
  <dc:creator>145 JOSEPHINE BENITA T</dc:creator>
  <cp:lastModifiedBy>145 JOSEPHINE BENITA T</cp:lastModifiedBy>
  <cp:revision>7</cp:revision>
  <dcterms:created xsi:type="dcterms:W3CDTF">2022-01-02T13:30:47Z</dcterms:created>
  <dcterms:modified xsi:type="dcterms:W3CDTF">2022-03-29T07:44:42Z</dcterms:modified>
</cp:coreProperties>
</file>