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43" r:id="rId6"/>
    <p:sldId id="352" r:id="rId7"/>
    <p:sldId id="372" r:id="rId8"/>
    <p:sldId id="354" r:id="rId9"/>
    <p:sldId id="355" r:id="rId10"/>
    <p:sldId id="373" r:id="rId11"/>
    <p:sldId id="314" r:id="rId12"/>
    <p:sldId id="365" r:id="rId13"/>
    <p:sldId id="323" r:id="rId14"/>
    <p:sldId id="324" r:id="rId15"/>
    <p:sldId id="325" r:id="rId16"/>
    <p:sldId id="326" r:id="rId17"/>
    <p:sldId id="316" r:id="rId18"/>
    <p:sldId id="318"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49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8" autoAdjust="0"/>
    <p:restoredTop sz="82767" autoAdjust="0"/>
  </p:normalViewPr>
  <p:slideViewPr>
    <p:cSldViewPr snapToGrid="0" showGuides="1">
      <p:cViewPr varScale="1">
        <p:scale>
          <a:sx n="65" d="100"/>
          <a:sy n="65" d="100"/>
        </p:scale>
        <p:origin x="573" y="54"/>
      </p:cViewPr>
      <p:guideLst>
        <p:guide orient="horz" pos="2160"/>
        <p:guide pos="38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4.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DBB29-4A51-4716-A5AD-C17F6D2B8B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C857C-B539-4400-9CDC-C294CDEF75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老师们下午好，我是刘振宇，研究题目为</a:t>
            </a:r>
            <a:r>
              <a:rPr lang="en-US" altLang="zh-CN" dirty="0"/>
              <a:t>WiFi </a:t>
            </a:r>
            <a:r>
              <a:rPr lang="zh-CN" altLang="en-US" dirty="0"/>
              <a:t>边缘场景增强</a:t>
            </a:r>
            <a:endParaRPr lang="zh-CN" altLang="en-US" dirty="0"/>
          </a:p>
        </p:txBody>
      </p:sp>
      <p:sp>
        <p:nvSpPr>
          <p:cNvPr id="4" name="灯片编号占位符 3"/>
          <p:cNvSpPr>
            <a:spLocks noGrp="1"/>
          </p:cNvSpPr>
          <p:nvPr>
            <p:ph type="sldNum" sz="quarter" idx="5"/>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中远距离场景中，</a:t>
            </a:r>
            <a:r>
              <a:rPr lang="en-US" altLang="zh-CN" dirty="0"/>
              <a:t>AP</a:t>
            </a:r>
            <a:r>
              <a:rPr lang="zh-CN" altLang="en-US" dirty="0"/>
              <a:t>设备位于手机</a:t>
            </a:r>
            <a:r>
              <a:rPr lang="en-US" altLang="zh-CN" dirty="0"/>
              <a:t>5G</a:t>
            </a:r>
            <a:r>
              <a:rPr lang="zh-CN" altLang="en-US" dirty="0"/>
              <a:t>频段覆盖边缘附近，</a:t>
            </a:r>
            <a:endParaRPr lang="zh-CN" altLang="en-US" dirty="0"/>
          </a:p>
          <a:p>
            <a:r>
              <a:rPr lang="zh-CN" altLang="en-US" dirty="0"/>
              <a:t>此时问题主要为上行链路预算不高，少量丢包影响链路带宽。</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针对带宽较低问题，作出以下设计方案。</a:t>
            </a:r>
            <a:endParaRPr lang="zh-CN" altLang="en-US" dirty="0"/>
          </a:p>
          <a:p>
            <a:r>
              <a:rPr lang="zh-CN" altLang="en-US" dirty="0"/>
              <a:t>针对承载数据较多的下行链路，进行双频冗余发送，结合两个频段的优势。对于双频发送带来的报文乱序问题，通过下行链路报文编号以及接受整序进行解决。</a:t>
            </a:r>
            <a:endParaRPr lang="zh-CN" altLang="en-US" dirty="0"/>
          </a:p>
          <a:p>
            <a:r>
              <a:rPr lang="zh-CN" altLang="en-US" dirty="0"/>
              <a:t>由于</a:t>
            </a:r>
            <a:r>
              <a:rPr lang="en-US" altLang="zh-CN" dirty="0"/>
              <a:t>5G</a:t>
            </a:r>
            <a:r>
              <a:rPr lang="zh-CN" altLang="en-US" dirty="0"/>
              <a:t>频段上行链路预算不高，切换成链路预算较高的</a:t>
            </a:r>
            <a:r>
              <a:rPr lang="en-US" altLang="zh-CN" dirty="0"/>
              <a:t>2.4G</a:t>
            </a:r>
            <a:r>
              <a:rPr lang="zh-CN" altLang="en-US" dirty="0"/>
              <a:t>频段进行传输。</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在远距离场景下，</a:t>
            </a:r>
            <a:r>
              <a:rPr lang="en-US" altLang="zh-CN" dirty="0"/>
              <a:t>AP</a:t>
            </a:r>
            <a:r>
              <a:rPr lang="zh-CN" altLang="en-US" dirty="0"/>
              <a:t>设备位于手机</a:t>
            </a:r>
            <a:r>
              <a:rPr lang="en-US" altLang="zh-CN" dirty="0"/>
              <a:t>5G</a:t>
            </a:r>
            <a:r>
              <a:rPr lang="zh-CN" altLang="en-US" dirty="0"/>
              <a:t>频段覆盖范围之后，导致上行链路预算不达标。</a:t>
            </a:r>
            <a:endParaRPr lang="zh-CN" altLang="en-US" dirty="0"/>
          </a:p>
          <a:p>
            <a:r>
              <a:rPr lang="zh-CN" altLang="en-US" dirty="0"/>
              <a:t>存在两个问题：管理帧、控制帧丢失导致</a:t>
            </a:r>
            <a:r>
              <a:rPr lang="en-US" altLang="zh-CN" dirty="0"/>
              <a:t>WiFi</a:t>
            </a:r>
            <a:r>
              <a:rPr lang="zh-CN" altLang="en-US" dirty="0"/>
              <a:t>链路异常</a:t>
            </a:r>
            <a:endParaRPr lang="zh-CN" altLang="en-US" dirty="0"/>
          </a:p>
          <a:p>
            <a:r>
              <a:rPr lang="en-US" altLang="zh-CN" dirty="0"/>
              <a:t>BA</a:t>
            </a:r>
            <a:r>
              <a:rPr lang="zh-CN" altLang="en-US" dirty="0"/>
              <a:t>帧丢失导致</a:t>
            </a:r>
            <a:r>
              <a:rPr lang="en-US" altLang="zh-CN" dirty="0"/>
              <a:t>mac</a:t>
            </a:r>
            <a:r>
              <a:rPr lang="zh-CN" altLang="en-US" dirty="0"/>
              <a:t>层大量的残留丢帧</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针对第一个问题，设计了基于</a:t>
            </a:r>
            <a:r>
              <a:rPr lang="en-US" altLang="zh-CN" dirty="0"/>
              <a:t>vlan</a:t>
            </a:r>
            <a:r>
              <a:rPr lang="zh-CN" altLang="en-US" dirty="0"/>
              <a:t>隧道设计了上行报文透传机制。</a:t>
            </a:r>
            <a:endParaRPr lang="zh-CN" altLang="en-US" dirty="0"/>
          </a:p>
          <a:p>
            <a:r>
              <a:rPr lang="zh-CN" altLang="en-US" dirty="0"/>
              <a:t>建立</a:t>
            </a:r>
            <a:r>
              <a:rPr lang="en-US" altLang="zh-CN" dirty="0"/>
              <a:t>ap</a:t>
            </a:r>
            <a:r>
              <a:rPr lang="zh-CN" altLang="en-US" dirty="0"/>
              <a:t>设备与终端设备之间的</a:t>
            </a:r>
            <a:r>
              <a:rPr lang="en-US" altLang="zh-CN" dirty="0"/>
              <a:t>vlan</a:t>
            </a:r>
            <a:r>
              <a:rPr lang="zh-CN" altLang="en-US" dirty="0"/>
              <a:t>隧道，将</a:t>
            </a:r>
            <a:r>
              <a:rPr lang="en-US" altLang="zh-CN" dirty="0"/>
              <a:t>5G</a:t>
            </a:r>
            <a:r>
              <a:rPr lang="zh-CN" altLang="en-US" dirty="0"/>
              <a:t>上行无法送达的管理帧、控制帧整体作为负载封装后，通过</a:t>
            </a:r>
            <a:r>
              <a:rPr lang="en-US" altLang="zh-CN" dirty="0"/>
              <a:t>2.4G</a:t>
            </a:r>
            <a:r>
              <a:rPr lang="zh-CN" altLang="en-US" dirty="0"/>
              <a:t>频段</a:t>
            </a:r>
            <a:r>
              <a:rPr lang="en-US" altLang="zh-CN" dirty="0"/>
              <a:t> </a:t>
            </a:r>
            <a:r>
              <a:rPr lang="zh-CN" altLang="en-US" dirty="0"/>
              <a:t>送达</a:t>
            </a:r>
            <a:r>
              <a:rPr lang="en-US" altLang="zh-CN" dirty="0"/>
              <a:t>Ap</a:t>
            </a:r>
            <a:r>
              <a:rPr lang="zh-CN" altLang="en-US" dirty="0"/>
              <a:t>设备，</a:t>
            </a:r>
            <a:r>
              <a:rPr lang="en-US" altLang="zh-CN" dirty="0"/>
              <a:t>AP</a:t>
            </a:r>
            <a:r>
              <a:rPr lang="zh-CN" altLang="en-US" dirty="0"/>
              <a:t>设备根据不同</a:t>
            </a:r>
            <a:r>
              <a:rPr lang="en-US" altLang="zh-CN" dirty="0"/>
              <a:t>vlanid</a:t>
            </a:r>
            <a:r>
              <a:rPr lang="zh-CN" altLang="en-US" dirty="0"/>
              <a:t>区分帧类型</a:t>
            </a:r>
            <a:r>
              <a:rPr lang="en-US" altLang="zh-CN" dirty="0"/>
              <a:t> </a:t>
            </a:r>
            <a:r>
              <a:rPr lang="zh-CN" altLang="en-US" dirty="0"/>
              <a:t>完成</a:t>
            </a:r>
            <a:r>
              <a:rPr lang="en-US" altLang="zh-CN" dirty="0"/>
              <a:t> </a:t>
            </a:r>
            <a:r>
              <a:rPr lang="zh-CN" altLang="en-US" dirty="0"/>
              <a:t>解封装提交操作。</a:t>
            </a:r>
            <a:endParaRPr lang="en-US" altLang="zh-CN" dirty="0"/>
          </a:p>
          <a:p>
            <a:r>
              <a:rPr lang="zh-CN" altLang="en-US" dirty="0"/>
              <a:t>利用</a:t>
            </a:r>
            <a:r>
              <a:rPr lang="en-US" altLang="zh-CN" dirty="0"/>
              <a:t>2.4G</a:t>
            </a:r>
            <a:r>
              <a:rPr lang="zh-CN" altLang="en-US" dirty="0"/>
              <a:t>上行链路替代</a:t>
            </a:r>
            <a:r>
              <a:rPr lang="en-US" altLang="zh-CN" dirty="0"/>
              <a:t>5G</a:t>
            </a:r>
            <a:r>
              <a:rPr lang="zh-CN" altLang="en-US" dirty="0"/>
              <a:t>链路，完成</a:t>
            </a:r>
            <a:r>
              <a:rPr lang="en-US" altLang="zh-CN" dirty="0"/>
              <a:t>5G</a:t>
            </a:r>
            <a:r>
              <a:rPr lang="zh-CN" altLang="en-US" dirty="0"/>
              <a:t>上行报文的透传操作。</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针对残留丢帧的问题</a:t>
            </a:r>
            <a:endParaRPr lang="zh-CN" altLang="en-US" dirty="0"/>
          </a:p>
          <a:p>
            <a:r>
              <a:rPr lang="zh-CN" altLang="en-US" dirty="0"/>
              <a:t>第一，设计了自定义的驱动层重传，通过发送缓存窗口，接受整序窗口，以及自定义的反馈帧，实现驱动层重传功能，对抗残留丢帧。</a:t>
            </a:r>
            <a:endParaRPr lang="zh-CN" altLang="en-US" dirty="0"/>
          </a:p>
          <a:p>
            <a:r>
              <a:rPr lang="zh-CN" altLang="en-US" dirty="0"/>
              <a:t>第二，</a:t>
            </a:r>
            <a:r>
              <a:rPr lang="en-US" altLang="zh-CN" dirty="0"/>
              <a:t>BA</a:t>
            </a:r>
            <a:r>
              <a:rPr lang="zh-CN" altLang="en-US" dirty="0"/>
              <a:t>帧的丢失导致底层窗口不能及时移动，修改底层代码，定时移动底层窗口，并根据移动情况发送</a:t>
            </a:r>
            <a:r>
              <a:rPr lang="en-US" altLang="zh-CN" dirty="0"/>
              <a:t>BAr</a:t>
            </a:r>
            <a:r>
              <a:rPr lang="zh-CN" altLang="en-US" dirty="0"/>
              <a:t>帧通告移动情况。</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当前进展呢，就是实现了整体的软件架构以及完成了整体的测试。</a:t>
            </a:r>
            <a:endParaRPr lang="zh-CN" altLang="en-US" dirty="0"/>
          </a:p>
        </p:txBody>
      </p:sp>
      <p:sp>
        <p:nvSpPr>
          <p:cNvPr id="4" name="灯片编号占位符 3"/>
          <p:cNvSpPr>
            <a:spLocks noGrp="1"/>
          </p:cNvSpPr>
          <p:nvPr>
            <p:ph type="sldNum" sz="quarter" idx="5"/>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下面我将从背景、方案、进展三个方面开展答辩</a:t>
            </a:r>
            <a:endParaRPr lang="zh-CN" altLang="en-US" dirty="0"/>
          </a:p>
        </p:txBody>
      </p:sp>
      <p:sp>
        <p:nvSpPr>
          <p:cNvPr id="4" name="灯片编号占位符 3"/>
          <p:cNvSpPr>
            <a:spLocks noGrp="1"/>
          </p:cNvSpPr>
          <p:nvPr>
            <p:ph type="sldNum" sz="quarter" idx="5"/>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，可以细分为三个场景。</a:t>
            </a:r>
            <a:endParaRPr lang="zh-CN" altLang="en-US" dirty="0"/>
          </a:p>
          <a:p>
            <a:r>
              <a:rPr lang="zh-CN" altLang="en-US" dirty="0"/>
              <a:t>中远距离场景下，</a:t>
            </a:r>
            <a:endParaRPr lang="zh-CN" altLang="en-US" dirty="0"/>
          </a:p>
          <a:p>
            <a:r>
              <a:rPr lang="zh-CN" altLang="en-US" dirty="0"/>
              <a:t>远距离场景下，</a:t>
            </a:r>
            <a:endParaRPr lang="zh-CN" altLang="en-US" dirty="0"/>
          </a:p>
          <a:p>
            <a:r>
              <a:rPr lang="zh-CN" altLang="en-US" dirty="0"/>
              <a:t>超远距离场景下。</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，可以细分为三个场景。</a:t>
            </a:r>
            <a:endParaRPr lang="zh-CN" altLang="en-US" dirty="0"/>
          </a:p>
          <a:p>
            <a:r>
              <a:rPr lang="zh-CN" altLang="en-US" dirty="0"/>
              <a:t>中远距离场景下，</a:t>
            </a:r>
            <a:endParaRPr lang="zh-CN" altLang="en-US" dirty="0"/>
          </a:p>
          <a:p>
            <a:r>
              <a:rPr lang="zh-CN" altLang="en-US" dirty="0"/>
              <a:t>远距离场景下，</a:t>
            </a:r>
            <a:endParaRPr lang="zh-CN" altLang="en-US" dirty="0"/>
          </a:p>
          <a:p>
            <a:r>
              <a:rPr lang="zh-CN" altLang="en-US" dirty="0"/>
              <a:t>超远距离场景下。</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，可以细分为三个场景。</a:t>
            </a:r>
            <a:endParaRPr lang="zh-CN" altLang="en-US" dirty="0"/>
          </a:p>
          <a:p>
            <a:r>
              <a:rPr lang="zh-CN" altLang="en-US" dirty="0"/>
              <a:t>中远距离场景下，</a:t>
            </a:r>
            <a:endParaRPr lang="zh-CN" altLang="en-US" dirty="0"/>
          </a:p>
          <a:p>
            <a:r>
              <a:rPr lang="zh-CN" altLang="en-US" dirty="0"/>
              <a:t>远距离场景下，</a:t>
            </a:r>
            <a:endParaRPr lang="zh-CN" altLang="en-US" dirty="0"/>
          </a:p>
          <a:p>
            <a:r>
              <a:rPr lang="zh-CN" altLang="en-US" dirty="0"/>
              <a:t>超远距离场景下。</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，可以细分为三个场景。</a:t>
            </a:r>
            <a:endParaRPr lang="zh-CN" altLang="en-US" dirty="0"/>
          </a:p>
          <a:p>
            <a:r>
              <a:rPr lang="zh-CN" altLang="en-US" dirty="0"/>
              <a:t>中远距离场景下，</a:t>
            </a:r>
            <a:endParaRPr lang="zh-CN" altLang="en-US" dirty="0"/>
          </a:p>
          <a:p>
            <a:r>
              <a:rPr lang="zh-CN" altLang="en-US" dirty="0"/>
              <a:t>远距离场景下，</a:t>
            </a:r>
            <a:endParaRPr lang="zh-CN" altLang="en-US" dirty="0"/>
          </a:p>
          <a:p>
            <a:r>
              <a:rPr lang="zh-CN" altLang="en-US" dirty="0"/>
              <a:t>超远距离场景下。</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，可以细分为三个场景。</a:t>
            </a:r>
            <a:endParaRPr lang="zh-CN" altLang="en-US" dirty="0"/>
          </a:p>
          <a:p>
            <a:r>
              <a:rPr lang="zh-CN" altLang="en-US" dirty="0"/>
              <a:t>中远距离场景下，</a:t>
            </a:r>
            <a:endParaRPr lang="zh-CN" altLang="en-US" dirty="0"/>
          </a:p>
          <a:p>
            <a:r>
              <a:rPr lang="zh-CN" altLang="en-US" dirty="0"/>
              <a:t>远距离场景下，</a:t>
            </a:r>
            <a:endParaRPr lang="zh-CN" altLang="en-US" dirty="0"/>
          </a:p>
          <a:p>
            <a:r>
              <a:rPr lang="zh-CN" altLang="en-US" dirty="0"/>
              <a:t>超远距离场景下。</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，可以细分为三个场景。</a:t>
            </a:r>
            <a:endParaRPr lang="zh-CN" altLang="en-US" dirty="0"/>
          </a:p>
          <a:p>
            <a:r>
              <a:rPr lang="zh-CN" altLang="en-US" dirty="0"/>
              <a:t>中远距离场景下，</a:t>
            </a:r>
            <a:endParaRPr lang="zh-CN" altLang="en-US" dirty="0"/>
          </a:p>
          <a:p>
            <a:r>
              <a:rPr lang="zh-CN" altLang="en-US" dirty="0"/>
              <a:t>远距离场景下，</a:t>
            </a:r>
            <a:endParaRPr lang="zh-CN" altLang="en-US" dirty="0"/>
          </a:p>
          <a:p>
            <a:r>
              <a:rPr lang="zh-CN" altLang="en-US" dirty="0"/>
              <a:t>超远距离场景下。</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第二部分，展示了针对场景的设计方案</a:t>
            </a:r>
            <a:endParaRPr lang="zh-CN" altLang="en-US" dirty="0"/>
          </a:p>
          <a:p>
            <a:r>
              <a:rPr lang="zh-CN" altLang="en-US" dirty="0"/>
              <a:t>首先，设计了场景感知机制，判断当前场景，通过全局变量进行标识，</a:t>
            </a:r>
            <a:endParaRPr lang="zh-CN" altLang="en-US" dirty="0"/>
          </a:p>
          <a:p>
            <a:r>
              <a:rPr lang="zh-CN" altLang="en-US" dirty="0"/>
              <a:t>主要通过底层报文平均重传次数以及平均</a:t>
            </a:r>
            <a:r>
              <a:rPr lang="en-US" altLang="zh-CN" dirty="0"/>
              <a:t>rssi</a:t>
            </a:r>
            <a:r>
              <a:rPr lang="zh-CN" altLang="en-US" dirty="0"/>
              <a:t>进行判断。</a:t>
            </a:r>
            <a:endParaRPr lang="zh-CN" altLang="en-US" dirty="0"/>
          </a:p>
          <a:p>
            <a:r>
              <a:rPr lang="zh-CN" altLang="en-US" dirty="0"/>
              <a:t>实际上是一个状态转移的过程。</a:t>
            </a:r>
            <a:endParaRPr lang="zh-CN" altLang="en-US" dirty="0"/>
          </a:p>
          <a:p>
            <a:r>
              <a:rPr lang="zh-CN" altLang="en-US" dirty="0"/>
              <a:t>一共分为了四个场景，主要对后三个场景进行</a:t>
            </a:r>
            <a:r>
              <a:rPr lang="en-US" altLang="zh-CN" dirty="0"/>
              <a:t>WiFi</a:t>
            </a:r>
            <a:r>
              <a:rPr lang="zh-CN" altLang="en-US" dirty="0"/>
              <a:t>增强。</a:t>
            </a:r>
            <a:endParaRPr lang="zh-CN" altLang="en-US" dirty="0"/>
          </a:p>
        </p:txBody>
      </p:sp>
      <p:sp>
        <p:nvSpPr>
          <p:cNvPr id="4" name="灯片编号占位符 3"/>
          <p:cNvSpPr>
            <a:spLocks noGrp="1"/>
          </p:cNvSpPr>
          <p:nvPr>
            <p:ph type="sldNum" sz="quarter" idx="10"/>
          </p:nvPr>
        </p:nvSpPr>
        <p:spPr/>
        <p:txBody>
          <a:bodyPr/>
          <a:lstStyle/>
          <a:p>
            <a:fld id="{67AC857C-B539-4400-9CDC-C294CDEF752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A3A7561-D2A9-42F5-8C61-E28D188DDCF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1538B4-9786-482B-AE21-F0FF2E84D3C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4F5680-2060-46F0-8A72-714B63513A8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6095035-EA87-4996-A594-9217433A595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6AEE5A2-65C8-406A-8E5C-52143C6B42D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F791D3B-EAB9-4913-92E7-37485AB5AD6F}"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EC46BB-A557-4D13-BBB3-3A7C7F413C1C}"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B47A701-B2FF-4278-A9E0-BF483A65B907}"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C162FA-C9C5-4E51-9B3E-96917BAE4328}"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EE1CCE0-55E7-47BE-BE6F-78756952DEE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A2EAB5-8AFF-483B-AB6B-849F60B46E4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DE904-19F8-44ED-8C42-66047500F147}"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ABA5C-5985-4E51-817D-EBF50A780D7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tags" Target="../tags/tag10.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tags" Target="../tags/tag11.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15.jpeg"/><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image" Target="../media/image16.jpeg"/><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6.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7.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8.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266439"/>
            <a:ext cx="12192000" cy="2325122"/>
          </a:xfrm>
          <a:prstGeom prst="rect">
            <a:avLst/>
          </a:prstGeom>
          <a:solidFill>
            <a:srgbClr val="02549D"/>
          </a:solidFill>
          <a:ln>
            <a:solidFill>
              <a:srgbClr val="025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a:latin typeface="微软雅黑" panose="020B0503020204020204" pitchFamily="34" charset="-122"/>
                <a:ea typeface="微软雅黑" panose="020B0503020204020204" pitchFamily="34" charset="-122"/>
              </a:rPr>
              <a:t>研究生开题答辩</a:t>
            </a:r>
            <a:endParaRPr lang="en-US" sz="3600" dirty="0">
              <a:latin typeface="微软雅黑" panose="020B0503020204020204" pitchFamily="34" charset="-122"/>
              <a:ea typeface="微软雅黑" panose="020B0503020204020204" pitchFamily="34" charset="-122"/>
            </a:endParaRPr>
          </a:p>
          <a:p>
            <a:pPr algn="ctr"/>
            <a:r>
              <a:rPr lang="en-US" sz="3200" dirty="0">
                <a:latin typeface="微软雅黑" panose="020B0503020204020204" pitchFamily="34" charset="-122"/>
                <a:ea typeface="微软雅黑" panose="020B0503020204020204" pitchFamily="34" charset="-122"/>
              </a:rPr>
              <a:t>WiFi </a:t>
            </a:r>
            <a:r>
              <a:rPr lang="zh-CN" altLang="en-US" sz="3200" dirty="0">
                <a:latin typeface="微软雅黑" panose="020B0503020204020204" pitchFamily="34" charset="-122"/>
                <a:ea typeface="微软雅黑" panose="020B0503020204020204" pitchFamily="34" charset="-122"/>
              </a:rPr>
              <a:t>边缘覆盖增强技术研究</a:t>
            </a:r>
            <a:endParaRPr lang="zh-CN" altLang="en-US" sz="3200" dirty="0">
              <a:latin typeface="微软雅黑" panose="020B0503020204020204" pitchFamily="34" charset="-122"/>
              <a:ea typeface="微软雅黑" panose="020B0503020204020204" pitchFamily="34" charset="-122"/>
            </a:endParaRPr>
          </a:p>
        </p:txBody>
      </p:sp>
      <p:sp>
        <p:nvSpPr>
          <p:cNvPr id="11" name="iconfont-11253-5327384"/>
          <p:cNvSpPr>
            <a:spLocks noChangeAspect="1"/>
          </p:cNvSpPr>
          <p:nvPr/>
        </p:nvSpPr>
        <p:spPr bwMode="auto">
          <a:xfrm>
            <a:off x="4720959" y="5222215"/>
            <a:ext cx="508042" cy="338660"/>
          </a:xfrm>
          <a:custGeom>
            <a:avLst/>
            <a:gdLst>
              <a:gd name="T0" fmla="*/ 9997 w 9997"/>
              <a:gd name="T1" fmla="*/ 1668 h 6664"/>
              <a:gd name="T2" fmla="*/ 9902 w 9997"/>
              <a:gd name="T3" fmla="*/ 1803 h 6664"/>
              <a:gd name="T4" fmla="*/ 5041 w 9997"/>
              <a:gd name="T5" fmla="*/ 3331 h 6664"/>
              <a:gd name="T6" fmla="*/ 4997 w 9997"/>
              <a:gd name="T7" fmla="*/ 3336 h 6664"/>
              <a:gd name="T8" fmla="*/ 4953 w 9997"/>
              <a:gd name="T9" fmla="*/ 3331 h 6664"/>
              <a:gd name="T10" fmla="*/ 2123 w 9997"/>
              <a:gd name="T11" fmla="*/ 2436 h 6664"/>
              <a:gd name="T12" fmla="*/ 1816 w 9997"/>
              <a:gd name="T13" fmla="*/ 2919 h 6664"/>
              <a:gd name="T14" fmla="*/ 1668 w 9997"/>
              <a:gd name="T15" fmla="*/ 3694 h 6664"/>
              <a:gd name="T16" fmla="*/ 1941 w 9997"/>
              <a:gd name="T17" fmla="*/ 4167 h 6664"/>
              <a:gd name="T18" fmla="*/ 1690 w 9997"/>
              <a:gd name="T19" fmla="*/ 4631 h 6664"/>
              <a:gd name="T20" fmla="*/ 1941 w 9997"/>
              <a:gd name="T21" fmla="*/ 6509 h 6664"/>
              <a:gd name="T22" fmla="*/ 1906 w 9997"/>
              <a:gd name="T23" fmla="*/ 6617 h 6664"/>
              <a:gd name="T24" fmla="*/ 1802 w 9997"/>
              <a:gd name="T25" fmla="*/ 6664 h 6664"/>
              <a:gd name="T26" fmla="*/ 970 w 9997"/>
              <a:gd name="T27" fmla="*/ 6664 h 6664"/>
              <a:gd name="T28" fmla="*/ 866 w 9997"/>
              <a:gd name="T29" fmla="*/ 6617 h 6664"/>
              <a:gd name="T30" fmla="*/ 831 w 9997"/>
              <a:gd name="T31" fmla="*/ 6509 h 6664"/>
              <a:gd name="T32" fmla="*/ 1085 w 9997"/>
              <a:gd name="T33" fmla="*/ 4630 h 6664"/>
              <a:gd name="T34" fmla="*/ 833 w 9997"/>
              <a:gd name="T35" fmla="*/ 4167 h 6664"/>
              <a:gd name="T36" fmla="*/ 1116 w 9997"/>
              <a:gd name="T37" fmla="*/ 3685 h 6664"/>
              <a:gd name="T38" fmla="*/ 1542 w 9997"/>
              <a:gd name="T39" fmla="*/ 2253 h 6664"/>
              <a:gd name="T40" fmla="*/ 95 w 9997"/>
              <a:gd name="T41" fmla="*/ 1803 h 6664"/>
              <a:gd name="T42" fmla="*/ 0 w 9997"/>
              <a:gd name="T43" fmla="*/ 1668 h 6664"/>
              <a:gd name="T44" fmla="*/ 95 w 9997"/>
              <a:gd name="T45" fmla="*/ 1533 h 6664"/>
              <a:gd name="T46" fmla="*/ 4956 w 9997"/>
              <a:gd name="T47" fmla="*/ 5 h 6664"/>
              <a:gd name="T48" fmla="*/ 5000 w 9997"/>
              <a:gd name="T49" fmla="*/ 0 h 6664"/>
              <a:gd name="T50" fmla="*/ 5043 w 9997"/>
              <a:gd name="T51" fmla="*/ 5 h 6664"/>
              <a:gd name="T52" fmla="*/ 9902 w 9997"/>
              <a:gd name="T53" fmla="*/ 1533 h 6664"/>
              <a:gd name="T54" fmla="*/ 9997 w 9997"/>
              <a:gd name="T55" fmla="*/ 1668 h 6664"/>
              <a:gd name="T56" fmla="*/ 7697 w 9997"/>
              <a:gd name="T57" fmla="*/ 3074 h 6664"/>
              <a:gd name="T58" fmla="*/ 7776 w 9997"/>
              <a:gd name="T59" fmla="*/ 4446 h 6664"/>
              <a:gd name="T60" fmla="*/ 7420 w 9997"/>
              <a:gd name="T61" fmla="*/ 5002 h 6664"/>
              <a:gd name="T62" fmla="*/ 6399 w 9997"/>
              <a:gd name="T63" fmla="*/ 5408 h 6664"/>
              <a:gd name="T64" fmla="*/ 4998 w 9997"/>
              <a:gd name="T65" fmla="*/ 5558 h 6664"/>
              <a:gd name="T66" fmla="*/ 3597 w 9997"/>
              <a:gd name="T67" fmla="*/ 5408 h 6664"/>
              <a:gd name="T68" fmla="*/ 2577 w 9997"/>
              <a:gd name="T69" fmla="*/ 5002 h 6664"/>
              <a:gd name="T70" fmla="*/ 2221 w 9997"/>
              <a:gd name="T71" fmla="*/ 4446 h 6664"/>
              <a:gd name="T72" fmla="*/ 2299 w 9997"/>
              <a:gd name="T73" fmla="*/ 3074 h 6664"/>
              <a:gd name="T74" fmla="*/ 4791 w 9997"/>
              <a:gd name="T75" fmla="*/ 3861 h 6664"/>
              <a:gd name="T76" fmla="*/ 4999 w 9997"/>
              <a:gd name="T77" fmla="*/ 3891 h 6664"/>
              <a:gd name="T78" fmla="*/ 5208 w 9997"/>
              <a:gd name="T79" fmla="*/ 3861 h 6664"/>
              <a:gd name="T80" fmla="*/ 7697 w 9997"/>
              <a:gd name="T81" fmla="*/ 3074 h 6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97" h="6664">
                <a:moveTo>
                  <a:pt x="9997" y="1668"/>
                </a:moveTo>
                <a:cubicBezTo>
                  <a:pt x="9997" y="1734"/>
                  <a:pt x="9966" y="1779"/>
                  <a:pt x="9902" y="1803"/>
                </a:cubicBezTo>
                <a:lnTo>
                  <a:pt x="5041" y="3331"/>
                </a:lnTo>
                <a:cubicBezTo>
                  <a:pt x="5030" y="3334"/>
                  <a:pt x="5015" y="3336"/>
                  <a:pt x="4997" y="3336"/>
                </a:cubicBezTo>
                <a:cubicBezTo>
                  <a:pt x="4980" y="3336"/>
                  <a:pt x="4966" y="3334"/>
                  <a:pt x="4953" y="3331"/>
                </a:cubicBezTo>
                <a:lnTo>
                  <a:pt x="2123" y="2436"/>
                </a:lnTo>
                <a:cubicBezTo>
                  <a:pt x="2000" y="2534"/>
                  <a:pt x="1896" y="2696"/>
                  <a:pt x="1816" y="2919"/>
                </a:cubicBezTo>
                <a:cubicBezTo>
                  <a:pt x="1735" y="3143"/>
                  <a:pt x="1686" y="3402"/>
                  <a:pt x="1668" y="3694"/>
                </a:cubicBezTo>
                <a:cubicBezTo>
                  <a:pt x="1851" y="3798"/>
                  <a:pt x="1941" y="3957"/>
                  <a:pt x="1941" y="4167"/>
                </a:cubicBezTo>
                <a:cubicBezTo>
                  <a:pt x="1941" y="4367"/>
                  <a:pt x="1857" y="4522"/>
                  <a:pt x="1690" y="4631"/>
                </a:cubicBezTo>
                <a:lnTo>
                  <a:pt x="1941" y="6509"/>
                </a:lnTo>
                <a:cubicBezTo>
                  <a:pt x="1947" y="6549"/>
                  <a:pt x="1935" y="6586"/>
                  <a:pt x="1906" y="6617"/>
                </a:cubicBezTo>
                <a:cubicBezTo>
                  <a:pt x="1879" y="6648"/>
                  <a:pt x="1845" y="6664"/>
                  <a:pt x="1802" y="6664"/>
                </a:cubicBezTo>
                <a:lnTo>
                  <a:pt x="970" y="6664"/>
                </a:lnTo>
                <a:cubicBezTo>
                  <a:pt x="926" y="6664"/>
                  <a:pt x="891" y="6648"/>
                  <a:pt x="866" y="6617"/>
                </a:cubicBezTo>
                <a:cubicBezTo>
                  <a:pt x="837" y="6586"/>
                  <a:pt x="826" y="6549"/>
                  <a:pt x="831" y="6509"/>
                </a:cubicBezTo>
                <a:lnTo>
                  <a:pt x="1085" y="4630"/>
                </a:lnTo>
                <a:cubicBezTo>
                  <a:pt x="916" y="4521"/>
                  <a:pt x="833" y="4364"/>
                  <a:pt x="833" y="4167"/>
                </a:cubicBezTo>
                <a:cubicBezTo>
                  <a:pt x="833" y="3955"/>
                  <a:pt x="927" y="3794"/>
                  <a:pt x="1116" y="3685"/>
                </a:cubicBezTo>
                <a:cubicBezTo>
                  <a:pt x="1147" y="3085"/>
                  <a:pt x="1290" y="2609"/>
                  <a:pt x="1542" y="2253"/>
                </a:cubicBezTo>
                <a:lnTo>
                  <a:pt x="95" y="1803"/>
                </a:lnTo>
                <a:cubicBezTo>
                  <a:pt x="31" y="1779"/>
                  <a:pt x="0" y="1735"/>
                  <a:pt x="0" y="1668"/>
                </a:cubicBezTo>
                <a:cubicBezTo>
                  <a:pt x="0" y="1602"/>
                  <a:pt x="31" y="1557"/>
                  <a:pt x="95" y="1533"/>
                </a:cubicBezTo>
                <a:lnTo>
                  <a:pt x="4956" y="5"/>
                </a:lnTo>
                <a:cubicBezTo>
                  <a:pt x="4967" y="2"/>
                  <a:pt x="4982" y="0"/>
                  <a:pt x="5000" y="0"/>
                </a:cubicBezTo>
                <a:cubicBezTo>
                  <a:pt x="5017" y="0"/>
                  <a:pt x="5031" y="2"/>
                  <a:pt x="5043" y="5"/>
                </a:cubicBezTo>
                <a:lnTo>
                  <a:pt x="9902" y="1533"/>
                </a:lnTo>
                <a:cubicBezTo>
                  <a:pt x="9966" y="1557"/>
                  <a:pt x="9997" y="1602"/>
                  <a:pt x="9997" y="1668"/>
                </a:cubicBezTo>
                <a:close/>
                <a:moveTo>
                  <a:pt x="7697" y="3074"/>
                </a:moveTo>
                <a:lnTo>
                  <a:pt x="7776" y="4446"/>
                </a:lnTo>
                <a:cubicBezTo>
                  <a:pt x="7787" y="4646"/>
                  <a:pt x="7670" y="4830"/>
                  <a:pt x="7420" y="5002"/>
                </a:cubicBezTo>
                <a:cubicBezTo>
                  <a:pt x="7170" y="5172"/>
                  <a:pt x="6831" y="5307"/>
                  <a:pt x="6399" y="5408"/>
                </a:cubicBezTo>
                <a:cubicBezTo>
                  <a:pt x="5968" y="5508"/>
                  <a:pt x="5502" y="5558"/>
                  <a:pt x="4998" y="5558"/>
                </a:cubicBezTo>
                <a:cubicBezTo>
                  <a:pt x="4494" y="5558"/>
                  <a:pt x="4027" y="5508"/>
                  <a:pt x="3597" y="5408"/>
                </a:cubicBezTo>
                <a:cubicBezTo>
                  <a:pt x="3166" y="5308"/>
                  <a:pt x="2827" y="5174"/>
                  <a:pt x="2577" y="5002"/>
                </a:cubicBezTo>
                <a:cubicBezTo>
                  <a:pt x="2327" y="4832"/>
                  <a:pt x="2209" y="4646"/>
                  <a:pt x="2221" y="4446"/>
                </a:cubicBezTo>
                <a:lnTo>
                  <a:pt x="2299" y="3074"/>
                </a:lnTo>
                <a:lnTo>
                  <a:pt x="4791" y="3861"/>
                </a:lnTo>
                <a:cubicBezTo>
                  <a:pt x="4854" y="3882"/>
                  <a:pt x="4924" y="3891"/>
                  <a:pt x="4999" y="3891"/>
                </a:cubicBezTo>
                <a:cubicBezTo>
                  <a:pt x="5075" y="3891"/>
                  <a:pt x="5144" y="3882"/>
                  <a:pt x="5208" y="3861"/>
                </a:cubicBezTo>
                <a:lnTo>
                  <a:pt x="7697" y="3074"/>
                </a:lnTo>
                <a:close/>
              </a:path>
            </a:pathLst>
          </a:custGeom>
          <a:solidFill>
            <a:srgbClr val="02549D"/>
          </a:solidFill>
          <a:ln>
            <a:noFill/>
          </a:ln>
        </p:spPr>
      </p:sp>
      <p:sp>
        <p:nvSpPr>
          <p:cNvPr id="13" name="文本框 12"/>
          <p:cNvSpPr txBox="1"/>
          <p:nvPr/>
        </p:nvSpPr>
        <p:spPr>
          <a:xfrm>
            <a:off x="5206965" y="5222215"/>
            <a:ext cx="2042160" cy="368300"/>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指导老师：吴伟民</a:t>
            </a:r>
            <a:endParaRPr lang="zh-CN"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426473" y="5238133"/>
            <a:ext cx="1808480" cy="368300"/>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答辩人：</a:t>
            </a:r>
            <a:r>
              <a:rPr lang="zh-CN" altLang="en-US" dirty="0">
                <a:latin typeface="微软雅黑" panose="020B0503020204020204" pitchFamily="34" charset="-122"/>
                <a:ea typeface="微软雅黑" panose="020B0503020204020204" pitchFamily="34" charset="-122"/>
              </a:rPr>
              <a:t>方悦果</a:t>
            </a:r>
            <a:endParaRPr lang="zh-CN" altLang="en-US" dirty="0">
              <a:latin typeface="微软雅黑" panose="020B0503020204020204" pitchFamily="34" charset="-122"/>
              <a:ea typeface="微软雅黑" panose="020B0503020204020204" pitchFamily="34" charset="-122"/>
            </a:endParaRPr>
          </a:p>
        </p:txBody>
      </p:sp>
      <p:sp>
        <p:nvSpPr>
          <p:cNvPr id="14" name="iconfont-1187-868307"/>
          <p:cNvSpPr>
            <a:spLocks noChangeAspect="1"/>
          </p:cNvSpPr>
          <p:nvPr/>
        </p:nvSpPr>
        <p:spPr bwMode="auto">
          <a:xfrm>
            <a:off x="2057650" y="5222215"/>
            <a:ext cx="345949" cy="338660"/>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rgbClr val="02549D"/>
          </a:solidFill>
          <a:ln>
            <a:noFill/>
          </a:ln>
        </p:spPr>
      </p:sp>
      <p:sp>
        <p:nvSpPr>
          <p:cNvPr id="15" name="rounded-wall-calendar-with-spring_29932"/>
          <p:cNvSpPr>
            <a:spLocks noChangeAspect="1"/>
          </p:cNvSpPr>
          <p:nvPr/>
        </p:nvSpPr>
        <p:spPr bwMode="auto">
          <a:xfrm>
            <a:off x="7735131" y="5222215"/>
            <a:ext cx="486006" cy="398570"/>
          </a:xfrm>
          <a:custGeom>
            <a:avLst/>
            <a:gdLst>
              <a:gd name="connsiteX0" fmla="*/ 365938 w 603264"/>
              <a:gd name="connsiteY0" fmla="*/ 235354 h 494734"/>
              <a:gd name="connsiteX1" fmla="*/ 364648 w 603264"/>
              <a:gd name="connsiteY1" fmla="*/ 242225 h 494734"/>
              <a:gd name="connsiteX2" fmla="*/ 358052 w 603264"/>
              <a:gd name="connsiteY2" fmla="*/ 254537 h 494734"/>
              <a:gd name="connsiteX3" fmla="*/ 341562 w 603264"/>
              <a:gd name="connsiteY3" fmla="*/ 263413 h 494734"/>
              <a:gd name="connsiteX4" fmla="*/ 319336 w 603264"/>
              <a:gd name="connsiteY4" fmla="*/ 265560 h 494734"/>
              <a:gd name="connsiteX5" fmla="*/ 319336 w 603264"/>
              <a:gd name="connsiteY5" fmla="*/ 288466 h 494734"/>
              <a:gd name="connsiteX6" fmla="*/ 359629 w 603264"/>
              <a:gd name="connsiteY6" fmla="*/ 288466 h 494734"/>
              <a:gd name="connsiteX7" fmla="*/ 359629 w 603264"/>
              <a:gd name="connsiteY7" fmla="*/ 406143 h 494734"/>
              <a:gd name="connsiteX8" fmla="*/ 394043 w 603264"/>
              <a:gd name="connsiteY8" fmla="*/ 406143 h 494734"/>
              <a:gd name="connsiteX9" fmla="*/ 394043 w 603264"/>
              <a:gd name="connsiteY9" fmla="*/ 235354 h 494734"/>
              <a:gd name="connsiteX10" fmla="*/ 212365 w 603264"/>
              <a:gd name="connsiteY10" fmla="*/ 234638 h 494734"/>
              <a:gd name="connsiteX11" fmla="*/ 189995 w 603264"/>
              <a:gd name="connsiteY11" fmla="*/ 237787 h 494734"/>
              <a:gd name="connsiteX12" fmla="*/ 174366 w 603264"/>
              <a:gd name="connsiteY12" fmla="*/ 246950 h 494734"/>
              <a:gd name="connsiteX13" fmla="*/ 161317 w 603264"/>
              <a:gd name="connsiteY13" fmla="*/ 265417 h 494734"/>
              <a:gd name="connsiteX14" fmla="*/ 157015 w 603264"/>
              <a:gd name="connsiteY14" fmla="*/ 289611 h 494734"/>
              <a:gd name="connsiteX15" fmla="*/ 188418 w 603264"/>
              <a:gd name="connsiteY15" fmla="*/ 289611 h 494734"/>
              <a:gd name="connsiteX16" fmla="*/ 193724 w 603264"/>
              <a:gd name="connsiteY16" fmla="*/ 269426 h 494734"/>
              <a:gd name="connsiteX17" fmla="*/ 211218 w 603264"/>
              <a:gd name="connsiteY17" fmla="*/ 261981 h 494734"/>
              <a:gd name="connsiteX18" fmla="*/ 227278 w 603264"/>
              <a:gd name="connsiteY18" fmla="*/ 267994 h 494734"/>
              <a:gd name="connsiteX19" fmla="*/ 233013 w 603264"/>
              <a:gd name="connsiteY19" fmla="*/ 283885 h 494734"/>
              <a:gd name="connsiteX20" fmla="*/ 221829 w 603264"/>
              <a:gd name="connsiteY20" fmla="*/ 303927 h 494734"/>
              <a:gd name="connsiteX21" fmla="*/ 199029 w 603264"/>
              <a:gd name="connsiteY21" fmla="*/ 307220 h 494734"/>
              <a:gd name="connsiteX22" fmla="*/ 199029 w 603264"/>
              <a:gd name="connsiteY22" fmla="*/ 331127 h 494734"/>
              <a:gd name="connsiteX23" fmla="*/ 223549 w 603264"/>
              <a:gd name="connsiteY23" fmla="*/ 334420 h 494734"/>
              <a:gd name="connsiteX24" fmla="*/ 237172 w 603264"/>
              <a:gd name="connsiteY24" fmla="*/ 356896 h 494734"/>
              <a:gd name="connsiteX25" fmla="*/ 229715 w 603264"/>
              <a:gd name="connsiteY25" fmla="*/ 376366 h 494734"/>
              <a:gd name="connsiteX26" fmla="*/ 212508 w 603264"/>
              <a:gd name="connsiteY26" fmla="*/ 383094 h 494734"/>
              <a:gd name="connsiteX27" fmla="*/ 190282 w 603264"/>
              <a:gd name="connsiteY27" fmla="*/ 370782 h 494734"/>
              <a:gd name="connsiteX28" fmla="*/ 186984 w 603264"/>
              <a:gd name="connsiteY28" fmla="*/ 353746 h 494734"/>
              <a:gd name="connsiteX29" fmla="*/ 154004 w 603264"/>
              <a:gd name="connsiteY29" fmla="*/ 353746 h 494734"/>
              <a:gd name="connsiteX30" fmla="*/ 162177 w 603264"/>
              <a:gd name="connsiteY30" fmla="*/ 386816 h 494734"/>
              <a:gd name="connsiteX31" fmla="*/ 212652 w 603264"/>
              <a:gd name="connsiteY31" fmla="*/ 410438 h 494734"/>
              <a:gd name="connsiteX32" fmla="*/ 257103 w 603264"/>
              <a:gd name="connsiteY32" fmla="*/ 393974 h 494734"/>
              <a:gd name="connsiteX33" fmla="*/ 272160 w 603264"/>
              <a:gd name="connsiteY33" fmla="*/ 355894 h 494734"/>
              <a:gd name="connsiteX34" fmla="*/ 259254 w 603264"/>
              <a:gd name="connsiteY34" fmla="*/ 323397 h 494734"/>
              <a:gd name="connsiteX35" fmla="*/ 246062 w 603264"/>
              <a:gd name="connsiteY35" fmla="*/ 315523 h 494734"/>
              <a:gd name="connsiteX36" fmla="*/ 257820 w 603264"/>
              <a:gd name="connsiteY36" fmla="*/ 306647 h 494734"/>
              <a:gd name="connsiteX37" fmla="*/ 266854 w 603264"/>
              <a:gd name="connsiteY37" fmla="*/ 281165 h 494734"/>
              <a:gd name="connsiteX38" fmla="*/ 251798 w 603264"/>
              <a:gd name="connsiteY38" fmla="*/ 247236 h 494734"/>
              <a:gd name="connsiteX39" fmla="*/ 212365 w 603264"/>
              <a:gd name="connsiteY39" fmla="*/ 234638 h 494734"/>
              <a:gd name="connsiteX40" fmla="*/ 556946 w 603264"/>
              <a:gd name="connsiteY40" fmla="*/ 128852 h 494734"/>
              <a:gd name="connsiteX41" fmla="*/ 603264 w 603264"/>
              <a:gd name="connsiteY41" fmla="*/ 235210 h 494734"/>
              <a:gd name="connsiteX42" fmla="*/ 603264 w 603264"/>
              <a:gd name="connsiteY42" fmla="*/ 348725 h 494734"/>
              <a:gd name="connsiteX43" fmla="*/ 457139 w 603264"/>
              <a:gd name="connsiteY43" fmla="*/ 494734 h 494734"/>
              <a:gd name="connsiteX44" fmla="*/ 203607 w 603264"/>
              <a:gd name="connsiteY44" fmla="*/ 494734 h 494734"/>
              <a:gd name="connsiteX45" fmla="*/ 108389 w 603264"/>
              <a:gd name="connsiteY45" fmla="*/ 459234 h 494734"/>
              <a:gd name="connsiteX46" fmla="*/ 146247 w 603264"/>
              <a:gd name="connsiteY46" fmla="*/ 463814 h 494734"/>
              <a:gd name="connsiteX47" fmla="*/ 399635 w 603264"/>
              <a:gd name="connsiteY47" fmla="*/ 463814 h 494734"/>
              <a:gd name="connsiteX48" fmla="*/ 566410 w 603264"/>
              <a:gd name="connsiteY48" fmla="*/ 297192 h 494734"/>
              <a:gd name="connsiteX49" fmla="*/ 566410 w 603264"/>
              <a:gd name="connsiteY49" fmla="*/ 183677 h 494734"/>
              <a:gd name="connsiteX50" fmla="*/ 556946 w 603264"/>
              <a:gd name="connsiteY50" fmla="*/ 128852 h 494734"/>
              <a:gd name="connsiteX51" fmla="*/ 213082 w 603264"/>
              <a:gd name="connsiteY51" fmla="*/ 69289 h 494734"/>
              <a:gd name="connsiteX52" fmla="*/ 213082 w 603264"/>
              <a:gd name="connsiteY52" fmla="*/ 84178 h 494734"/>
              <a:gd name="connsiteX53" fmla="*/ 212508 w 603264"/>
              <a:gd name="connsiteY53" fmla="*/ 89331 h 494734"/>
              <a:gd name="connsiteX54" fmla="*/ 183543 w 603264"/>
              <a:gd name="connsiteY54" fmla="*/ 113668 h 494734"/>
              <a:gd name="connsiteX55" fmla="*/ 157015 w 603264"/>
              <a:gd name="connsiteY55" fmla="*/ 96919 h 494734"/>
              <a:gd name="connsiteX56" fmla="*/ 154004 w 603264"/>
              <a:gd name="connsiteY56" fmla="*/ 84178 h 494734"/>
              <a:gd name="connsiteX57" fmla="*/ 154004 w 603264"/>
              <a:gd name="connsiteY57" fmla="*/ 69719 h 494734"/>
              <a:gd name="connsiteX58" fmla="*/ 42588 w 603264"/>
              <a:gd name="connsiteY58" fmla="*/ 165635 h 494734"/>
              <a:gd name="connsiteX59" fmla="*/ 42588 w 603264"/>
              <a:gd name="connsiteY59" fmla="*/ 199278 h 494734"/>
              <a:gd name="connsiteX60" fmla="*/ 62089 w 603264"/>
              <a:gd name="connsiteY60" fmla="*/ 199278 h 494734"/>
              <a:gd name="connsiteX61" fmla="*/ 503309 w 603264"/>
              <a:gd name="connsiteY61" fmla="*/ 199278 h 494734"/>
              <a:gd name="connsiteX62" fmla="*/ 503309 w 603264"/>
              <a:gd name="connsiteY62" fmla="*/ 165635 h 494734"/>
              <a:gd name="connsiteX63" fmla="*/ 454842 w 603264"/>
              <a:gd name="connsiteY63" fmla="*/ 89188 h 494734"/>
              <a:gd name="connsiteX64" fmla="*/ 388595 w 603264"/>
              <a:gd name="connsiteY64" fmla="*/ 69719 h 494734"/>
              <a:gd name="connsiteX65" fmla="*/ 388595 w 603264"/>
              <a:gd name="connsiteY65" fmla="*/ 84178 h 494734"/>
              <a:gd name="connsiteX66" fmla="*/ 388021 w 603264"/>
              <a:gd name="connsiteY66" fmla="*/ 89331 h 494734"/>
              <a:gd name="connsiteX67" fmla="*/ 359056 w 603264"/>
              <a:gd name="connsiteY67" fmla="*/ 113668 h 494734"/>
              <a:gd name="connsiteX68" fmla="*/ 329947 w 603264"/>
              <a:gd name="connsiteY68" fmla="*/ 89331 h 494734"/>
              <a:gd name="connsiteX69" fmla="*/ 329517 w 603264"/>
              <a:gd name="connsiteY69" fmla="*/ 84178 h 494734"/>
              <a:gd name="connsiteX70" fmla="*/ 329517 w 603264"/>
              <a:gd name="connsiteY70" fmla="*/ 69289 h 494734"/>
              <a:gd name="connsiteX71" fmla="*/ 183543 w 603264"/>
              <a:gd name="connsiteY71" fmla="*/ 0 h 494734"/>
              <a:gd name="connsiteX72" fmla="*/ 210357 w 603264"/>
              <a:gd name="connsiteY72" fmla="*/ 17179 h 494734"/>
              <a:gd name="connsiteX73" fmla="*/ 212938 w 603264"/>
              <a:gd name="connsiteY73" fmla="*/ 27487 h 494734"/>
              <a:gd name="connsiteX74" fmla="*/ 213082 w 603264"/>
              <a:gd name="connsiteY74" fmla="*/ 29491 h 494734"/>
              <a:gd name="connsiteX75" fmla="*/ 213082 w 603264"/>
              <a:gd name="connsiteY75" fmla="*/ 37794 h 494734"/>
              <a:gd name="connsiteX76" fmla="*/ 329517 w 603264"/>
              <a:gd name="connsiteY76" fmla="*/ 37794 h 494734"/>
              <a:gd name="connsiteX77" fmla="*/ 329517 w 603264"/>
              <a:gd name="connsiteY77" fmla="*/ 29491 h 494734"/>
              <a:gd name="connsiteX78" fmla="*/ 329660 w 603264"/>
              <a:gd name="connsiteY78" fmla="*/ 27487 h 494734"/>
              <a:gd name="connsiteX79" fmla="*/ 332241 w 603264"/>
              <a:gd name="connsiteY79" fmla="*/ 17179 h 494734"/>
              <a:gd name="connsiteX80" fmla="*/ 359056 w 603264"/>
              <a:gd name="connsiteY80" fmla="*/ 0 h 494734"/>
              <a:gd name="connsiteX81" fmla="*/ 385870 w 603264"/>
              <a:gd name="connsiteY81" fmla="*/ 17179 h 494734"/>
              <a:gd name="connsiteX82" fmla="*/ 388451 w 603264"/>
              <a:gd name="connsiteY82" fmla="*/ 27487 h 494734"/>
              <a:gd name="connsiteX83" fmla="*/ 388595 w 603264"/>
              <a:gd name="connsiteY83" fmla="*/ 29491 h 494734"/>
              <a:gd name="connsiteX84" fmla="*/ 388595 w 603264"/>
              <a:gd name="connsiteY84" fmla="*/ 37794 h 494734"/>
              <a:gd name="connsiteX85" fmla="*/ 399636 w 603264"/>
              <a:gd name="connsiteY85" fmla="*/ 37794 h 494734"/>
              <a:gd name="connsiteX86" fmla="*/ 522523 w 603264"/>
              <a:gd name="connsiteY86" fmla="*/ 104793 h 494734"/>
              <a:gd name="connsiteX87" fmla="*/ 545753 w 603264"/>
              <a:gd name="connsiteY87" fmla="*/ 183673 h 494734"/>
              <a:gd name="connsiteX88" fmla="*/ 545753 w 603264"/>
              <a:gd name="connsiteY88" fmla="*/ 297199 h 494734"/>
              <a:gd name="connsiteX89" fmla="*/ 399636 w 603264"/>
              <a:gd name="connsiteY89" fmla="*/ 443221 h 494734"/>
              <a:gd name="connsiteX90" fmla="*/ 146261 w 603264"/>
              <a:gd name="connsiteY90" fmla="*/ 443221 h 494734"/>
              <a:gd name="connsiteX91" fmla="*/ 80730 w 603264"/>
              <a:gd name="connsiteY91" fmla="*/ 427617 h 494734"/>
              <a:gd name="connsiteX92" fmla="*/ 0 w 603264"/>
              <a:gd name="connsiteY92" fmla="*/ 297199 h 494734"/>
              <a:gd name="connsiteX93" fmla="*/ 0 w 603264"/>
              <a:gd name="connsiteY93" fmla="*/ 183673 h 494734"/>
              <a:gd name="connsiteX94" fmla="*/ 146261 w 603264"/>
              <a:gd name="connsiteY94" fmla="*/ 37794 h 494734"/>
              <a:gd name="connsiteX95" fmla="*/ 154004 w 603264"/>
              <a:gd name="connsiteY95" fmla="*/ 37794 h 494734"/>
              <a:gd name="connsiteX96" fmla="*/ 154004 w 603264"/>
              <a:gd name="connsiteY96" fmla="*/ 29491 h 494734"/>
              <a:gd name="connsiteX97" fmla="*/ 154147 w 603264"/>
              <a:gd name="connsiteY97" fmla="*/ 27487 h 494734"/>
              <a:gd name="connsiteX98" fmla="*/ 156728 w 603264"/>
              <a:gd name="connsiteY98" fmla="*/ 17179 h 494734"/>
              <a:gd name="connsiteX99" fmla="*/ 183543 w 603264"/>
              <a:gd name="connsiteY99" fmla="*/ 0 h 4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3264" h="494734">
                <a:moveTo>
                  <a:pt x="365938" y="235354"/>
                </a:moveTo>
                <a:cubicBezTo>
                  <a:pt x="365938" y="236929"/>
                  <a:pt x="365508" y="239219"/>
                  <a:pt x="364648" y="242225"/>
                </a:cubicBezTo>
                <a:cubicBezTo>
                  <a:pt x="363214" y="247379"/>
                  <a:pt x="360920" y="251388"/>
                  <a:pt x="358052" y="254537"/>
                </a:cubicBezTo>
                <a:cubicBezTo>
                  <a:pt x="353893" y="258975"/>
                  <a:pt x="348301" y="261981"/>
                  <a:pt x="341562" y="263413"/>
                </a:cubicBezTo>
                <a:cubicBezTo>
                  <a:pt x="337403" y="264415"/>
                  <a:pt x="329947" y="265131"/>
                  <a:pt x="319336" y="265560"/>
                </a:cubicBezTo>
                <a:lnTo>
                  <a:pt x="319336" y="288466"/>
                </a:lnTo>
                <a:lnTo>
                  <a:pt x="359629" y="288466"/>
                </a:lnTo>
                <a:lnTo>
                  <a:pt x="359629" y="406143"/>
                </a:lnTo>
                <a:lnTo>
                  <a:pt x="394043" y="406143"/>
                </a:lnTo>
                <a:lnTo>
                  <a:pt x="394043" y="235354"/>
                </a:lnTo>
                <a:close/>
                <a:moveTo>
                  <a:pt x="212365" y="234638"/>
                </a:moveTo>
                <a:cubicBezTo>
                  <a:pt x="203474" y="234638"/>
                  <a:pt x="196018" y="235640"/>
                  <a:pt x="189995" y="237787"/>
                </a:cubicBezTo>
                <a:cubicBezTo>
                  <a:pt x="183973" y="239935"/>
                  <a:pt x="178811" y="242941"/>
                  <a:pt x="174366" y="246950"/>
                </a:cubicBezTo>
                <a:cubicBezTo>
                  <a:pt x="168487" y="252676"/>
                  <a:pt x="164185" y="258832"/>
                  <a:pt x="161317" y="265417"/>
                </a:cubicBezTo>
                <a:cubicBezTo>
                  <a:pt x="158736" y="273148"/>
                  <a:pt x="157302" y="281165"/>
                  <a:pt x="157015" y="289611"/>
                </a:cubicBezTo>
                <a:lnTo>
                  <a:pt x="188418" y="289611"/>
                </a:lnTo>
                <a:cubicBezTo>
                  <a:pt x="188275" y="281165"/>
                  <a:pt x="189995" y="274579"/>
                  <a:pt x="193724" y="269426"/>
                </a:cubicBezTo>
                <a:cubicBezTo>
                  <a:pt x="197452" y="264415"/>
                  <a:pt x="203331" y="261981"/>
                  <a:pt x="211218" y="261981"/>
                </a:cubicBezTo>
                <a:cubicBezTo>
                  <a:pt x="218100" y="261981"/>
                  <a:pt x="223549" y="263986"/>
                  <a:pt x="227278" y="267994"/>
                </a:cubicBezTo>
                <a:cubicBezTo>
                  <a:pt x="231149" y="272146"/>
                  <a:pt x="233013" y="277443"/>
                  <a:pt x="233013" y="283885"/>
                </a:cubicBezTo>
                <a:cubicBezTo>
                  <a:pt x="233013" y="294049"/>
                  <a:pt x="229285" y="300634"/>
                  <a:pt x="221829" y="303927"/>
                </a:cubicBezTo>
                <a:cubicBezTo>
                  <a:pt x="217527" y="305931"/>
                  <a:pt x="209927" y="307077"/>
                  <a:pt x="199029" y="307220"/>
                </a:cubicBezTo>
                <a:lnTo>
                  <a:pt x="199029" y="331127"/>
                </a:lnTo>
                <a:cubicBezTo>
                  <a:pt x="210214" y="331127"/>
                  <a:pt x="218387" y="332273"/>
                  <a:pt x="223549" y="334420"/>
                </a:cubicBezTo>
                <a:cubicBezTo>
                  <a:pt x="232583" y="338142"/>
                  <a:pt x="237172" y="345586"/>
                  <a:pt x="237172" y="356896"/>
                </a:cubicBezTo>
                <a:cubicBezTo>
                  <a:pt x="237172" y="365342"/>
                  <a:pt x="234734" y="371785"/>
                  <a:pt x="229715" y="376366"/>
                </a:cubicBezTo>
                <a:cubicBezTo>
                  <a:pt x="224840" y="380947"/>
                  <a:pt x="219104" y="383094"/>
                  <a:pt x="212508" y="383094"/>
                </a:cubicBezTo>
                <a:cubicBezTo>
                  <a:pt x="201754" y="383094"/>
                  <a:pt x="194441" y="379086"/>
                  <a:pt x="190282" y="370782"/>
                </a:cubicBezTo>
                <a:cubicBezTo>
                  <a:pt x="188131" y="366345"/>
                  <a:pt x="186984" y="360618"/>
                  <a:pt x="186984" y="353746"/>
                </a:cubicBezTo>
                <a:lnTo>
                  <a:pt x="154004" y="353746"/>
                </a:lnTo>
                <a:cubicBezTo>
                  <a:pt x="154577" y="367347"/>
                  <a:pt x="157302" y="378370"/>
                  <a:pt x="162177" y="386816"/>
                </a:cubicBezTo>
                <a:cubicBezTo>
                  <a:pt x="171641" y="402564"/>
                  <a:pt x="188418" y="410438"/>
                  <a:pt x="212652" y="410438"/>
                </a:cubicBezTo>
                <a:cubicBezTo>
                  <a:pt x="232296" y="410438"/>
                  <a:pt x="247066" y="404997"/>
                  <a:pt x="257103" y="393974"/>
                </a:cubicBezTo>
                <a:cubicBezTo>
                  <a:pt x="267141" y="383094"/>
                  <a:pt x="272160" y="370353"/>
                  <a:pt x="272160" y="355894"/>
                </a:cubicBezTo>
                <a:cubicBezTo>
                  <a:pt x="272160" y="342151"/>
                  <a:pt x="267858" y="331414"/>
                  <a:pt x="259254" y="323397"/>
                </a:cubicBezTo>
                <a:cubicBezTo>
                  <a:pt x="253518" y="318100"/>
                  <a:pt x="249217" y="315523"/>
                  <a:pt x="246062" y="315523"/>
                </a:cubicBezTo>
                <a:cubicBezTo>
                  <a:pt x="250220" y="313948"/>
                  <a:pt x="254092" y="310942"/>
                  <a:pt x="257820" y="306647"/>
                </a:cubicBezTo>
                <a:cubicBezTo>
                  <a:pt x="263843" y="299775"/>
                  <a:pt x="266854" y="291329"/>
                  <a:pt x="266854" y="281165"/>
                </a:cubicBezTo>
                <a:cubicBezTo>
                  <a:pt x="266854" y="266992"/>
                  <a:pt x="261835" y="255682"/>
                  <a:pt x="251798" y="247236"/>
                </a:cubicBezTo>
                <a:cubicBezTo>
                  <a:pt x="241760" y="238790"/>
                  <a:pt x="228712" y="234638"/>
                  <a:pt x="212365" y="234638"/>
                </a:cubicBezTo>
                <a:close/>
                <a:moveTo>
                  <a:pt x="556946" y="128852"/>
                </a:moveTo>
                <a:cubicBezTo>
                  <a:pt x="585339" y="155477"/>
                  <a:pt x="603264" y="193268"/>
                  <a:pt x="603264" y="235210"/>
                </a:cubicBezTo>
                <a:lnTo>
                  <a:pt x="603264" y="348725"/>
                </a:lnTo>
                <a:cubicBezTo>
                  <a:pt x="603264" y="429316"/>
                  <a:pt x="537873" y="494734"/>
                  <a:pt x="457139" y="494734"/>
                </a:cubicBezTo>
                <a:lnTo>
                  <a:pt x="203607" y="494734"/>
                </a:lnTo>
                <a:cubicBezTo>
                  <a:pt x="167183" y="494734"/>
                  <a:pt x="134058" y="481278"/>
                  <a:pt x="108389" y="459234"/>
                </a:cubicBezTo>
                <a:cubicBezTo>
                  <a:pt x="120578" y="462097"/>
                  <a:pt x="133197" y="463814"/>
                  <a:pt x="146247" y="463814"/>
                </a:cubicBezTo>
                <a:lnTo>
                  <a:pt x="399635" y="463814"/>
                </a:lnTo>
                <a:cubicBezTo>
                  <a:pt x="491555" y="463814"/>
                  <a:pt x="566410" y="389092"/>
                  <a:pt x="566410" y="297192"/>
                </a:cubicBezTo>
                <a:lnTo>
                  <a:pt x="566410" y="183677"/>
                </a:lnTo>
                <a:cubicBezTo>
                  <a:pt x="566410" y="164495"/>
                  <a:pt x="562968" y="146030"/>
                  <a:pt x="556946" y="128852"/>
                </a:cubicBezTo>
                <a:close/>
                <a:moveTo>
                  <a:pt x="213082" y="69289"/>
                </a:moveTo>
                <a:lnTo>
                  <a:pt x="213082" y="84178"/>
                </a:lnTo>
                <a:cubicBezTo>
                  <a:pt x="213082" y="85896"/>
                  <a:pt x="212795" y="87613"/>
                  <a:pt x="212508" y="89331"/>
                </a:cubicBezTo>
                <a:cubicBezTo>
                  <a:pt x="210070" y="103075"/>
                  <a:pt x="198025" y="113668"/>
                  <a:pt x="183543" y="113668"/>
                </a:cubicBezTo>
                <a:cubicBezTo>
                  <a:pt x="171785" y="113668"/>
                  <a:pt x="161890" y="106797"/>
                  <a:pt x="157015" y="96919"/>
                </a:cubicBezTo>
                <a:cubicBezTo>
                  <a:pt x="155151" y="93054"/>
                  <a:pt x="154004" y="88759"/>
                  <a:pt x="154004" y="84178"/>
                </a:cubicBezTo>
                <a:lnTo>
                  <a:pt x="154004" y="69719"/>
                </a:lnTo>
                <a:cubicBezTo>
                  <a:pt x="91485" y="74443"/>
                  <a:pt x="42588" y="115530"/>
                  <a:pt x="42588" y="165635"/>
                </a:cubicBezTo>
                <a:lnTo>
                  <a:pt x="42588" y="199278"/>
                </a:lnTo>
                <a:lnTo>
                  <a:pt x="62089" y="199278"/>
                </a:lnTo>
                <a:lnTo>
                  <a:pt x="503309" y="199278"/>
                </a:lnTo>
                <a:lnTo>
                  <a:pt x="503309" y="165635"/>
                </a:lnTo>
                <a:cubicBezTo>
                  <a:pt x="503309" y="134427"/>
                  <a:pt x="484237" y="106797"/>
                  <a:pt x="454842" y="89188"/>
                </a:cubicBezTo>
                <a:cubicBezTo>
                  <a:pt x="436201" y="78165"/>
                  <a:pt x="413401" y="71007"/>
                  <a:pt x="388595" y="69719"/>
                </a:cubicBezTo>
                <a:lnTo>
                  <a:pt x="388595" y="84178"/>
                </a:lnTo>
                <a:cubicBezTo>
                  <a:pt x="388595" y="85896"/>
                  <a:pt x="388308" y="87613"/>
                  <a:pt x="388021" y="89331"/>
                </a:cubicBezTo>
                <a:cubicBezTo>
                  <a:pt x="385583" y="103075"/>
                  <a:pt x="373538" y="113668"/>
                  <a:pt x="359056" y="113668"/>
                </a:cubicBezTo>
                <a:cubicBezTo>
                  <a:pt x="344429" y="113668"/>
                  <a:pt x="332385" y="103075"/>
                  <a:pt x="329947" y="89331"/>
                </a:cubicBezTo>
                <a:cubicBezTo>
                  <a:pt x="329660" y="87613"/>
                  <a:pt x="329517" y="85896"/>
                  <a:pt x="329517" y="84178"/>
                </a:cubicBezTo>
                <a:lnTo>
                  <a:pt x="329517" y="69289"/>
                </a:lnTo>
                <a:close/>
                <a:moveTo>
                  <a:pt x="183543" y="0"/>
                </a:moveTo>
                <a:cubicBezTo>
                  <a:pt x="195444" y="0"/>
                  <a:pt x="205625" y="7015"/>
                  <a:pt x="210357" y="17179"/>
                </a:cubicBezTo>
                <a:cubicBezTo>
                  <a:pt x="211791" y="20329"/>
                  <a:pt x="212652" y="23764"/>
                  <a:pt x="212938" y="27487"/>
                </a:cubicBezTo>
                <a:cubicBezTo>
                  <a:pt x="212938" y="28059"/>
                  <a:pt x="213082" y="28775"/>
                  <a:pt x="213082" y="29491"/>
                </a:cubicBezTo>
                <a:lnTo>
                  <a:pt x="213082" y="37794"/>
                </a:lnTo>
                <a:lnTo>
                  <a:pt x="329517" y="37794"/>
                </a:lnTo>
                <a:lnTo>
                  <a:pt x="329517" y="29491"/>
                </a:lnTo>
                <a:cubicBezTo>
                  <a:pt x="329517" y="28775"/>
                  <a:pt x="329660" y="28059"/>
                  <a:pt x="329660" y="27487"/>
                </a:cubicBezTo>
                <a:cubicBezTo>
                  <a:pt x="329947" y="23764"/>
                  <a:pt x="330807" y="20329"/>
                  <a:pt x="332241" y="17179"/>
                </a:cubicBezTo>
                <a:cubicBezTo>
                  <a:pt x="336973" y="7015"/>
                  <a:pt x="347154" y="0"/>
                  <a:pt x="359056" y="0"/>
                </a:cubicBezTo>
                <a:cubicBezTo>
                  <a:pt x="370957" y="0"/>
                  <a:pt x="381138" y="7015"/>
                  <a:pt x="385870" y="17179"/>
                </a:cubicBezTo>
                <a:cubicBezTo>
                  <a:pt x="387304" y="20329"/>
                  <a:pt x="388164" y="23764"/>
                  <a:pt x="388451" y="27487"/>
                </a:cubicBezTo>
                <a:cubicBezTo>
                  <a:pt x="388451" y="28059"/>
                  <a:pt x="388595" y="28775"/>
                  <a:pt x="388595" y="29491"/>
                </a:cubicBezTo>
                <a:lnTo>
                  <a:pt x="388595" y="37794"/>
                </a:lnTo>
                <a:lnTo>
                  <a:pt x="399636" y="37794"/>
                </a:lnTo>
                <a:cubicBezTo>
                  <a:pt x="451257" y="37794"/>
                  <a:pt x="496426" y="64565"/>
                  <a:pt x="522523" y="104793"/>
                </a:cubicBezTo>
                <a:cubicBezTo>
                  <a:pt x="537149" y="127555"/>
                  <a:pt x="545753" y="154612"/>
                  <a:pt x="545753" y="183673"/>
                </a:cubicBezTo>
                <a:lnTo>
                  <a:pt x="545753" y="297199"/>
                </a:lnTo>
                <a:cubicBezTo>
                  <a:pt x="545753" y="377797"/>
                  <a:pt x="480366" y="443221"/>
                  <a:pt x="399636" y="443221"/>
                </a:cubicBezTo>
                <a:lnTo>
                  <a:pt x="146261" y="443221"/>
                </a:lnTo>
                <a:cubicBezTo>
                  <a:pt x="122601" y="443221"/>
                  <a:pt x="100518" y="437495"/>
                  <a:pt x="80730" y="427617"/>
                </a:cubicBezTo>
                <a:cubicBezTo>
                  <a:pt x="32980" y="403566"/>
                  <a:pt x="0" y="354319"/>
                  <a:pt x="0" y="297199"/>
                </a:cubicBezTo>
                <a:lnTo>
                  <a:pt x="0" y="183673"/>
                </a:lnTo>
                <a:cubicBezTo>
                  <a:pt x="0" y="103075"/>
                  <a:pt x="65387" y="37794"/>
                  <a:pt x="146261" y="37794"/>
                </a:cubicBezTo>
                <a:lnTo>
                  <a:pt x="154004" y="37794"/>
                </a:lnTo>
                <a:lnTo>
                  <a:pt x="154004" y="29491"/>
                </a:lnTo>
                <a:cubicBezTo>
                  <a:pt x="154004" y="28775"/>
                  <a:pt x="154147" y="28059"/>
                  <a:pt x="154147" y="27487"/>
                </a:cubicBezTo>
                <a:cubicBezTo>
                  <a:pt x="154434" y="23764"/>
                  <a:pt x="155294" y="20329"/>
                  <a:pt x="156728" y="17179"/>
                </a:cubicBezTo>
                <a:cubicBezTo>
                  <a:pt x="161460" y="7015"/>
                  <a:pt x="171641" y="0"/>
                  <a:pt x="183543" y="0"/>
                </a:cubicBezTo>
                <a:close/>
              </a:path>
            </a:pathLst>
          </a:custGeom>
          <a:solidFill>
            <a:srgbClr val="02549D"/>
          </a:solidFill>
          <a:ln>
            <a:noFill/>
          </a:ln>
        </p:spPr>
      </p:sp>
      <p:sp>
        <p:nvSpPr>
          <p:cNvPr id="16" name="文本框 15"/>
          <p:cNvSpPr txBox="1"/>
          <p:nvPr/>
        </p:nvSpPr>
        <p:spPr>
          <a:xfrm>
            <a:off x="8271100" y="5244767"/>
            <a:ext cx="1863250" cy="368300"/>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时间：</a:t>
            </a:r>
            <a:r>
              <a:rPr lang="en-US" altLang="zh-CN" dirty="0">
                <a:latin typeface="微软雅黑" panose="020B0503020204020204" pitchFamily="34" charset="-122"/>
                <a:ea typeface="微软雅黑" panose="020B0503020204020204" pitchFamily="34" charset="-122"/>
              </a:rPr>
              <a:t>2023.10</a:t>
            </a:r>
            <a:endParaRPr lang="zh-CN" altLang="en-US"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70609" y="504267"/>
            <a:ext cx="5454687" cy="1436261"/>
            <a:chOff x="170609" y="504267"/>
            <a:chExt cx="5454687" cy="1436261"/>
          </a:xfrm>
        </p:grpSpPr>
        <p:grpSp>
          <p:nvGrpSpPr>
            <p:cNvPr id="22" name="组合 21"/>
            <p:cNvGrpSpPr/>
            <p:nvPr/>
          </p:nvGrpSpPr>
          <p:grpSpPr>
            <a:xfrm>
              <a:off x="2097541" y="654877"/>
              <a:ext cx="3527755" cy="1285651"/>
              <a:chOff x="2136299" y="521424"/>
              <a:chExt cx="3400627" cy="1110888"/>
            </a:xfrm>
          </p:grpSpPr>
          <p:pic>
            <p:nvPicPr>
              <p:cNvPr id="7" name="图片 6" descr="11"/>
              <p:cNvPicPr/>
              <p:nvPr/>
            </p:nvPicPr>
            <p:blipFill>
              <a:blip r:embed="rId1" cstate="print">
                <a:lum bright="6000"/>
                <a:extLst>
                  <a:ext uri="{28A0092B-C50C-407E-A947-70E740481C1C}">
                    <a14:useLocalDpi xmlns:a14="http://schemas.microsoft.com/office/drawing/2010/main" val="0"/>
                  </a:ext>
                </a:extLst>
              </a:blip>
              <a:srcRect/>
              <a:stretch>
                <a:fillRect/>
              </a:stretch>
            </p:blipFill>
            <p:spPr>
              <a:xfrm>
                <a:off x="2208131" y="521424"/>
                <a:ext cx="3136867" cy="609792"/>
              </a:xfrm>
              <a:prstGeom prst="rect">
                <a:avLst/>
              </a:prstGeom>
              <a:noFill/>
              <a:ln>
                <a:noFill/>
              </a:ln>
            </p:spPr>
          </p:pic>
          <p:pic>
            <p:nvPicPr>
              <p:cNvPr id="8" name="图片 7"/>
              <p:cNvPicPr>
                <a:picLocks noChangeAspect="1"/>
              </p:cNvPicPr>
              <p:nvPr/>
            </p:nvPicPr>
            <p:blipFill rotWithShape="1">
              <a:blip r:embed="rId2"/>
              <a:srcRect l="15586" t="2556" r="14796" b="2628"/>
              <a:stretch>
                <a:fillRect/>
              </a:stretch>
            </p:blipFill>
            <p:spPr>
              <a:xfrm>
                <a:off x="2136299" y="1236386"/>
                <a:ext cx="3400627" cy="395926"/>
              </a:xfrm>
              <a:prstGeom prst="rect">
                <a:avLst/>
              </a:prstGeom>
            </p:spPr>
          </p:pic>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609" y="504267"/>
              <a:ext cx="1887041" cy="1436261"/>
            </a:xfrm>
            <a:prstGeom prst="rect">
              <a:avLst/>
            </a:prstGeom>
          </p:spPr>
        </p:pic>
      </p:grpSp>
      <p:sp>
        <p:nvSpPr>
          <p:cNvPr id="2" name="灯片编号占位符 1"/>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1384"/>
    </mc:Choice>
    <mc:Fallback>
      <p:transition spd="slow" advTm="213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三、设计方案</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041784" y="1330249"/>
            <a:ext cx="9502815" cy="460375"/>
            <a:chOff x="1099595" y="1375466"/>
            <a:chExt cx="9502815" cy="601147"/>
          </a:xfrm>
        </p:grpSpPr>
        <p:sp>
          <p:nvSpPr>
            <p:cNvPr id="23" name="文本框 22"/>
            <p:cNvSpPr txBox="1"/>
            <p:nvPr/>
          </p:nvSpPr>
          <p:spPr>
            <a:xfrm>
              <a:off x="1099595" y="1375466"/>
              <a:ext cx="5990388" cy="60114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中远距离场景</a:t>
              </a:r>
              <a:endParaRPr lang="zh-CN" altLang="en-US" sz="2400"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099595" y="1898248"/>
              <a:ext cx="9502815" cy="0"/>
            </a:xfrm>
            <a:prstGeom prst="line">
              <a:avLst/>
            </a:prstGeom>
            <a:ln>
              <a:solidFill>
                <a:srgbClr val="02549D"/>
              </a:solidFill>
            </a:ln>
          </p:spPr>
          <p:style>
            <a:lnRef idx="1">
              <a:schemeClr val="accent1"/>
            </a:lnRef>
            <a:fillRef idx="0">
              <a:schemeClr val="accent1"/>
            </a:fillRef>
            <a:effectRef idx="0">
              <a:schemeClr val="accent1"/>
            </a:effectRef>
            <a:fontRef idx="minor">
              <a:schemeClr val="tx1"/>
            </a:fontRef>
          </p:style>
        </p:cxnSp>
      </p:grpSp>
      <p:sp>
        <p:nvSpPr>
          <p:cNvPr id="2" name="Rectangle 2"/>
          <p:cNvSpPr>
            <a:spLocks noChangeArrowheads="1"/>
          </p:cNvSpPr>
          <p:nvPr/>
        </p:nvSpPr>
        <p:spPr bwMode="auto">
          <a:xfrm flipV="1">
            <a:off x="1629696" y="1982398"/>
            <a:ext cx="104172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灯片编号占位符 12"/>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3" name="文本框 2"/>
          <p:cNvSpPr txBox="1"/>
          <p:nvPr/>
        </p:nvSpPr>
        <p:spPr>
          <a:xfrm>
            <a:off x="1042035" y="1790700"/>
            <a:ext cx="10022205" cy="92202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场景示意</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此时</a:t>
            </a:r>
            <a:r>
              <a:rPr lang="en-US" altLang="zh-CN">
                <a:latin typeface="Times New Roman" panose="02020603050405020304" pitchFamily="18" charset="0"/>
                <a:cs typeface="Times New Roman" panose="02020603050405020304" pitchFamily="18" charset="0"/>
              </a:rPr>
              <a:t>AP</a:t>
            </a:r>
            <a:r>
              <a:rPr lang="zh-CN" altLang="en-US">
                <a:latin typeface="Times New Roman" panose="02020603050405020304" pitchFamily="18" charset="0"/>
                <a:cs typeface="Times New Roman" panose="02020603050405020304" pitchFamily="18" charset="0"/>
              </a:rPr>
              <a:t>设备位于移动终端设备</a:t>
            </a:r>
            <a:r>
              <a:rPr lang="en-US" altLang="zh-CN">
                <a:latin typeface="Times New Roman" panose="02020603050405020304" pitchFamily="18" charset="0"/>
                <a:cs typeface="Times New Roman" panose="02020603050405020304" pitchFamily="18" charset="0"/>
              </a:rPr>
              <a:t>5G</a:t>
            </a:r>
            <a:r>
              <a:rPr lang="zh-CN" altLang="en-US">
                <a:latin typeface="Times New Roman" panose="02020603050405020304" pitchFamily="18" charset="0"/>
                <a:cs typeface="Times New Roman" panose="02020603050405020304" pitchFamily="18" charset="0"/>
              </a:rPr>
              <a:t>频段边缘附近</a:t>
            </a:r>
            <a:r>
              <a:rPr lang="zh-CN" altLang="en-US">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sym typeface="+mn-ea"/>
              </a:rPr>
              <a:t>5G频段</a:t>
            </a:r>
            <a:r>
              <a:rPr lang="zh-CN" altLang="en-US">
                <a:latin typeface="Times New Roman" panose="02020603050405020304" pitchFamily="18" charset="0"/>
                <a:cs typeface="Times New Roman" panose="02020603050405020304" pitchFamily="18" charset="0"/>
                <a:sym typeface="+mn-ea"/>
              </a:rPr>
              <a:t>上行链路预算较低，上行TCP确认帧少量丢失，存在不必要的TCP重传，影响带宽。</a:t>
            </a:r>
            <a:endParaRPr lang="zh-CN" altLang="en-US">
              <a:latin typeface="Times New Roman" panose="02020603050405020304" pitchFamily="18" charset="0"/>
              <a:cs typeface="Times New Roman" panose="02020603050405020304" pitchFamily="18" charset="0"/>
              <a:sym typeface="+mn-ea"/>
            </a:endParaRPr>
          </a:p>
        </p:txBody>
      </p:sp>
      <p:pic>
        <p:nvPicPr>
          <p:cNvPr id="14" name="图片 4" descr="中远距离"/>
          <p:cNvPicPr>
            <a:picLocks noChangeAspect="1"/>
          </p:cNvPicPr>
          <p:nvPr>
            <p:custDataLst>
              <p:tags r:id="rId4"/>
            </p:custDataLst>
          </p:nvPr>
        </p:nvPicPr>
        <p:blipFill>
          <a:blip r:embed="rId5"/>
          <a:stretch>
            <a:fillRect/>
          </a:stretch>
        </p:blipFill>
        <p:spPr>
          <a:xfrm>
            <a:off x="2480945" y="3138170"/>
            <a:ext cx="6624955" cy="2860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三、设计方案</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041784" y="1330249"/>
            <a:ext cx="9502815" cy="460375"/>
            <a:chOff x="1099595" y="1375466"/>
            <a:chExt cx="9502815" cy="601147"/>
          </a:xfrm>
        </p:grpSpPr>
        <p:sp>
          <p:nvSpPr>
            <p:cNvPr id="23" name="文本框 22"/>
            <p:cNvSpPr txBox="1"/>
            <p:nvPr/>
          </p:nvSpPr>
          <p:spPr>
            <a:xfrm>
              <a:off x="1099595" y="1375466"/>
              <a:ext cx="5990388" cy="60114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中远距离场景</a:t>
              </a:r>
              <a:endParaRPr lang="zh-CN" altLang="en-US" sz="2400"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099595" y="1898248"/>
              <a:ext cx="9502815" cy="0"/>
            </a:xfrm>
            <a:prstGeom prst="line">
              <a:avLst/>
            </a:prstGeom>
            <a:ln>
              <a:solidFill>
                <a:srgbClr val="02549D"/>
              </a:solidFill>
            </a:ln>
          </p:spPr>
          <p:style>
            <a:lnRef idx="1">
              <a:schemeClr val="accent1"/>
            </a:lnRef>
            <a:fillRef idx="0">
              <a:schemeClr val="accent1"/>
            </a:fillRef>
            <a:effectRef idx="0">
              <a:schemeClr val="accent1"/>
            </a:effectRef>
            <a:fontRef idx="minor">
              <a:schemeClr val="tx1"/>
            </a:fontRef>
          </p:style>
        </p:cxnSp>
      </p:grpSp>
      <p:sp>
        <p:nvSpPr>
          <p:cNvPr id="2" name="Rectangle 2"/>
          <p:cNvSpPr>
            <a:spLocks noChangeArrowheads="1"/>
          </p:cNvSpPr>
          <p:nvPr/>
        </p:nvSpPr>
        <p:spPr bwMode="auto">
          <a:xfrm flipV="1">
            <a:off x="1629696" y="1982398"/>
            <a:ext cx="104172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灯片编号占位符 12"/>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3" name="文本框 2"/>
          <p:cNvSpPr txBox="1"/>
          <p:nvPr/>
        </p:nvSpPr>
        <p:spPr>
          <a:xfrm>
            <a:off x="1042035" y="1790700"/>
            <a:ext cx="10022205" cy="1753235"/>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设计目标：</a:t>
            </a:r>
            <a:r>
              <a:rPr lang="zh-CN" altLang="en-US">
                <a:latin typeface="Times New Roman" panose="02020603050405020304" pitchFamily="18" charset="0"/>
                <a:cs typeface="Times New Roman" panose="02020603050405020304" pitchFamily="18" charset="0"/>
                <a:sym typeface="+mn-ea"/>
              </a:rPr>
              <a:t>扩充此场景下</a:t>
            </a:r>
            <a:r>
              <a:rPr lang="en-US" altLang="zh-CN">
                <a:latin typeface="Times New Roman" panose="02020603050405020304" pitchFamily="18" charset="0"/>
                <a:cs typeface="Times New Roman" panose="02020603050405020304" pitchFamily="18" charset="0"/>
                <a:sym typeface="+mn-ea"/>
              </a:rPr>
              <a:t>5G</a:t>
            </a:r>
            <a:r>
              <a:rPr lang="zh-CN" altLang="en-US">
                <a:latin typeface="Times New Roman" panose="02020603050405020304" pitchFamily="18" charset="0"/>
                <a:cs typeface="Times New Roman" panose="02020603050405020304" pitchFamily="18" charset="0"/>
                <a:sym typeface="+mn-ea"/>
              </a:rPr>
              <a:t>频段链路带宽。</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设计方案</a:t>
            </a:r>
            <a:endParaRPr lang="zh-CN"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下行数据双频冗余传输，充分利用两个频段的优势。</a:t>
            </a:r>
            <a:endParaRPr lang="zh-CN" altLang="en-US">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发送端：下行数据私有封装按序编号。</a:t>
            </a:r>
            <a:endParaRPr lang="zh-CN" altLang="en-US">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接收端：按照报文序号进行接收整序。</a:t>
            </a:r>
            <a:endParaRPr lang="zh-CN"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上行数据</a:t>
            </a:r>
            <a:r>
              <a:rPr lang="en-US" altLang="zh-CN">
                <a:latin typeface="Times New Roman" panose="02020603050405020304" pitchFamily="18" charset="0"/>
                <a:cs typeface="Times New Roman" panose="02020603050405020304" pitchFamily="18" charset="0"/>
              </a:rPr>
              <a:t>2.4G</a:t>
            </a:r>
            <a:r>
              <a:rPr lang="zh-CN" altLang="en-US">
                <a:latin typeface="Times New Roman" panose="02020603050405020304" pitchFamily="18" charset="0"/>
                <a:cs typeface="Times New Roman" panose="02020603050405020304" pitchFamily="18" charset="0"/>
              </a:rPr>
              <a:t>频段传输，利用预算较高的链路，减少丢包。</a:t>
            </a:r>
            <a:endParaRPr lang="zh-CN" altLang="en-US">
              <a:latin typeface="Times New Roman" panose="02020603050405020304" pitchFamily="18" charset="0"/>
              <a:cs typeface="Times New Roman" panose="02020603050405020304" pitchFamily="18" charset="0"/>
            </a:endParaRPr>
          </a:p>
        </p:txBody>
      </p:sp>
      <p:pic>
        <p:nvPicPr>
          <p:cNvPr id="5" name="图片 4" descr="中远距离示意图"/>
          <p:cNvPicPr>
            <a:picLocks noChangeAspect="1"/>
          </p:cNvPicPr>
          <p:nvPr/>
        </p:nvPicPr>
        <p:blipFill>
          <a:blip r:embed="rId4"/>
          <a:stretch>
            <a:fillRect/>
          </a:stretch>
        </p:blipFill>
        <p:spPr>
          <a:xfrm>
            <a:off x="1684020" y="4687570"/>
            <a:ext cx="8218805" cy="2170430"/>
          </a:xfrm>
          <a:prstGeom prst="rect">
            <a:avLst/>
          </a:prstGeom>
        </p:spPr>
      </p:pic>
      <p:pic>
        <p:nvPicPr>
          <p:cNvPr id="14" name="图片 13" descr="整序提交"/>
          <p:cNvPicPr>
            <a:picLocks noChangeAspect="1"/>
          </p:cNvPicPr>
          <p:nvPr/>
        </p:nvPicPr>
        <p:blipFill>
          <a:blip r:embed="rId5"/>
          <a:stretch>
            <a:fillRect/>
          </a:stretch>
        </p:blipFill>
        <p:spPr>
          <a:xfrm>
            <a:off x="1964690" y="3611880"/>
            <a:ext cx="7658100" cy="923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三、设计方案</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041784" y="1330249"/>
            <a:ext cx="9502815" cy="460375"/>
            <a:chOff x="1099595" y="1375466"/>
            <a:chExt cx="9502815" cy="601147"/>
          </a:xfrm>
        </p:grpSpPr>
        <p:sp>
          <p:nvSpPr>
            <p:cNvPr id="23" name="文本框 22"/>
            <p:cNvSpPr txBox="1"/>
            <p:nvPr/>
          </p:nvSpPr>
          <p:spPr>
            <a:xfrm>
              <a:off x="1099595" y="1375466"/>
              <a:ext cx="5990388" cy="60114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远距离场景</a:t>
              </a:r>
              <a:endParaRPr lang="zh-CN" altLang="en-US" sz="2400"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099595" y="1898248"/>
              <a:ext cx="9502815" cy="0"/>
            </a:xfrm>
            <a:prstGeom prst="line">
              <a:avLst/>
            </a:prstGeom>
            <a:ln>
              <a:solidFill>
                <a:srgbClr val="02549D"/>
              </a:solidFill>
            </a:ln>
          </p:spPr>
          <p:style>
            <a:lnRef idx="1">
              <a:schemeClr val="accent1"/>
            </a:lnRef>
            <a:fillRef idx="0">
              <a:schemeClr val="accent1"/>
            </a:fillRef>
            <a:effectRef idx="0">
              <a:schemeClr val="accent1"/>
            </a:effectRef>
            <a:fontRef idx="minor">
              <a:schemeClr val="tx1"/>
            </a:fontRef>
          </p:style>
        </p:cxnSp>
      </p:grpSp>
      <p:sp>
        <p:nvSpPr>
          <p:cNvPr id="2" name="Rectangle 2"/>
          <p:cNvSpPr>
            <a:spLocks noChangeArrowheads="1"/>
          </p:cNvSpPr>
          <p:nvPr/>
        </p:nvSpPr>
        <p:spPr bwMode="auto">
          <a:xfrm flipV="1">
            <a:off x="1629696" y="1982398"/>
            <a:ext cx="104172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灯片编号占位符 12"/>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3" name="文本框 2"/>
          <p:cNvSpPr txBox="1"/>
          <p:nvPr/>
        </p:nvSpPr>
        <p:spPr>
          <a:xfrm>
            <a:off x="1042035" y="1790700"/>
            <a:ext cx="10022205" cy="11988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场景示意</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此时</a:t>
            </a:r>
            <a:r>
              <a:rPr lang="en-US" altLang="zh-CN">
                <a:latin typeface="Times New Roman" panose="02020603050405020304" pitchFamily="18" charset="0"/>
                <a:cs typeface="Times New Roman" panose="02020603050405020304" pitchFamily="18" charset="0"/>
              </a:rPr>
              <a:t>AP</a:t>
            </a:r>
            <a:r>
              <a:rPr lang="zh-CN" altLang="en-US">
                <a:latin typeface="Times New Roman" panose="02020603050405020304" pitchFamily="18" charset="0"/>
                <a:cs typeface="Times New Roman" panose="02020603050405020304" pitchFamily="18" charset="0"/>
              </a:rPr>
              <a:t>设备位于移动终端设备</a:t>
            </a:r>
            <a:r>
              <a:rPr lang="en-US" altLang="zh-CN">
                <a:latin typeface="Times New Roman" panose="02020603050405020304" pitchFamily="18" charset="0"/>
                <a:cs typeface="Times New Roman" panose="02020603050405020304" pitchFamily="18" charset="0"/>
              </a:rPr>
              <a:t>5G</a:t>
            </a:r>
            <a:r>
              <a:rPr lang="zh-CN" altLang="en-US">
                <a:latin typeface="Times New Roman" panose="02020603050405020304" pitchFamily="18" charset="0"/>
                <a:cs typeface="Times New Roman" panose="02020603050405020304" pitchFamily="18" charset="0"/>
              </a:rPr>
              <a:t>频段覆盖范围外，上行链路预算不达标。</a:t>
            </a:r>
            <a:r>
              <a:rPr lang="zh-CN" altLang="en-US">
                <a:latin typeface="Times New Roman" panose="02020603050405020304" pitchFamily="18" charset="0"/>
                <a:cs typeface="Times New Roman" panose="02020603050405020304" pitchFamily="18" charset="0"/>
                <a:sym typeface="+mn-ea"/>
              </a:rPr>
              <a:t>上行报文大量丢失，管理帧、控制帧的丢失会引起</a:t>
            </a:r>
            <a:r>
              <a:rPr lang="en-US" altLang="zh-CN">
                <a:latin typeface="Times New Roman" panose="02020603050405020304" pitchFamily="18" charset="0"/>
                <a:cs typeface="Times New Roman" panose="02020603050405020304" pitchFamily="18" charset="0"/>
                <a:sym typeface="+mn-ea"/>
              </a:rPr>
              <a:t>WiFi</a:t>
            </a:r>
            <a:r>
              <a:rPr lang="zh-CN" altLang="en-US">
                <a:latin typeface="Times New Roman" panose="02020603050405020304" pitchFamily="18" charset="0"/>
                <a:cs typeface="Times New Roman" panose="02020603050405020304" pitchFamily="18" charset="0"/>
                <a:sym typeface="+mn-ea"/>
              </a:rPr>
              <a:t>链路异常，</a:t>
            </a:r>
            <a:r>
              <a:rPr lang="en-US" altLang="zh-CN">
                <a:latin typeface="Times New Roman" panose="02020603050405020304" pitchFamily="18" charset="0"/>
                <a:cs typeface="Times New Roman" panose="02020603050405020304" pitchFamily="18" charset="0"/>
                <a:sym typeface="+mn-ea"/>
              </a:rPr>
              <a:t>BA</a:t>
            </a:r>
            <a:r>
              <a:rPr lang="zh-CN" altLang="en-US">
                <a:latin typeface="Times New Roman" panose="02020603050405020304" pitchFamily="18" charset="0"/>
                <a:cs typeface="Times New Roman" panose="02020603050405020304" pitchFamily="18" charset="0"/>
                <a:sym typeface="+mn-ea"/>
              </a:rPr>
              <a:t>帧丢失使</a:t>
            </a:r>
            <a:r>
              <a:rPr lang="en-US" altLang="zh-CN">
                <a:latin typeface="Times New Roman" panose="02020603050405020304" pitchFamily="18" charset="0"/>
                <a:cs typeface="Times New Roman" panose="02020603050405020304" pitchFamily="18" charset="0"/>
                <a:sym typeface="+mn-ea"/>
              </a:rPr>
              <a:t>MAC</a:t>
            </a:r>
            <a:r>
              <a:rPr lang="zh-CN" altLang="en-US">
                <a:latin typeface="Times New Roman" panose="02020603050405020304" pitchFamily="18" charset="0"/>
                <a:cs typeface="Times New Roman" panose="02020603050405020304" pitchFamily="18" charset="0"/>
                <a:sym typeface="+mn-ea"/>
              </a:rPr>
              <a:t>层存在大量残留丢帧，链路带宽急剧下降。影响了预算达标的</a:t>
            </a:r>
            <a:r>
              <a:rPr lang="en-US" altLang="zh-CN">
                <a:latin typeface="Times New Roman" panose="02020603050405020304" pitchFamily="18" charset="0"/>
                <a:cs typeface="Times New Roman" panose="02020603050405020304" pitchFamily="18" charset="0"/>
                <a:sym typeface="+mn-ea"/>
              </a:rPr>
              <a:t>5G</a:t>
            </a:r>
            <a:r>
              <a:rPr lang="zh-CN" altLang="en-US">
                <a:latin typeface="Times New Roman" panose="02020603050405020304" pitchFamily="18" charset="0"/>
                <a:cs typeface="Times New Roman" panose="02020603050405020304" pitchFamily="18" charset="0"/>
                <a:sym typeface="+mn-ea"/>
              </a:rPr>
              <a:t>频段下行链路的使用。</a:t>
            </a:r>
            <a:endParaRPr lang="zh-CN" altLang="en-US">
              <a:latin typeface="Times New Roman" panose="02020603050405020304" pitchFamily="18" charset="0"/>
              <a:cs typeface="Times New Roman" panose="02020603050405020304" pitchFamily="18" charset="0"/>
              <a:sym typeface="+mn-ea"/>
            </a:endParaRPr>
          </a:p>
        </p:txBody>
      </p:sp>
      <p:pic>
        <p:nvPicPr>
          <p:cNvPr id="4" name="图片 5" descr="远距离"/>
          <p:cNvPicPr>
            <a:picLocks noChangeAspect="1"/>
          </p:cNvPicPr>
          <p:nvPr>
            <p:custDataLst>
              <p:tags r:id="rId4"/>
            </p:custDataLst>
          </p:nvPr>
        </p:nvPicPr>
        <p:blipFill>
          <a:blip r:embed="rId5"/>
          <a:stretch>
            <a:fillRect/>
          </a:stretch>
        </p:blipFill>
        <p:spPr>
          <a:xfrm>
            <a:off x="2700020" y="3263265"/>
            <a:ext cx="6791960" cy="2820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三、设计方案</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041784" y="1330249"/>
            <a:ext cx="9502815" cy="460375"/>
            <a:chOff x="1099595" y="1375466"/>
            <a:chExt cx="9502815" cy="601147"/>
          </a:xfrm>
        </p:grpSpPr>
        <p:sp>
          <p:nvSpPr>
            <p:cNvPr id="23" name="文本框 22"/>
            <p:cNvSpPr txBox="1"/>
            <p:nvPr/>
          </p:nvSpPr>
          <p:spPr>
            <a:xfrm>
              <a:off x="1099595" y="1375466"/>
              <a:ext cx="5990388" cy="60114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远距离场景</a:t>
              </a:r>
              <a:endParaRPr lang="zh-CN" altLang="en-US" sz="2400"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099595" y="1898248"/>
              <a:ext cx="9502815" cy="0"/>
            </a:xfrm>
            <a:prstGeom prst="line">
              <a:avLst/>
            </a:prstGeom>
            <a:ln>
              <a:solidFill>
                <a:srgbClr val="02549D"/>
              </a:solidFill>
            </a:ln>
          </p:spPr>
          <p:style>
            <a:lnRef idx="1">
              <a:schemeClr val="accent1"/>
            </a:lnRef>
            <a:fillRef idx="0">
              <a:schemeClr val="accent1"/>
            </a:fillRef>
            <a:effectRef idx="0">
              <a:schemeClr val="accent1"/>
            </a:effectRef>
            <a:fontRef idx="minor">
              <a:schemeClr val="tx1"/>
            </a:fontRef>
          </p:style>
        </p:cxnSp>
      </p:grpSp>
      <p:sp>
        <p:nvSpPr>
          <p:cNvPr id="2" name="Rectangle 2"/>
          <p:cNvSpPr>
            <a:spLocks noChangeArrowheads="1"/>
          </p:cNvSpPr>
          <p:nvPr/>
        </p:nvSpPr>
        <p:spPr bwMode="auto">
          <a:xfrm flipV="1">
            <a:off x="1629696" y="1982398"/>
            <a:ext cx="104172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灯片编号占位符 12"/>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3" name="文本框 2"/>
          <p:cNvSpPr txBox="1"/>
          <p:nvPr/>
        </p:nvSpPr>
        <p:spPr>
          <a:xfrm>
            <a:off x="1042035" y="1790700"/>
            <a:ext cx="10022205" cy="11988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设计目标：扩充此场景下</a:t>
            </a:r>
            <a:r>
              <a:rPr lang="en-US" altLang="zh-CN">
                <a:latin typeface="Times New Roman" panose="02020603050405020304" pitchFamily="18" charset="0"/>
                <a:cs typeface="Times New Roman" panose="02020603050405020304" pitchFamily="18" charset="0"/>
              </a:rPr>
              <a:t>5G</a:t>
            </a:r>
            <a:r>
              <a:rPr lang="zh-CN" altLang="en-US">
                <a:latin typeface="Times New Roman" panose="02020603050405020304" pitchFamily="18" charset="0"/>
                <a:cs typeface="Times New Roman" panose="02020603050405020304" pitchFamily="18" charset="0"/>
              </a:rPr>
              <a:t>频段下行覆盖范围</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设计方案</a:t>
            </a:r>
            <a:endParaRPr lang="zh-CN" alt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3.1 </a:t>
            </a:r>
            <a:r>
              <a:rPr lang="zh-CN" altLang="en-US">
                <a:latin typeface="Times New Roman" panose="02020603050405020304" pitchFamily="18" charset="0"/>
                <a:cs typeface="Times New Roman" panose="02020603050405020304" pitchFamily="18" charset="0"/>
                <a:sym typeface="+mn-ea"/>
              </a:rPr>
              <a:t>基于</a:t>
            </a:r>
            <a:r>
              <a:rPr lang="en-US" altLang="zh-CN">
                <a:latin typeface="Times New Roman" panose="02020603050405020304" pitchFamily="18" charset="0"/>
                <a:cs typeface="Times New Roman" panose="02020603050405020304" pitchFamily="18" charset="0"/>
                <a:sym typeface="+mn-ea"/>
              </a:rPr>
              <a:t>VLAN</a:t>
            </a:r>
            <a:r>
              <a:rPr lang="zh-CN" altLang="en-US">
                <a:latin typeface="Times New Roman" panose="02020603050405020304" pitchFamily="18" charset="0"/>
                <a:cs typeface="Times New Roman" panose="02020603050405020304" pitchFamily="18" charset="0"/>
                <a:sym typeface="+mn-ea"/>
              </a:rPr>
              <a:t>隧道的</a:t>
            </a:r>
            <a:r>
              <a:rPr lang="zh-CN" altLang="en-US">
                <a:latin typeface="Times New Roman" panose="02020603050405020304" pitchFamily="18" charset="0"/>
                <a:cs typeface="Times New Roman" panose="02020603050405020304" pitchFamily="18" charset="0"/>
                <a:sym typeface="+mn-ea"/>
              </a:rPr>
              <a:t>上行报文透传机制</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pic>
        <p:nvPicPr>
          <p:cNvPr id="4" name="图片 3" descr="中远距离通信图(1)"/>
          <p:cNvPicPr>
            <a:picLocks noChangeAspect="1"/>
          </p:cNvPicPr>
          <p:nvPr/>
        </p:nvPicPr>
        <p:blipFill>
          <a:blip r:embed="rId4"/>
          <a:stretch>
            <a:fillRect/>
          </a:stretch>
        </p:blipFill>
        <p:spPr>
          <a:xfrm>
            <a:off x="2258060" y="2838450"/>
            <a:ext cx="7675880" cy="3963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三、设计方案</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041784" y="1330249"/>
            <a:ext cx="9502815" cy="460375"/>
            <a:chOff x="1099595" y="1375466"/>
            <a:chExt cx="9502815" cy="601147"/>
          </a:xfrm>
        </p:grpSpPr>
        <p:sp>
          <p:nvSpPr>
            <p:cNvPr id="23" name="文本框 22"/>
            <p:cNvSpPr txBox="1"/>
            <p:nvPr/>
          </p:nvSpPr>
          <p:spPr>
            <a:xfrm>
              <a:off x="1099595" y="1375466"/>
              <a:ext cx="5990388" cy="60114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远距离场景</a:t>
              </a:r>
              <a:endParaRPr lang="zh-CN" altLang="en-US" sz="2400"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099595" y="1898248"/>
              <a:ext cx="9502815" cy="0"/>
            </a:xfrm>
            <a:prstGeom prst="line">
              <a:avLst/>
            </a:prstGeom>
            <a:ln>
              <a:solidFill>
                <a:srgbClr val="02549D"/>
              </a:solidFill>
            </a:ln>
          </p:spPr>
          <p:style>
            <a:lnRef idx="1">
              <a:schemeClr val="accent1"/>
            </a:lnRef>
            <a:fillRef idx="0">
              <a:schemeClr val="accent1"/>
            </a:fillRef>
            <a:effectRef idx="0">
              <a:schemeClr val="accent1"/>
            </a:effectRef>
            <a:fontRef idx="minor">
              <a:schemeClr val="tx1"/>
            </a:fontRef>
          </p:style>
        </p:cxnSp>
      </p:grpSp>
      <p:sp>
        <p:nvSpPr>
          <p:cNvPr id="2" name="Rectangle 2"/>
          <p:cNvSpPr>
            <a:spLocks noChangeArrowheads="1"/>
          </p:cNvSpPr>
          <p:nvPr/>
        </p:nvSpPr>
        <p:spPr bwMode="auto">
          <a:xfrm flipV="1">
            <a:off x="1629696" y="1982398"/>
            <a:ext cx="104172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灯片编号占位符 12"/>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4" name="文本框 3"/>
          <p:cNvSpPr txBox="1"/>
          <p:nvPr/>
        </p:nvSpPr>
        <p:spPr>
          <a:xfrm>
            <a:off x="1042035" y="2045970"/>
            <a:ext cx="9568180" cy="92202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sym typeface="+mn-ea"/>
              </a:rPr>
              <a:t>3.2 </a:t>
            </a:r>
            <a:r>
              <a:rPr lang="zh-CN">
                <a:latin typeface="Times New Roman" panose="02020603050405020304" pitchFamily="18" charset="0"/>
                <a:cs typeface="Times New Roman" panose="02020603050405020304" pitchFamily="18" charset="0"/>
                <a:sym typeface="+mn-ea"/>
              </a:rPr>
              <a:t>自定义驱动层重传</a:t>
            </a:r>
            <a:endParaRPr lang="zh-CN">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通过</a:t>
            </a:r>
            <a:r>
              <a:rPr lang="en-US" altLang="zh-CN">
                <a:latin typeface="Times New Roman" panose="02020603050405020304" pitchFamily="18" charset="0"/>
                <a:cs typeface="Times New Roman" panose="02020603050405020304" pitchFamily="18" charset="0"/>
                <a:sym typeface="+mn-ea"/>
              </a:rPr>
              <a:t>AP</a:t>
            </a:r>
            <a:r>
              <a:rPr lang="zh-CN" altLang="en-US">
                <a:latin typeface="Times New Roman" panose="02020603050405020304" pitchFamily="18" charset="0"/>
                <a:cs typeface="Times New Roman" panose="02020603050405020304" pitchFamily="18" charset="0"/>
                <a:sym typeface="+mn-ea"/>
              </a:rPr>
              <a:t>侧维护发送缓存窗口，手机侧维护接收整序窗口以及发送反馈帧反馈传输失败报文进行实现。</a:t>
            </a:r>
            <a:endParaRPr lang="zh-CN" altLang="en-US">
              <a:latin typeface="Times New Roman" panose="02020603050405020304" pitchFamily="18" charset="0"/>
              <a:cs typeface="Times New Roman" panose="02020603050405020304" pitchFamily="18" charset="0"/>
              <a:sym typeface="+mn-ea"/>
            </a:endParaRPr>
          </a:p>
        </p:txBody>
      </p:sp>
      <p:pic>
        <p:nvPicPr>
          <p:cNvPr id="16" name="图片 15" descr="驱动重传(2)"/>
          <p:cNvPicPr>
            <a:picLocks noChangeAspect="1"/>
          </p:cNvPicPr>
          <p:nvPr/>
        </p:nvPicPr>
        <p:blipFill>
          <a:blip r:embed="rId4"/>
          <a:stretch>
            <a:fillRect/>
          </a:stretch>
        </p:blipFill>
        <p:spPr>
          <a:xfrm>
            <a:off x="2691765" y="2651760"/>
            <a:ext cx="5871210" cy="2087880"/>
          </a:xfrm>
          <a:prstGeom prst="rect">
            <a:avLst/>
          </a:prstGeom>
        </p:spPr>
      </p:pic>
      <p:sp>
        <p:nvSpPr>
          <p:cNvPr id="5" name="文本框 4"/>
          <p:cNvSpPr txBox="1"/>
          <p:nvPr>
            <p:custDataLst>
              <p:tags r:id="rId5"/>
            </p:custDataLst>
          </p:nvPr>
        </p:nvSpPr>
        <p:spPr>
          <a:xfrm>
            <a:off x="1042035" y="4739640"/>
            <a:ext cx="9568180" cy="64516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sym typeface="+mn-ea"/>
              </a:rPr>
              <a:t>3.3 </a:t>
            </a:r>
            <a:r>
              <a:rPr lang="en-US" altLang="zh-CN">
                <a:latin typeface="Times New Roman" panose="02020603050405020304" pitchFamily="18" charset="0"/>
                <a:cs typeface="Times New Roman" panose="02020603050405020304" pitchFamily="18" charset="0"/>
                <a:sym typeface="+mn-ea"/>
              </a:rPr>
              <a:t>802.11</a:t>
            </a:r>
            <a:r>
              <a:rPr lang="zh-CN" altLang="en-US">
                <a:latin typeface="Times New Roman" panose="02020603050405020304" pitchFamily="18" charset="0"/>
                <a:cs typeface="Times New Roman" panose="02020603050405020304" pitchFamily="18" charset="0"/>
                <a:sym typeface="+mn-ea"/>
              </a:rPr>
              <a:t>底层发送窗口强制移动</a:t>
            </a:r>
            <a:endParaRPr lang="zh-CN">
              <a:latin typeface="Times New Roman" panose="02020603050405020304" pitchFamily="18" charset="0"/>
              <a:cs typeface="Times New Roman" panose="02020603050405020304" pitchFamily="18" charset="0"/>
              <a:sym typeface="+mn-ea"/>
            </a:endParaRPr>
          </a:p>
          <a:p>
            <a:r>
              <a:rPr lang="zh-CN">
                <a:latin typeface="Times New Roman" panose="02020603050405020304" pitchFamily="18" charset="0"/>
                <a:cs typeface="Times New Roman" panose="02020603050405020304" pitchFamily="18" charset="0"/>
                <a:sym typeface="+mn-ea"/>
              </a:rPr>
              <a:t>修改底层代码，定时强制移动底层发送窗口</a:t>
            </a:r>
            <a:endParaRPr lang="zh-CN" altLang="en-US">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1" name="组合 40"/>
          <p:cNvGrpSpPr/>
          <p:nvPr/>
        </p:nvGrpSpPr>
        <p:grpSpPr>
          <a:xfrm>
            <a:off x="8756602" y="271211"/>
            <a:ext cx="3808148" cy="602788"/>
            <a:chOff x="7852997" y="232338"/>
            <a:chExt cx="4742059" cy="941515"/>
          </a:xfrm>
        </p:grpSpPr>
        <p:pic>
          <p:nvPicPr>
            <p:cNvPr id="33" name="图片 32"/>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36" name="图片 35"/>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39"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42" name="矩形 41"/>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四、研究进度安排</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3" name="内容占位符 2"/>
          <p:cNvSpPr>
            <a:spLocks noGrp="1"/>
          </p:cNvSpPr>
          <p:nvPr>
            <p:ph idx="1"/>
            <p:custDataLst>
              <p:tags r:id="rId4"/>
            </p:custDataLst>
          </p:nvPr>
        </p:nvSpPr>
        <p:spPr/>
        <p:txBody>
          <a:bodyPr/>
          <a:p>
            <a:pPr marL="0" indent="0">
              <a:buNone/>
            </a:pP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600" b="1" dirty="0">
              <a:latin typeface="+mn-ea"/>
              <a:ea typeface="+mn-ea"/>
            </a:endParaRPr>
          </a:p>
          <a:p>
            <a:pPr marL="0" lvl="1" algn="l" fontAlgn="auto">
              <a:lnSpc>
                <a:spcPct val="150000"/>
              </a:lnSpc>
              <a:buClrTx/>
              <a:buSzTx/>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2023年9月到10月：了解相关技术，进行方案设计</a:t>
            </a:r>
            <a:endParaRPr lang="zh-CN" altLang="en-US">
              <a:latin typeface="Times New Roman" panose="02020603050405020304" pitchFamily="18" charset="0"/>
              <a:cs typeface="Times New Roman" panose="02020603050405020304" pitchFamily="18" charset="0"/>
            </a:endParaRPr>
          </a:p>
          <a:p>
            <a:pPr marL="0" lvl="1" algn="l" fontAlgn="auto">
              <a:lnSpc>
                <a:spcPct val="150000"/>
              </a:lnSpc>
              <a:buClrTx/>
              <a:buSzTx/>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2023年11月到2024年6月：细化方案，按照方案进行实现</a:t>
            </a:r>
            <a:endParaRPr lang="zh-CN" altLang="en-US">
              <a:latin typeface="Times New Roman" panose="02020603050405020304" pitchFamily="18" charset="0"/>
              <a:cs typeface="Times New Roman" panose="02020603050405020304" pitchFamily="18" charset="0"/>
            </a:endParaRPr>
          </a:p>
          <a:p>
            <a:pPr marL="0" lvl="1" algn="l" fontAlgn="auto">
              <a:lnSpc>
                <a:spcPct val="150000"/>
              </a:lnSpc>
              <a:buClrTx/>
              <a:buSzTx/>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2024年7月到2024年11月：优化算法并整理结果</a:t>
            </a:r>
            <a:endParaRPr lang="zh-CN" altLang="en-US">
              <a:latin typeface="Times New Roman" panose="02020603050405020304" pitchFamily="18" charset="0"/>
              <a:cs typeface="Times New Roman" panose="02020603050405020304" pitchFamily="18" charset="0"/>
            </a:endParaRPr>
          </a:p>
          <a:p>
            <a:pPr marL="0" lvl="1" algn="l" fontAlgn="auto">
              <a:lnSpc>
                <a:spcPct val="150000"/>
              </a:lnSpc>
              <a:buClrTx/>
              <a:buSzTx/>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2024年12月到2025年3月：撰写论文</a:t>
            </a:r>
            <a:endParaRPr lang="en-US" altLang="zh-CN" sz="2400" kern="100" dirty="0">
              <a:effectLst/>
              <a:latin typeface="Times New Roman" panose="02020603050405020304" pitchFamily="18" charset="0"/>
              <a:ea typeface="宋体" panose="02010600030101010101" pitchFamily="2" charset="-122"/>
            </a:endParaRPr>
          </a:p>
          <a:p>
            <a:pPr lvl="1">
              <a:buClr>
                <a:schemeClr val="accent1"/>
              </a:buClr>
              <a:buFont typeface="Wingdings" panose="05000000000000000000" pitchFamily="2" charset="2"/>
              <a:buChar char="n"/>
            </a:pPr>
            <a:endParaRPr lang="en-US" altLang="zh-CN" sz="2800" b="1"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25103"/>
    </mc:Choice>
    <mc:Fallback>
      <p:transition spd="slow" advTm="25103"/>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266439"/>
            <a:ext cx="12192000" cy="2325122"/>
          </a:xfrm>
          <a:prstGeom prst="rect">
            <a:avLst/>
          </a:prstGeom>
          <a:solidFill>
            <a:srgbClr val="02549D"/>
          </a:solidFill>
          <a:ln>
            <a:solidFill>
              <a:srgbClr val="025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感谢聆听</a:t>
            </a:r>
            <a:endParaRPr lang="zh-CN" altLang="en-US" sz="36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70609" y="504267"/>
            <a:ext cx="5454687" cy="1436261"/>
            <a:chOff x="170609" y="504267"/>
            <a:chExt cx="5454687" cy="1436261"/>
          </a:xfrm>
        </p:grpSpPr>
        <p:grpSp>
          <p:nvGrpSpPr>
            <p:cNvPr id="22" name="组合 21"/>
            <p:cNvGrpSpPr/>
            <p:nvPr/>
          </p:nvGrpSpPr>
          <p:grpSpPr>
            <a:xfrm>
              <a:off x="2097541" y="654877"/>
              <a:ext cx="3527755" cy="1285651"/>
              <a:chOff x="2136299" y="521424"/>
              <a:chExt cx="3400627" cy="1110888"/>
            </a:xfrm>
          </p:grpSpPr>
          <p:pic>
            <p:nvPicPr>
              <p:cNvPr id="7" name="图片 6" descr="11"/>
              <p:cNvPicPr/>
              <p:nvPr/>
            </p:nvPicPr>
            <p:blipFill>
              <a:blip r:embed="rId1" cstate="print">
                <a:lum bright="6000"/>
                <a:extLst>
                  <a:ext uri="{28A0092B-C50C-407E-A947-70E740481C1C}">
                    <a14:useLocalDpi xmlns:a14="http://schemas.microsoft.com/office/drawing/2010/main" val="0"/>
                  </a:ext>
                </a:extLst>
              </a:blip>
              <a:srcRect/>
              <a:stretch>
                <a:fillRect/>
              </a:stretch>
            </p:blipFill>
            <p:spPr>
              <a:xfrm>
                <a:off x="2208131" y="521424"/>
                <a:ext cx="3136867" cy="609792"/>
              </a:xfrm>
              <a:prstGeom prst="rect">
                <a:avLst/>
              </a:prstGeom>
              <a:noFill/>
              <a:ln>
                <a:noFill/>
              </a:ln>
            </p:spPr>
          </p:pic>
          <p:pic>
            <p:nvPicPr>
              <p:cNvPr id="8" name="图片 7"/>
              <p:cNvPicPr>
                <a:picLocks noChangeAspect="1"/>
              </p:cNvPicPr>
              <p:nvPr/>
            </p:nvPicPr>
            <p:blipFill rotWithShape="1">
              <a:blip r:embed="rId2"/>
              <a:srcRect l="15586" t="2556" r="14796" b="2628"/>
              <a:stretch>
                <a:fillRect/>
              </a:stretch>
            </p:blipFill>
            <p:spPr>
              <a:xfrm>
                <a:off x="2136299" y="1236386"/>
                <a:ext cx="3400627" cy="395926"/>
              </a:xfrm>
              <a:prstGeom prst="rect">
                <a:avLst/>
              </a:prstGeom>
            </p:spPr>
          </p:pic>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609" y="504267"/>
              <a:ext cx="1887041" cy="1436261"/>
            </a:xfrm>
            <a:prstGeom prst="rect">
              <a:avLst/>
            </a:prstGeom>
          </p:spPr>
        </p:pic>
      </p:grpSp>
      <p:sp>
        <p:nvSpPr>
          <p:cNvPr id="2" name="灯片编号占位符 1"/>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1384"/>
    </mc:Choice>
    <mc:Fallback>
      <p:transition spd="slow" advTm="2138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2933698" y="68577"/>
            <a:ext cx="6858000" cy="6720845"/>
          </a:xfrm>
          <a:prstGeom prst="rect">
            <a:avLst/>
          </a:prstGeom>
          <a:blipFill dpi="0" rotWithShape="1">
            <a:blip r:embed="rId1">
              <a:alphaModFix amt="4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855723" y="0"/>
            <a:ext cx="8336277" cy="6858000"/>
          </a:xfrm>
          <a:prstGeom prst="rect">
            <a:avLst/>
          </a:prstGeom>
          <a:solidFill>
            <a:srgbClr val="02549D"/>
          </a:solidFill>
          <a:ln>
            <a:solidFill>
              <a:srgbClr val="025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944879" y="3071033"/>
            <a:ext cx="2148841" cy="830997"/>
          </a:xfrm>
          <a:prstGeom prst="rect">
            <a:avLst/>
          </a:prstGeom>
          <a:noFill/>
        </p:spPr>
        <p:txBody>
          <a:bodyPr wrap="square" rtlCol="0">
            <a:spAutoFit/>
          </a:bodyPr>
          <a:lstStyle/>
          <a:p>
            <a:pPr algn="ctr"/>
            <a:r>
              <a:rPr lang="zh-CN" altLang="en-US" sz="4800" dirty="0">
                <a:solidFill>
                  <a:srgbClr val="02549D"/>
                </a:solidFill>
                <a:latin typeface="微软雅黑" panose="020B0503020204020204" pitchFamily="34" charset="-122"/>
                <a:ea typeface="微软雅黑" panose="020B0503020204020204" pitchFamily="34" charset="-122"/>
              </a:rPr>
              <a:t>目   录</a:t>
            </a:r>
            <a:endParaRPr lang="zh-CN" altLang="en-US" sz="4800" dirty="0">
              <a:solidFill>
                <a:srgbClr val="02549D"/>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194218" y="3067310"/>
            <a:ext cx="1655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94218" y="3902030"/>
            <a:ext cx="165566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944879" y="2052310"/>
            <a:ext cx="2238159" cy="599502"/>
            <a:chOff x="170609" y="504267"/>
            <a:chExt cx="5454687" cy="1436261"/>
          </a:xfrm>
        </p:grpSpPr>
        <p:grpSp>
          <p:nvGrpSpPr>
            <p:cNvPr id="11" name="组合 10"/>
            <p:cNvGrpSpPr/>
            <p:nvPr/>
          </p:nvGrpSpPr>
          <p:grpSpPr>
            <a:xfrm>
              <a:off x="2097541" y="654877"/>
              <a:ext cx="3527755" cy="1285651"/>
              <a:chOff x="2136299" y="521424"/>
              <a:chExt cx="3400627" cy="1110888"/>
            </a:xfrm>
          </p:grpSpPr>
          <p:pic>
            <p:nvPicPr>
              <p:cNvPr id="13" name="图片 12" descr="11"/>
              <p:cNvPicPr/>
              <p:nvPr/>
            </p:nvPicPr>
            <p:blipFill>
              <a:blip r:embed="rId2" cstate="print">
                <a:lum bright="6000"/>
                <a:extLst>
                  <a:ext uri="{28A0092B-C50C-407E-A947-70E740481C1C}">
                    <a14:useLocalDpi xmlns:a14="http://schemas.microsoft.com/office/drawing/2010/main" val="0"/>
                  </a:ext>
                </a:extLst>
              </a:blip>
              <a:srcRect/>
              <a:stretch>
                <a:fillRect/>
              </a:stretch>
            </p:blipFill>
            <p:spPr>
              <a:xfrm>
                <a:off x="2208131" y="521424"/>
                <a:ext cx="3136867" cy="609792"/>
              </a:xfrm>
              <a:prstGeom prst="rect">
                <a:avLst/>
              </a:prstGeom>
              <a:noFill/>
              <a:ln>
                <a:noFill/>
              </a:ln>
            </p:spPr>
          </p:pic>
          <p:pic>
            <p:nvPicPr>
              <p:cNvPr id="14" name="图片 13"/>
              <p:cNvPicPr>
                <a:picLocks noChangeAspect="1"/>
              </p:cNvPicPr>
              <p:nvPr/>
            </p:nvPicPr>
            <p:blipFill rotWithShape="1">
              <a:blip r:embed="rId3"/>
              <a:srcRect l="15586" t="2556" r="14796" b="2628"/>
              <a:stretch>
                <a:fillRect/>
              </a:stretch>
            </p:blipFill>
            <p:spPr>
              <a:xfrm>
                <a:off x="2136299" y="1236386"/>
                <a:ext cx="3400627" cy="395926"/>
              </a:xfrm>
              <a:prstGeom prst="rect">
                <a:avLst/>
              </a:prstGeom>
            </p:spPr>
          </p:pic>
        </p:gr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609" y="504267"/>
              <a:ext cx="1887041" cy="1436261"/>
            </a:xfrm>
            <a:prstGeom prst="rect">
              <a:avLst/>
            </a:prstGeom>
          </p:spPr>
        </p:pic>
      </p:grpSp>
      <p:sp>
        <p:nvSpPr>
          <p:cNvPr id="17" name="文本框 16"/>
          <p:cNvSpPr txBox="1"/>
          <p:nvPr/>
        </p:nvSpPr>
        <p:spPr>
          <a:xfrm>
            <a:off x="5319594" y="1728482"/>
            <a:ext cx="5969065" cy="3538220"/>
          </a:xfrm>
          <a:prstGeom prst="rect">
            <a:avLst/>
          </a:prstGeom>
          <a:noFill/>
        </p:spPr>
        <p:txBody>
          <a:bodyPr wrap="square" rtlCol="0">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一、研究背景</a:t>
            </a:r>
            <a:endParaRPr lang="zh-CN" altLang="en-US" sz="2800" dirty="0">
              <a:solidFill>
                <a:schemeClr val="bg1"/>
              </a:solidFill>
              <a:latin typeface="微软雅黑" panose="020B0503020204020204" pitchFamily="34" charset="-122"/>
              <a:ea typeface="微软雅黑" panose="020B0503020204020204" pitchFamily="34" charset="-122"/>
            </a:endParaRPr>
          </a:p>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二、发展现状</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二、设计方案</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三、</a:t>
            </a:r>
            <a:r>
              <a:rPr lang="zh-CN" altLang="en-US" sz="2800" dirty="0">
                <a:solidFill>
                  <a:schemeClr val="bg1"/>
                </a:solidFill>
                <a:latin typeface="微软雅黑" panose="020B0503020204020204" pitchFamily="34" charset="-122"/>
                <a:ea typeface="微软雅黑" panose="020B0503020204020204" pitchFamily="34" charset="-122"/>
              </a:rPr>
              <a:t>研究计划</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352ABA5C-5985-4E51-817D-EBF50A780D7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7104"/>
    </mc:Choice>
    <mc:Fallback>
      <p:transition spd="slow" advTm="71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一、研究背景</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13" name="文本框 12"/>
          <p:cNvSpPr txBox="1"/>
          <p:nvPr>
            <p:custDataLst>
              <p:tags r:id="rId4"/>
            </p:custDataLst>
          </p:nvPr>
        </p:nvSpPr>
        <p:spPr>
          <a:xfrm>
            <a:off x="1046480" y="1925320"/>
            <a:ext cx="10099675" cy="3772535"/>
          </a:xfrm>
          <a:prstGeom prst="rect">
            <a:avLst/>
          </a:prstGeom>
          <a:noFill/>
        </p:spPr>
        <p:txBody>
          <a:bodyPr wrap="square" rtlCol="0">
            <a:noAutofit/>
          </a:bodyPr>
          <a:p>
            <a:pPr indent="457200">
              <a:lnSpc>
                <a:spcPct val="150000"/>
              </a:lnSpc>
              <a:buFont typeface="Arial" panose="020B0604020202020204" pitchFamily="34" charset="0"/>
              <a:buNone/>
            </a:pPr>
            <a:r>
              <a:rPr sz="2000" dirty="0">
                <a:latin typeface="Times New Roman" panose="02020603050405020304" pitchFamily="18" charset="0"/>
                <a:ea typeface="微软雅黑" panose="020B0503020204020204" pitchFamily="34" charset="-122"/>
                <a:cs typeface="Times New Roman" panose="02020603050405020304" pitchFamily="18" charset="0"/>
              </a:rPr>
              <a:t>增强WiFi边缘覆盖性能的需求源自多个方面。</a:t>
            </a:r>
            <a:endParaRPr sz="2000"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buFont typeface="Arial" panose="020B0604020202020204" pitchFamily="34" charset="0"/>
              <a:buNone/>
            </a:pPr>
            <a:r>
              <a:rPr sz="2000" dirty="0">
                <a:latin typeface="Times New Roman" panose="02020603050405020304" pitchFamily="18" charset="0"/>
                <a:ea typeface="微软雅黑" panose="020B0503020204020204" pitchFamily="34" charset="-122"/>
                <a:cs typeface="Times New Roman" panose="02020603050405020304" pitchFamily="18" charset="0"/>
              </a:rPr>
              <a:t>首先，现代社会对于无线互联的依赖不断增加，要求网络可在各种环境中提供高质量的连接。这包括家庭、办公室、商店、酒店、医院、学校以及城市中的公共场所等各种场景。</a:t>
            </a:r>
            <a:endParaRPr sz="2000"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buFont typeface="Arial" panose="020B0604020202020204" pitchFamily="34" charset="0"/>
              <a:buNone/>
            </a:pPr>
            <a:r>
              <a:rPr sz="2000" dirty="0">
                <a:latin typeface="Times New Roman" panose="02020603050405020304" pitchFamily="18" charset="0"/>
                <a:ea typeface="微软雅黑" panose="020B0503020204020204" pitchFamily="34" charset="-122"/>
                <a:cs typeface="Times New Roman" panose="02020603050405020304" pitchFamily="18" charset="0"/>
              </a:rPr>
              <a:t>其次，智能手机、智能家居设备、无人机、智能城市基础设施等多样化设备的普及，对WiFi网络提出了更高的覆盖和容量需求。</a:t>
            </a:r>
            <a:endParaRPr sz="2000"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buFont typeface="Arial" panose="020B0604020202020204" pitchFamily="34" charset="0"/>
              <a:buNone/>
            </a:pPr>
            <a:r>
              <a:rPr sz="2000" dirty="0">
                <a:latin typeface="Times New Roman" panose="02020603050405020304" pitchFamily="18" charset="0"/>
                <a:ea typeface="微软雅黑" panose="020B0503020204020204" pitchFamily="34" charset="-122"/>
                <a:cs typeface="Times New Roman" panose="02020603050405020304" pitchFamily="18" charset="0"/>
              </a:rPr>
              <a:t>同时，应对大规模活动、紧急情况和自然灾害等特殊场景的网络覆盖增强也尤为关键。</a:t>
            </a:r>
            <a:endParaRPr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一、研究背景</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961165" y="1544994"/>
            <a:ext cx="9502815" cy="460375"/>
            <a:chOff x="1099595" y="1375466"/>
            <a:chExt cx="9502815" cy="601147"/>
          </a:xfrm>
        </p:grpSpPr>
        <p:sp>
          <p:nvSpPr>
            <p:cNvPr id="23" name="文本框 22"/>
            <p:cNvSpPr txBox="1"/>
            <p:nvPr/>
          </p:nvSpPr>
          <p:spPr>
            <a:xfrm>
              <a:off x="1099595" y="1375466"/>
              <a:ext cx="5990388" cy="601147"/>
            </a:xfrm>
            <a:prstGeom prst="rect">
              <a:avLst/>
            </a:prstGeom>
            <a:noFill/>
          </p:spPr>
          <p:txBody>
            <a:bodyPr wrap="square" rtlCol="0">
              <a:spAutoFit/>
            </a:bodyPr>
            <a:lstStyle/>
            <a:p>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WiFi</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网络</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上行覆盖问题</a:t>
              </a:r>
              <a:endParaRPr lang="zh-CN" altLang="en-US" sz="28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099595" y="1898248"/>
              <a:ext cx="9502815" cy="0"/>
            </a:xfrm>
            <a:prstGeom prst="line">
              <a:avLst/>
            </a:prstGeom>
            <a:ln>
              <a:solidFill>
                <a:srgbClr val="02549D"/>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13" name="文本框 12"/>
          <p:cNvSpPr txBox="1"/>
          <p:nvPr>
            <p:custDataLst>
              <p:tags r:id="rId4"/>
            </p:custDataLst>
          </p:nvPr>
        </p:nvSpPr>
        <p:spPr>
          <a:xfrm>
            <a:off x="961390" y="2006600"/>
            <a:ext cx="6278245" cy="3772535"/>
          </a:xfrm>
          <a:prstGeom prst="rect">
            <a:avLst/>
          </a:prstGeom>
          <a:noFill/>
        </p:spPr>
        <p:txBody>
          <a:bodyPr wrap="square" rtlCol="0">
            <a:noAutofit/>
          </a:bodyPr>
          <a:p>
            <a:pPr marL="342900" indent="-342900">
              <a:lnSpc>
                <a:spcPct val="150000"/>
              </a:lnSpc>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中远距离</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此时</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5G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频段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上行链路预算较低，上行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确认帧少量丢失，存在不必要的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重传，影响带宽。</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dirty="0">
                <a:effectLst/>
                <a:latin typeface="Times New Roman" panose="02020603050405020304" pitchFamily="18" charset="0"/>
                <a:ea typeface="微软雅黑" panose="020B0503020204020204" pitchFamily="34" charset="-122"/>
                <a:cs typeface="Times New Roman" panose="02020603050405020304" pitchFamily="18" charset="0"/>
              </a:rPr>
              <a:t>远距离：</a:t>
            </a:r>
            <a:endParaRPr lang="en-US" altLang="zh-CN" dirty="0">
              <a:effectLst/>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频段上行链路预算不达标，上行管理帧、</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帧、</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确认帧等大量丢失，下行存在着</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MAC</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层的残留丢帧，导致</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5G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频段链路</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带宽急剧下降。</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其中管理帧的丢失可能使终端设备无法找到可用的网络或无法与WiFi网络建立连接或保持连接，使链路覆盖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范围严重受限。</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7617363" y="2227607"/>
            <a:ext cx="4079338" cy="3782802"/>
            <a:chOff x="1864263" y="2345717"/>
            <a:chExt cx="4079338" cy="3782802"/>
          </a:xfrm>
        </p:grpSpPr>
        <p:sp>
          <p:nvSpPr>
            <p:cNvPr id="5" name="文本框 4"/>
            <p:cNvSpPr txBox="1"/>
            <p:nvPr>
              <p:custDataLst>
                <p:tags r:id="rId5"/>
              </p:custDataLst>
            </p:nvPr>
          </p:nvSpPr>
          <p:spPr>
            <a:xfrm>
              <a:off x="2657671" y="5728409"/>
              <a:ext cx="3064703" cy="400110"/>
            </a:xfrm>
            <a:prstGeom prst="rect">
              <a:avLst/>
            </a:prstGeom>
            <a:noFill/>
          </p:spPr>
          <p:txBody>
            <a:bodyPr wrap="square" rtlCol="0">
              <a:spAutoFit/>
            </a:bodyPr>
            <a:p>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WiFi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网络覆盖问题示意图</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4" name="图片 23"/>
            <p:cNvPicPr>
              <a:picLocks noChangeAspect="1"/>
            </p:cNvPicPr>
            <p:nvPr>
              <p:custDataLst>
                <p:tags r:id="rId6"/>
              </p:custDataLst>
            </p:nvPr>
          </p:nvPicPr>
          <p:blipFill>
            <a:blip r:embed="rId7"/>
            <a:stretch>
              <a:fillRect/>
            </a:stretch>
          </p:blipFill>
          <p:spPr>
            <a:xfrm>
              <a:off x="1864263" y="2345717"/>
              <a:ext cx="4079338" cy="3327434"/>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二、</a:t>
              </a:r>
              <a:r>
                <a:rPr lang="zh-CN" altLang="en-US" sz="2800" dirty="0">
                  <a:solidFill>
                    <a:schemeClr val="bg1"/>
                  </a:solidFill>
                  <a:latin typeface="微软雅黑" panose="020B0503020204020204" pitchFamily="34" charset="-122"/>
                  <a:ea typeface="微软雅黑" panose="020B0503020204020204" pitchFamily="34" charset="-122"/>
                </a:rPr>
                <a:t>研究现状</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961165" y="1544994"/>
            <a:ext cx="9502815" cy="460375"/>
            <a:chOff x="1099595" y="1375466"/>
            <a:chExt cx="9502815" cy="601147"/>
          </a:xfrm>
        </p:grpSpPr>
        <p:sp>
          <p:nvSpPr>
            <p:cNvPr id="23" name="文本框 22"/>
            <p:cNvSpPr txBox="1"/>
            <p:nvPr/>
          </p:nvSpPr>
          <p:spPr>
            <a:xfrm>
              <a:off x="1099595" y="1375466"/>
              <a:ext cx="5990388" cy="601147"/>
            </a:xfrm>
            <a:prstGeom prst="rect">
              <a:avLst/>
            </a:prstGeom>
            <a:noFill/>
          </p:spPr>
          <p:txBody>
            <a:bodyPr wrap="square" rtlCol="0">
              <a:spAutoFit/>
            </a:bodyPr>
            <a:lstStyle/>
            <a:p>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WiFi</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边缘增强物理层</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研究</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 name="直接连接符 34"/>
            <p:cNvCxnSpPr/>
            <p:nvPr/>
          </p:nvCxnSpPr>
          <p:spPr>
            <a:xfrm>
              <a:off x="1099595" y="1898248"/>
              <a:ext cx="9502815" cy="0"/>
            </a:xfrm>
            <a:prstGeom prst="line">
              <a:avLst/>
            </a:prstGeom>
            <a:ln>
              <a:solidFill>
                <a:srgbClr val="02549D"/>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13" name="文本框 12"/>
          <p:cNvSpPr txBox="1"/>
          <p:nvPr>
            <p:custDataLst>
              <p:tags r:id="rId4"/>
            </p:custDataLst>
          </p:nvPr>
        </p:nvSpPr>
        <p:spPr>
          <a:xfrm>
            <a:off x="961390" y="2006600"/>
            <a:ext cx="10296525" cy="3772535"/>
          </a:xfrm>
          <a:prstGeom prst="rect">
            <a:avLst/>
          </a:prstGeom>
          <a:noFill/>
        </p:spPr>
        <p:txBody>
          <a:bodyPr wrap="square" rtlCol="0">
            <a:noAutofit/>
          </a:bodyPr>
          <a:p>
            <a:pPr marL="342900" indent="-342900">
              <a:lnSpc>
                <a:spcPct val="150000"/>
              </a:lnSpc>
              <a:buFont typeface="Arial" panose="020B0604020202020204" pitchFamily="34" charset="0"/>
              <a:buChar char="•"/>
            </a:pPr>
            <a:r>
              <a:rPr dirty="0">
                <a:latin typeface="Times New Roman" panose="02020603050405020304" pitchFamily="18" charset="0"/>
                <a:ea typeface="微软雅黑" panose="020B0503020204020204" pitchFamily="34" charset="-122"/>
                <a:cs typeface="Times New Roman" panose="02020603050405020304" pitchFamily="18" charset="0"/>
              </a:rPr>
              <a:t>天线技术：多天线技术是提高WiFi链路覆盖范围和容量的重要手段之一。例如，MIMO（Multiple-Input Multiple-Output）技术利用多个天线进行数据传输和接收，通过空间多样性提高链路容量和可靠性。</a:t>
            </a:r>
            <a:endParaRPr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dirty="0">
                <a:latin typeface="Times New Roman" panose="02020603050405020304" pitchFamily="18" charset="0"/>
                <a:ea typeface="微软雅黑" panose="020B0503020204020204" pitchFamily="34" charset="-122"/>
                <a:cs typeface="Times New Roman" panose="02020603050405020304" pitchFamily="18" charset="0"/>
              </a:rPr>
              <a:t>信道分集和频谱利用：通过合理的信道分集和频谱利用，</a:t>
            </a:r>
            <a:r>
              <a:rPr lang="zh-CN" dirty="0">
                <a:latin typeface="Times New Roman" panose="02020603050405020304" pitchFamily="18" charset="0"/>
                <a:ea typeface="微软雅黑" panose="020B0503020204020204" pitchFamily="34" charset="-122"/>
                <a:cs typeface="Times New Roman" panose="02020603050405020304" pitchFamily="18" charset="0"/>
              </a:rPr>
              <a:t>使不同的用户能够在不同的子通道上进行数据传输，提供了更加高效的频谱利用以及更高的用户容量，进而</a:t>
            </a:r>
            <a:r>
              <a:rPr dirty="0">
                <a:latin typeface="Times New Roman" panose="02020603050405020304" pitchFamily="18" charset="0"/>
                <a:ea typeface="微软雅黑" panose="020B0503020204020204" pitchFamily="34" charset="-122"/>
                <a:cs typeface="Times New Roman" panose="02020603050405020304" pitchFamily="18" charset="0"/>
                <a:sym typeface="+mn-ea"/>
              </a:rPr>
              <a:t>提高WiFi链路的覆盖范围和容量</a:t>
            </a:r>
            <a:r>
              <a:rPr lang="zh-CN"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dirty="0">
                <a:effectLst/>
                <a:latin typeface="Times New Roman" panose="02020603050405020304" pitchFamily="18" charset="0"/>
                <a:ea typeface="微软雅黑" panose="020B0503020204020204" pitchFamily="34" charset="-122"/>
                <a:cs typeface="Times New Roman" panose="02020603050405020304" pitchFamily="18" charset="0"/>
              </a:rPr>
              <a:t>中继和桥接技术：WiFi中继和桥接技术可以扩展现有WiFi网络的覆盖范围。中继器或桥接设备通过接收WiFi信号并将其转发到不同的位置，从而实现信号的扩展并覆盖更大的区域。</a:t>
            </a:r>
            <a:endParaRPr lang="zh-CN" altLang="en-US"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endParaRPr lang="zh-CN" altLang="en-US"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二、</a:t>
              </a:r>
              <a:r>
                <a:rPr lang="zh-CN" altLang="en-US" sz="2800" dirty="0">
                  <a:solidFill>
                    <a:schemeClr val="bg1"/>
                  </a:solidFill>
                  <a:latin typeface="微软雅黑" panose="020B0503020204020204" pitchFamily="34" charset="-122"/>
                  <a:ea typeface="微软雅黑" panose="020B0503020204020204" pitchFamily="34" charset="-122"/>
                </a:rPr>
                <a:t>研究现状</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961165" y="1544994"/>
            <a:ext cx="9502815" cy="460375"/>
            <a:chOff x="1099595" y="1375466"/>
            <a:chExt cx="9502815" cy="601147"/>
          </a:xfrm>
        </p:grpSpPr>
        <p:sp>
          <p:nvSpPr>
            <p:cNvPr id="23" name="文本框 22"/>
            <p:cNvSpPr txBox="1"/>
            <p:nvPr/>
          </p:nvSpPr>
          <p:spPr>
            <a:xfrm>
              <a:off x="1099595" y="1375466"/>
              <a:ext cx="5990388" cy="601147"/>
            </a:xfrm>
            <a:prstGeom prst="rect">
              <a:avLst/>
            </a:prstGeom>
            <a:noFill/>
          </p:spPr>
          <p:txBody>
            <a:bodyPr wrap="square" rtlCol="0">
              <a:spAutoFit/>
            </a:bodyPr>
            <a:lstStyle/>
            <a:p>
              <a:r>
                <a:rPr sz="2400">
                  <a:latin typeface="微软雅黑" panose="020B0503020204020204" pitchFamily="34" charset="-122"/>
                  <a:ea typeface="微软雅黑" panose="020B0503020204020204" pitchFamily="34" charset="-122"/>
                  <a:cs typeface="Times New Roman" panose="02020603050405020304" pitchFamily="18" charset="0"/>
                </a:rPr>
                <a:t>WiFi边缘增强链路层研究</a:t>
              </a:r>
              <a:endParaRPr sz="240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 name="直接连接符 34"/>
            <p:cNvCxnSpPr/>
            <p:nvPr/>
          </p:nvCxnSpPr>
          <p:spPr>
            <a:xfrm>
              <a:off x="1099595" y="1898248"/>
              <a:ext cx="9502815" cy="0"/>
            </a:xfrm>
            <a:prstGeom prst="line">
              <a:avLst/>
            </a:prstGeom>
            <a:ln>
              <a:solidFill>
                <a:srgbClr val="02549D"/>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13" name="文本框 12"/>
          <p:cNvSpPr txBox="1"/>
          <p:nvPr>
            <p:custDataLst>
              <p:tags r:id="rId4"/>
            </p:custDataLst>
          </p:nvPr>
        </p:nvSpPr>
        <p:spPr>
          <a:xfrm>
            <a:off x="961390" y="2006600"/>
            <a:ext cx="10296525" cy="3772535"/>
          </a:xfrm>
          <a:prstGeom prst="rect">
            <a:avLst/>
          </a:prstGeom>
          <a:noFill/>
        </p:spPr>
        <p:txBody>
          <a:bodyPr wrap="square" rtlCol="0">
            <a:noAutofit/>
          </a:bodyPr>
          <a:p>
            <a:pPr marL="342900" indent="-342900">
              <a:lnSpc>
                <a:spcPct val="150000"/>
              </a:lnSpc>
              <a:buFont typeface="Arial" panose="020B0604020202020204" pitchFamily="34" charset="0"/>
              <a:buChar char="•"/>
            </a:pPr>
            <a:r>
              <a:rPr dirty="0">
                <a:latin typeface="Times New Roman" panose="02020603050405020304" pitchFamily="18" charset="0"/>
                <a:ea typeface="微软雅黑" panose="020B0503020204020204" pitchFamily="34" charset="-122"/>
                <a:cs typeface="Times New Roman" panose="02020603050405020304" pitchFamily="18" charset="0"/>
              </a:rPr>
              <a:t>链路调度和资源分配：当前研究致力于开发更高效的链路调度和资源分配算法，以优化WiFi网络的容量和性能。这包括动态调整传输参数、选择最佳传输速率、合理分配时间和频谱资源等。</a:t>
            </a:r>
            <a:endParaRPr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dirty="0">
                <a:latin typeface="Times New Roman" panose="02020603050405020304" pitchFamily="18" charset="0"/>
                <a:ea typeface="微软雅黑" panose="020B0503020204020204" pitchFamily="34" charset="-122"/>
                <a:cs typeface="Times New Roman" panose="02020603050405020304" pitchFamily="18" charset="0"/>
              </a:rPr>
              <a:t>帧聚合和分段：为了提高WiFi网络的吞吐量和效率，研究人员探索了帧聚合和分段技术。通过将多个数据帧聚合成一个大帧进行传输，或者将大帧分段为多个小帧进行传输，可以减少MAC层开销，提高链路利用率。</a:t>
            </a:r>
            <a:endParaRPr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dirty="0">
                <a:effectLst/>
                <a:latin typeface="Times New Roman" panose="02020603050405020304" pitchFamily="18" charset="0"/>
                <a:ea typeface="微软雅黑" panose="020B0503020204020204" pitchFamily="34" charset="-122"/>
                <a:cs typeface="Times New Roman" panose="02020603050405020304" pitchFamily="18" charset="0"/>
              </a:rPr>
              <a:t>容错和重传机制：为了提高链路的可靠性，驱动层的研究包括容错和重传机制的设计。这些机制可以检测和纠正传输中的错误，并进行重传操作，以确保数据的可靠传输。</a:t>
            </a:r>
            <a:endParaRPr lang="zh-CN" altLang="en-US"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二、</a:t>
              </a:r>
              <a:r>
                <a:rPr lang="zh-CN" altLang="en-US" sz="2800" dirty="0">
                  <a:solidFill>
                    <a:schemeClr val="bg1"/>
                  </a:solidFill>
                  <a:latin typeface="微软雅黑" panose="020B0503020204020204" pitchFamily="34" charset="-122"/>
                  <a:ea typeface="微软雅黑" panose="020B0503020204020204" pitchFamily="34" charset="-122"/>
                </a:rPr>
                <a:t>研究现状</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961165" y="1544994"/>
            <a:ext cx="9502815" cy="460375"/>
            <a:chOff x="1099595" y="1375466"/>
            <a:chExt cx="9502815" cy="601147"/>
          </a:xfrm>
        </p:grpSpPr>
        <p:sp>
          <p:nvSpPr>
            <p:cNvPr id="23" name="文本框 22"/>
            <p:cNvSpPr txBox="1"/>
            <p:nvPr/>
          </p:nvSpPr>
          <p:spPr>
            <a:xfrm>
              <a:off x="1099595" y="1375466"/>
              <a:ext cx="5990388" cy="601147"/>
            </a:xfrm>
            <a:prstGeom prst="rect">
              <a:avLst/>
            </a:prstGeom>
            <a:noFill/>
          </p:spPr>
          <p:txBody>
            <a:bodyPr wrap="square" rtlCol="0">
              <a:spAutoFit/>
            </a:bodyPr>
            <a:lstStyle/>
            <a:p>
              <a:r>
                <a:rPr sz="2400">
                  <a:latin typeface="微软雅黑" panose="020B0503020204020204" pitchFamily="34" charset="-122"/>
                  <a:ea typeface="微软雅黑" panose="020B0503020204020204" pitchFamily="34" charset="-122"/>
                  <a:cs typeface="Times New Roman" panose="02020603050405020304" pitchFamily="18" charset="0"/>
                </a:rPr>
                <a:t>WiFi边缘增强应用层研究</a:t>
              </a:r>
              <a:endParaRPr sz="240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 name="直接连接符 34"/>
            <p:cNvCxnSpPr/>
            <p:nvPr/>
          </p:nvCxnSpPr>
          <p:spPr>
            <a:xfrm>
              <a:off x="1099595" y="1898248"/>
              <a:ext cx="9502815" cy="0"/>
            </a:xfrm>
            <a:prstGeom prst="line">
              <a:avLst/>
            </a:prstGeom>
            <a:ln>
              <a:solidFill>
                <a:srgbClr val="02549D"/>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13" name="文本框 12"/>
          <p:cNvSpPr txBox="1"/>
          <p:nvPr>
            <p:custDataLst>
              <p:tags r:id="rId4"/>
            </p:custDataLst>
          </p:nvPr>
        </p:nvSpPr>
        <p:spPr>
          <a:xfrm>
            <a:off x="961390" y="2006600"/>
            <a:ext cx="10296525" cy="3772535"/>
          </a:xfrm>
          <a:prstGeom prst="rect">
            <a:avLst/>
          </a:prstGeom>
          <a:noFill/>
        </p:spPr>
        <p:txBody>
          <a:bodyPr wrap="square" rtlCol="0">
            <a:noAutofit/>
          </a:bodyPr>
          <a:p>
            <a:pPr marL="342900" indent="-342900">
              <a:lnSpc>
                <a:spcPct val="150000"/>
              </a:lnSpc>
              <a:buFont typeface="Arial" panose="020B0604020202020204" pitchFamily="34" charset="0"/>
              <a:buChar char="•"/>
            </a:pPr>
            <a:r>
              <a:rPr dirty="0">
                <a:latin typeface="Times New Roman" panose="02020603050405020304" pitchFamily="18" charset="0"/>
                <a:ea typeface="微软雅黑" panose="020B0503020204020204" pitchFamily="34" charset="-122"/>
                <a:cs typeface="Times New Roman" panose="02020603050405020304" pitchFamily="18" charset="0"/>
              </a:rPr>
              <a:t>数据压缩和优化：通过使用数据压缩算法，可以减少传输的数据量，从而减少WiFi网络上的拥塞和提高性能。一些应用程序和服务还可以通过优化传输的数据包，减少不必要的数据传输，提高效率。</a:t>
            </a:r>
            <a:endParaRPr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dirty="0">
                <a:latin typeface="Times New Roman" panose="02020603050405020304" pitchFamily="18" charset="0"/>
                <a:ea typeface="微软雅黑" panose="020B0503020204020204" pitchFamily="34" charset="-122"/>
                <a:cs typeface="Times New Roman" panose="02020603050405020304" pitchFamily="18" charset="0"/>
              </a:rPr>
              <a:t>增强型QoS管理：应用层可以实施更高级别的QoS（服务质量）管理，以确保对不同应用的需求进行适当的资源分配。通过识别和分类应用流量，并为关键应用提供更高的优先级和带宽保证，可以提高网络性能和用户体验。</a:t>
            </a:r>
            <a:endParaRPr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dirty="0">
                <a:effectLst/>
                <a:latin typeface="Times New Roman" panose="02020603050405020304" pitchFamily="18" charset="0"/>
                <a:ea typeface="微软雅黑" panose="020B0503020204020204" pitchFamily="34" charset="-122"/>
                <a:cs typeface="Times New Roman" panose="02020603050405020304" pitchFamily="18" charset="0"/>
              </a:rPr>
              <a:t>缓存和离线数据处理：在应用层，可以利用缓存和离线数据处理来减少对实时网络连接的依赖。通过在本地存储和处理数据，可以降低对网络带宽和延迟的需求，并提供更快的响应时间和更好的离线体验。</a:t>
            </a:r>
            <a:endParaRPr lang="zh-CN" altLang="en-US"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二、</a:t>
              </a:r>
              <a:r>
                <a:rPr lang="zh-CN" altLang="en-US" sz="2800" dirty="0">
                  <a:solidFill>
                    <a:schemeClr val="bg1"/>
                  </a:solidFill>
                  <a:latin typeface="微软雅黑" panose="020B0503020204020204" pitchFamily="34" charset="-122"/>
                  <a:ea typeface="微软雅黑" panose="020B0503020204020204" pitchFamily="34" charset="-122"/>
                </a:rPr>
                <a:t>研究现状</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961165" y="1544994"/>
            <a:ext cx="9502815" cy="460375"/>
            <a:chOff x="1099595" y="1375466"/>
            <a:chExt cx="9502815" cy="601147"/>
          </a:xfrm>
        </p:grpSpPr>
        <p:sp>
          <p:nvSpPr>
            <p:cNvPr id="23" name="文本框 22"/>
            <p:cNvSpPr txBox="1"/>
            <p:nvPr/>
          </p:nvSpPr>
          <p:spPr>
            <a:xfrm>
              <a:off x="1099595" y="1375466"/>
              <a:ext cx="5990388" cy="601147"/>
            </a:xfrm>
            <a:prstGeom prst="rect">
              <a:avLst/>
            </a:prstGeom>
            <a:noFill/>
          </p:spPr>
          <p:txBody>
            <a:bodyPr wrap="square" rtlCol="0">
              <a:spAutoFit/>
            </a:bodyPr>
            <a:lstStyle/>
            <a:p>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WiFi</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双频双发（</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DBDC</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技术</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 name="直接连接符 34"/>
            <p:cNvCxnSpPr/>
            <p:nvPr/>
          </p:nvCxnSpPr>
          <p:spPr>
            <a:xfrm>
              <a:off x="1099595" y="1898248"/>
              <a:ext cx="9502815" cy="0"/>
            </a:xfrm>
            <a:prstGeom prst="line">
              <a:avLst/>
            </a:prstGeom>
            <a:ln>
              <a:solidFill>
                <a:srgbClr val="02549D"/>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13" name="文本框 12"/>
          <p:cNvSpPr txBox="1"/>
          <p:nvPr>
            <p:custDataLst>
              <p:tags r:id="rId4"/>
            </p:custDataLst>
          </p:nvPr>
        </p:nvSpPr>
        <p:spPr>
          <a:xfrm>
            <a:off x="961390" y="2006600"/>
            <a:ext cx="10296525" cy="3772535"/>
          </a:xfrm>
          <a:prstGeom prst="rect">
            <a:avLst/>
          </a:prstGeom>
          <a:noFill/>
        </p:spPr>
        <p:txBody>
          <a:bodyPr wrap="square" rtlCol="0">
            <a:noAutofit/>
          </a:bodyPr>
          <a:p>
            <a:pPr indent="0">
              <a:lnSpc>
                <a:spcPct val="150000"/>
              </a:lnSpc>
              <a:buFont typeface="Arial" panose="020B0604020202020204" pitchFamily="34" charset="0"/>
              <a:buNone/>
            </a:pPr>
            <a:r>
              <a:rPr dirty="0">
                <a:latin typeface="Times New Roman" panose="02020603050405020304" pitchFamily="18" charset="0"/>
                <a:ea typeface="微软雅黑" panose="020B0503020204020204" pitchFamily="34" charset="-122"/>
                <a:cs typeface="Times New Roman" panose="02020603050405020304" pitchFamily="18" charset="0"/>
              </a:rPr>
              <a:t>双频双发（DBDC）技术核心思想是在单个设备上同时支持多个无线频段和多个发射器，以提供更好的性能、更广泛的覆盖范围和更高的容量。DBDC技术主要关注双频支持，即2.4GHz和5GHz频段的同时支持</a:t>
            </a:r>
            <a:r>
              <a:rPr lang="zh-CN" dirty="0">
                <a:latin typeface="Times New Roman" panose="02020603050405020304" pitchFamily="18" charset="0"/>
                <a:ea typeface="微软雅黑" panose="020B0503020204020204" pitchFamily="34" charset="-122"/>
                <a:cs typeface="Times New Roman" panose="02020603050405020304" pitchFamily="18" charset="0"/>
              </a:rPr>
              <a:t>，随着WiFi 6E标准的推出，6GHz频段的支持也成为了DBDC技术的一部分。</a:t>
            </a:r>
            <a:endParaRPr 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dirty="0">
                <a:latin typeface="Times New Roman" panose="02020603050405020304" pitchFamily="18" charset="0"/>
                <a:ea typeface="微软雅黑" panose="020B0503020204020204" pitchFamily="34" charset="-122"/>
                <a:cs typeface="Times New Roman" panose="02020603050405020304" pitchFamily="18" charset="0"/>
              </a:rPr>
              <a:t>DBDC技术允许一个设备拥有多个发射器，每个发射器可以工作在不同的频段上，这提高了数据传输的效率，减少了拥塞，同时还提高了信号覆盖范围，设备可以选择使用一个或多个发射器来适应不同的环境和需求。</a:t>
            </a:r>
            <a:endParaRPr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dirty="0">
                <a:latin typeface="Times New Roman" panose="02020603050405020304" pitchFamily="18" charset="0"/>
                <a:ea typeface="微软雅黑" panose="020B0503020204020204" pitchFamily="34" charset="-122"/>
                <a:cs typeface="Times New Roman" panose="02020603050405020304" pitchFamily="18" charset="0"/>
              </a:rPr>
              <a:t>DBDC设备具备动态频段选择的能力，可以根据网络拥塞情况和用户需求自动选择最佳的频段，这有助于提高性能和可靠性，减少信号干扰。</a:t>
            </a:r>
            <a:endParaRPr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dirty="0">
                <a:latin typeface="Times New Roman" panose="02020603050405020304" pitchFamily="18" charset="0"/>
                <a:ea typeface="微软雅黑" panose="020B0503020204020204" pitchFamily="34" charset="-122"/>
                <a:cs typeface="Times New Roman" panose="02020603050405020304" pitchFamily="18" charset="0"/>
              </a:rPr>
              <a:t>DBDC设备还可以智能地管理多个频段和发射器，以实现负载均衡，确保了每个频段和发射器都能充分利用，避免了不必要的不平衡负载。</a:t>
            </a:r>
            <a:endParaRPr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8092"/>
            <a:ext cx="12564750" cy="1157857"/>
            <a:chOff x="0" y="-18092"/>
            <a:chExt cx="12564750" cy="1157857"/>
          </a:xfrm>
        </p:grpSpPr>
        <p:sp>
          <p:nvSpPr>
            <p:cNvPr id="7" name="矩形 6"/>
            <p:cNvSpPr/>
            <p:nvPr/>
          </p:nvSpPr>
          <p:spPr>
            <a:xfrm>
              <a:off x="0" y="5446"/>
              <a:ext cx="12192000" cy="1134319"/>
            </a:xfrm>
            <a:prstGeom prst="rect">
              <a:avLst/>
            </a:prstGeom>
            <a:solidFill>
              <a:srgbClr val="025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8756602" y="271211"/>
              <a:ext cx="3808148" cy="602788"/>
              <a:chOff x="7852997" y="232338"/>
              <a:chExt cx="4742059" cy="941515"/>
            </a:xfrm>
          </p:grpSpPr>
          <p:pic>
            <p:nvPicPr>
              <p:cNvPr id="10" name="图片 9"/>
              <p:cNvPicPr>
                <a:picLocks noChangeAspect="1"/>
              </p:cNvPicPr>
              <p:nvPr/>
            </p:nvPicPr>
            <p:blipFill>
              <a:blip r:embed="rId1" cstate="print">
                <a:clrChange>
                  <a:clrFrom>
                    <a:srgbClr val="FFFFFF"/>
                  </a:clrFrom>
                  <a:clrTo>
                    <a:srgbClr val="FFFFFF">
                      <a:alpha val="0"/>
                    </a:srgbClr>
                  </a:clrTo>
                </a:clrChange>
                <a:biLevel thresh="25000"/>
                <a:extLst>
                  <a:ext uri="{BEBA8EAE-BF5A-486C-A8C5-ECC9F3942E4B}">
                    <a14:imgProps xmlns:a14="http://schemas.microsoft.com/office/drawing/2010/main">
                      <a14:imgLayer r:embed="rId2">
                        <a14:imgEffect>
                          <a14:brightnessContrast bright="40000"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7852997" y="232338"/>
                <a:ext cx="1205942" cy="941515"/>
              </a:xfrm>
              <a:prstGeom prst="rect">
                <a:avLst/>
              </a:prstGeom>
            </p:spPr>
          </p:pic>
          <p:pic>
            <p:nvPicPr>
              <p:cNvPr id="11" name="图片 10"/>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234837" y="284758"/>
                <a:ext cx="2606040" cy="418338"/>
              </a:xfrm>
              <a:prstGeom prst="rect">
                <a:avLst/>
              </a:prstGeom>
            </p:spPr>
          </p:pic>
          <p:sp>
            <p:nvSpPr>
              <p:cNvPr id="12" name="Rectangle 2"/>
              <p:cNvSpPr>
                <a:spLocks noChangeArrowheads="1"/>
              </p:cNvSpPr>
              <p:nvPr/>
            </p:nvSpPr>
            <p:spPr bwMode="auto">
              <a:xfrm>
                <a:off x="8246577" y="810718"/>
                <a:ext cx="4348479" cy="3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ctr" defTabSz="914400" rtl="0" eaLnBrk="0" fontAlgn="base" latinLnBrk="0" hangingPunct="0">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Huazhong University of Science &amp; Technology</a:t>
                </a:r>
                <a:endParaRPr kumimoji="0" lang="en-US" altLang="zh-CN" sz="1000" b="0" i="0" u="none" strike="noStrike" cap="none" normalizeH="0" baseline="0" dirty="0">
                  <a:ln>
                    <a:noFill/>
                  </a:ln>
                  <a:solidFill>
                    <a:schemeClr val="bg1"/>
                  </a:solidFill>
                  <a:effectLst/>
                  <a:latin typeface="Arial" panose="020B0604020202020204" pitchFamily="34" charset="0"/>
                </a:endParaRPr>
              </a:p>
            </p:txBody>
          </p:sp>
        </p:grpSp>
        <p:sp>
          <p:nvSpPr>
            <p:cNvPr id="9" name="矩形 8"/>
            <p:cNvSpPr/>
            <p:nvPr/>
          </p:nvSpPr>
          <p:spPr>
            <a:xfrm>
              <a:off x="372750" y="-18092"/>
              <a:ext cx="4048779" cy="953135"/>
            </a:xfrm>
            <a:prstGeom prst="rect">
              <a:avLst/>
            </a:prstGeom>
          </p:spPr>
          <p:txBody>
            <a:bodyPr wrap="square">
              <a:spAutoFit/>
            </a:bodyPr>
            <a:lstStyle/>
            <a:p>
              <a:pPr>
                <a:lnSpc>
                  <a:spcPct val="200000"/>
                </a:lnSpc>
              </a:pPr>
              <a:r>
                <a:rPr lang="zh-CN" altLang="en-US" sz="2800" dirty="0">
                  <a:solidFill>
                    <a:schemeClr val="bg1"/>
                  </a:solidFill>
                  <a:latin typeface="微软雅黑" panose="020B0503020204020204" pitchFamily="34" charset="-122"/>
                  <a:ea typeface="微软雅黑" panose="020B0503020204020204" pitchFamily="34" charset="-122"/>
                </a:rPr>
                <a:t>二、设计方案</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041784" y="1330249"/>
            <a:ext cx="9502815" cy="460375"/>
            <a:chOff x="1099595" y="1375466"/>
            <a:chExt cx="9502815" cy="601147"/>
          </a:xfrm>
        </p:grpSpPr>
        <p:sp>
          <p:nvSpPr>
            <p:cNvPr id="23" name="文本框 22"/>
            <p:cNvSpPr txBox="1"/>
            <p:nvPr/>
          </p:nvSpPr>
          <p:spPr>
            <a:xfrm>
              <a:off x="1099595" y="1375466"/>
              <a:ext cx="5990388" cy="601147"/>
            </a:xfrm>
            <a:prstGeom prst="rect">
              <a:avLst/>
            </a:prstGeom>
            <a:noFill/>
          </p:spPr>
          <p:txBody>
            <a:bodyPr wrap="square" rtlCol="0">
              <a:spAutoFit/>
            </a:bodyPr>
            <a:lstStyle/>
            <a:p>
              <a:r>
                <a:rPr lang="zh-CN" sz="2400" dirty="0" err="1">
                  <a:latin typeface="微软雅黑" panose="020B0503020204020204" pitchFamily="34" charset="-122"/>
                  <a:ea typeface="微软雅黑" panose="020B0503020204020204" pitchFamily="34" charset="-122"/>
                </a:rPr>
                <a:t>场景感知功能</a:t>
              </a:r>
              <a:endParaRPr lang="zh-CN" sz="2400"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099595" y="1898248"/>
              <a:ext cx="9502815" cy="0"/>
            </a:xfrm>
            <a:prstGeom prst="line">
              <a:avLst/>
            </a:prstGeom>
            <a:ln>
              <a:solidFill>
                <a:srgbClr val="02549D"/>
              </a:solidFill>
            </a:ln>
          </p:spPr>
          <p:style>
            <a:lnRef idx="1">
              <a:schemeClr val="accent1"/>
            </a:lnRef>
            <a:fillRef idx="0">
              <a:schemeClr val="accent1"/>
            </a:fillRef>
            <a:effectRef idx="0">
              <a:schemeClr val="accent1"/>
            </a:effectRef>
            <a:fontRef idx="minor">
              <a:schemeClr val="tx1"/>
            </a:fontRef>
          </p:style>
        </p:cxnSp>
      </p:grpSp>
      <p:sp>
        <p:nvSpPr>
          <p:cNvPr id="2" name="Rectangle 2"/>
          <p:cNvSpPr>
            <a:spLocks noChangeArrowheads="1"/>
          </p:cNvSpPr>
          <p:nvPr/>
        </p:nvSpPr>
        <p:spPr bwMode="auto">
          <a:xfrm flipV="1">
            <a:off x="1629696" y="1982398"/>
            <a:ext cx="104172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3" name="灯片编号占位符 2"/>
          <p:cNvSpPr>
            <a:spLocks noGrp="1"/>
          </p:cNvSpPr>
          <p:nvPr>
            <p:ph type="sldNum" sz="quarter" idx="12"/>
          </p:nvPr>
        </p:nvSpPr>
        <p:spPr/>
        <p:txBody>
          <a:bodyPr/>
          <a:lstStyle/>
          <a:p>
            <a:fld id="{352ABA5C-5985-4E51-817D-EBF50A780D77}" type="slidenum">
              <a:rPr lang="zh-CN" altLang="en-US" smtClean="0"/>
            </a:fld>
            <a:endParaRPr lang="zh-CN" altLang="en-US"/>
          </a:p>
        </p:txBody>
      </p:sp>
      <p:sp>
        <p:nvSpPr>
          <p:cNvPr id="13" name="文本框 12"/>
          <p:cNvSpPr txBox="1"/>
          <p:nvPr/>
        </p:nvSpPr>
        <p:spPr>
          <a:xfrm>
            <a:off x="1303655" y="1836420"/>
            <a:ext cx="7453630" cy="119888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根据当前手机侧</a:t>
            </a:r>
            <a:r>
              <a:rPr lang="en-US" altLang="zh-CN">
                <a:latin typeface="Times New Roman" panose="02020603050405020304" pitchFamily="18" charset="0"/>
                <a:cs typeface="Times New Roman" panose="02020603050405020304" pitchFamily="18" charset="0"/>
              </a:rPr>
              <a:t>RSSI</a:t>
            </a:r>
            <a:r>
              <a:rPr lang="zh-CN" altLang="en-US">
                <a:latin typeface="Times New Roman" panose="02020603050405020304" pitchFamily="18" charset="0"/>
                <a:cs typeface="Times New Roman" panose="02020603050405020304" pitchFamily="18" charset="0"/>
              </a:rPr>
              <a:t>以及报文底层重传次数综合判断。</a:t>
            </a:r>
            <a:endParaRPr lang="zh-CN"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10s</a:t>
            </a:r>
            <a:r>
              <a:rPr lang="zh-CN" altLang="en-US">
                <a:latin typeface="Times New Roman" panose="02020603050405020304" pitchFamily="18" charset="0"/>
                <a:cs typeface="Times New Roman" panose="02020603050405020304" pitchFamily="18" charset="0"/>
              </a:rPr>
              <a:t>内报文平均底层重传次数</a:t>
            </a:r>
            <a:r>
              <a:rPr lang="en-US">
                <a:latin typeface="Times New Roman" panose="02020603050405020304" pitchFamily="18" charset="0"/>
                <a:ea typeface="宋体" panose="02010600030101010101" pitchFamily="2" charset="-122"/>
                <a:cs typeface="Times New Roman" panose="02020603050405020304" pitchFamily="18" charset="0"/>
                <a:sym typeface="+mn-ea"/>
              </a:rPr>
              <a:t>RE_COUNT</a:t>
            </a:r>
            <a:endParaRPr lang="en-US">
              <a:latin typeface="Times New Roman" panose="02020603050405020304" pitchFamily="18" charset="0"/>
              <a:ea typeface="宋体" panose="02010600030101010101" pitchFamily="2" charset="-122"/>
              <a:cs typeface="Times New Roman" panose="02020603050405020304" pitchFamily="18" charset="0"/>
              <a:sym typeface="+mn-ea"/>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10ms</a:t>
            </a:r>
            <a:r>
              <a:rPr lang="zh-CN" altLang="en-US">
                <a:latin typeface="Times New Roman" panose="02020603050405020304" pitchFamily="18" charset="0"/>
                <a:cs typeface="Times New Roman" panose="02020603050405020304" pitchFamily="18" charset="0"/>
              </a:rPr>
              <a:t>获取一次</a:t>
            </a:r>
            <a:r>
              <a:rPr lang="en-US" altLang="zh-CN">
                <a:latin typeface="Times New Roman" panose="02020603050405020304" pitchFamily="18" charset="0"/>
                <a:cs typeface="Times New Roman" panose="02020603050405020304" pitchFamily="18" charset="0"/>
              </a:rPr>
              <a:t>RSSI</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1000</a:t>
            </a:r>
            <a:r>
              <a:rPr lang="zh-CN" altLang="en-US">
                <a:latin typeface="Times New Roman" panose="02020603050405020304" pitchFamily="18" charset="0"/>
                <a:cs typeface="Times New Roman" panose="02020603050405020304" pitchFamily="18" charset="0"/>
              </a:rPr>
              <a:t>次</a:t>
            </a:r>
            <a:r>
              <a:rPr lang="en-US" altLang="zh-CN">
                <a:latin typeface="Times New Roman" panose="02020603050405020304" pitchFamily="18" charset="0"/>
                <a:cs typeface="Times New Roman" panose="02020603050405020304" pitchFamily="18" charset="0"/>
              </a:rPr>
              <a:t>RSSI</a:t>
            </a:r>
            <a:r>
              <a:rPr lang="zh-CN" altLang="en-US">
                <a:latin typeface="Times New Roman" panose="02020603050405020304" pitchFamily="18" charset="0"/>
                <a:cs typeface="Times New Roman" panose="02020603050405020304" pitchFamily="18" charset="0"/>
              </a:rPr>
              <a:t>的平均值</a:t>
            </a:r>
            <a:endParaRPr lang="zh-CN"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通过全局变量</a:t>
            </a:r>
            <a:r>
              <a:rPr lang="en-US">
                <a:latin typeface="Times New Roman" panose="02020603050405020304" pitchFamily="18" charset="0"/>
                <a:ea typeface="宋体" panose="02010600030101010101" pitchFamily="2" charset="-122"/>
                <a:cs typeface="Times New Roman" panose="02020603050405020304" pitchFamily="18" charset="0"/>
                <a:sym typeface="+mn-ea"/>
              </a:rPr>
              <a:t>ENV_STATE</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进行标识</a:t>
            </a:r>
            <a:endParaRPr lang="zh-CN" altLang="en-US">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15" name="表格 14"/>
          <p:cNvGraphicFramePr/>
          <p:nvPr>
            <p:custDataLst>
              <p:tags r:id="rId4"/>
            </p:custDataLst>
          </p:nvPr>
        </p:nvGraphicFramePr>
        <p:xfrm>
          <a:off x="1113790" y="3213735"/>
          <a:ext cx="7014210" cy="2040890"/>
        </p:xfrm>
        <a:graphic>
          <a:graphicData uri="http://schemas.openxmlformats.org/drawingml/2006/table">
            <a:tbl>
              <a:tblPr firstRow="1" bandRow="1">
                <a:tableStyleId>{5940675A-B579-460E-94D1-54222C63F5DA}</a:tableStyleId>
              </a:tblPr>
              <a:tblGrid>
                <a:gridCol w="1292225"/>
                <a:gridCol w="4274820"/>
                <a:gridCol w="1447165"/>
              </a:tblGrid>
              <a:tr h="455930">
                <a:tc>
                  <a:txBody>
                    <a:bodyPr/>
                    <a:p>
                      <a:pPr indent="0">
                        <a:buNone/>
                      </a:pPr>
                      <a:r>
                        <a:rPr lang="en-US" sz="1400" b="0">
                          <a:latin typeface="Times New Roman" panose="02020603050405020304" pitchFamily="18" charset="0"/>
                          <a:ea typeface="宋体" panose="02010600030101010101" pitchFamily="2" charset="-122"/>
                          <a:cs typeface="Times New Roman" panose="02020603050405020304" pitchFamily="18" charset="0"/>
                        </a:rPr>
                        <a:t>ENV_STATE</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tc>
                <a:tc>
                  <a:txBody>
                    <a:bodyPr/>
                    <a:p>
                      <a:pPr indent="0">
                        <a:buNone/>
                      </a:pPr>
                      <a:r>
                        <a:rPr lang="en-US" sz="1400" b="0">
                          <a:latin typeface="Times New Roman" panose="02020603050405020304" pitchFamily="18" charset="0"/>
                          <a:ea typeface="宋体" panose="02010600030101010101" pitchFamily="2" charset="-122"/>
                          <a:cs typeface="Times New Roman" panose="02020603050405020304" pitchFamily="18" charset="0"/>
                        </a:rPr>
                        <a:t>判断</a:t>
                      </a:r>
                      <a:r>
                        <a:rPr lang="en-US" sz="1400" b="0">
                          <a:latin typeface="Times New Roman" panose="02020603050405020304" pitchFamily="18" charset="0"/>
                          <a:ea typeface="宋体" panose="02010600030101010101" pitchFamily="2" charset="-122"/>
                          <a:cs typeface="宋体" panose="02010600030101010101" pitchFamily="2" charset="-122"/>
                        </a:rPr>
                        <a:t>依据</a:t>
                      </a:r>
                      <a:endParaRPr lang="en-US" altLang="en-US" sz="14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buNone/>
                      </a:pPr>
                      <a:r>
                        <a:rPr lang="en-US" sz="1400" b="0">
                          <a:latin typeface="Times New Roman" panose="02020603050405020304" pitchFamily="18" charset="0"/>
                          <a:ea typeface="宋体" panose="02010600030101010101" pitchFamily="2" charset="-122"/>
                          <a:cs typeface="宋体" panose="02010600030101010101" pitchFamily="2" charset="-122"/>
                        </a:rPr>
                        <a:t>含义</a:t>
                      </a:r>
                      <a:endParaRPr lang="en-US" altLang="en-US" sz="14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nchorCtr="0"/>
                </a:tc>
              </a:tr>
              <a:tr h="528320">
                <a:tc>
                  <a:txBody>
                    <a:bodyPr/>
                    <a:p>
                      <a:pPr indent="0">
                        <a:buNone/>
                      </a:pPr>
                      <a:r>
                        <a:rPr lang="en-US" sz="1400" b="0">
                          <a:latin typeface="Times New Roman" panose="02020603050405020304" pitchFamily="18" charset="0"/>
                          <a:ea typeface="宋体" panose="02010600030101010101" pitchFamily="2" charset="-122"/>
                          <a:cs typeface="Times New Roman" panose="02020603050405020304" pitchFamily="18" charset="0"/>
                        </a:rPr>
                        <a:t>0</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tc>
                <a:tc>
                  <a:txBody>
                    <a:bodyPr/>
                    <a:p>
                      <a:pPr algn="l">
                        <a:buClrTx/>
                        <a:buSzTx/>
                        <a:buFontTx/>
                        <a:buNone/>
                      </a:pPr>
                      <a:r>
                        <a:rPr lang="en-US" sz="1400" b="0">
                          <a:latin typeface="Times New Roman" panose="02020603050405020304" pitchFamily="18" charset="0"/>
                          <a:ea typeface="宋体" panose="02010600030101010101" pitchFamily="2" charset="-122"/>
                          <a:cs typeface="Times New Roman" panose="02020603050405020304" pitchFamily="18" charset="0"/>
                        </a:rPr>
                        <a:t>AVG_RSSI &lt; R1 || RE_COUNT &lt; C1</a:t>
                      </a:r>
                      <a:endParaRPr 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tc>
                <a:tc>
                  <a:txBody>
                    <a:bodyPr/>
                    <a:p>
                      <a:pPr indent="0">
                        <a:buNone/>
                      </a:pPr>
                      <a:r>
                        <a:rPr lang="en-US" sz="1400" b="0">
                          <a:latin typeface="Times New Roman" panose="02020603050405020304" pitchFamily="18" charset="0"/>
                          <a:ea typeface="宋体" panose="02010600030101010101" pitchFamily="2" charset="-122"/>
                          <a:cs typeface="宋体" panose="02010600030101010101" pitchFamily="2" charset="-122"/>
                        </a:rPr>
                        <a:t>近距离场景</a:t>
                      </a:r>
                      <a:endParaRPr lang="en-US" altLang="en-US" sz="14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nchorCtr="0"/>
                </a:tc>
              </a:tr>
              <a:tr h="528320">
                <a:tc>
                  <a:txBody>
                    <a:bodyPr/>
                    <a:p>
                      <a:pPr indent="0">
                        <a:buNone/>
                      </a:pPr>
                      <a:r>
                        <a:rPr lang="en-US" sz="1400" b="0">
                          <a:latin typeface="Times New Roman" panose="02020603050405020304" pitchFamily="18" charset="0"/>
                          <a:ea typeface="宋体" panose="02010600030101010101" pitchFamily="2" charset="-122"/>
                          <a:cs typeface="Times New Roman" panose="02020603050405020304" pitchFamily="18" charset="0"/>
                        </a:rPr>
                        <a:t>1</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tc>
                <a:tc>
                  <a:txBody>
                    <a:bodyPr/>
                    <a:p>
                      <a:pPr indent="0">
                        <a:buNone/>
                      </a:pPr>
                      <a:r>
                        <a:rPr lang="en-US" sz="1400" b="0">
                          <a:latin typeface="Times New Roman" panose="02020603050405020304" pitchFamily="18" charset="0"/>
                          <a:ea typeface="宋体" panose="02010600030101010101" pitchFamily="2" charset="-122"/>
                          <a:cs typeface="Times New Roman" panose="02020603050405020304" pitchFamily="18" charset="0"/>
                        </a:rPr>
                        <a:t>R1 &lt; AVG_RSSI &lt; R2 &amp;C1 &lt; RE_COUNT &lt; C2</a:t>
                      </a:r>
                      <a:endParaRPr 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tc>
                <a:tc>
                  <a:txBody>
                    <a:bodyPr/>
                    <a:p>
                      <a:pPr indent="0">
                        <a:buNone/>
                      </a:pPr>
                      <a:r>
                        <a:rPr lang="en-US" sz="1400" b="0">
                          <a:latin typeface="Times New Roman" panose="02020603050405020304" pitchFamily="18" charset="0"/>
                          <a:ea typeface="宋体" panose="02010600030101010101" pitchFamily="2" charset="-122"/>
                          <a:cs typeface="宋体" panose="02010600030101010101" pitchFamily="2" charset="-122"/>
                        </a:rPr>
                        <a:t>中远距离场景</a:t>
                      </a:r>
                      <a:endParaRPr lang="en-US" altLang="en-US" sz="14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nchorCtr="0"/>
                </a:tc>
              </a:tr>
              <a:tr h="528320">
                <a:tc>
                  <a:txBody>
                    <a:bodyPr/>
                    <a:p>
                      <a:pPr indent="0">
                        <a:buNone/>
                      </a:pPr>
                      <a:r>
                        <a:rPr lang="en-US" sz="14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tc>
                <a:tc>
                  <a:txBody>
                    <a:bodyPr/>
                    <a:p>
                      <a:pPr indent="0">
                        <a:buNone/>
                      </a:pPr>
                      <a:r>
                        <a:rPr lang="en-US" sz="1400" b="0">
                          <a:latin typeface="Times New Roman" panose="02020603050405020304" pitchFamily="18" charset="0"/>
                          <a:ea typeface="宋体" panose="02010600030101010101" pitchFamily="2" charset="-122"/>
                          <a:cs typeface="Times New Roman" panose="02020603050405020304" pitchFamily="18" charset="0"/>
                        </a:rPr>
                        <a:t>R2 &lt; AVG_RSSI &lt; R3 &amp;C2 &lt; RE_COUNT &lt; C3</a:t>
                      </a:r>
                      <a:endParaRPr 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tc>
                <a:tc>
                  <a:txBody>
                    <a:bodyPr/>
                    <a:p>
                      <a:pPr indent="0">
                        <a:buNone/>
                      </a:pPr>
                      <a:r>
                        <a:rPr lang="en-US" sz="1400" b="0">
                          <a:latin typeface="Times New Roman" panose="02020603050405020304" pitchFamily="18" charset="0"/>
                          <a:ea typeface="宋体" panose="02010600030101010101" pitchFamily="2" charset="-122"/>
                          <a:cs typeface="宋体" panose="02010600030101010101" pitchFamily="2" charset="-122"/>
                        </a:rPr>
                        <a:t>远距离场景</a:t>
                      </a:r>
                      <a:endParaRPr lang="en-US" altLang="en-US" sz="14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66121"/>
    </mc:Choice>
    <mc:Fallback>
      <p:transition spd="slow" advTm="66121"/>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commondata" val="eyJoZGlkIjoiYjA5YjRkZDEyOTBhY2JiMGVjMzVjMmI4NWQxMGE4OWQ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TABLE_ENDDRAG_ORIGIN_RECT" val="519*141"/>
  <p:tag name="TABLE_ENDDRAG_RECT" val="87*253*519*14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3193</Words>
  <Application>WPS 演示</Application>
  <PresentationFormat>宽屏</PresentationFormat>
  <Paragraphs>216</Paragraphs>
  <Slides>16</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微软雅黑</vt:lpstr>
      <vt:lpstr>Times New Roman</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光耀</dc:creator>
  <cp:lastModifiedBy>Kaleidoscope'</cp:lastModifiedBy>
  <cp:revision>496</cp:revision>
  <dcterms:created xsi:type="dcterms:W3CDTF">2020-06-02T07:45:00Z</dcterms:created>
  <dcterms:modified xsi:type="dcterms:W3CDTF">2023-10-27T06:55:02Z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CDCD9FF0B30F4E8888F44ED5D7AE8730_12</vt:lpwstr>
  </property>
</Properties>
</file>