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2"/>
  </p:notesMasterIdLst>
  <p:handoutMasterIdLst>
    <p:handoutMasterId r:id="rId23"/>
  </p:handoutMasterIdLst>
  <p:sldIdLst>
    <p:sldId id="422" r:id="rId2"/>
    <p:sldId id="356" r:id="rId3"/>
    <p:sldId id="357" r:id="rId4"/>
    <p:sldId id="405" r:id="rId5"/>
    <p:sldId id="406" r:id="rId6"/>
    <p:sldId id="492" r:id="rId7"/>
    <p:sldId id="407" r:id="rId8"/>
    <p:sldId id="501" r:id="rId9"/>
    <p:sldId id="470" r:id="rId10"/>
    <p:sldId id="449" r:id="rId11"/>
    <p:sldId id="507" r:id="rId12"/>
    <p:sldId id="506" r:id="rId13"/>
    <p:sldId id="452" r:id="rId14"/>
    <p:sldId id="502" r:id="rId15"/>
    <p:sldId id="503" r:id="rId16"/>
    <p:sldId id="505" r:id="rId17"/>
    <p:sldId id="504" r:id="rId18"/>
    <p:sldId id="417" r:id="rId19"/>
    <p:sldId id="419" r:id="rId20"/>
    <p:sldId id="421"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46">
          <p15:clr>
            <a:srgbClr val="A4A3A4"/>
          </p15:clr>
        </p15:guide>
        <p15:guide id="2" pos="440">
          <p15:clr>
            <a:srgbClr val="A4A3A4"/>
          </p15:clr>
        </p15:guide>
        <p15:guide id="3" orient="horz" pos="1336">
          <p15:clr>
            <a:srgbClr val="A4A3A4"/>
          </p15:clr>
        </p15:guide>
        <p15:guide id="4" pos="721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555"/>
    <a:srgbClr val="263656"/>
    <a:srgbClr val="FFFFFF"/>
    <a:srgbClr val="244C89"/>
    <a:srgbClr val="4E81C0"/>
    <a:srgbClr val="313D51"/>
    <a:srgbClr val="433D3C"/>
    <a:srgbClr val="C00000"/>
    <a:srgbClr val="F0F2F4"/>
    <a:srgbClr val="0B2C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672044-BD92-4002-ADE8-F22564DF22DA}" v="195" dt="2023-10-28T14:08:02.0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3" autoAdjust="0"/>
    <p:restoredTop sz="96314" autoAdjust="0"/>
  </p:normalViewPr>
  <p:slideViewPr>
    <p:cSldViewPr snapToGrid="0">
      <p:cViewPr varScale="1">
        <p:scale>
          <a:sx n="84" d="100"/>
          <a:sy n="84" d="100"/>
        </p:scale>
        <p:origin x="402" y="42"/>
      </p:cViewPr>
      <p:guideLst>
        <p:guide pos="4146"/>
        <p:guide pos="440"/>
        <p:guide orient="horz" pos="1336"/>
        <p:guide pos="7216"/>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2023/10/28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2023/10/28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3973978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12</a:t>
            </a:fld>
            <a:endParaRPr lang="zh-CN" altLang="en-US"/>
          </a:p>
        </p:txBody>
      </p:sp>
    </p:spTree>
    <p:extLst>
      <p:ext uri="{BB962C8B-B14F-4D97-AF65-F5344CB8AC3E}">
        <p14:creationId xmlns:p14="http://schemas.microsoft.com/office/powerpoint/2010/main" val="1789016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14</a:t>
            </a:fld>
            <a:endParaRPr lang="zh-CN" altLang="en-US"/>
          </a:p>
        </p:txBody>
      </p:sp>
    </p:spTree>
    <p:extLst>
      <p:ext uri="{BB962C8B-B14F-4D97-AF65-F5344CB8AC3E}">
        <p14:creationId xmlns:p14="http://schemas.microsoft.com/office/powerpoint/2010/main" val="2293102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15</a:t>
            </a:fld>
            <a:endParaRPr lang="zh-CN" altLang="en-US"/>
          </a:p>
        </p:txBody>
      </p:sp>
    </p:spTree>
    <p:extLst>
      <p:ext uri="{BB962C8B-B14F-4D97-AF65-F5344CB8AC3E}">
        <p14:creationId xmlns:p14="http://schemas.microsoft.com/office/powerpoint/2010/main" val="2094985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16</a:t>
            </a:fld>
            <a:endParaRPr lang="zh-CN" altLang="en-US"/>
          </a:p>
        </p:txBody>
      </p:sp>
    </p:spTree>
    <p:extLst>
      <p:ext uri="{BB962C8B-B14F-4D97-AF65-F5344CB8AC3E}">
        <p14:creationId xmlns:p14="http://schemas.microsoft.com/office/powerpoint/2010/main" val="2138453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17</a:t>
            </a:fld>
            <a:endParaRPr lang="zh-CN" altLang="en-US"/>
          </a:p>
        </p:txBody>
      </p:sp>
    </p:spTree>
    <p:extLst>
      <p:ext uri="{BB962C8B-B14F-4D97-AF65-F5344CB8AC3E}">
        <p14:creationId xmlns:p14="http://schemas.microsoft.com/office/powerpoint/2010/main" val="89056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extLst>
      <p:ext uri="{BB962C8B-B14F-4D97-AF65-F5344CB8AC3E}">
        <p14:creationId xmlns:p14="http://schemas.microsoft.com/office/powerpoint/2010/main" val="286160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黑体" panose="02010609060101010101"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800">
              <a:solidFill>
                <a:schemeClr val="bg1"/>
              </a:solidFill>
            </a:endParaRPr>
          </a:p>
        </p:txBody>
      </p:sp>
      <p:sp>
        <p:nvSpPr>
          <p:cNvPr id="6" name="PA_文本框 1"/>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jpe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notesSlide" Target="../notesSlides/notesSlide19.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文本框 4"/>
          <p:cNvSpPr txBox="1"/>
          <p:nvPr/>
        </p:nvSpPr>
        <p:spPr>
          <a:xfrm>
            <a:off x="2569302" y="2609419"/>
            <a:ext cx="7053116" cy="368300"/>
          </a:xfrm>
          <a:prstGeom prst="rect">
            <a:avLst/>
          </a:prstGeom>
          <a:noFill/>
        </p:spPr>
        <p:txBody>
          <a:bodyPr wrap="square" rtlCol="0">
            <a:spAutoFit/>
            <a:scene3d>
              <a:camera prst="orthographicFront"/>
              <a:lightRig rig="threePt" dir="t"/>
            </a:scene3d>
            <a:sp3d contourW="12700"/>
          </a:bodyPr>
          <a:lstStyle/>
          <a:p>
            <a:pPr algn="ctr">
              <a:defRPr/>
            </a:pPr>
            <a:r>
              <a:rPr lang="zh-CN" altLang="en-US" b="1" dirty="0">
                <a:solidFill>
                  <a:schemeClr val="bg1"/>
                </a:solidFill>
                <a:latin typeface="黑体" panose="02010609060101010101" charset="-122"/>
                <a:ea typeface="黑体" panose="02010609060101010101" charset="-122"/>
              </a:rPr>
              <a:t>研究生开题报告答辩</a:t>
            </a:r>
          </a:p>
        </p:txBody>
      </p:sp>
      <p:sp>
        <p:nvSpPr>
          <p:cNvPr id="6" name="PA_圆角矩形 31"/>
          <p:cNvSpPr/>
          <p:nvPr>
            <p:custDataLst>
              <p:tags r:id="rId1"/>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黑体" panose="02010609060101010101" charset="-122"/>
                <a:ea typeface="黑体" panose="02010609060101010101" charset="-122"/>
              </a:rPr>
              <a:t>答辩人：叶冲</a:t>
            </a:r>
          </a:p>
        </p:txBody>
      </p:sp>
      <p:grpSp>
        <p:nvGrpSpPr>
          <p:cNvPr id="7" name="组合 6"/>
          <p:cNvGrpSpPr/>
          <p:nvPr/>
        </p:nvGrpSpPr>
        <p:grpSpPr>
          <a:xfrm>
            <a:off x="5387350" y="978500"/>
            <a:ext cx="1390484" cy="1390482"/>
            <a:chOff x="5387350" y="978500"/>
            <a:chExt cx="1390484" cy="1390482"/>
          </a:xfrm>
        </p:grpSpPr>
        <p:sp>
          <p:nvSpPr>
            <p:cNvPr id="8" name="椭圆 7"/>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9" name="组合 8"/>
            <p:cNvGrpSpPr/>
            <p:nvPr/>
          </p:nvGrpSpPr>
          <p:grpSpPr>
            <a:xfrm>
              <a:off x="5482497" y="1078924"/>
              <a:ext cx="1195789" cy="1195788"/>
              <a:chOff x="5159802" y="530825"/>
              <a:chExt cx="1813907" cy="1813907"/>
            </a:xfrm>
          </p:grpSpPr>
          <p:sp>
            <p:nvSpPr>
              <p:cNvPr id="13" name="椭圆 12"/>
              <p:cNvSpPr/>
              <p:nvPr/>
            </p:nvSpPr>
            <p:spPr>
              <a:xfrm>
                <a:off x="5159802" y="53082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11" name="椭圆 10"/>
              <p:cNvSpPr/>
              <p:nvPr/>
            </p:nvSpPr>
            <p:spPr>
              <a:xfrm>
                <a:off x="5472591" y="827607"/>
                <a:ext cx="1209821" cy="120982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12" name="文本框 11"/>
              <p:cNvSpPr txBox="1"/>
              <p:nvPr/>
            </p:nvSpPr>
            <p:spPr>
              <a:xfrm>
                <a:off x="5843896" y="1186254"/>
                <a:ext cx="470061" cy="642481"/>
              </a:xfrm>
              <a:prstGeom prst="rect">
                <a:avLst/>
              </a:prstGeom>
              <a:noFill/>
            </p:spPr>
            <p:txBody>
              <a:bodyPr wrap="none" rtlCol="0">
                <a:spAutoFit/>
              </a:bodyPr>
              <a:lstStyle/>
              <a:p>
                <a:pPr algn="ctr">
                  <a:lnSpc>
                    <a:spcPct val="120000"/>
                  </a:lnSpc>
                </a:pPr>
                <a:endParaRPr lang="zh-CN" altLang="en-US" b="1" dirty="0">
                  <a:solidFill>
                    <a:schemeClr val="bg1"/>
                  </a:solidFill>
                  <a:latin typeface="仿宋" panose="02010609060101010101" charset="-122"/>
                  <a:ea typeface="仿宋" panose="02010609060101010101" charset="-122"/>
                </a:endParaRPr>
              </a:p>
            </p:txBody>
          </p:sp>
        </p:grpSp>
      </p:grpSp>
      <p:sp>
        <p:nvSpPr>
          <p:cNvPr id="17" name="PA_圆角矩形 31"/>
          <p:cNvSpPr/>
          <p:nvPr>
            <p:custDataLst>
              <p:tags r:id="rId2"/>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黑体" panose="02010609060101010101" charset="-122"/>
                <a:ea typeface="黑体" panose="02010609060101010101" charset="-122"/>
              </a:rPr>
              <a:t>指导老师：吴伟民</a:t>
            </a:r>
          </a:p>
        </p:txBody>
      </p:sp>
      <p:pic>
        <p:nvPicPr>
          <p:cNvPr id="18" name="图片 17" descr="1aa39539130887c295c20b24b298d699 (1)"/>
          <p:cNvPicPr>
            <a:picLocks noChangeAspect="1"/>
          </p:cNvPicPr>
          <p:nvPr/>
        </p:nvPicPr>
        <p:blipFill>
          <a:blip r:embed="rId5"/>
          <a:srcRect l="348" r="-348"/>
          <a:stretch>
            <a:fillRect/>
          </a:stretch>
        </p:blipFill>
        <p:spPr>
          <a:xfrm>
            <a:off x="5473700" y="1075055"/>
            <a:ext cx="1223010" cy="1223010"/>
          </a:xfrm>
          <a:prstGeom prst="ellipse">
            <a:avLst/>
          </a:prstGeom>
        </p:spPr>
      </p:pic>
      <p:sp>
        <p:nvSpPr>
          <p:cNvPr id="20" name="文本框 19"/>
          <p:cNvSpPr txBox="1"/>
          <p:nvPr/>
        </p:nvSpPr>
        <p:spPr>
          <a:xfrm>
            <a:off x="2554062" y="3005024"/>
            <a:ext cx="7053116" cy="368300"/>
          </a:xfrm>
          <a:prstGeom prst="rect">
            <a:avLst/>
          </a:prstGeom>
          <a:noFill/>
        </p:spPr>
        <p:txBody>
          <a:bodyPr wrap="square" rtlCol="0">
            <a:spAutoFit/>
            <a:scene3d>
              <a:camera prst="orthographicFront"/>
              <a:lightRig rig="threePt" dir="t"/>
            </a:scene3d>
            <a:sp3d contourW="12700"/>
          </a:bodyPr>
          <a:lstStyle/>
          <a:p>
            <a:pPr algn="ctr">
              <a:defRPr/>
            </a:pPr>
            <a:r>
              <a:rPr lang="zh-CN" altLang="en-US" b="1" dirty="0">
                <a:solidFill>
                  <a:schemeClr val="bg1"/>
                </a:solidFill>
                <a:latin typeface="黑体" panose="02010609060101010101" charset="-122"/>
                <a:ea typeface="黑体" panose="02010609060101010101" charset="-122"/>
              </a:rPr>
              <a:t>题目：</a:t>
            </a:r>
            <a:r>
              <a:rPr lang="en-US" altLang="zh-CN" b="1" dirty="0">
                <a:solidFill>
                  <a:schemeClr val="bg1"/>
                </a:solidFill>
                <a:latin typeface="黑体" panose="02010609060101010101" charset="-122"/>
                <a:ea typeface="黑体" panose="02010609060101010101" charset="-122"/>
              </a:rPr>
              <a:t>C-WAN</a:t>
            </a:r>
            <a:r>
              <a:rPr lang="zh-CN" altLang="en-US" b="1" dirty="0">
                <a:solidFill>
                  <a:schemeClr val="bg1"/>
                </a:solidFill>
                <a:latin typeface="黑体" panose="02010609060101010101" charset="-122"/>
                <a:ea typeface="黑体" panose="02010609060101010101" charset="-122"/>
              </a:rPr>
              <a:t>架构下</a:t>
            </a:r>
            <a:r>
              <a:rPr lang="en-US" altLang="zh-CN" b="1" dirty="0">
                <a:solidFill>
                  <a:schemeClr val="bg1"/>
                </a:solidFill>
                <a:latin typeface="黑体" panose="02010609060101010101" charset="-122"/>
                <a:ea typeface="黑体" panose="02010609060101010101" charset="-122"/>
              </a:rPr>
              <a:t>MAC</a:t>
            </a:r>
            <a:r>
              <a:rPr lang="zh-CN" altLang="en-US" b="1" dirty="0">
                <a:solidFill>
                  <a:schemeClr val="bg1"/>
                </a:solidFill>
                <a:latin typeface="黑体" panose="02010609060101010101" charset="-122"/>
                <a:ea typeface="黑体" panose="02010609060101010101" charset="-122"/>
              </a:rPr>
              <a:t>层协议研究与设计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1" presetClass="entr" presetSubtype="8"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8)">
                                      <p:cBhvr>
                                        <p:cTn id="17" dur="750"/>
                                        <p:tgtEl>
                                          <p:spTgt spid="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53" presetClass="entr" presetSubtype="16" fill="hold" grpId="0" nodeType="withEffect">
                                  <p:stCondLst>
                                    <p:cond delay="7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animEffect transition="in" filter="fade">
                                      <p:cBhvr>
                                        <p:cTn id="32" dur="500"/>
                                        <p:tgtEl>
                                          <p:spTgt spid="17"/>
                                        </p:tgtEl>
                                      </p:cBhvr>
                                    </p:animEffect>
                                  </p:childTnLst>
                                </p:cTn>
                              </p:par>
                            </p:childTnLst>
                          </p:cTn>
                        </p:par>
                        <p:par>
                          <p:cTn id="33" fill="hold">
                            <p:stCondLst>
                              <p:cond delay="1000"/>
                            </p:stCondLst>
                            <p:childTnLst>
                              <p:par>
                                <p:cTn id="34" presetID="2" presetClass="entr" presetSubtype="4"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6" grpId="0" bldLvl="0" animBg="1"/>
      <p:bldP spid="17" grpId="0" bldLvl="0" animBg="1"/>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1925" y="762000"/>
            <a:ext cx="6961981" cy="455930"/>
          </a:xfrm>
        </p:spPr>
        <p:txBody>
          <a:bodyPr/>
          <a:lstStyle/>
          <a:p>
            <a:pPr>
              <a:lnSpc>
                <a:spcPct val="120000"/>
              </a:lnSpc>
            </a:pPr>
            <a:r>
              <a:rPr lang="zh-CN" altLang="en-US" dirty="0"/>
              <a:t>利用多 </a:t>
            </a:r>
            <a:r>
              <a:rPr lang="en-US" altLang="zh-CN" dirty="0"/>
              <a:t>AP </a:t>
            </a:r>
            <a:r>
              <a:rPr lang="zh-CN" altLang="en-US" dirty="0"/>
              <a:t>协同实现零时延零丢包漫游</a:t>
            </a:r>
          </a:p>
        </p:txBody>
      </p:sp>
      <p:grpSp>
        <p:nvGrpSpPr>
          <p:cNvPr id="16" name="组合 15"/>
          <p:cNvGrpSpPr/>
          <p:nvPr/>
        </p:nvGrpSpPr>
        <p:grpSpPr>
          <a:xfrm>
            <a:off x="1432090" y="1937314"/>
            <a:ext cx="8866505" cy="3703320"/>
            <a:chOff x="1007084" y="1225382"/>
            <a:chExt cx="10728973" cy="4481225"/>
          </a:xfrm>
        </p:grpSpPr>
        <p:sp>
          <p:nvSpPr>
            <p:cNvPr id="17" name="Oval 17"/>
            <p:cNvSpPr>
              <a:spLocks noChangeArrowheads="1"/>
            </p:cNvSpPr>
            <p:nvPr/>
          </p:nvSpPr>
          <p:spPr bwMode="auto">
            <a:xfrm>
              <a:off x="1007084" y="13726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黑体" panose="02010609060101010101" charset="-122"/>
                  <a:ea typeface="黑体" panose="02010609060101010101" charset="-122"/>
                </a:rPr>
                <a:t>1</a:t>
              </a:r>
              <a:endParaRPr lang="zh-CN" altLang="en-US" dirty="0">
                <a:solidFill>
                  <a:schemeClr val="bg1"/>
                </a:solidFill>
                <a:latin typeface="黑体" panose="02010609060101010101" charset="-122"/>
                <a:ea typeface="黑体" panose="02010609060101010101" charset="-122"/>
              </a:endParaRPr>
            </a:p>
          </p:txBody>
        </p:sp>
        <p:sp>
          <p:nvSpPr>
            <p:cNvPr id="18" name="矩形 17"/>
            <p:cNvSpPr/>
            <p:nvPr/>
          </p:nvSpPr>
          <p:spPr>
            <a:xfrm>
              <a:off x="1808511" y="1225382"/>
              <a:ext cx="9927546" cy="448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oAutofit/>
            </a:bodyPr>
            <a:lstStyle/>
            <a:p>
              <a:pPr>
                <a:lnSpc>
                  <a:spcPct val="120000"/>
                </a:lnSpc>
              </a:pPr>
              <a:r>
                <a:rPr lang="zh-CN" altLang="en-US" b="1" dirty="0">
                  <a:solidFill>
                    <a:srgbClr val="313D51"/>
                  </a:solidFill>
                  <a:latin typeface="黑体" panose="02010609060101010101" charset="-122"/>
                  <a:ea typeface="黑体" panose="02010609060101010101" charset="-122"/>
                  <a:sym typeface="Arial" panose="020B0604020202020204" pitchFamily="34" charset="0"/>
                </a:rPr>
                <a:t>传统 </a:t>
              </a:r>
              <a:r>
                <a:rPr lang="en-US" altLang="zh-CN" b="1" dirty="0">
                  <a:solidFill>
                    <a:srgbClr val="313D51"/>
                  </a:solidFill>
                  <a:latin typeface="黑体" panose="02010609060101010101" charset="-122"/>
                  <a:ea typeface="黑体" panose="02010609060101010101" charset="-122"/>
                  <a:sym typeface="Arial" panose="020B0604020202020204" pitchFamily="34" charset="0"/>
                </a:rPr>
                <a:t>FTTR </a:t>
              </a:r>
              <a:r>
                <a:rPr lang="zh-CN" altLang="en-US" b="1" dirty="0">
                  <a:solidFill>
                    <a:srgbClr val="313D51"/>
                  </a:solidFill>
                  <a:latin typeface="黑体" panose="02010609060101010101" charset="-122"/>
                  <a:ea typeface="黑体" panose="02010609060101010101" charset="-122"/>
                  <a:sym typeface="Arial" panose="020B0604020202020204" pitchFamily="34" charset="0"/>
                </a:rPr>
                <a:t>架构（</a:t>
              </a:r>
              <a:r>
                <a:rPr lang="en-US" altLang="zh-CN" b="1" dirty="0">
                  <a:solidFill>
                    <a:srgbClr val="313D51"/>
                  </a:solidFill>
                  <a:latin typeface="黑体" panose="02010609060101010101" charset="-122"/>
                  <a:ea typeface="黑体" panose="02010609060101010101" charset="-122"/>
                  <a:sym typeface="Arial" panose="020B0604020202020204" pitchFamily="34" charset="0"/>
                </a:rPr>
                <a:t>F5G</a:t>
              </a:r>
              <a:r>
                <a:rPr lang="zh-CN" altLang="en-US" b="1" dirty="0">
                  <a:solidFill>
                    <a:srgbClr val="313D51"/>
                  </a:solidFill>
                  <a:latin typeface="黑体" panose="02010609060101010101" charset="-122"/>
                  <a:ea typeface="黑体" panose="02010609060101010101" charset="-122"/>
                  <a:sym typeface="Arial" panose="020B0604020202020204" pitchFamily="34" charset="0"/>
                </a:rPr>
                <a:t>）采用的漫游方式</a:t>
              </a:r>
              <a:endParaRPr lang="en-US" altLang="zh-CN" b="1" dirty="0">
                <a:solidFill>
                  <a:srgbClr val="313D51"/>
                </a:solidFill>
                <a:latin typeface="黑体" panose="02010609060101010101" charset="-122"/>
                <a:ea typeface="黑体" panose="02010609060101010101" charset="-122"/>
                <a:sym typeface="Arial" panose="020B0604020202020204" pitchFamily="34" charset="0"/>
              </a:endParaRPr>
            </a:p>
            <a:p>
              <a:pPr>
                <a:lnSpc>
                  <a:spcPct val="120000"/>
                </a:lnSpc>
              </a:pPr>
              <a:endParaRPr lang="zh-CN" altLang="en-US" b="1" dirty="0">
                <a:solidFill>
                  <a:srgbClr val="313D51"/>
                </a:solidFill>
                <a:latin typeface="黑体" panose="02010609060101010101" charset="-122"/>
                <a:ea typeface="黑体" panose="02010609060101010101" charset="-122"/>
                <a:sym typeface="Arial" panose="020B0604020202020204" pitchFamily="34" charset="0"/>
              </a:endParaRPr>
            </a:p>
            <a:p>
              <a:pPr>
                <a:lnSpc>
                  <a:spcPct val="120000"/>
                </a:lnSpc>
              </a:pPr>
              <a:r>
                <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    将多个 </a:t>
              </a:r>
              <a:r>
                <a:rPr lang="en-US" altLang="zh-CN"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AP </a:t>
              </a:r>
              <a:r>
                <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的 </a:t>
              </a:r>
              <a:r>
                <a:rPr lang="en-US" altLang="zh-CN"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BSSID </a:t>
              </a:r>
              <a:r>
                <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设置成相同，工作在同一信道，</a:t>
              </a:r>
              <a:r>
                <a:rPr lang="en-US" altLang="zh-CN"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STA </a:t>
              </a:r>
              <a:r>
                <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从当前服务的 </a:t>
              </a:r>
              <a:r>
                <a:rPr lang="en-US" altLang="zh-CN"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AP </a:t>
              </a:r>
              <a:r>
                <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漫游到目标 </a:t>
              </a:r>
              <a:r>
                <a:rPr lang="en-US" altLang="zh-CN"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AP </a:t>
              </a:r>
              <a:r>
                <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时，多个 </a:t>
              </a:r>
              <a:r>
                <a:rPr lang="en-US" altLang="zh-CN"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AP </a:t>
              </a:r>
              <a:r>
                <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根据 </a:t>
              </a:r>
              <a:r>
                <a:rPr lang="en-US" altLang="zh-CN"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STA </a:t>
              </a:r>
              <a:r>
                <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信号的变化，决定将当前服务的 </a:t>
              </a:r>
              <a:r>
                <a:rPr lang="en-US" altLang="zh-CN"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AP </a:t>
              </a:r>
              <a:r>
                <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的收发上下文转发给目标 </a:t>
              </a:r>
              <a:r>
                <a:rPr lang="en-US" altLang="zh-CN"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AP</a:t>
              </a:r>
              <a:r>
                <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t>
              </a:r>
              <a:r>
                <a:rPr lang="zh-CN" altLang="en-US" sz="1400" dirty="0">
                  <a:solidFill>
                    <a:srgbClr val="FF0000"/>
                  </a:solidFill>
                  <a:latin typeface="黑体" panose="02010609060101010101" charset="-122"/>
                  <a:ea typeface="黑体" panose="02010609060101010101" charset="-122"/>
                  <a:sym typeface="Arial" panose="020B0604020202020204" pitchFamily="34" charset="0"/>
                </a:rPr>
                <a:t>目标 </a:t>
              </a:r>
              <a:r>
                <a:rPr lang="en-US" altLang="zh-CN" sz="1400" dirty="0">
                  <a:solidFill>
                    <a:srgbClr val="FF0000"/>
                  </a:solidFill>
                  <a:latin typeface="黑体" panose="02010609060101010101" charset="-122"/>
                  <a:ea typeface="黑体" panose="02010609060101010101" charset="-122"/>
                  <a:sym typeface="Arial" panose="020B0604020202020204" pitchFamily="34" charset="0"/>
                </a:rPr>
                <a:t>AP </a:t>
              </a:r>
              <a:r>
                <a:rPr lang="zh-CN" altLang="en-US" sz="1400" dirty="0">
                  <a:solidFill>
                    <a:srgbClr val="FF0000"/>
                  </a:solidFill>
                  <a:latin typeface="黑体" panose="02010609060101010101" charset="-122"/>
                  <a:ea typeface="黑体" panose="02010609060101010101" charset="-122"/>
                  <a:sym typeface="Arial" panose="020B0604020202020204" pitchFamily="34" charset="0"/>
                </a:rPr>
                <a:t>快速切换到原 </a:t>
              </a:r>
              <a:r>
                <a:rPr lang="en-US" altLang="zh-CN" sz="1400" dirty="0">
                  <a:solidFill>
                    <a:srgbClr val="FF0000"/>
                  </a:solidFill>
                  <a:latin typeface="黑体" panose="02010609060101010101" charset="-122"/>
                  <a:ea typeface="黑体" panose="02010609060101010101" charset="-122"/>
                  <a:sym typeface="Arial" panose="020B0604020202020204" pitchFamily="34" charset="0"/>
                </a:rPr>
                <a:t>AP </a:t>
              </a:r>
              <a:r>
                <a:rPr lang="zh-CN" altLang="en-US" sz="1400" dirty="0">
                  <a:solidFill>
                    <a:srgbClr val="FF0000"/>
                  </a:solidFill>
                  <a:latin typeface="黑体" panose="02010609060101010101" charset="-122"/>
                  <a:ea typeface="黑体" panose="02010609060101010101" charset="-122"/>
                  <a:sym typeface="Arial" panose="020B0604020202020204" pitchFamily="34" charset="0"/>
                </a:rPr>
                <a:t>传递的收发上下文实现与 </a:t>
              </a:r>
              <a:r>
                <a:rPr lang="en-US" altLang="zh-CN" sz="1400" dirty="0">
                  <a:solidFill>
                    <a:srgbClr val="FF0000"/>
                  </a:solidFill>
                  <a:latin typeface="黑体" panose="02010609060101010101" charset="-122"/>
                  <a:ea typeface="黑体" panose="02010609060101010101" charset="-122"/>
                  <a:sym typeface="Arial" panose="020B0604020202020204" pitchFamily="34" charset="0"/>
                </a:rPr>
                <a:t>STA </a:t>
              </a:r>
              <a:r>
                <a:rPr lang="zh-CN" altLang="en-US" sz="1400" dirty="0">
                  <a:solidFill>
                    <a:srgbClr val="FF0000"/>
                  </a:solidFill>
                  <a:latin typeface="黑体" panose="02010609060101010101" charset="-122"/>
                  <a:ea typeface="黑体" panose="02010609060101010101" charset="-122"/>
                  <a:sym typeface="Arial" panose="020B0604020202020204" pitchFamily="34" charset="0"/>
                </a:rPr>
                <a:t>之间数据通路的快速建立</a:t>
              </a:r>
              <a:r>
                <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t>
              </a:r>
              <a:r>
                <a:rPr lang="en-US" altLang="zh-CN"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STA </a:t>
              </a:r>
              <a:r>
                <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在漫游过程中，感觉不到当前服务的物理 </a:t>
              </a:r>
              <a:r>
                <a:rPr lang="en-US" altLang="zh-CN"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AP </a:t>
              </a:r>
              <a:r>
                <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发生了变化（因为 </a:t>
              </a:r>
              <a:r>
                <a:rPr lang="en-US" altLang="zh-CN"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BSSID </a:t>
              </a:r>
              <a:r>
                <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和信道相同）。</a:t>
              </a:r>
              <a:endPar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a:p>
              <a:pPr>
                <a:lnSpc>
                  <a:spcPct val="120000"/>
                </a:lnSpc>
              </a:pPr>
              <a:endPar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a:p>
              <a:pPr>
                <a:lnSpc>
                  <a:spcPct val="120000"/>
                </a:lnSpc>
              </a:pP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但存在如下缺陷：</a:t>
              </a:r>
              <a:endPar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a:p>
              <a:pPr>
                <a:lnSpc>
                  <a:spcPct val="120000"/>
                </a:lnSpc>
              </a:pP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    STA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从一个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AP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切换到另一个目标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AP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进行数据通信的过程中，</a:t>
              </a:r>
              <a:r>
                <a:rPr lang="zh-CN" altLang="en-US" sz="1600" dirty="0">
                  <a:solidFill>
                    <a:srgbClr val="FF0000"/>
                  </a:solidFill>
                  <a:latin typeface="黑体" panose="02010609060101010101" charset="-122"/>
                  <a:ea typeface="黑体" panose="02010609060101010101" charset="-122"/>
                  <a:sym typeface="Arial" panose="020B0604020202020204" pitchFamily="34" charset="0"/>
                </a:rPr>
                <a:t>目标 </a:t>
              </a:r>
              <a:r>
                <a:rPr lang="en-US" altLang="zh-CN" sz="1600" dirty="0">
                  <a:solidFill>
                    <a:srgbClr val="FF0000"/>
                  </a:solidFill>
                  <a:latin typeface="黑体" panose="02010609060101010101" charset="-122"/>
                  <a:ea typeface="黑体" panose="02010609060101010101" charset="-122"/>
                  <a:sym typeface="Arial" panose="020B0604020202020204" pitchFamily="34" charset="0"/>
                </a:rPr>
                <a:t>AP </a:t>
              </a:r>
              <a:r>
                <a:rPr lang="zh-CN" altLang="en-US" sz="1600" dirty="0">
                  <a:solidFill>
                    <a:srgbClr val="FF0000"/>
                  </a:solidFill>
                  <a:latin typeface="黑体" panose="02010609060101010101" charset="-122"/>
                  <a:ea typeface="黑体" panose="02010609060101010101" charset="-122"/>
                  <a:sym typeface="Arial" panose="020B0604020202020204" pitchFamily="34" charset="0"/>
                </a:rPr>
                <a:t>重新恢复收发上下文需要处理时间开销</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，同时还有</a:t>
              </a:r>
              <a:r>
                <a:rPr lang="zh-CN" altLang="en-US" sz="1600" dirty="0">
                  <a:solidFill>
                    <a:srgbClr val="FF0000"/>
                  </a:solidFill>
                  <a:latin typeface="黑体" panose="02010609060101010101" charset="-122"/>
                  <a:ea typeface="黑体" panose="02010609060101010101" charset="-122"/>
                  <a:sym typeface="Arial" panose="020B0604020202020204" pitchFamily="34" charset="0"/>
                </a:rPr>
                <a:t>实现原 </a:t>
              </a:r>
              <a:r>
                <a:rPr lang="en-US" altLang="zh-CN" sz="1600" dirty="0">
                  <a:solidFill>
                    <a:srgbClr val="FF0000"/>
                  </a:solidFill>
                  <a:latin typeface="黑体" panose="02010609060101010101" charset="-122"/>
                  <a:ea typeface="黑体" panose="02010609060101010101" charset="-122"/>
                  <a:sym typeface="Arial" panose="020B0604020202020204" pitchFamily="34" charset="0"/>
                </a:rPr>
                <a:t>AP </a:t>
              </a:r>
              <a:r>
                <a:rPr lang="zh-CN" altLang="en-US" sz="1600" dirty="0">
                  <a:solidFill>
                    <a:srgbClr val="FF0000"/>
                  </a:solidFill>
                  <a:latin typeface="黑体" panose="02010609060101010101" charset="-122"/>
                  <a:ea typeface="黑体" panose="02010609060101010101" charset="-122"/>
                  <a:sym typeface="Arial" panose="020B0604020202020204" pitchFamily="34" charset="0"/>
                </a:rPr>
                <a:t>与目的 </a:t>
              </a:r>
              <a:r>
                <a:rPr lang="en-US" altLang="zh-CN" sz="1600" dirty="0">
                  <a:solidFill>
                    <a:srgbClr val="FF0000"/>
                  </a:solidFill>
                  <a:latin typeface="黑体" panose="02010609060101010101" charset="-122"/>
                  <a:ea typeface="黑体" panose="02010609060101010101" charset="-122"/>
                  <a:sym typeface="Arial" panose="020B0604020202020204" pitchFamily="34" charset="0"/>
                </a:rPr>
                <a:t>AP </a:t>
              </a:r>
              <a:r>
                <a:rPr lang="zh-CN" altLang="en-US" sz="1600" dirty="0">
                  <a:solidFill>
                    <a:srgbClr val="FF0000"/>
                  </a:solidFill>
                  <a:latin typeface="黑体" panose="02010609060101010101" charset="-122"/>
                  <a:ea typeface="黑体" panose="02010609060101010101" charset="-122"/>
                  <a:sym typeface="Arial" panose="020B0604020202020204" pitchFamily="34" charset="0"/>
                </a:rPr>
                <a:t>间未解决的上下行数据帧的转发才能实现无丢包漫游</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1924" y="762000"/>
            <a:ext cx="6961981" cy="455930"/>
          </a:xfrm>
        </p:spPr>
        <p:txBody>
          <a:bodyPr/>
          <a:lstStyle/>
          <a:p>
            <a:pPr>
              <a:lnSpc>
                <a:spcPct val="120000"/>
              </a:lnSpc>
            </a:pPr>
            <a:r>
              <a:rPr lang="zh-CN" altLang="en-US" dirty="0"/>
              <a:t>利用多 </a:t>
            </a:r>
            <a:r>
              <a:rPr lang="en-US" altLang="zh-CN" dirty="0"/>
              <a:t>AP </a:t>
            </a:r>
            <a:r>
              <a:rPr lang="zh-CN" altLang="en-US" dirty="0"/>
              <a:t>协同实现零时延零丢包漫游</a:t>
            </a:r>
            <a:endParaRPr lang="zh-CN" altLang="en-US" dirty="0">
              <a:sym typeface="+mn-ea"/>
            </a:endParaRPr>
          </a:p>
        </p:txBody>
      </p:sp>
      <p:sp>
        <p:nvSpPr>
          <p:cNvPr id="5" name="矩形 4"/>
          <p:cNvSpPr/>
          <p:nvPr/>
        </p:nvSpPr>
        <p:spPr>
          <a:xfrm>
            <a:off x="1431925" y="1579245"/>
            <a:ext cx="4476115" cy="4316095"/>
          </a:xfrm>
          <a:prstGeom prst="rect">
            <a:avLst/>
          </a:prstGeom>
          <a:solidFill>
            <a:schemeClr val="accent6"/>
          </a:solidFill>
          <a:ln w="9525">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bwMode="auto">
          <a:xfrm>
            <a:off x="2149529" y="1921510"/>
            <a:ext cx="3437201" cy="3986091"/>
          </a:xfrm>
          <a:prstGeom prst="rect">
            <a:avLst/>
          </a:prstGeom>
          <a:noFill/>
        </p:spPr>
        <p:txBody>
          <a:bodyPr wrap="square">
            <a:spAutoFit/>
          </a:bodyPr>
          <a:lstStyle/>
          <a:p>
            <a:pPr>
              <a:lnSpc>
                <a:spcPct val="130000"/>
              </a:lnSpc>
              <a:defRPr/>
            </a:pPr>
            <a:r>
              <a:rPr lang="zh-CN" altLang="en-US" sz="1400" dirty="0">
                <a:latin typeface="微软雅黑" panose="020B0503020204020204" pitchFamily="34" charset="-122"/>
                <a:ea typeface="微软雅黑" panose="020B0503020204020204" pitchFamily="34" charset="-122"/>
              </a:rPr>
              <a:t>零时延零丢包方案如下：</a:t>
            </a:r>
            <a:endParaRPr lang="en-US" altLang="zh-CN" sz="1400" dirty="0">
              <a:latin typeface="微软雅黑" panose="020B0503020204020204" pitchFamily="34" charset="-122"/>
              <a:ea typeface="微软雅黑" panose="020B0503020204020204" pitchFamily="34" charset="-122"/>
            </a:endParaRPr>
          </a:p>
          <a:p>
            <a:pPr>
              <a:lnSpc>
                <a:spcPct val="130000"/>
              </a:lnSpc>
              <a:defRPr/>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当一个 </a:t>
            </a:r>
            <a:r>
              <a:rPr lang="en-US" altLang="zh-CN" sz="1400" dirty="0">
                <a:latin typeface="微软雅黑" panose="020B0503020204020204" pitchFamily="34" charset="-122"/>
                <a:ea typeface="微软雅黑" panose="020B0503020204020204" pitchFamily="34" charset="-122"/>
              </a:rPr>
              <a:t>STA </a:t>
            </a:r>
            <a:r>
              <a:rPr lang="zh-CN" altLang="en-US" sz="1400" dirty="0">
                <a:latin typeface="微软雅黑" panose="020B0503020204020204" pitchFamily="34" charset="-122"/>
                <a:ea typeface="微软雅黑" panose="020B0503020204020204" pitchFamily="34" charset="-122"/>
              </a:rPr>
              <a:t>从 </a:t>
            </a:r>
            <a:r>
              <a:rPr lang="en-US" altLang="zh-CN" sz="1400" dirty="0">
                <a:latin typeface="微软雅黑" panose="020B0503020204020204" pitchFamily="34" charset="-122"/>
                <a:ea typeface="微软雅黑" panose="020B0503020204020204" pitchFamily="34" charset="-122"/>
              </a:rPr>
              <a:t>AP </a:t>
            </a:r>
            <a:r>
              <a:rPr lang="zh-CN" altLang="en-US" sz="1400" dirty="0">
                <a:latin typeface="微软雅黑" panose="020B0503020204020204" pitchFamily="34" charset="-122"/>
                <a:ea typeface="微软雅黑" panose="020B0503020204020204" pitchFamily="34" charset="-122"/>
              </a:rPr>
              <a:t>初始接入物理 </a:t>
            </a:r>
            <a:r>
              <a:rPr lang="en-US" altLang="zh-CN" sz="1400" dirty="0">
                <a:latin typeface="微软雅黑" panose="020B0503020204020204" pitchFamily="34" charset="-122"/>
                <a:ea typeface="微软雅黑" panose="020B0503020204020204" pitchFamily="34" charset="-122"/>
              </a:rPr>
              <a:t>AP </a:t>
            </a:r>
            <a:r>
              <a:rPr lang="zh-CN" altLang="en-US" sz="1400" dirty="0">
                <a:latin typeface="微软雅黑" panose="020B0503020204020204" pitchFamily="34" charset="-122"/>
                <a:ea typeface="微软雅黑" panose="020B0503020204020204" pitchFamily="34" charset="-122"/>
              </a:rPr>
              <a:t>漫游到另一个物理 </a:t>
            </a:r>
            <a:r>
              <a:rPr lang="en-US" altLang="zh-CN" sz="1400" dirty="0">
                <a:latin typeface="微软雅黑" panose="020B0503020204020204" pitchFamily="34" charset="-122"/>
                <a:ea typeface="微软雅黑" panose="020B0503020204020204" pitchFamily="34" charset="-122"/>
              </a:rPr>
              <a:t>AP</a:t>
            </a:r>
            <a:r>
              <a:rPr lang="zh-CN" altLang="en-US" sz="1400" dirty="0">
                <a:latin typeface="微软雅黑" panose="020B0503020204020204" pitchFamily="34" charset="-122"/>
                <a:ea typeface="微软雅黑" panose="020B0503020204020204" pitchFamily="34" charset="-122"/>
              </a:rPr>
              <a:t>（另一个 </a:t>
            </a:r>
            <a:r>
              <a:rPr lang="en-US" altLang="zh-CN" sz="1400" dirty="0">
                <a:latin typeface="微软雅黑" panose="020B0503020204020204" pitchFamily="34" charset="-122"/>
                <a:ea typeface="微软雅黑" panose="020B0503020204020204" pitchFamily="34" charset="-122"/>
              </a:rPr>
              <a:t>AP </a:t>
            </a:r>
            <a:r>
              <a:rPr lang="zh-CN" altLang="en-US" sz="1400" dirty="0">
                <a:latin typeface="微软雅黑" panose="020B0503020204020204" pitchFamily="34" charset="-122"/>
                <a:ea typeface="微软雅黑" panose="020B0503020204020204" pitchFamily="34" charset="-122"/>
              </a:rPr>
              <a:t>信号更好）时，网关根据多个物理 </a:t>
            </a:r>
            <a:r>
              <a:rPr lang="en-US" altLang="zh-CN" sz="1400" dirty="0">
                <a:latin typeface="微软雅黑" panose="020B0503020204020204" pitchFamily="34" charset="-122"/>
                <a:ea typeface="微软雅黑" panose="020B0503020204020204" pitchFamily="34" charset="-122"/>
              </a:rPr>
              <a:t>AP </a:t>
            </a:r>
            <a:r>
              <a:rPr lang="zh-CN" altLang="en-US" sz="1400" dirty="0">
                <a:latin typeface="微软雅黑" panose="020B0503020204020204" pitchFamily="34" charset="-122"/>
                <a:ea typeface="微软雅黑" panose="020B0503020204020204" pitchFamily="34" charset="-122"/>
              </a:rPr>
              <a:t>接受 </a:t>
            </a:r>
            <a:r>
              <a:rPr lang="en-US" altLang="zh-CN" sz="1400" dirty="0">
                <a:latin typeface="微软雅黑" panose="020B0503020204020204" pitchFamily="34" charset="-122"/>
                <a:ea typeface="微软雅黑" panose="020B0503020204020204" pitchFamily="34" charset="-122"/>
              </a:rPr>
              <a:t>STA </a:t>
            </a:r>
            <a:r>
              <a:rPr lang="zh-CN" altLang="en-US" sz="1400" dirty="0">
                <a:latin typeface="微软雅黑" panose="020B0503020204020204" pitchFamily="34" charset="-122"/>
                <a:ea typeface="微软雅黑" panose="020B0503020204020204" pitchFamily="34" charset="-122"/>
              </a:rPr>
              <a:t>的上行信号质量或者根据 </a:t>
            </a:r>
            <a:r>
              <a:rPr lang="en-US" altLang="zh-CN" sz="1400" dirty="0">
                <a:latin typeface="微软雅黑" panose="020B0503020204020204" pitchFamily="34" charset="-122"/>
                <a:ea typeface="微软雅黑" panose="020B0503020204020204" pitchFamily="34" charset="-122"/>
              </a:rPr>
              <a:t>STA </a:t>
            </a:r>
            <a:r>
              <a:rPr lang="zh-CN" altLang="en-US" sz="1400" dirty="0">
                <a:latin typeface="微软雅黑" panose="020B0503020204020204" pitchFamily="34" charset="-122"/>
                <a:ea typeface="微软雅黑" panose="020B0503020204020204" pitchFamily="34" charset="-122"/>
              </a:rPr>
              <a:t>对多个 </a:t>
            </a:r>
            <a:r>
              <a:rPr lang="en-US" altLang="zh-CN" sz="1400" dirty="0">
                <a:latin typeface="微软雅黑" panose="020B0503020204020204" pitchFamily="34" charset="-122"/>
                <a:ea typeface="微软雅黑" panose="020B0503020204020204" pitchFamily="34" charset="-122"/>
              </a:rPr>
              <a:t>BSS </a:t>
            </a:r>
            <a:r>
              <a:rPr lang="zh-CN" altLang="en-US" sz="1400" dirty="0">
                <a:latin typeface="微软雅黑" panose="020B0503020204020204" pitchFamily="34" charset="-122"/>
                <a:ea typeface="微软雅黑" panose="020B0503020204020204" pitchFamily="34" charset="-122"/>
              </a:rPr>
              <a:t>的测量上报，</a:t>
            </a:r>
            <a:r>
              <a:rPr lang="zh-CN" altLang="en-US" sz="1400" dirty="0">
                <a:solidFill>
                  <a:srgbClr val="FF0000"/>
                </a:solidFill>
                <a:latin typeface="微软雅黑" panose="020B0503020204020204" pitchFamily="34" charset="-122"/>
                <a:ea typeface="微软雅黑" panose="020B0503020204020204" pitchFamily="34" charset="-122"/>
              </a:rPr>
              <a:t>动态地将初始接入物理 </a:t>
            </a:r>
            <a:r>
              <a:rPr lang="en-US" altLang="zh-CN" sz="1400" dirty="0">
                <a:solidFill>
                  <a:srgbClr val="FF0000"/>
                </a:solidFill>
                <a:latin typeface="微软雅黑" panose="020B0503020204020204" pitchFamily="34" charset="-122"/>
                <a:ea typeface="微软雅黑" panose="020B0503020204020204" pitchFamily="34" charset="-122"/>
              </a:rPr>
              <a:t>AP </a:t>
            </a:r>
            <a:r>
              <a:rPr lang="zh-CN" altLang="en-US" sz="1400" dirty="0">
                <a:solidFill>
                  <a:srgbClr val="FF0000"/>
                </a:solidFill>
                <a:latin typeface="微软雅黑" panose="020B0503020204020204" pitchFamily="34" charset="-122"/>
                <a:ea typeface="微软雅黑" panose="020B0503020204020204" pitchFamily="34" charset="-122"/>
              </a:rPr>
              <a:t>地软件 </a:t>
            </a:r>
            <a:r>
              <a:rPr lang="en-US" altLang="zh-CN" sz="1400" dirty="0">
                <a:solidFill>
                  <a:srgbClr val="FF0000"/>
                </a:solidFill>
                <a:latin typeface="微软雅黑" panose="020B0503020204020204" pitchFamily="34" charset="-122"/>
                <a:ea typeface="微软雅黑" panose="020B0503020204020204" pitchFamily="34" charset="-122"/>
              </a:rPr>
              <a:t>MAC </a:t>
            </a:r>
            <a:r>
              <a:rPr lang="zh-CN" altLang="en-US" sz="1400" dirty="0">
                <a:solidFill>
                  <a:srgbClr val="FF0000"/>
                </a:solidFill>
                <a:latin typeface="微软雅黑" panose="020B0503020204020204" pitchFamily="34" charset="-122"/>
                <a:ea typeface="微软雅黑" panose="020B0503020204020204" pitchFamily="34" charset="-122"/>
              </a:rPr>
              <a:t>的收发队列映射到目标物理 </a:t>
            </a:r>
            <a:r>
              <a:rPr lang="en-US" altLang="zh-CN" sz="1400" dirty="0">
                <a:solidFill>
                  <a:srgbClr val="FF0000"/>
                </a:solidFill>
                <a:latin typeface="微软雅黑" panose="020B0503020204020204" pitchFamily="34" charset="-122"/>
                <a:ea typeface="微软雅黑" panose="020B0503020204020204" pitchFamily="34" charset="-122"/>
              </a:rPr>
              <a:t>AP </a:t>
            </a:r>
            <a:r>
              <a:rPr lang="zh-CN" altLang="en-US" sz="1400" dirty="0">
                <a:solidFill>
                  <a:srgbClr val="FF0000"/>
                </a:solidFill>
                <a:latin typeface="微软雅黑" panose="020B0503020204020204" pitchFamily="34" charset="-122"/>
                <a:ea typeface="微软雅黑" panose="020B0503020204020204" pitchFamily="34" charset="-122"/>
              </a:rPr>
              <a:t>的硬件 </a:t>
            </a:r>
            <a:r>
              <a:rPr lang="en-US" altLang="zh-CN" sz="1400" dirty="0">
                <a:solidFill>
                  <a:srgbClr val="FF0000"/>
                </a:solidFill>
                <a:latin typeface="微软雅黑" panose="020B0503020204020204" pitchFamily="34" charset="-122"/>
                <a:ea typeface="微软雅黑" panose="020B0503020204020204" pitchFamily="34" charset="-122"/>
              </a:rPr>
              <a:t>MAC </a:t>
            </a:r>
            <a:r>
              <a:rPr lang="zh-CN" altLang="en-US" sz="1400" dirty="0">
                <a:solidFill>
                  <a:srgbClr val="FF0000"/>
                </a:solidFill>
                <a:latin typeface="微软雅黑" panose="020B0503020204020204" pitchFamily="34" charset="-122"/>
                <a:ea typeface="微软雅黑" panose="020B0503020204020204" pitchFamily="34" charset="-122"/>
              </a:rPr>
              <a:t>上</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30000"/>
              </a:lnSpc>
              <a:defRPr/>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同时将该</a:t>
            </a:r>
            <a:r>
              <a:rPr lang="en-US" altLang="zh-CN" sz="1400" dirty="0">
                <a:latin typeface="微软雅黑" panose="020B0503020204020204" pitchFamily="34" charset="-122"/>
                <a:ea typeface="微软雅黑" panose="020B0503020204020204" pitchFamily="34" charset="-122"/>
              </a:rPr>
              <a:t>STA </a:t>
            </a:r>
            <a:r>
              <a:rPr lang="zh-CN" altLang="en-US" sz="1400" dirty="0">
                <a:latin typeface="微软雅黑" panose="020B0503020204020204" pitchFamily="34" charset="-122"/>
                <a:ea typeface="微软雅黑" panose="020B0503020204020204" pitchFamily="34" charset="-122"/>
              </a:rPr>
              <a:t>在初始接入物理 </a:t>
            </a:r>
            <a:r>
              <a:rPr lang="en-US" altLang="zh-CN" sz="1400" dirty="0">
                <a:latin typeface="微软雅黑" panose="020B0503020204020204" pitchFamily="34" charset="-122"/>
                <a:ea typeface="微软雅黑" panose="020B0503020204020204" pitchFamily="34" charset="-122"/>
              </a:rPr>
              <a:t>AP </a:t>
            </a:r>
            <a:r>
              <a:rPr lang="zh-CN" altLang="en-US" sz="1400" dirty="0">
                <a:latin typeface="微软雅黑" panose="020B0503020204020204" pitchFamily="34" charset="-122"/>
                <a:ea typeface="微软雅黑" panose="020B0503020204020204" pitchFamily="34" charset="-122"/>
              </a:rPr>
              <a:t>的</a:t>
            </a:r>
            <a:r>
              <a:rPr lang="zh-CN" altLang="en-US" sz="1400" dirty="0">
                <a:solidFill>
                  <a:srgbClr val="FF0000"/>
                </a:solidFill>
                <a:latin typeface="微软雅黑" panose="020B0503020204020204" pitchFamily="34" charset="-122"/>
                <a:ea typeface="微软雅黑" panose="020B0503020204020204" pitchFamily="34" charset="-122"/>
              </a:rPr>
              <a:t>物理层配置信息</a:t>
            </a:r>
            <a:r>
              <a:rPr lang="zh-CN" altLang="en-US" sz="1400" dirty="0">
                <a:latin typeface="微软雅黑" panose="020B0503020204020204" pitchFamily="34" charset="-122"/>
                <a:ea typeface="微软雅黑" panose="020B0503020204020204" pitchFamily="34" charset="-122"/>
              </a:rPr>
              <a:t>告诉硬件 </a:t>
            </a:r>
            <a:r>
              <a:rPr lang="en-US" altLang="zh-CN" sz="1400" dirty="0">
                <a:latin typeface="微软雅黑" panose="020B0503020204020204" pitchFamily="34" charset="-122"/>
                <a:ea typeface="微软雅黑" panose="020B0503020204020204" pitchFamily="34" charset="-122"/>
              </a:rPr>
              <a:t>MAC</a:t>
            </a:r>
            <a:r>
              <a:rPr lang="zh-CN" altLang="en-US" sz="1400" dirty="0">
                <a:latin typeface="微软雅黑" panose="020B0503020204020204" pitchFamily="34" charset="-122"/>
                <a:ea typeface="微软雅黑" panose="020B0503020204020204" pitchFamily="34" charset="-122"/>
              </a:rPr>
              <a:t>，从而实现目标物理 </a:t>
            </a:r>
            <a:r>
              <a:rPr lang="en-US" altLang="zh-CN" sz="1400" dirty="0">
                <a:latin typeface="微软雅黑" panose="020B0503020204020204" pitchFamily="34" charset="-122"/>
                <a:ea typeface="微软雅黑" panose="020B0503020204020204" pitchFamily="34" charset="-122"/>
              </a:rPr>
              <a:t>AP </a:t>
            </a:r>
            <a:r>
              <a:rPr lang="zh-CN" altLang="en-US" sz="1400" dirty="0">
                <a:latin typeface="微软雅黑" panose="020B0503020204020204" pitchFamily="34" charset="-122"/>
                <a:ea typeface="微软雅黑" panose="020B0503020204020204" pitchFamily="34" charset="-122"/>
              </a:rPr>
              <a:t>可以根据初始接入物理 </a:t>
            </a:r>
            <a:r>
              <a:rPr lang="en-US" altLang="zh-CN" sz="1400" dirty="0">
                <a:latin typeface="微软雅黑" panose="020B0503020204020204" pitchFamily="34" charset="-122"/>
                <a:ea typeface="微软雅黑" panose="020B0503020204020204" pitchFamily="34" charset="-122"/>
              </a:rPr>
              <a:t>AP </a:t>
            </a:r>
            <a:r>
              <a:rPr lang="zh-CN" altLang="en-US" sz="1400" dirty="0">
                <a:latin typeface="微软雅黑" panose="020B0503020204020204" pitchFamily="34" charset="-122"/>
                <a:ea typeface="微软雅黑" panose="020B0503020204020204" pitchFamily="34" charset="-122"/>
              </a:rPr>
              <a:t>的物理层配置信息按照 </a:t>
            </a:r>
            <a:r>
              <a:rPr lang="en-US" altLang="zh-CN" sz="1400" dirty="0">
                <a:latin typeface="微软雅黑" panose="020B0503020204020204" pitchFamily="34" charset="-122"/>
                <a:ea typeface="微软雅黑" panose="020B0503020204020204" pitchFamily="34" charset="-122"/>
              </a:rPr>
              <a:t>SU PPDU </a:t>
            </a:r>
            <a:r>
              <a:rPr lang="zh-CN" altLang="en-US" sz="1400" dirty="0">
                <a:latin typeface="微软雅黑" panose="020B0503020204020204" pitchFamily="34" charset="-122"/>
                <a:ea typeface="微软雅黑" panose="020B0503020204020204" pitchFamily="34" charset="-122"/>
              </a:rPr>
              <a:t>模式对该用户进行上下行调度收发，</a:t>
            </a:r>
            <a:r>
              <a:rPr lang="zh-CN" altLang="en-US" sz="1400" dirty="0">
                <a:solidFill>
                  <a:srgbClr val="FF0000"/>
                </a:solidFill>
                <a:latin typeface="微软雅黑" panose="020B0503020204020204" pitchFamily="34" charset="-122"/>
                <a:ea typeface="微软雅黑" panose="020B0503020204020204" pitchFamily="34" charset="-122"/>
              </a:rPr>
              <a:t>实现零时延零丢包漫游</a:t>
            </a:r>
            <a:r>
              <a:rPr lang="zh-CN" altLang="en-US" sz="1400" dirty="0">
                <a:latin typeface="微软雅黑" panose="020B0503020204020204" pitchFamily="34" charset="-122"/>
                <a:ea typeface="微软雅黑" panose="020B0503020204020204" pitchFamily="34" charset="-122"/>
              </a:rPr>
              <a:t>。</a:t>
            </a:r>
          </a:p>
        </p:txBody>
      </p:sp>
      <p:grpSp>
        <p:nvGrpSpPr>
          <p:cNvPr id="51" name="组合 50"/>
          <p:cNvGrpSpPr/>
          <p:nvPr/>
        </p:nvGrpSpPr>
        <p:grpSpPr>
          <a:xfrm>
            <a:off x="1431695" y="1633394"/>
            <a:ext cx="580839" cy="680456"/>
            <a:chOff x="897085" y="2143577"/>
            <a:chExt cx="580839" cy="680456"/>
          </a:xfrm>
        </p:grpSpPr>
        <p:sp>
          <p:nvSpPr>
            <p:cNvPr id="52" name="矩形 51"/>
            <p:cNvSpPr/>
            <p:nvPr/>
          </p:nvSpPr>
          <p:spPr>
            <a:xfrm>
              <a:off x="897085" y="2143577"/>
              <a:ext cx="580839" cy="680456"/>
            </a:xfrm>
            <a:prstGeom prst="rect">
              <a:avLst/>
            </a:prstGeom>
            <a:solidFill>
              <a:schemeClr val="bg1"/>
            </a:solidFill>
            <a:ln w="9525">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1034310" y="2319429"/>
              <a:ext cx="304172" cy="306232"/>
              <a:chOff x="5042691" y="2273918"/>
              <a:chExt cx="702937" cy="707694"/>
            </a:xfrm>
            <a:solidFill>
              <a:srgbClr val="203864"/>
            </a:solidFill>
          </p:grpSpPr>
          <p:sp>
            <p:nvSpPr>
              <p:cNvPr id="54"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3"/>
              <p:cNvSpPr>
                <a:spLocks noEditPoints="1"/>
              </p:cNvSpPr>
              <p:nvPr/>
            </p:nvSpPr>
            <p:spPr bwMode="auto">
              <a:xfrm>
                <a:off x="5042691" y="2273918"/>
                <a:ext cx="529213" cy="655757"/>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pic>
        <p:nvPicPr>
          <p:cNvPr id="4" name="pic">
            <a:extLst>
              <a:ext uri="{FF2B5EF4-FFF2-40B4-BE49-F238E27FC236}">
                <a16:creationId xmlns:a16="http://schemas.microsoft.com/office/drawing/2014/main" id="{22938FDE-20DE-674B-C520-0028DC1EE0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6149802" y="1450565"/>
            <a:ext cx="4894767" cy="4265150"/>
          </a:xfrm>
          <a:prstGeom prst="rect">
            <a:avLst/>
          </a:prstGeom>
        </p:spPr>
      </p:pic>
    </p:spTree>
    <p:extLst>
      <p:ext uri="{BB962C8B-B14F-4D97-AF65-F5344CB8AC3E}">
        <p14:creationId xmlns:p14="http://schemas.microsoft.com/office/powerpoint/2010/main" val="65321435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1925" y="762000"/>
            <a:ext cx="6961981" cy="455930"/>
          </a:xfrm>
        </p:spPr>
        <p:txBody>
          <a:bodyPr/>
          <a:lstStyle/>
          <a:p>
            <a:pPr>
              <a:lnSpc>
                <a:spcPct val="120000"/>
              </a:lnSpc>
            </a:pPr>
            <a:r>
              <a:rPr lang="zh-CN" altLang="en-US" dirty="0"/>
              <a:t>结合现有</a:t>
            </a:r>
            <a:r>
              <a:rPr lang="en-US" altLang="zh-CN" dirty="0"/>
              <a:t>WIFI</a:t>
            </a:r>
            <a:r>
              <a:rPr lang="zh-CN" altLang="en-US" dirty="0"/>
              <a:t>节能机制进行光链路资源优化调度</a:t>
            </a:r>
          </a:p>
        </p:txBody>
      </p:sp>
      <p:grpSp>
        <p:nvGrpSpPr>
          <p:cNvPr id="16" name="组合 15"/>
          <p:cNvGrpSpPr/>
          <p:nvPr/>
        </p:nvGrpSpPr>
        <p:grpSpPr>
          <a:xfrm>
            <a:off x="1432090" y="1937314"/>
            <a:ext cx="8866505" cy="3703320"/>
            <a:chOff x="1007084" y="1225382"/>
            <a:chExt cx="10728973" cy="4481225"/>
          </a:xfrm>
        </p:grpSpPr>
        <p:sp>
          <p:nvSpPr>
            <p:cNvPr id="17" name="Oval 17"/>
            <p:cNvSpPr>
              <a:spLocks noChangeArrowheads="1"/>
            </p:cNvSpPr>
            <p:nvPr/>
          </p:nvSpPr>
          <p:spPr bwMode="auto">
            <a:xfrm>
              <a:off x="1007084" y="13726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黑体" panose="02010609060101010101" charset="-122"/>
                  <a:ea typeface="黑体" panose="02010609060101010101" charset="-122"/>
                </a:rPr>
                <a:t>2</a:t>
              </a:r>
              <a:endParaRPr lang="zh-CN" altLang="en-US" dirty="0">
                <a:solidFill>
                  <a:schemeClr val="bg1"/>
                </a:solidFill>
                <a:latin typeface="黑体" panose="02010609060101010101" charset="-122"/>
                <a:ea typeface="黑体" panose="02010609060101010101" charset="-122"/>
              </a:endParaRPr>
            </a:p>
          </p:txBody>
        </p:sp>
        <p:sp>
          <p:nvSpPr>
            <p:cNvPr id="18" name="矩形 17"/>
            <p:cNvSpPr/>
            <p:nvPr/>
          </p:nvSpPr>
          <p:spPr>
            <a:xfrm>
              <a:off x="1808511" y="1225382"/>
              <a:ext cx="9927546" cy="448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oAutofit/>
            </a:bodyPr>
            <a:lstStyle/>
            <a:p>
              <a:pPr>
                <a:lnSpc>
                  <a:spcPct val="120000"/>
                </a:lnSpc>
              </a:pPr>
              <a:r>
                <a:rPr lang="zh-CN" altLang="en-US" b="1" dirty="0">
                  <a:solidFill>
                    <a:srgbClr val="313D51"/>
                  </a:solidFill>
                  <a:latin typeface="黑体" panose="02010609060101010101" charset="-122"/>
                  <a:ea typeface="黑体" panose="02010609060101010101" charset="-122"/>
                  <a:sym typeface="Arial" panose="020B0604020202020204" pitchFamily="34" charset="0"/>
                </a:rPr>
                <a:t>wifi省电模式与资源调度间的关系分析</a:t>
              </a:r>
            </a:p>
            <a:p>
              <a:pPr>
                <a:lnSpc>
                  <a:spcPct val="120000"/>
                </a:lnSpc>
              </a:pPr>
              <a:endParaRPr lang="zh-CN" altLang="en-US" b="1" dirty="0">
                <a:solidFill>
                  <a:srgbClr val="313D51"/>
                </a:solidFill>
                <a:latin typeface="黑体" panose="02010609060101010101" charset="-122"/>
                <a:ea typeface="黑体" panose="02010609060101010101" charset="-122"/>
                <a:sym typeface="Arial" panose="020B0604020202020204" pitchFamily="34" charset="0"/>
              </a:endParaRPr>
            </a:p>
            <a:p>
              <a:pPr>
                <a:lnSpc>
                  <a:spcPct val="120000"/>
                </a:lnSpc>
              </a:pPr>
              <a:r>
                <a:rPr lang="en-US" altLang="zh-CN"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   </a:t>
              </a:r>
              <a:r>
                <a:rPr lang="en-US" altLang="zh-CN" sz="12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在</a:t>
              </a:r>
              <a:r>
                <a:rPr lang="zh-CN" altLang="en-US" sz="1600" dirty="0">
                  <a:solidFill>
                    <a:srgbClr val="FF0000"/>
                  </a:solidFill>
                  <a:latin typeface="黑体" panose="02010609060101010101" charset="-122"/>
                  <a:ea typeface="黑体" panose="02010609060101010101" charset="-122"/>
                  <a:sym typeface="Arial" panose="020B0604020202020204" pitchFamily="34" charset="0"/>
                </a:rPr>
                <a:t>现有</a:t>
              </a:r>
              <a:r>
                <a:rPr lang="en-US" altLang="zh-CN" sz="1600" dirty="0">
                  <a:solidFill>
                    <a:srgbClr val="FF0000"/>
                  </a:solidFill>
                  <a:latin typeface="黑体" panose="02010609060101010101" charset="-122"/>
                  <a:ea typeface="黑体" panose="02010609060101010101" charset="-122"/>
                  <a:sym typeface="Arial" panose="020B0604020202020204" pitchFamily="34" charset="0"/>
                </a:rPr>
                <a:t>FTTR C-WAN</a:t>
              </a:r>
              <a:r>
                <a:rPr lang="zh-CN" altLang="en-US" sz="1600" dirty="0">
                  <a:solidFill>
                    <a:srgbClr val="FF0000"/>
                  </a:solidFill>
                  <a:latin typeface="黑体" panose="02010609060101010101" charset="-122"/>
                  <a:ea typeface="黑体" panose="02010609060101010101" charset="-122"/>
                  <a:sym typeface="Arial" panose="020B0604020202020204" pitchFamily="34" charset="0"/>
                </a:rPr>
                <a:t>架构下</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，所有的数据信号以及控制信号都通过</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P2MP</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 o</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PHY</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承载，</a:t>
              </a:r>
              <a:r>
                <a:rPr lang="en-US" altLang="zh-CN" sz="1600" dirty="0">
                  <a:solidFill>
                    <a:srgbClr val="FF0000"/>
                  </a:solidFill>
                  <a:latin typeface="黑体" panose="02010609060101010101" charset="-122"/>
                  <a:ea typeface="黑体" panose="02010609060101010101" charset="-122"/>
                  <a:sym typeface="Arial" panose="020B0604020202020204" pitchFamily="34" charset="0"/>
                </a:rPr>
                <a:t>P2MP</a:t>
              </a:r>
              <a:r>
                <a:rPr lang="zh-CN" altLang="en-US" sz="1600" dirty="0">
                  <a:solidFill>
                    <a:srgbClr val="FF0000"/>
                  </a:solidFill>
                  <a:latin typeface="黑体" panose="02010609060101010101" charset="-122"/>
                  <a:ea typeface="黑体" panose="02010609060101010101" charset="-122"/>
                  <a:sym typeface="Arial" panose="020B0604020202020204" pitchFamily="34" charset="0"/>
                </a:rPr>
                <a:t>光链路处于常开，随时待命状态，与wifi省电模式控制信号割裂，双方缺乏感知能力。</a:t>
              </a:r>
              <a:endPar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a:p>
              <a:pPr>
                <a:lnSpc>
                  <a:spcPct val="120000"/>
                </a:lnSpc>
              </a:pPr>
              <a:endPar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a:p>
              <a:pPr>
                <a:lnSpc>
                  <a:spcPct val="120000"/>
                </a:lnSpc>
              </a:pP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当wifi省电模式开启时两种资源浪费的情况：</a:t>
              </a:r>
            </a:p>
            <a:p>
              <a:pPr>
                <a:lnSpc>
                  <a:spcPct val="120000"/>
                </a:lnSpc>
              </a:pP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第一种情况是主ONT</a:t>
              </a:r>
              <a:r>
                <a:rPr lang="zh-CN" altLang="en-US" sz="1600" dirty="0">
                  <a:solidFill>
                    <a:srgbClr val="FF0000"/>
                  </a:solidFill>
                  <a:latin typeface="黑体" panose="02010609060101010101" charset="-122"/>
                  <a:ea typeface="黑体" panose="02010609060101010101" charset="-122"/>
                  <a:sym typeface="Arial" panose="020B0604020202020204" pitchFamily="34" charset="0"/>
                </a:rPr>
                <a:t>已知对于某些sta没有缓存的下行的数据</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，但是下行频分o</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PHY</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依然分配了关于此关联的sta的链路资源，此时造成了下行链路的资源浪费。</a:t>
              </a:r>
            </a:p>
            <a:p>
              <a:pPr>
                <a:lnSpc>
                  <a:spcPct val="120000"/>
                </a:lnSpc>
              </a:pP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第二种情况是主ONT</a:t>
              </a:r>
              <a:r>
                <a:rPr lang="zh-CN" altLang="en-US" sz="1600" dirty="0">
                  <a:solidFill>
                    <a:srgbClr val="FF0000"/>
                  </a:solidFill>
                  <a:latin typeface="黑体" panose="02010609060101010101" charset="-122"/>
                  <a:ea typeface="黑体" panose="02010609060101010101" charset="-122"/>
                  <a:sym typeface="Arial" panose="020B0604020202020204" pitchFamily="34" charset="0"/>
                </a:rPr>
                <a:t>虽然对某些sta有缓存的下行数据，但sta此时正处于休眠状态</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，在未来一段时间内必定不会发起数据传输请求，此时下行频分o</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PHY</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依然分配了关于此关联的</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STA</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的链路资源，造成了下行链路的资源浪费。</a:t>
              </a:r>
            </a:p>
          </p:txBody>
        </p:sp>
      </p:grpSp>
    </p:spTree>
    <p:extLst>
      <p:ext uri="{BB962C8B-B14F-4D97-AF65-F5344CB8AC3E}">
        <p14:creationId xmlns:p14="http://schemas.microsoft.com/office/powerpoint/2010/main" val="1856390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1924" y="762000"/>
            <a:ext cx="6961981" cy="455930"/>
          </a:xfrm>
        </p:spPr>
        <p:txBody>
          <a:bodyPr/>
          <a:lstStyle/>
          <a:p>
            <a:pPr>
              <a:lnSpc>
                <a:spcPct val="120000"/>
              </a:lnSpc>
            </a:pPr>
            <a:r>
              <a:rPr lang="zh-CN" altLang="en-US" dirty="0">
                <a:sym typeface="+mn-ea"/>
              </a:rPr>
              <a:t>结合现有</a:t>
            </a:r>
            <a:r>
              <a:rPr lang="en-US" altLang="zh-CN" dirty="0">
                <a:sym typeface="+mn-ea"/>
              </a:rPr>
              <a:t>WIFI</a:t>
            </a:r>
            <a:r>
              <a:rPr lang="zh-CN" altLang="en-US" dirty="0">
                <a:sym typeface="+mn-ea"/>
              </a:rPr>
              <a:t>节能机制进行光链路资源优化调度</a:t>
            </a:r>
          </a:p>
        </p:txBody>
      </p:sp>
      <p:sp>
        <p:nvSpPr>
          <p:cNvPr id="5" name="矩形 4"/>
          <p:cNvSpPr/>
          <p:nvPr/>
        </p:nvSpPr>
        <p:spPr>
          <a:xfrm>
            <a:off x="1431925" y="1579245"/>
            <a:ext cx="4476115" cy="4316095"/>
          </a:xfrm>
          <a:prstGeom prst="rect">
            <a:avLst/>
          </a:prstGeom>
          <a:solidFill>
            <a:schemeClr val="accent6"/>
          </a:solidFill>
          <a:ln w="9525">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bwMode="auto">
          <a:xfrm>
            <a:off x="2149529" y="1921510"/>
            <a:ext cx="3437201" cy="3465949"/>
          </a:xfrm>
          <a:prstGeom prst="rect">
            <a:avLst/>
          </a:prstGeom>
          <a:noFill/>
        </p:spPr>
        <p:txBody>
          <a:bodyPr wrap="square">
            <a:spAutoFit/>
          </a:bodyPr>
          <a:lstStyle/>
          <a:p>
            <a:pPr>
              <a:lnSpc>
                <a:spcPct val="130000"/>
              </a:lnSpc>
              <a:defRPr/>
            </a:pPr>
            <a:r>
              <a:rPr lang="zh-CN" altLang="en-US" sz="1600" dirty="0">
                <a:solidFill>
                  <a:schemeClr val="bg1"/>
                </a:solidFill>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    </a:t>
            </a:r>
            <a:r>
              <a:rPr sz="1400" dirty="0">
                <a:latin typeface="微软雅黑" panose="020B0503020204020204" pitchFamily="34" charset="-122"/>
                <a:ea typeface="微软雅黑" panose="020B0503020204020204" pitchFamily="34" charset="-122"/>
              </a:rPr>
              <a:t>综上所述，可以得到结合wifi省电模式进行各光链路带宽资源调度总体流程</a:t>
            </a:r>
            <a:r>
              <a:rPr lang="zh-CN" sz="1400" dirty="0">
                <a:latin typeface="微软雅黑" panose="020B0503020204020204" pitchFamily="34" charset="-122"/>
                <a:ea typeface="微软雅黑" panose="020B0503020204020204" pitchFamily="34" charset="-122"/>
              </a:rPr>
              <a:t>。</a:t>
            </a:r>
            <a:r>
              <a:rPr sz="1400" dirty="0">
                <a:latin typeface="微软雅黑" panose="020B0503020204020204" pitchFamily="34" charset="-122"/>
                <a:ea typeface="微软雅黑" panose="020B0503020204020204" pitchFamily="34" charset="-122"/>
              </a:rPr>
              <a:t>当与某个射频终端关联的sta进入省电模式后</a:t>
            </a:r>
            <a:r>
              <a:rPr lang="zh-CN" sz="1400" dirty="0">
                <a:latin typeface="微软雅黑" panose="020B0503020204020204" pitchFamily="34" charset="-122"/>
                <a:ea typeface="微软雅黑" panose="020B0503020204020204" pitchFamily="34" charset="-122"/>
              </a:rPr>
              <a:t>：</a:t>
            </a:r>
          </a:p>
          <a:p>
            <a:pPr>
              <a:lnSpc>
                <a:spcPct val="130000"/>
              </a:lnSpc>
              <a:defRPr/>
            </a:pPr>
            <a:r>
              <a:rPr lang="en-US" sz="1400" dirty="0">
                <a:latin typeface="微软雅黑" panose="020B0503020204020204" pitchFamily="34" charset="-122"/>
                <a:ea typeface="微软雅黑" panose="020B0503020204020204" pitchFamily="34" charset="-122"/>
              </a:rPr>
              <a:t>      </a:t>
            </a:r>
            <a:r>
              <a:rPr sz="1400" dirty="0">
                <a:latin typeface="微软雅黑" panose="020B0503020204020204" pitchFamily="34" charset="-122"/>
                <a:ea typeface="微软雅黑" panose="020B0503020204020204" pitchFamily="34" charset="-122"/>
              </a:rPr>
              <a:t>情况一，若没有缓存该sta的下行数据，则释放该光链路分配的带宽资源，直到sta退出省电模式再对其重新分配资源。</a:t>
            </a:r>
          </a:p>
          <a:p>
            <a:pPr>
              <a:lnSpc>
                <a:spcPct val="130000"/>
              </a:lnSpc>
              <a:defRPr/>
            </a:pPr>
            <a:r>
              <a:rPr lang="en-US" sz="1400" dirty="0">
                <a:latin typeface="微软雅黑" panose="020B0503020204020204" pitchFamily="34" charset="-122"/>
                <a:ea typeface="微软雅黑" panose="020B0503020204020204" pitchFamily="34" charset="-122"/>
              </a:rPr>
              <a:t>      </a:t>
            </a:r>
            <a:r>
              <a:rPr sz="1400" dirty="0">
                <a:latin typeface="微软雅黑" panose="020B0503020204020204" pitchFamily="34" charset="-122"/>
                <a:ea typeface="微软雅黑" panose="020B0503020204020204" pitchFamily="34" charset="-122"/>
              </a:rPr>
              <a:t>情况二：缓存了该sta的下行数据，则首先释放该光链路分配的资源，对sta醒来索取数据的时间点进行预测，在该时间点到来前夕，重新分配资源以满足其传输下行数据的需要。</a:t>
            </a:r>
          </a:p>
        </p:txBody>
      </p:sp>
      <p:grpSp>
        <p:nvGrpSpPr>
          <p:cNvPr id="51" name="组合 50"/>
          <p:cNvGrpSpPr/>
          <p:nvPr/>
        </p:nvGrpSpPr>
        <p:grpSpPr>
          <a:xfrm>
            <a:off x="1431695" y="1633394"/>
            <a:ext cx="580839" cy="680456"/>
            <a:chOff x="897085" y="2143577"/>
            <a:chExt cx="580839" cy="680456"/>
          </a:xfrm>
        </p:grpSpPr>
        <p:sp>
          <p:nvSpPr>
            <p:cNvPr id="52" name="矩形 51"/>
            <p:cNvSpPr/>
            <p:nvPr/>
          </p:nvSpPr>
          <p:spPr>
            <a:xfrm>
              <a:off x="897085" y="2143577"/>
              <a:ext cx="580839" cy="680456"/>
            </a:xfrm>
            <a:prstGeom prst="rect">
              <a:avLst/>
            </a:prstGeom>
            <a:solidFill>
              <a:schemeClr val="bg1"/>
            </a:solidFill>
            <a:ln w="9525">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1034310" y="2319429"/>
              <a:ext cx="304172" cy="306232"/>
              <a:chOff x="5042691" y="2273918"/>
              <a:chExt cx="702937" cy="707694"/>
            </a:xfrm>
            <a:solidFill>
              <a:srgbClr val="203864"/>
            </a:solidFill>
          </p:grpSpPr>
          <p:sp>
            <p:nvSpPr>
              <p:cNvPr id="54"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3"/>
              <p:cNvSpPr>
                <a:spLocks noEditPoints="1"/>
              </p:cNvSpPr>
              <p:nvPr/>
            </p:nvSpPr>
            <p:spPr bwMode="auto">
              <a:xfrm>
                <a:off x="5042691" y="2273918"/>
                <a:ext cx="529213" cy="655757"/>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pic>
        <p:nvPicPr>
          <p:cNvPr id="3" name="图片 -2147482618"/>
          <p:cNvPicPr>
            <a:picLocks noChangeAspect="1"/>
          </p:cNvPicPr>
          <p:nvPr/>
        </p:nvPicPr>
        <p:blipFill>
          <a:blip r:embed="rId3"/>
          <a:stretch>
            <a:fillRect/>
          </a:stretch>
        </p:blipFill>
        <p:spPr>
          <a:xfrm>
            <a:off x="6370955" y="1271905"/>
            <a:ext cx="4460240" cy="4930775"/>
          </a:xfrm>
          <a:prstGeom prst="rect">
            <a:avLst/>
          </a:prstGeom>
          <a:noFill/>
          <a:ln w="9525">
            <a:noFill/>
          </a:ln>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1925" y="762000"/>
            <a:ext cx="6961981" cy="455930"/>
          </a:xfrm>
        </p:spPr>
        <p:txBody>
          <a:bodyPr/>
          <a:lstStyle/>
          <a:p>
            <a:pPr>
              <a:lnSpc>
                <a:spcPct val="120000"/>
              </a:lnSpc>
            </a:pPr>
            <a:r>
              <a:rPr lang="zh-CN" altLang="en-US" dirty="0"/>
              <a:t>多业务上行质量感知与多 </a:t>
            </a:r>
            <a:r>
              <a:rPr lang="en-US" altLang="zh-CN" dirty="0"/>
              <a:t>AP </a:t>
            </a:r>
            <a:r>
              <a:rPr lang="zh-CN" altLang="en-US" dirty="0"/>
              <a:t>上行资源调度</a:t>
            </a:r>
          </a:p>
        </p:txBody>
      </p:sp>
      <p:grpSp>
        <p:nvGrpSpPr>
          <p:cNvPr id="16" name="组合 15"/>
          <p:cNvGrpSpPr/>
          <p:nvPr/>
        </p:nvGrpSpPr>
        <p:grpSpPr>
          <a:xfrm>
            <a:off x="1432090" y="1937314"/>
            <a:ext cx="8866505" cy="3703320"/>
            <a:chOff x="1007084" y="1225382"/>
            <a:chExt cx="10728973" cy="4481225"/>
          </a:xfrm>
        </p:grpSpPr>
        <p:sp>
          <p:nvSpPr>
            <p:cNvPr id="17" name="Oval 17"/>
            <p:cNvSpPr>
              <a:spLocks noChangeArrowheads="1"/>
            </p:cNvSpPr>
            <p:nvPr/>
          </p:nvSpPr>
          <p:spPr bwMode="auto">
            <a:xfrm>
              <a:off x="1007084" y="13726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黑体" panose="02010609060101010101" charset="-122"/>
                  <a:ea typeface="黑体" panose="02010609060101010101" charset="-122"/>
                </a:rPr>
                <a:t>3</a:t>
              </a:r>
              <a:endParaRPr lang="zh-CN" altLang="en-US" dirty="0">
                <a:solidFill>
                  <a:schemeClr val="bg1"/>
                </a:solidFill>
                <a:latin typeface="黑体" panose="02010609060101010101" charset="-122"/>
                <a:ea typeface="黑体" panose="02010609060101010101" charset="-122"/>
              </a:endParaRPr>
            </a:p>
          </p:txBody>
        </p:sp>
        <p:sp>
          <p:nvSpPr>
            <p:cNvPr id="18" name="矩形 17"/>
            <p:cNvSpPr/>
            <p:nvPr/>
          </p:nvSpPr>
          <p:spPr>
            <a:xfrm>
              <a:off x="1808511" y="1225382"/>
              <a:ext cx="9927546" cy="448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oAutofit/>
            </a:bodyPr>
            <a:lstStyle/>
            <a:p>
              <a:pPr>
                <a:lnSpc>
                  <a:spcPct val="120000"/>
                </a:lnSpc>
              </a:pPr>
              <a:r>
                <a:rPr lang="zh-CN" altLang="en-US" b="1" dirty="0">
                  <a:solidFill>
                    <a:srgbClr val="313D51"/>
                  </a:solidFill>
                  <a:latin typeface="黑体" panose="02010609060101010101" charset="-122"/>
                  <a:ea typeface="黑体" panose="02010609060101010101" charset="-122"/>
                  <a:sym typeface="Arial" panose="020B0604020202020204" pitchFamily="34" charset="0"/>
                </a:rPr>
                <a:t>传统 </a:t>
              </a:r>
              <a:r>
                <a:rPr lang="en-US" altLang="zh-CN" b="1" dirty="0">
                  <a:solidFill>
                    <a:srgbClr val="313D51"/>
                  </a:solidFill>
                  <a:latin typeface="黑体" panose="02010609060101010101" charset="-122"/>
                  <a:ea typeface="黑体" panose="02010609060101010101" charset="-122"/>
                  <a:sym typeface="Arial" panose="020B0604020202020204" pitchFamily="34" charset="0"/>
                </a:rPr>
                <a:t>FTTR </a:t>
              </a:r>
              <a:r>
                <a:rPr lang="zh-CN" altLang="en-US" b="1" dirty="0">
                  <a:solidFill>
                    <a:srgbClr val="313D51"/>
                  </a:solidFill>
                  <a:latin typeface="黑体" panose="02010609060101010101" charset="-122"/>
                  <a:ea typeface="黑体" panose="02010609060101010101" charset="-122"/>
                  <a:sym typeface="Arial" panose="020B0604020202020204" pitchFamily="34" charset="0"/>
                </a:rPr>
                <a:t>架构（</a:t>
              </a:r>
              <a:r>
                <a:rPr lang="en-US" altLang="zh-CN" b="1" dirty="0">
                  <a:solidFill>
                    <a:srgbClr val="313D51"/>
                  </a:solidFill>
                  <a:latin typeface="黑体" panose="02010609060101010101" charset="-122"/>
                  <a:ea typeface="黑体" panose="02010609060101010101" charset="-122"/>
                  <a:sym typeface="Arial" panose="020B0604020202020204" pitchFamily="34" charset="0"/>
                </a:rPr>
                <a:t>F5G</a:t>
              </a:r>
              <a:r>
                <a:rPr lang="zh-CN" altLang="en-US" b="1" dirty="0">
                  <a:solidFill>
                    <a:srgbClr val="313D51"/>
                  </a:solidFill>
                  <a:latin typeface="黑体" panose="02010609060101010101" charset="-122"/>
                  <a:ea typeface="黑体" panose="02010609060101010101" charset="-122"/>
                  <a:sym typeface="Arial" panose="020B0604020202020204" pitchFamily="34" charset="0"/>
                </a:rPr>
                <a:t>）在保障服务质量（</a:t>
              </a:r>
              <a:r>
                <a:rPr lang="en-US" altLang="zh-CN" b="1" dirty="0" err="1">
                  <a:solidFill>
                    <a:srgbClr val="313D51"/>
                  </a:solidFill>
                  <a:latin typeface="黑体" panose="02010609060101010101" charset="-122"/>
                  <a:ea typeface="黑体" panose="02010609060101010101" charset="-122"/>
                  <a:sym typeface="Arial" panose="020B0604020202020204" pitchFamily="34" charset="0"/>
                </a:rPr>
                <a:t>Qos</a:t>
              </a:r>
              <a:r>
                <a:rPr lang="zh-CN" altLang="en-US" b="1" dirty="0">
                  <a:solidFill>
                    <a:srgbClr val="313D51"/>
                  </a:solidFill>
                  <a:latin typeface="黑体" panose="02010609060101010101" charset="-122"/>
                  <a:ea typeface="黑体" panose="02010609060101010101" charset="-122"/>
                  <a:sym typeface="Arial" panose="020B0604020202020204" pitchFamily="34" charset="0"/>
                </a:rPr>
                <a:t>）方面普遍存在以下三个问题</a:t>
              </a:r>
              <a:endParaRPr lang="en-US" altLang="zh-CN" b="1" dirty="0">
                <a:solidFill>
                  <a:srgbClr val="313D51"/>
                </a:solidFill>
                <a:latin typeface="黑体" panose="02010609060101010101" charset="-122"/>
                <a:ea typeface="黑体" panose="02010609060101010101" charset="-122"/>
                <a:sym typeface="Arial" panose="020B0604020202020204" pitchFamily="34" charset="0"/>
              </a:endParaRPr>
            </a:p>
            <a:p>
              <a:pPr>
                <a:lnSpc>
                  <a:spcPct val="120000"/>
                </a:lnSpc>
              </a:pPr>
              <a:endParaRPr lang="zh-CN" altLang="en-US" b="1" dirty="0">
                <a:solidFill>
                  <a:srgbClr val="313D51"/>
                </a:solidFill>
                <a:latin typeface="黑体" panose="02010609060101010101" charset="-122"/>
                <a:ea typeface="黑体" panose="02010609060101010101" charset="-122"/>
                <a:sym typeface="Arial" panose="020B0604020202020204" pitchFamily="34" charset="0"/>
              </a:endParaRPr>
            </a:p>
            <a:p>
              <a:pPr marL="342900" indent="-342900">
                <a:lnSpc>
                  <a:spcPct val="120000"/>
                </a:lnSpc>
                <a:buFont typeface="+mj-lt"/>
                <a:buAutoNum type="arabicPeriod"/>
              </a:pP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传统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FTTR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架构只能根据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QoS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为业务分配资源，对于出现丢帧的上行高优先级业务，传统的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TCP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超时重传无法满足上行高优先级业务的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QoS</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t>
              </a:r>
              <a:endPar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a:p>
              <a:pPr marL="342900" indent="-342900">
                <a:lnSpc>
                  <a:spcPct val="120000"/>
                </a:lnSpc>
                <a:buFont typeface="+mj-lt"/>
                <a:buAutoNum type="arabicPeriod"/>
              </a:pPr>
              <a:endPar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a:p>
              <a:pPr marL="342900" indent="-342900">
                <a:lnSpc>
                  <a:spcPct val="120000"/>
                </a:lnSpc>
                <a:buFont typeface="+mj-lt"/>
                <a:buAutoNum type="arabicPeriod"/>
              </a:pP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传统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FTTR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架构在进行资源调度时无法直接获得上行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TCP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业务的拥塞信息，只能间接测量，无法提前做出缓解拥塞的措施。</a:t>
              </a:r>
              <a:endPar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a:p>
              <a:pPr marL="342900" indent="-342900">
                <a:lnSpc>
                  <a:spcPct val="120000"/>
                </a:lnSpc>
                <a:buFont typeface="+mj-lt"/>
                <a:buAutoNum type="arabicPeriod"/>
              </a:pPr>
              <a:endPar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a:p>
              <a:pPr marL="342900" indent="-342900">
                <a:lnSpc>
                  <a:spcPct val="120000"/>
                </a:lnSpc>
                <a:buFont typeface="+mj-lt"/>
                <a:buAutoNum type="arabicPeriod"/>
              </a:pP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传统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FTTR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缺乏统一的多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AP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之间速率协调机制，可能出现某一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AP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高优先级业务与其他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AP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低优先级业务争抢信道资源的问题。</a:t>
              </a:r>
            </a:p>
            <a:p>
              <a:pPr marL="342900" indent="-342900">
                <a:lnSpc>
                  <a:spcPct val="120000"/>
                </a:lnSpc>
                <a:buFont typeface="+mj-lt"/>
                <a:buAutoNum type="arabicPeriod"/>
              </a:pPr>
              <a:endPar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a:p>
              <a:pPr marL="342900" indent="-342900">
                <a:lnSpc>
                  <a:spcPct val="120000"/>
                </a:lnSpc>
                <a:buFont typeface="+mj-lt"/>
                <a:buAutoNum type="arabicPeriod"/>
              </a:pPr>
              <a:endPar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p:txBody>
        </p:sp>
      </p:grpSp>
    </p:spTree>
    <p:extLst>
      <p:ext uri="{BB962C8B-B14F-4D97-AF65-F5344CB8AC3E}">
        <p14:creationId xmlns:p14="http://schemas.microsoft.com/office/powerpoint/2010/main" val="33289336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1924" y="762000"/>
            <a:ext cx="6961981" cy="455930"/>
          </a:xfrm>
        </p:spPr>
        <p:txBody>
          <a:bodyPr/>
          <a:lstStyle/>
          <a:p>
            <a:pPr>
              <a:lnSpc>
                <a:spcPct val="120000"/>
              </a:lnSpc>
            </a:pPr>
            <a:r>
              <a:rPr lang="zh-CN" altLang="en-US" dirty="0"/>
              <a:t>多业务上行质量感知与多 </a:t>
            </a:r>
            <a:r>
              <a:rPr lang="en-US" altLang="zh-CN" dirty="0"/>
              <a:t>AP </a:t>
            </a:r>
            <a:r>
              <a:rPr lang="zh-CN" altLang="en-US" dirty="0"/>
              <a:t>上行资源调度</a:t>
            </a:r>
            <a:endParaRPr lang="zh-CN" altLang="en-US" dirty="0">
              <a:sym typeface="+mn-ea"/>
            </a:endParaRPr>
          </a:p>
        </p:txBody>
      </p:sp>
      <p:sp>
        <p:nvSpPr>
          <p:cNvPr id="5" name="矩形 4"/>
          <p:cNvSpPr/>
          <p:nvPr/>
        </p:nvSpPr>
        <p:spPr>
          <a:xfrm>
            <a:off x="1431925" y="1579245"/>
            <a:ext cx="4476115" cy="4316095"/>
          </a:xfrm>
          <a:prstGeom prst="rect">
            <a:avLst/>
          </a:prstGeom>
          <a:solidFill>
            <a:schemeClr val="accent6"/>
          </a:solidFill>
          <a:ln w="9525">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bwMode="auto">
          <a:xfrm>
            <a:off x="2149529" y="1921510"/>
            <a:ext cx="3437201" cy="3185872"/>
          </a:xfrm>
          <a:prstGeom prst="rect">
            <a:avLst/>
          </a:prstGeom>
          <a:noFill/>
        </p:spPr>
        <p:txBody>
          <a:bodyPr wrap="square">
            <a:spAutoFit/>
          </a:bodyPr>
          <a:lstStyle/>
          <a:p>
            <a:pPr>
              <a:lnSpc>
                <a:spcPct val="130000"/>
              </a:lnSpc>
              <a:defRPr/>
            </a:pPr>
            <a:r>
              <a:rPr lang="zh-CN" altLang="en-US" sz="1400" dirty="0">
                <a:latin typeface="微软雅黑" panose="020B0503020204020204" pitchFamily="34" charset="-122"/>
                <a:ea typeface="微软雅黑" panose="020B0503020204020204" pitchFamily="34" charset="-122"/>
              </a:rPr>
              <a:t>针对存在的第一个问题：</a:t>
            </a:r>
            <a:endParaRPr lang="en-US" altLang="zh-CN" sz="1400" dirty="0">
              <a:latin typeface="微软雅黑" panose="020B0503020204020204" pitchFamily="34" charset="-122"/>
              <a:ea typeface="微软雅黑" panose="020B0503020204020204" pitchFamily="34" charset="-122"/>
            </a:endParaRPr>
          </a:p>
          <a:p>
            <a:pPr>
              <a:lnSpc>
                <a:spcPct val="130000"/>
              </a:lnSpc>
              <a:defRPr/>
            </a:pPr>
            <a:r>
              <a:rPr lang="en-US" altLang="zh-CN" sz="1400" dirty="0">
                <a:latin typeface="微软雅黑" panose="020B0503020204020204" pitchFamily="34" charset="-122"/>
                <a:ea typeface="微软雅黑" panose="020B0503020204020204" pitchFamily="34" charset="-122"/>
              </a:rPr>
              <a:t>        ONT </a:t>
            </a:r>
            <a:r>
              <a:rPr lang="zh-CN" altLang="en-US" sz="1400" dirty="0">
                <a:latin typeface="微软雅黑" panose="020B0503020204020204" pitchFamily="34" charset="-122"/>
                <a:ea typeface="微软雅黑" panose="020B0503020204020204" pitchFamily="34" charset="-122"/>
              </a:rPr>
              <a:t>在收到数据帧后，硬件 </a:t>
            </a:r>
            <a:r>
              <a:rPr lang="en-US" altLang="zh-CN" sz="1400" dirty="0">
                <a:latin typeface="微软雅黑" panose="020B0503020204020204" pitchFamily="34" charset="-122"/>
                <a:ea typeface="微软雅黑" panose="020B0503020204020204" pitchFamily="34" charset="-122"/>
              </a:rPr>
              <a:t>MAC </a:t>
            </a:r>
            <a:r>
              <a:rPr lang="zh-CN" altLang="en-US" sz="1400" dirty="0">
                <a:latin typeface="微软雅黑" panose="020B0503020204020204" pitchFamily="34" charset="-122"/>
                <a:ea typeface="微软雅黑" panose="020B0503020204020204" pitchFamily="34" charset="-122"/>
              </a:rPr>
              <a:t>构造 </a:t>
            </a:r>
            <a:r>
              <a:rPr lang="en-US" altLang="zh-CN" sz="1400" dirty="0">
                <a:latin typeface="微软雅黑" panose="020B0503020204020204" pitchFamily="34" charset="-122"/>
                <a:ea typeface="微软雅黑" panose="020B0503020204020204" pitchFamily="34" charset="-122"/>
              </a:rPr>
              <a:t>BA </a:t>
            </a:r>
            <a:r>
              <a:rPr lang="zh-CN" altLang="en-US" sz="1400" dirty="0">
                <a:latin typeface="微软雅黑" panose="020B0503020204020204" pitchFamily="34" charset="-122"/>
                <a:ea typeface="微软雅黑" panose="020B0503020204020204" pitchFamily="34" charset="-122"/>
              </a:rPr>
              <a:t>帧的同时将 </a:t>
            </a:r>
            <a:r>
              <a:rPr lang="en-US" altLang="zh-CN" sz="1400" dirty="0">
                <a:latin typeface="微软雅黑" panose="020B0503020204020204" pitchFamily="34" charset="-122"/>
                <a:ea typeface="微软雅黑" panose="020B0503020204020204" pitchFamily="34" charset="-122"/>
              </a:rPr>
              <a:t>BA </a:t>
            </a:r>
            <a:r>
              <a:rPr lang="zh-CN" altLang="en-US" sz="1400" dirty="0">
                <a:latin typeface="微软雅黑" panose="020B0503020204020204" pitchFamily="34" charset="-122"/>
                <a:ea typeface="微软雅黑" panose="020B0503020204020204" pitchFamily="34" charset="-122"/>
              </a:rPr>
              <a:t>信息上传给软件 </a:t>
            </a:r>
            <a:r>
              <a:rPr lang="en-US" altLang="zh-CN" sz="1400" dirty="0">
                <a:latin typeface="微软雅黑" panose="020B0503020204020204" pitchFamily="34" charset="-122"/>
                <a:ea typeface="微软雅黑" panose="020B0503020204020204" pitchFamily="34" charset="-122"/>
              </a:rPr>
              <a:t>MAC</a:t>
            </a:r>
            <a:r>
              <a:rPr lang="zh-CN" altLang="en-US" sz="1400" dirty="0">
                <a:latin typeface="微软雅黑" panose="020B0503020204020204" pitchFamily="34" charset="-122"/>
                <a:ea typeface="微软雅黑" panose="020B0503020204020204" pitchFamily="34" charset="-122"/>
              </a:rPr>
              <a:t>；软件 </a:t>
            </a:r>
            <a:r>
              <a:rPr lang="en-US" altLang="zh-CN" sz="1400" dirty="0">
                <a:latin typeface="微软雅黑" panose="020B0503020204020204" pitchFamily="34" charset="-122"/>
                <a:ea typeface="微软雅黑" panose="020B0503020204020204" pitchFamily="34" charset="-122"/>
              </a:rPr>
              <a:t>MAC </a:t>
            </a:r>
            <a:r>
              <a:rPr lang="zh-CN" altLang="en-US" sz="1400" dirty="0">
                <a:solidFill>
                  <a:srgbClr val="FF0000"/>
                </a:solidFill>
                <a:latin typeface="微软雅黑" panose="020B0503020204020204" pitchFamily="34" charset="-122"/>
                <a:ea typeface="微软雅黑" panose="020B0503020204020204" pitchFamily="34" charset="-122"/>
              </a:rPr>
              <a:t>根据 </a:t>
            </a:r>
            <a:r>
              <a:rPr lang="en-US" altLang="zh-CN" sz="1400" dirty="0">
                <a:solidFill>
                  <a:srgbClr val="FF0000"/>
                </a:solidFill>
                <a:latin typeface="微软雅黑" panose="020B0503020204020204" pitchFamily="34" charset="-122"/>
                <a:ea typeface="微软雅黑" panose="020B0503020204020204" pitchFamily="34" charset="-122"/>
              </a:rPr>
              <a:t>BA </a:t>
            </a:r>
            <a:r>
              <a:rPr lang="zh-CN" altLang="en-US" sz="1400" dirty="0">
                <a:solidFill>
                  <a:srgbClr val="FF0000"/>
                </a:solidFill>
                <a:latin typeface="微软雅黑" panose="020B0503020204020204" pitchFamily="34" charset="-122"/>
                <a:ea typeface="微软雅黑" panose="020B0503020204020204" pitchFamily="34" charset="-122"/>
              </a:rPr>
              <a:t>信息，若有高优先级业务出现丢帧，主动分配上行空口和光链路资源</a:t>
            </a:r>
            <a:r>
              <a:rPr lang="zh-CN" altLang="en-US" sz="1400" dirty="0">
                <a:latin typeface="微软雅黑" panose="020B0503020204020204" pitchFamily="34" charset="-122"/>
                <a:ea typeface="微软雅黑" panose="020B0503020204020204" pitchFamily="34" charset="-122"/>
              </a:rPr>
              <a:t>给出现丢帧的高优先级业务，并构造 </a:t>
            </a:r>
            <a:r>
              <a:rPr lang="en-US" altLang="zh-CN" sz="1400" dirty="0">
                <a:latin typeface="微软雅黑" panose="020B0503020204020204" pitchFamily="34" charset="-122"/>
                <a:ea typeface="微软雅黑" panose="020B0503020204020204" pitchFamily="34" charset="-122"/>
              </a:rPr>
              <a:t>trigger </a:t>
            </a:r>
            <a:r>
              <a:rPr lang="zh-CN" altLang="en-US" sz="1400" dirty="0">
                <a:latin typeface="微软雅黑" panose="020B0503020204020204" pitchFamily="34" charset="-122"/>
                <a:ea typeface="微软雅黑" panose="020B0503020204020204" pitchFamily="34" charset="-122"/>
              </a:rPr>
              <a:t>帧开始一次上行传输。</a:t>
            </a:r>
            <a:endParaRPr lang="en-US" altLang="zh-CN" sz="1400" dirty="0">
              <a:latin typeface="微软雅黑" panose="020B0503020204020204" pitchFamily="34" charset="-122"/>
              <a:ea typeface="微软雅黑" panose="020B0503020204020204" pitchFamily="34" charset="-122"/>
            </a:endParaRPr>
          </a:p>
          <a:p>
            <a:pPr>
              <a:lnSpc>
                <a:spcPct val="130000"/>
              </a:lnSpc>
              <a:defRPr/>
            </a:pPr>
            <a:r>
              <a:rPr lang="en-US" altLang="zh-CN" sz="1400" dirty="0">
                <a:latin typeface="微软雅黑" panose="020B0503020204020204" pitchFamily="34" charset="-122"/>
                <a:ea typeface="微软雅黑" panose="020B0503020204020204" pitchFamily="34" charset="-122"/>
              </a:rPr>
              <a:t>       </a:t>
            </a:r>
            <a:r>
              <a:rPr lang="zh-CN" altLang="en-US" sz="1400" dirty="0">
                <a:solidFill>
                  <a:srgbClr val="FF0000"/>
                </a:solidFill>
                <a:latin typeface="微软雅黑" panose="020B0503020204020204" pitchFamily="34" charset="-122"/>
                <a:ea typeface="微软雅黑" panose="020B0503020204020204" pitchFamily="34" charset="-122"/>
              </a:rPr>
              <a:t>其他 </a:t>
            </a:r>
            <a:r>
              <a:rPr lang="en-US" altLang="zh-CN" sz="1400" dirty="0">
                <a:solidFill>
                  <a:srgbClr val="FF0000"/>
                </a:solidFill>
                <a:latin typeface="微软雅黑" panose="020B0503020204020204" pitchFamily="34" charset="-122"/>
                <a:ea typeface="微软雅黑" panose="020B0503020204020204" pitchFamily="34" charset="-122"/>
              </a:rPr>
              <a:t>AP </a:t>
            </a:r>
            <a:r>
              <a:rPr lang="zh-CN" altLang="en-US" sz="1400" dirty="0">
                <a:solidFill>
                  <a:srgbClr val="FF0000"/>
                </a:solidFill>
                <a:latin typeface="微软雅黑" panose="020B0503020204020204" pitchFamily="34" charset="-122"/>
                <a:ea typeface="微软雅黑" panose="020B0503020204020204" pitchFamily="34" charset="-122"/>
              </a:rPr>
              <a:t>可发送 </a:t>
            </a:r>
            <a:r>
              <a:rPr lang="en-US" altLang="zh-CN" sz="1400" dirty="0">
                <a:solidFill>
                  <a:srgbClr val="FF0000"/>
                </a:solidFill>
                <a:latin typeface="微软雅黑" panose="020B0503020204020204" pitchFamily="34" charset="-122"/>
                <a:ea typeface="微软雅黑" panose="020B0503020204020204" pitchFamily="34" charset="-122"/>
              </a:rPr>
              <a:t>CTS_TO_SELF </a:t>
            </a:r>
            <a:r>
              <a:rPr lang="zh-CN" altLang="en-US" sz="1400" dirty="0">
                <a:solidFill>
                  <a:srgbClr val="FF0000"/>
                </a:solidFill>
                <a:latin typeface="微软雅黑" panose="020B0503020204020204" pitchFamily="34" charset="-122"/>
                <a:ea typeface="微软雅黑" panose="020B0503020204020204" pitchFamily="34" charset="-122"/>
              </a:rPr>
              <a:t>假装占据信道，但实际不传输上行数据</a:t>
            </a:r>
            <a:r>
              <a:rPr lang="zh-CN" altLang="en-US" sz="1400" dirty="0">
                <a:latin typeface="微软雅黑" panose="020B0503020204020204" pitchFamily="34" charset="-122"/>
                <a:ea typeface="微软雅黑" panose="020B0503020204020204" pitchFamily="34" charset="-122"/>
              </a:rPr>
              <a:t>，这样可以分配更多信道资源给高优先级业务还能避免隐藏节点带来的干扰。</a:t>
            </a:r>
          </a:p>
        </p:txBody>
      </p:sp>
      <p:grpSp>
        <p:nvGrpSpPr>
          <p:cNvPr id="51" name="组合 50"/>
          <p:cNvGrpSpPr/>
          <p:nvPr/>
        </p:nvGrpSpPr>
        <p:grpSpPr>
          <a:xfrm>
            <a:off x="1431695" y="1633394"/>
            <a:ext cx="580839" cy="680456"/>
            <a:chOff x="897085" y="2143577"/>
            <a:chExt cx="580839" cy="680456"/>
          </a:xfrm>
        </p:grpSpPr>
        <p:sp>
          <p:nvSpPr>
            <p:cNvPr id="52" name="矩形 51"/>
            <p:cNvSpPr/>
            <p:nvPr/>
          </p:nvSpPr>
          <p:spPr>
            <a:xfrm>
              <a:off x="897085" y="2143577"/>
              <a:ext cx="580839" cy="680456"/>
            </a:xfrm>
            <a:prstGeom prst="rect">
              <a:avLst/>
            </a:prstGeom>
            <a:solidFill>
              <a:schemeClr val="bg1"/>
            </a:solidFill>
            <a:ln w="9525">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1034310" y="2319429"/>
              <a:ext cx="304172" cy="306232"/>
              <a:chOff x="5042691" y="2273918"/>
              <a:chExt cx="702937" cy="707694"/>
            </a:xfrm>
            <a:solidFill>
              <a:srgbClr val="203864"/>
            </a:solidFill>
          </p:grpSpPr>
          <p:sp>
            <p:nvSpPr>
              <p:cNvPr id="54"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3"/>
              <p:cNvSpPr>
                <a:spLocks noEditPoints="1"/>
              </p:cNvSpPr>
              <p:nvPr/>
            </p:nvSpPr>
            <p:spPr bwMode="auto">
              <a:xfrm>
                <a:off x="5042691" y="2273918"/>
                <a:ext cx="529213" cy="655757"/>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pic>
        <p:nvPicPr>
          <p:cNvPr id="4" name="pic">
            <a:extLst>
              <a:ext uri="{FF2B5EF4-FFF2-40B4-BE49-F238E27FC236}">
                <a16:creationId xmlns:a16="http://schemas.microsoft.com/office/drawing/2014/main" id="{6488E3FE-641E-DCB7-F74E-B64C0A4F0A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304528" y="1217930"/>
            <a:ext cx="3455547" cy="4639843"/>
          </a:xfrm>
          <a:prstGeom prst="rect">
            <a:avLst/>
          </a:prstGeom>
        </p:spPr>
      </p:pic>
    </p:spTree>
    <p:extLst>
      <p:ext uri="{BB962C8B-B14F-4D97-AF65-F5344CB8AC3E}">
        <p14:creationId xmlns:p14="http://schemas.microsoft.com/office/powerpoint/2010/main" val="399953319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1925" y="762000"/>
            <a:ext cx="6961981" cy="455930"/>
          </a:xfrm>
        </p:spPr>
        <p:txBody>
          <a:bodyPr/>
          <a:lstStyle/>
          <a:p>
            <a:pPr>
              <a:lnSpc>
                <a:spcPct val="120000"/>
              </a:lnSpc>
            </a:pPr>
            <a:r>
              <a:rPr lang="zh-CN" altLang="en-US" dirty="0"/>
              <a:t>多业务上行质量感知与多 </a:t>
            </a:r>
            <a:r>
              <a:rPr lang="en-US" altLang="zh-CN" dirty="0"/>
              <a:t>AP </a:t>
            </a:r>
            <a:r>
              <a:rPr lang="zh-CN" altLang="en-US" dirty="0"/>
              <a:t>上行资源调度</a:t>
            </a:r>
          </a:p>
        </p:txBody>
      </p:sp>
      <p:grpSp>
        <p:nvGrpSpPr>
          <p:cNvPr id="16" name="组合 15"/>
          <p:cNvGrpSpPr/>
          <p:nvPr/>
        </p:nvGrpSpPr>
        <p:grpSpPr>
          <a:xfrm>
            <a:off x="1432090" y="1937314"/>
            <a:ext cx="8866505" cy="3703320"/>
            <a:chOff x="1007084" y="1225382"/>
            <a:chExt cx="10728973" cy="4481225"/>
          </a:xfrm>
        </p:grpSpPr>
        <p:sp>
          <p:nvSpPr>
            <p:cNvPr id="17" name="Oval 17"/>
            <p:cNvSpPr>
              <a:spLocks noChangeArrowheads="1"/>
            </p:cNvSpPr>
            <p:nvPr/>
          </p:nvSpPr>
          <p:spPr bwMode="auto">
            <a:xfrm>
              <a:off x="1007084" y="13726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bg1"/>
                </a:solidFill>
                <a:latin typeface="黑体" panose="02010609060101010101" charset="-122"/>
                <a:ea typeface="黑体" panose="02010609060101010101" charset="-122"/>
              </a:endParaRPr>
            </a:p>
          </p:txBody>
        </p:sp>
        <p:sp>
          <p:nvSpPr>
            <p:cNvPr id="18" name="矩形 17"/>
            <p:cNvSpPr/>
            <p:nvPr/>
          </p:nvSpPr>
          <p:spPr>
            <a:xfrm>
              <a:off x="1808511" y="1225382"/>
              <a:ext cx="9927546" cy="448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oAutofit/>
            </a:bodyPr>
            <a:lstStyle/>
            <a:p>
              <a:pPr>
                <a:lnSpc>
                  <a:spcPct val="120000"/>
                </a:lnSpc>
              </a:pPr>
              <a:r>
                <a:rPr lang="zh-CN" altLang="en-US" b="1" dirty="0">
                  <a:solidFill>
                    <a:srgbClr val="313D51"/>
                  </a:solidFill>
                  <a:latin typeface="黑体" panose="02010609060101010101" charset="-122"/>
                  <a:ea typeface="黑体" panose="02010609060101010101" charset="-122"/>
                  <a:sym typeface="Arial" panose="020B0604020202020204" pitchFamily="34" charset="0"/>
                </a:rPr>
                <a:t>针对存在的第二个问题：这里提出以下两种 </a:t>
              </a:r>
              <a:r>
                <a:rPr lang="en-US" altLang="zh-CN" b="1" dirty="0">
                  <a:solidFill>
                    <a:srgbClr val="313D51"/>
                  </a:solidFill>
                  <a:latin typeface="黑体" panose="02010609060101010101" charset="-122"/>
                  <a:ea typeface="黑体" panose="02010609060101010101" charset="-122"/>
                  <a:sym typeface="Arial" panose="020B0604020202020204" pitchFamily="34" charset="0"/>
                </a:rPr>
                <a:t>TCP </a:t>
              </a:r>
              <a:r>
                <a:rPr lang="zh-CN" altLang="en-US" b="1" dirty="0">
                  <a:solidFill>
                    <a:srgbClr val="313D51"/>
                  </a:solidFill>
                  <a:latin typeface="黑体" panose="02010609060101010101" charset="-122"/>
                  <a:ea typeface="黑体" panose="02010609060101010101" charset="-122"/>
                  <a:sym typeface="Arial" panose="020B0604020202020204" pitchFamily="34" charset="0"/>
                </a:rPr>
                <a:t>拥塞感知方式：</a:t>
              </a:r>
              <a:endParaRPr lang="en-US" altLang="zh-CN" b="1" dirty="0">
                <a:solidFill>
                  <a:srgbClr val="313D51"/>
                </a:solidFill>
                <a:latin typeface="黑体" panose="02010609060101010101" charset="-122"/>
                <a:ea typeface="黑体" panose="02010609060101010101" charset="-122"/>
                <a:sym typeface="Arial" panose="020B0604020202020204" pitchFamily="34" charset="0"/>
              </a:endParaRPr>
            </a:p>
            <a:p>
              <a:pPr>
                <a:lnSpc>
                  <a:spcPct val="120000"/>
                </a:lnSpc>
              </a:pPr>
              <a:endParaRPr lang="zh-CN" altLang="en-US" b="1" dirty="0">
                <a:solidFill>
                  <a:srgbClr val="313D51"/>
                </a:solidFill>
                <a:latin typeface="黑体" panose="02010609060101010101" charset="-122"/>
                <a:ea typeface="黑体" panose="02010609060101010101" charset="-122"/>
                <a:sym typeface="Arial" panose="020B0604020202020204" pitchFamily="34" charset="0"/>
              </a:endParaRPr>
            </a:p>
            <a:p>
              <a:pPr marL="342900" indent="-342900">
                <a:lnSpc>
                  <a:spcPct val="120000"/>
                </a:lnSpc>
                <a:buFont typeface="+mj-lt"/>
                <a:buAutoNum type="arabicPeriod"/>
              </a:pP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测量</a:t>
              </a:r>
              <a:r>
                <a:rPr lang="zh-CN" altLang="en-US" sz="1600" dirty="0">
                  <a:solidFill>
                    <a:srgbClr val="FF0000"/>
                  </a:solidFill>
                  <a:latin typeface="黑体" panose="02010609060101010101" charset="-122"/>
                  <a:ea typeface="黑体" panose="02010609060101010101" charset="-122"/>
                  <a:sym typeface="Arial" panose="020B0604020202020204" pitchFamily="34" charset="0"/>
                </a:rPr>
                <a:t>高优先级业务的 </a:t>
              </a:r>
              <a:r>
                <a:rPr lang="en-US" altLang="zh-CN" sz="1600" dirty="0">
                  <a:solidFill>
                    <a:srgbClr val="FF0000"/>
                  </a:solidFill>
                  <a:latin typeface="黑体" panose="02010609060101010101" charset="-122"/>
                  <a:ea typeface="黑体" panose="02010609060101010101" charset="-122"/>
                  <a:sym typeface="Arial" panose="020B0604020202020204" pitchFamily="34" charset="0"/>
                </a:rPr>
                <a:t>RTT </a:t>
              </a:r>
              <a:r>
                <a:rPr lang="zh-CN" altLang="en-US" sz="1600" dirty="0">
                  <a:solidFill>
                    <a:srgbClr val="FF0000"/>
                  </a:solidFill>
                  <a:latin typeface="黑体" panose="02010609060101010101" charset="-122"/>
                  <a:ea typeface="黑体" panose="02010609060101010101" charset="-122"/>
                  <a:sym typeface="Arial" panose="020B0604020202020204" pitchFamily="34" charset="0"/>
                </a:rPr>
                <a:t>时延</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。高优先级业务根据发送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TCP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确认，到有新的上行报文到达的时间可以估算上行高优先级的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TCP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业务的拥塞情况。。</a:t>
              </a:r>
              <a:endPar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a:p>
              <a:pPr marL="342900" indent="-342900">
                <a:lnSpc>
                  <a:spcPct val="120000"/>
                </a:lnSpc>
                <a:buFont typeface="+mj-lt"/>
                <a:buAutoNum type="arabicPeriod"/>
              </a:pPr>
              <a:endPar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a:p>
              <a:pPr marL="342900" indent="-342900">
                <a:lnSpc>
                  <a:spcPct val="120000"/>
                </a:lnSpc>
                <a:buFont typeface="+mj-lt"/>
                <a:buAutoNum type="arabicPeriod"/>
              </a:pP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测量</a:t>
              </a:r>
              <a:r>
                <a:rPr lang="zh-CN" altLang="en-US" sz="1600" dirty="0">
                  <a:solidFill>
                    <a:srgbClr val="FF0000"/>
                  </a:solidFill>
                  <a:latin typeface="黑体" panose="02010609060101010101" charset="-122"/>
                  <a:ea typeface="黑体" panose="02010609060101010101" charset="-122"/>
                  <a:sym typeface="Arial" panose="020B0604020202020204" pitchFamily="34" charset="0"/>
                </a:rPr>
                <a:t>汇聚帧之间的间隔</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。通过高优先级业务两簇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MPDU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之间的间隔，可以判断高优先级 </a:t>
              </a:r>
              <a:r>
                <a:rPr lang="en-US" altLang="zh-CN"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TCP </a:t>
              </a:r>
              <a:r>
                <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rPr>
                <a:t>业务的拥塞情况。</a:t>
              </a:r>
              <a:endParaRPr lang="zh-CN" altLang="en-US" sz="14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a:p>
              <a:pPr marL="342900" indent="-342900">
                <a:lnSpc>
                  <a:spcPct val="120000"/>
                </a:lnSpc>
                <a:buFont typeface="+mj-lt"/>
                <a:buAutoNum type="arabicPeriod"/>
              </a:pPr>
              <a:endParaRPr lang="zh-CN" altLang="en-US" sz="1600" dirty="0">
                <a:solidFill>
                  <a:schemeClr val="tx1">
                    <a:lumMod val="65000"/>
                    <a:lumOff val="35000"/>
                  </a:schemeClr>
                </a:solidFill>
                <a:latin typeface="黑体" panose="02010609060101010101" charset="-122"/>
                <a:ea typeface="黑体" panose="02010609060101010101" charset="-122"/>
                <a:sym typeface="Arial" panose="020B0604020202020204" pitchFamily="34" charset="0"/>
              </a:endParaRPr>
            </a:p>
          </p:txBody>
        </p:sp>
      </p:grpSp>
    </p:spTree>
    <p:extLst>
      <p:ext uri="{BB962C8B-B14F-4D97-AF65-F5344CB8AC3E}">
        <p14:creationId xmlns:p14="http://schemas.microsoft.com/office/powerpoint/2010/main" val="2443351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1924" y="762000"/>
            <a:ext cx="6961981" cy="455930"/>
          </a:xfrm>
        </p:spPr>
        <p:txBody>
          <a:bodyPr/>
          <a:lstStyle/>
          <a:p>
            <a:pPr>
              <a:lnSpc>
                <a:spcPct val="120000"/>
              </a:lnSpc>
            </a:pPr>
            <a:r>
              <a:rPr lang="zh-CN" altLang="en-US" dirty="0"/>
              <a:t>多业务上行质量感知与多 </a:t>
            </a:r>
            <a:r>
              <a:rPr lang="en-US" altLang="zh-CN" dirty="0"/>
              <a:t>AP </a:t>
            </a:r>
            <a:r>
              <a:rPr lang="zh-CN" altLang="en-US" dirty="0"/>
              <a:t>上行资源调度</a:t>
            </a:r>
            <a:endParaRPr lang="zh-CN" altLang="en-US" dirty="0">
              <a:sym typeface="+mn-ea"/>
            </a:endParaRPr>
          </a:p>
        </p:txBody>
      </p:sp>
      <p:sp>
        <p:nvSpPr>
          <p:cNvPr id="5" name="矩形 4"/>
          <p:cNvSpPr/>
          <p:nvPr/>
        </p:nvSpPr>
        <p:spPr>
          <a:xfrm>
            <a:off x="1431925" y="1579245"/>
            <a:ext cx="5273675" cy="4316095"/>
          </a:xfrm>
          <a:prstGeom prst="rect">
            <a:avLst/>
          </a:prstGeom>
          <a:solidFill>
            <a:schemeClr val="accent6"/>
          </a:solidFill>
          <a:ln w="9525">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bwMode="auto">
          <a:xfrm>
            <a:off x="2149529" y="1870713"/>
            <a:ext cx="4476115" cy="3986091"/>
          </a:xfrm>
          <a:prstGeom prst="rect">
            <a:avLst/>
          </a:prstGeom>
          <a:noFill/>
        </p:spPr>
        <p:txBody>
          <a:bodyPr wrap="square">
            <a:spAutoFit/>
          </a:bodyPr>
          <a:lstStyle/>
          <a:p>
            <a:pPr>
              <a:lnSpc>
                <a:spcPct val="130000"/>
              </a:lnSpc>
              <a:defRPr/>
            </a:pPr>
            <a:r>
              <a:rPr lang="zh-CN" altLang="en-US" sz="1400" dirty="0">
                <a:latin typeface="微软雅黑" panose="020B0503020204020204" pitchFamily="34" charset="-122"/>
                <a:ea typeface="微软雅黑" panose="020B0503020204020204" pitchFamily="34" charset="-122"/>
              </a:rPr>
              <a:t>针对存在的第三个问题：</a:t>
            </a:r>
            <a:endParaRPr lang="en-US" altLang="zh-CN" sz="1400" dirty="0">
              <a:latin typeface="微软雅黑" panose="020B0503020204020204" pitchFamily="34" charset="-122"/>
              <a:ea typeface="微软雅黑" panose="020B0503020204020204" pitchFamily="34" charset="-122"/>
            </a:endParaRPr>
          </a:p>
          <a:p>
            <a:pPr>
              <a:lnSpc>
                <a:spcPct val="130000"/>
              </a:lnSpc>
              <a:defRPr/>
            </a:pPr>
            <a:r>
              <a:rPr lang="zh-CN" altLang="en-US" sz="1400" dirty="0">
                <a:latin typeface="微软雅黑" panose="020B0503020204020204" pitchFamily="34" charset="-122"/>
                <a:ea typeface="微软雅黑" panose="020B0503020204020204" pitchFamily="34" charset="-122"/>
              </a:rPr>
              <a:t>        主网关设备来协调多 </a:t>
            </a:r>
            <a:r>
              <a:rPr lang="en-US" altLang="zh-CN" sz="1400" dirty="0">
                <a:latin typeface="微软雅黑" panose="020B0503020204020204" pitchFamily="34" charset="-122"/>
                <a:ea typeface="微软雅黑" panose="020B0503020204020204" pitchFamily="34" charset="-122"/>
              </a:rPr>
              <a:t>AP </a:t>
            </a:r>
            <a:r>
              <a:rPr lang="zh-CN" altLang="en-US" sz="1400" dirty="0">
                <a:latin typeface="微软雅黑" panose="020B0503020204020204" pitchFamily="34" charset="-122"/>
                <a:ea typeface="微软雅黑" panose="020B0503020204020204" pitchFamily="34" charset="-122"/>
              </a:rPr>
              <a:t>进行速率协调，主网关设备首先判断高优先级业务拥塞情况，然后分配上行空口资源和光链路资源，接着</a:t>
            </a:r>
            <a:r>
              <a:rPr lang="zh-CN" altLang="en-US" sz="1400" dirty="0">
                <a:solidFill>
                  <a:srgbClr val="FF0000"/>
                </a:solidFill>
                <a:latin typeface="微软雅黑" panose="020B0503020204020204" pitchFamily="34" charset="-122"/>
                <a:ea typeface="微软雅黑" panose="020B0503020204020204" pitchFamily="34" charset="-122"/>
              </a:rPr>
              <a:t>控制其他 </a:t>
            </a:r>
            <a:r>
              <a:rPr lang="en-US" altLang="zh-CN" sz="1400" dirty="0">
                <a:solidFill>
                  <a:srgbClr val="FF0000"/>
                </a:solidFill>
                <a:latin typeface="微软雅黑" panose="020B0503020204020204" pitchFamily="34" charset="-122"/>
                <a:ea typeface="微软雅黑" panose="020B0503020204020204" pitchFamily="34" charset="-122"/>
              </a:rPr>
              <a:t>AP </a:t>
            </a:r>
            <a:r>
              <a:rPr lang="zh-CN" altLang="en-US" sz="1400" dirty="0">
                <a:solidFill>
                  <a:srgbClr val="FF0000"/>
                </a:solidFill>
                <a:latin typeface="微软雅黑" panose="020B0503020204020204" pitchFamily="34" charset="-122"/>
                <a:ea typeface="微软雅黑" panose="020B0503020204020204" pitchFamily="34" charset="-122"/>
              </a:rPr>
              <a:t>延迟提交下行确认，逐步增大低优先级下行 </a:t>
            </a:r>
            <a:r>
              <a:rPr lang="en-US" altLang="zh-CN" sz="1400" dirty="0">
                <a:solidFill>
                  <a:srgbClr val="FF0000"/>
                </a:solidFill>
                <a:latin typeface="微软雅黑" panose="020B0503020204020204" pitchFamily="34" charset="-122"/>
                <a:ea typeface="微软雅黑" panose="020B0503020204020204" pitchFamily="34" charset="-122"/>
              </a:rPr>
              <a:t>TCP </a:t>
            </a:r>
            <a:r>
              <a:rPr lang="zh-CN" altLang="en-US" sz="1400" dirty="0">
                <a:solidFill>
                  <a:srgbClr val="FF0000"/>
                </a:solidFill>
                <a:latin typeface="微软雅黑" panose="020B0503020204020204" pitchFamily="34" charset="-122"/>
                <a:ea typeface="微软雅黑" panose="020B0503020204020204" pitchFamily="34" charset="-122"/>
              </a:rPr>
              <a:t>确认延时，从而使低优先级业务平滑降速</a:t>
            </a:r>
            <a:r>
              <a:rPr lang="zh-CN" altLang="en-US" sz="1400" dirty="0">
                <a:latin typeface="微软雅黑" panose="020B0503020204020204" pitchFamily="34" charset="-122"/>
                <a:ea typeface="微软雅黑" panose="020B0503020204020204" pitchFamily="34" charset="-122"/>
              </a:rPr>
              <a:t>，反馈到高优先级业务拥塞情况是否好转来判断是否继续平滑降速。</a:t>
            </a:r>
          </a:p>
          <a:p>
            <a:pPr>
              <a:lnSpc>
                <a:spcPct val="130000"/>
              </a:lnSpc>
              <a:defRPr/>
            </a:pPr>
            <a:r>
              <a:rPr lang="zh-CN" altLang="en-US" sz="1400" dirty="0">
                <a:latin typeface="微软雅黑" panose="020B0503020204020204" pitchFamily="34" charset="-122"/>
                <a:ea typeface="微软雅黑" panose="020B0503020204020204" pitchFamily="34" charset="-122"/>
              </a:rPr>
              <a:t>        如果其他 </a:t>
            </a:r>
            <a:r>
              <a:rPr lang="en-US" altLang="zh-CN" sz="1400" dirty="0">
                <a:latin typeface="微软雅黑" panose="020B0503020204020204" pitchFamily="34" charset="-122"/>
                <a:ea typeface="微软雅黑" panose="020B0503020204020204" pitchFamily="34" charset="-122"/>
              </a:rPr>
              <a:t>AP </a:t>
            </a:r>
            <a:r>
              <a:rPr lang="zh-CN" altLang="en-US" sz="1400" dirty="0">
                <a:latin typeface="微软雅黑" panose="020B0503020204020204" pitchFamily="34" charset="-122"/>
                <a:ea typeface="微软雅黑" panose="020B0503020204020204" pitchFamily="34" charset="-122"/>
              </a:rPr>
              <a:t>平滑降速后，当前 </a:t>
            </a:r>
            <a:r>
              <a:rPr lang="en-US" altLang="zh-CN" sz="1400" dirty="0">
                <a:latin typeface="微软雅黑" panose="020B0503020204020204" pitchFamily="34" charset="-122"/>
                <a:ea typeface="微软雅黑" panose="020B0503020204020204" pitchFamily="34" charset="-122"/>
              </a:rPr>
              <a:t>AP </a:t>
            </a:r>
            <a:r>
              <a:rPr lang="zh-CN" altLang="en-US" sz="1400" dirty="0">
                <a:latin typeface="微软雅黑" panose="020B0503020204020204" pitchFamily="34" charset="-122"/>
                <a:ea typeface="微软雅黑" panose="020B0503020204020204" pitchFamily="34" charset="-122"/>
              </a:rPr>
              <a:t>高优先级业务依然拥塞，则对</a:t>
            </a:r>
            <a:r>
              <a:rPr lang="zh-CN" altLang="en-US" sz="1400" dirty="0">
                <a:solidFill>
                  <a:srgbClr val="FF0000"/>
                </a:solidFill>
                <a:latin typeface="微软雅黑" panose="020B0503020204020204" pitchFamily="34" charset="-122"/>
                <a:ea typeface="微软雅黑" panose="020B0503020204020204" pitchFamily="34" charset="-122"/>
              </a:rPr>
              <a:t>本 </a:t>
            </a:r>
            <a:r>
              <a:rPr lang="en-US" altLang="zh-CN" sz="1400" dirty="0">
                <a:solidFill>
                  <a:srgbClr val="FF0000"/>
                </a:solidFill>
                <a:latin typeface="微软雅黑" panose="020B0503020204020204" pitchFamily="34" charset="-122"/>
                <a:ea typeface="微软雅黑" panose="020B0503020204020204" pitchFamily="34" charset="-122"/>
              </a:rPr>
              <a:t>AP </a:t>
            </a:r>
            <a:r>
              <a:rPr lang="zh-CN" altLang="en-US" sz="1400" dirty="0">
                <a:solidFill>
                  <a:srgbClr val="FF0000"/>
                </a:solidFill>
                <a:latin typeface="微软雅黑" panose="020B0503020204020204" pitchFamily="34" charset="-122"/>
                <a:ea typeface="微软雅黑" panose="020B0503020204020204" pitchFamily="34" charset="-122"/>
              </a:rPr>
              <a:t>内其他 </a:t>
            </a:r>
            <a:r>
              <a:rPr lang="en-US" altLang="zh-CN" sz="1400" dirty="0">
                <a:solidFill>
                  <a:srgbClr val="FF0000"/>
                </a:solidFill>
                <a:latin typeface="微软雅黑" panose="020B0503020204020204" pitchFamily="34" charset="-122"/>
                <a:ea typeface="微软雅黑" panose="020B0503020204020204" pitchFamily="34" charset="-122"/>
              </a:rPr>
              <a:t>STA </a:t>
            </a:r>
            <a:r>
              <a:rPr lang="zh-CN" altLang="en-US" sz="1400" dirty="0">
                <a:solidFill>
                  <a:srgbClr val="FF0000"/>
                </a:solidFill>
                <a:latin typeface="微软雅黑" panose="020B0503020204020204" pitchFamily="34" charset="-122"/>
                <a:ea typeface="微软雅黑" panose="020B0503020204020204" pitchFamily="34" charset="-122"/>
              </a:rPr>
              <a:t>的低优先级业务的上行和下行 </a:t>
            </a:r>
            <a:r>
              <a:rPr lang="en-US" altLang="zh-CN" sz="1400" dirty="0">
                <a:solidFill>
                  <a:srgbClr val="FF0000"/>
                </a:solidFill>
                <a:latin typeface="微软雅黑" panose="020B0503020204020204" pitchFamily="34" charset="-122"/>
                <a:ea typeface="微软雅黑" panose="020B0503020204020204" pitchFamily="34" charset="-122"/>
              </a:rPr>
              <a:t>TCP </a:t>
            </a:r>
            <a:r>
              <a:rPr lang="zh-CN" altLang="en-US" sz="1400" dirty="0">
                <a:solidFill>
                  <a:srgbClr val="FF0000"/>
                </a:solidFill>
                <a:latin typeface="微软雅黑" panose="020B0503020204020204" pitchFamily="34" charset="-122"/>
                <a:ea typeface="微软雅黑" panose="020B0503020204020204" pitchFamily="34" charset="-122"/>
              </a:rPr>
              <a:t>确认帧进行延迟提交</a:t>
            </a:r>
            <a:r>
              <a:rPr lang="zh-CN" altLang="en-US" sz="1400" dirty="0">
                <a:latin typeface="微软雅黑" panose="020B0503020204020204" pitchFamily="34" charset="-122"/>
                <a:ea typeface="微软雅黑" panose="020B0503020204020204" pitchFamily="34" charset="-122"/>
              </a:rPr>
              <a:t>，从而实现本 </a:t>
            </a:r>
            <a:r>
              <a:rPr lang="en-US" altLang="zh-CN" sz="1400" dirty="0">
                <a:latin typeface="微软雅黑" panose="020B0503020204020204" pitchFamily="34" charset="-122"/>
                <a:ea typeface="微软雅黑" panose="020B0503020204020204" pitchFamily="34" charset="-122"/>
              </a:rPr>
              <a:t>AP </a:t>
            </a:r>
            <a:r>
              <a:rPr lang="zh-CN" altLang="en-US" sz="1400" dirty="0">
                <a:latin typeface="微软雅黑" panose="020B0503020204020204" pitchFamily="34" charset="-122"/>
                <a:ea typeface="微软雅黑" panose="020B0503020204020204" pitchFamily="34" charset="-122"/>
              </a:rPr>
              <a:t>的低优先级业务平滑降速。</a:t>
            </a:r>
          </a:p>
          <a:p>
            <a:pPr>
              <a:lnSpc>
                <a:spcPct val="130000"/>
              </a:lnSpc>
              <a:defRPr/>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还可以通过主网关设备将</a:t>
            </a:r>
            <a:r>
              <a:rPr lang="zh-CN" altLang="en-US" sz="1400" dirty="0">
                <a:solidFill>
                  <a:srgbClr val="FF0000"/>
                </a:solidFill>
                <a:latin typeface="微软雅黑" panose="020B0503020204020204" pitchFamily="34" charset="-122"/>
                <a:ea typeface="微软雅黑" panose="020B0503020204020204" pitchFamily="34" charset="-122"/>
              </a:rPr>
              <a:t>其他 </a:t>
            </a:r>
            <a:r>
              <a:rPr lang="en-US" altLang="zh-CN" sz="1400" dirty="0">
                <a:solidFill>
                  <a:srgbClr val="FF0000"/>
                </a:solidFill>
                <a:latin typeface="微软雅黑" panose="020B0503020204020204" pitchFamily="34" charset="-122"/>
                <a:ea typeface="微软雅黑" panose="020B0503020204020204" pitchFamily="34" charset="-122"/>
              </a:rPr>
              <a:t>AP </a:t>
            </a:r>
            <a:r>
              <a:rPr lang="zh-CN" altLang="en-US" sz="1400" dirty="0">
                <a:solidFill>
                  <a:srgbClr val="FF0000"/>
                </a:solidFill>
                <a:latin typeface="微软雅黑" panose="020B0503020204020204" pitchFamily="34" charset="-122"/>
                <a:ea typeface="微软雅黑" panose="020B0503020204020204" pitchFamily="34" charset="-122"/>
              </a:rPr>
              <a:t>的 </a:t>
            </a:r>
            <a:r>
              <a:rPr lang="en-US" altLang="zh-CN" sz="1400" dirty="0">
                <a:solidFill>
                  <a:srgbClr val="FF0000"/>
                </a:solidFill>
                <a:latin typeface="微软雅黑" panose="020B0503020204020204" pitchFamily="34" charset="-122"/>
                <a:ea typeface="微软雅黑" panose="020B0503020204020204" pitchFamily="34" charset="-122"/>
              </a:rPr>
              <a:t>4 </a:t>
            </a:r>
            <a:r>
              <a:rPr lang="zh-CN" altLang="en-US" sz="1400" dirty="0">
                <a:solidFill>
                  <a:srgbClr val="FF0000"/>
                </a:solidFill>
                <a:latin typeface="微软雅黑" panose="020B0503020204020204" pitchFamily="34" charset="-122"/>
                <a:ea typeface="微软雅黑" panose="020B0503020204020204" pitchFamily="34" charset="-122"/>
              </a:rPr>
              <a:t>个 </a:t>
            </a:r>
            <a:r>
              <a:rPr lang="en-US" altLang="zh-CN" sz="1400" dirty="0">
                <a:solidFill>
                  <a:srgbClr val="FF0000"/>
                </a:solidFill>
                <a:latin typeface="微软雅黑" panose="020B0503020204020204" pitchFamily="34" charset="-122"/>
                <a:ea typeface="微软雅黑" panose="020B0503020204020204" pitchFamily="34" charset="-122"/>
              </a:rPr>
              <a:t>AC </a:t>
            </a:r>
            <a:r>
              <a:rPr lang="zh-CN" altLang="en-US" sz="1400" dirty="0">
                <a:solidFill>
                  <a:srgbClr val="FF0000"/>
                </a:solidFill>
                <a:latin typeface="微软雅黑" panose="020B0503020204020204" pitchFamily="34" charset="-122"/>
                <a:ea typeface="微软雅黑" panose="020B0503020204020204" pitchFamily="34" charset="-122"/>
              </a:rPr>
              <a:t>的 </a:t>
            </a:r>
            <a:r>
              <a:rPr lang="en-US" altLang="zh-CN" sz="1400" dirty="0">
                <a:solidFill>
                  <a:srgbClr val="FF0000"/>
                </a:solidFill>
                <a:latin typeface="微软雅黑" panose="020B0503020204020204" pitchFamily="34" charset="-122"/>
                <a:ea typeface="微软雅黑" panose="020B0503020204020204" pitchFamily="34" charset="-122"/>
              </a:rPr>
              <a:t>EDCA </a:t>
            </a:r>
            <a:r>
              <a:rPr lang="zh-CN" altLang="en-US" sz="1400" dirty="0">
                <a:solidFill>
                  <a:srgbClr val="FF0000"/>
                </a:solidFill>
                <a:latin typeface="微软雅黑" panose="020B0503020204020204" pitchFamily="34" charset="-122"/>
                <a:ea typeface="微软雅黑" panose="020B0503020204020204" pitchFamily="34" charset="-122"/>
              </a:rPr>
              <a:t>竞争窗口加大</a:t>
            </a:r>
            <a:r>
              <a:rPr lang="zh-CN" altLang="en-US" sz="1400" dirty="0">
                <a:latin typeface="微软雅黑" panose="020B0503020204020204" pitchFamily="34" charset="-122"/>
                <a:ea typeface="微软雅黑" panose="020B0503020204020204" pitchFamily="34" charset="-122"/>
              </a:rPr>
              <a:t>，从而使拥塞链路获得更高的传输优先级，缓解空口拥塞。</a:t>
            </a:r>
          </a:p>
        </p:txBody>
      </p:sp>
      <p:grpSp>
        <p:nvGrpSpPr>
          <p:cNvPr id="51" name="组合 50"/>
          <p:cNvGrpSpPr/>
          <p:nvPr/>
        </p:nvGrpSpPr>
        <p:grpSpPr>
          <a:xfrm>
            <a:off x="1431695" y="1633394"/>
            <a:ext cx="580839" cy="680456"/>
            <a:chOff x="897085" y="2143577"/>
            <a:chExt cx="580839" cy="680456"/>
          </a:xfrm>
        </p:grpSpPr>
        <p:sp>
          <p:nvSpPr>
            <p:cNvPr id="52" name="矩形 51"/>
            <p:cNvSpPr/>
            <p:nvPr/>
          </p:nvSpPr>
          <p:spPr>
            <a:xfrm>
              <a:off x="897085" y="2143577"/>
              <a:ext cx="580839" cy="680456"/>
            </a:xfrm>
            <a:prstGeom prst="rect">
              <a:avLst/>
            </a:prstGeom>
            <a:solidFill>
              <a:schemeClr val="bg1"/>
            </a:solidFill>
            <a:ln w="9525">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1034310" y="2319429"/>
              <a:ext cx="304172" cy="306232"/>
              <a:chOff x="5042691" y="2273918"/>
              <a:chExt cx="702937" cy="707694"/>
            </a:xfrm>
            <a:solidFill>
              <a:srgbClr val="203864"/>
            </a:solidFill>
          </p:grpSpPr>
          <p:sp>
            <p:nvSpPr>
              <p:cNvPr id="54"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3"/>
              <p:cNvSpPr>
                <a:spLocks noEditPoints="1"/>
              </p:cNvSpPr>
              <p:nvPr/>
            </p:nvSpPr>
            <p:spPr bwMode="auto">
              <a:xfrm>
                <a:off x="5042691" y="2273918"/>
                <a:ext cx="529213" cy="655757"/>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pic>
        <p:nvPicPr>
          <p:cNvPr id="3" name="pic">
            <a:extLst>
              <a:ext uri="{FF2B5EF4-FFF2-40B4-BE49-F238E27FC236}">
                <a16:creationId xmlns:a16="http://schemas.microsoft.com/office/drawing/2014/main" id="{50922A4D-747D-3C15-FCCE-9DA6DE849E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467599" y="983707"/>
            <a:ext cx="3710423" cy="5206636"/>
          </a:xfrm>
          <a:prstGeom prst="rect">
            <a:avLst/>
          </a:prstGeom>
        </p:spPr>
      </p:pic>
    </p:spTree>
    <p:extLst>
      <p:ext uri="{BB962C8B-B14F-4D97-AF65-F5344CB8AC3E}">
        <p14:creationId xmlns:p14="http://schemas.microsoft.com/office/powerpoint/2010/main" val="398917304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686630" y="2443843"/>
            <a:ext cx="2040943" cy="2215991"/>
          </a:xfrm>
          <a:prstGeom prst="rect">
            <a:avLst/>
          </a:prstGeom>
          <a:noFill/>
        </p:spPr>
        <p:txBody>
          <a:bodyPr wrap="none" rtlCol="0">
            <a:spAutoFit/>
          </a:bodyPr>
          <a:lstStyle/>
          <a:p>
            <a:pPr algn="ctr"/>
            <a:r>
              <a:rPr lang="en-US" altLang="zh-CN" sz="13800" dirty="0">
                <a:solidFill>
                  <a:schemeClr val="bg1"/>
                </a:solidFill>
                <a:latin typeface="Trebuchet MS" panose="020B0603020202020204" charset="0"/>
              </a:rPr>
              <a:t>04</a:t>
            </a:r>
            <a:endParaRPr lang="zh-CN" altLang="en-US" sz="13800" dirty="0">
              <a:solidFill>
                <a:schemeClr val="bg1"/>
              </a:solidFill>
              <a:latin typeface="Trebuchet MS" panose="020B0603020202020204" charset="0"/>
            </a:endParaRPr>
          </a:p>
        </p:txBody>
      </p:sp>
      <p:sp>
        <p:nvSpPr>
          <p:cNvPr id="25" name="文本框 24"/>
          <p:cNvSpPr txBox="1"/>
          <p:nvPr/>
        </p:nvSpPr>
        <p:spPr>
          <a:xfrm>
            <a:off x="4911483" y="2716242"/>
            <a:ext cx="4238307" cy="645160"/>
          </a:xfrm>
          <a:prstGeom prst="rect">
            <a:avLst/>
          </a:prstGeom>
          <a:noFill/>
        </p:spPr>
        <p:txBody>
          <a:bodyPr wrap="square" rtlCol="0">
            <a:spAutoFit/>
            <a:scene3d>
              <a:camera prst="orthographicFront"/>
              <a:lightRig rig="threePt" dir="t"/>
            </a:scene3d>
            <a:sp3d contourW="12700"/>
          </a:bodyPr>
          <a:lstStyle/>
          <a:p>
            <a:r>
              <a:rPr lang="zh-CN" altLang="en-US" sz="3600" b="1" dirty="0">
                <a:solidFill>
                  <a:schemeClr val="bg1"/>
                </a:solidFill>
                <a:latin typeface="黑体" panose="02010609060101010101" charset="-122"/>
                <a:ea typeface="黑体" panose="02010609060101010101" charset="-122"/>
              </a:rPr>
              <a:t>论文研究进展计划</a:t>
            </a:r>
            <a:endParaRPr lang="zh-CN" altLang="en-US" sz="4400" b="1" dirty="0">
              <a:solidFill>
                <a:schemeClr val="bg1"/>
              </a:solidFill>
              <a:latin typeface="黑体" panose="02010609060101010101" charset="-122"/>
              <a:ea typeface="黑体" panose="02010609060101010101"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7" grpId="0" bldLvl="0" animBg="1"/>
      <p:bldP spid="24"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论文研究进展计划</a:t>
            </a:r>
          </a:p>
        </p:txBody>
      </p:sp>
      <p:grpSp>
        <p:nvGrpSpPr>
          <p:cNvPr id="9" name="组合 8"/>
          <p:cNvGrpSpPr/>
          <p:nvPr/>
        </p:nvGrpSpPr>
        <p:grpSpPr>
          <a:xfrm>
            <a:off x="834285" y="2024420"/>
            <a:ext cx="10220429" cy="3862453"/>
            <a:chOff x="1314" y="3188"/>
            <a:chExt cx="16095" cy="6083"/>
          </a:xfrm>
        </p:grpSpPr>
        <p:sp>
          <p:nvSpPr>
            <p:cNvPr id="6" name="弧形 5"/>
            <p:cNvSpPr/>
            <p:nvPr/>
          </p:nvSpPr>
          <p:spPr>
            <a:xfrm rot="8100000">
              <a:off x="2531" y="3188"/>
              <a:ext cx="2490" cy="2490"/>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椭圆 4"/>
            <p:cNvSpPr/>
            <p:nvPr/>
          </p:nvSpPr>
          <p:spPr>
            <a:xfrm>
              <a:off x="2852" y="3712"/>
              <a:ext cx="1850" cy="1850"/>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1600" b="1" dirty="0">
                  <a:solidFill>
                    <a:schemeClr val="bg1"/>
                  </a:solidFill>
                  <a:ea typeface="微软雅黑" panose="020B0503020204020204" pitchFamily="34" charset="-122"/>
                  <a:sym typeface="+mn-ea"/>
                </a:rPr>
                <a:t>2023.5—2023.9</a:t>
              </a:r>
              <a:endParaRPr lang="en-US" altLang="zh-CN" sz="1600" b="1" dirty="0">
                <a:solidFill>
                  <a:schemeClr val="bg1"/>
                </a:solidFill>
                <a:latin typeface="Trebuchet MS" panose="020B0603020202020204" charset="0"/>
                <a:ea typeface="微软雅黑" panose="020B0503020204020204" pitchFamily="34" charset="-122"/>
                <a:sym typeface="+mn-ea"/>
              </a:endParaRPr>
            </a:p>
          </p:txBody>
        </p:sp>
        <p:sp>
          <p:nvSpPr>
            <p:cNvPr id="14" name="椭圆 13"/>
            <p:cNvSpPr/>
            <p:nvPr/>
          </p:nvSpPr>
          <p:spPr>
            <a:xfrm>
              <a:off x="1314" y="6296"/>
              <a:ext cx="940" cy="940"/>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1400" dirty="0">
                  <a:latin typeface="Trebuchet MS" panose="020B0603020202020204" charset="0"/>
                </a:rPr>
                <a:t>Start</a:t>
              </a:r>
            </a:p>
          </p:txBody>
        </p:sp>
        <p:cxnSp>
          <p:nvCxnSpPr>
            <p:cNvPr id="24" name="直接箭头连接符 23"/>
            <p:cNvCxnSpPr>
              <a:endCxn id="27" idx="0"/>
            </p:cNvCxnSpPr>
            <p:nvPr/>
          </p:nvCxnSpPr>
          <p:spPr>
            <a:xfrm>
              <a:off x="4717" y="5317"/>
              <a:ext cx="981" cy="1829"/>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弧形 24"/>
            <p:cNvSpPr/>
            <p:nvPr/>
          </p:nvSpPr>
          <p:spPr>
            <a:xfrm rot="8100000">
              <a:off x="8193" y="3188"/>
              <a:ext cx="2490" cy="2490"/>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椭圆 25"/>
            <p:cNvSpPr/>
            <p:nvPr/>
          </p:nvSpPr>
          <p:spPr>
            <a:xfrm>
              <a:off x="8513" y="3712"/>
              <a:ext cx="1850" cy="1850"/>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1400" b="1" dirty="0">
                  <a:solidFill>
                    <a:schemeClr val="bg1"/>
                  </a:solidFill>
                  <a:ea typeface="微软雅黑" panose="020B0503020204020204" pitchFamily="34" charset="-122"/>
                  <a:sym typeface="+mn-ea"/>
                </a:rPr>
                <a:t>2023.11—2024.6</a:t>
              </a:r>
              <a:endParaRPr lang="en-US" altLang="zh-CN" sz="1400" b="1" dirty="0">
                <a:solidFill>
                  <a:schemeClr val="bg1"/>
                </a:solidFill>
                <a:latin typeface="Trebuchet MS" panose="020B0603020202020204" charset="0"/>
                <a:ea typeface="微软雅黑" panose="020B0503020204020204" pitchFamily="34" charset="-122"/>
                <a:sym typeface="+mn-ea"/>
              </a:endParaRPr>
            </a:p>
          </p:txBody>
        </p:sp>
        <p:sp>
          <p:nvSpPr>
            <p:cNvPr id="27" name="弧形 26"/>
            <p:cNvSpPr/>
            <p:nvPr/>
          </p:nvSpPr>
          <p:spPr>
            <a:xfrm rot="18900000">
              <a:off x="5333" y="6781"/>
              <a:ext cx="2490" cy="2490"/>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椭圆 27"/>
            <p:cNvSpPr/>
            <p:nvPr/>
          </p:nvSpPr>
          <p:spPr>
            <a:xfrm>
              <a:off x="5652" y="6894"/>
              <a:ext cx="1850" cy="1850"/>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1600" b="1" dirty="0">
                  <a:solidFill>
                    <a:schemeClr val="bg1"/>
                  </a:solidFill>
                  <a:ea typeface="微软雅黑" panose="020B0503020204020204" pitchFamily="34" charset="-122"/>
                  <a:sym typeface="+mn-ea"/>
                </a:rPr>
                <a:t>2023.9—2023.11</a:t>
              </a:r>
              <a:endParaRPr lang="en-US" altLang="zh-CN" sz="1600" b="1" dirty="0">
                <a:solidFill>
                  <a:schemeClr val="bg1"/>
                </a:solidFill>
                <a:latin typeface="Trebuchet MS" panose="020B0603020202020204" charset="0"/>
                <a:ea typeface="微软雅黑" panose="020B0503020204020204" pitchFamily="34" charset="-122"/>
                <a:sym typeface="+mn-ea"/>
              </a:endParaRPr>
            </a:p>
          </p:txBody>
        </p:sp>
        <p:sp>
          <p:nvSpPr>
            <p:cNvPr id="29" name="弧形 28"/>
            <p:cNvSpPr/>
            <p:nvPr/>
          </p:nvSpPr>
          <p:spPr>
            <a:xfrm rot="18900000">
              <a:off x="10929" y="6781"/>
              <a:ext cx="2490" cy="2490"/>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0" name="椭圆 29"/>
            <p:cNvSpPr/>
            <p:nvPr/>
          </p:nvSpPr>
          <p:spPr>
            <a:xfrm>
              <a:off x="11250" y="6894"/>
              <a:ext cx="1850" cy="1850"/>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1600" b="1" dirty="0">
                  <a:solidFill>
                    <a:schemeClr val="bg1"/>
                  </a:solidFill>
                  <a:ea typeface="微软雅黑" panose="020B0503020204020204" pitchFamily="34" charset="-122"/>
                  <a:sym typeface="+mn-ea"/>
                </a:rPr>
                <a:t>2024.6—2025.4</a:t>
              </a:r>
              <a:endParaRPr lang="en-US" altLang="zh-CN" sz="1600" b="1" dirty="0">
                <a:solidFill>
                  <a:schemeClr val="bg1"/>
                </a:solidFill>
                <a:latin typeface="Trebuchet MS" panose="020B0603020202020204" charset="0"/>
                <a:ea typeface="微软雅黑" panose="020B0503020204020204" pitchFamily="34" charset="-122"/>
              </a:endParaRPr>
            </a:p>
          </p:txBody>
        </p:sp>
        <p:cxnSp>
          <p:nvCxnSpPr>
            <p:cNvPr id="31" name="直接箭头连接符 30"/>
            <p:cNvCxnSpPr>
              <a:stCxn id="25" idx="0"/>
              <a:endCxn id="29" idx="0"/>
            </p:cNvCxnSpPr>
            <p:nvPr/>
          </p:nvCxnSpPr>
          <p:spPr>
            <a:xfrm>
              <a:off x="10318" y="5313"/>
              <a:ext cx="976" cy="1833"/>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5" idx="2"/>
            </p:cNvCxnSpPr>
            <p:nvPr/>
          </p:nvCxnSpPr>
          <p:spPr>
            <a:xfrm flipV="1">
              <a:off x="7444" y="5313"/>
              <a:ext cx="1113" cy="1833"/>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6469" y="6296"/>
              <a:ext cx="940" cy="940"/>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a:latin typeface="Trebuchet MS" panose="020B0603020202020204" charset="0"/>
                </a:rPr>
                <a:t>Finish</a:t>
              </a:r>
              <a:endParaRPr lang="zh-CN" altLang="en-US" dirty="0">
                <a:latin typeface="Trebuchet MS" panose="020B0603020202020204" charset="0"/>
              </a:endParaRPr>
            </a:p>
          </p:txBody>
        </p:sp>
        <p:cxnSp>
          <p:nvCxnSpPr>
            <p:cNvPr id="34" name="直接箭头连接符 33"/>
            <p:cNvCxnSpPr/>
            <p:nvPr/>
          </p:nvCxnSpPr>
          <p:spPr>
            <a:xfrm flipV="1">
              <a:off x="2077" y="5325"/>
              <a:ext cx="775" cy="1133"/>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p:cNvCxnSpPr>
            <p:nvPr/>
          </p:nvCxnSpPr>
          <p:spPr>
            <a:xfrm flipV="1">
              <a:off x="13055" y="5304"/>
              <a:ext cx="973" cy="1842"/>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29"/>
            <p:cNvSpPr txBox="1"/>
            <p:nvPr/>
          </p:nvSpPr>
          <p:spPr>
            <a:xfrm>
              <a:off x="5375" y="4855"/>
              <a:ext cx="2764" cy="174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200" b="1" dirty="0">
                  <a:latin typeface="微软雅黑" panose="020B0503020204020204" pitchFamily="34" charset="-122"/>
                  <a:ea typeface="微软雅黑" panose="020B0503020204020204" pitchFamily="34" charset="-122"/>
                  <a:sym typeface="+mn-ea"/>
                </a:rPr>
                <a:t>任务</a:t>
              </a:r>
              <a:r>
                <a:rPr lang="zh-CN" altLang="en-US" sz="1200" dirty="0">
                  <a:latin typeface="微软雅黑" panose="020B0503020204020204" pitchFamily="34" charset="-122"/>
                  <a:ea typeface="微软雅黑" panose="020B0503020204020204" pitchFamily="34" charset="-122"/>
                  <a:sym typeface="+mn-ea"/>
                </a:rPr>
                <a:t>：技术调研，方案讨</a:t>
              </a:r>
              <a:r>
                <a:rPr lang="en-US" altLang="zh-CN"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sym typeface="+mn-ea"/>
                </a:rPr>
                <a:t>论与设计，完成选题报告</a:t>
              </a:r>
            </a:p>
            <a:p>
              <a:pPr algn="l">
                <a:lnSpc>
                  <a:spcPct val="120000"/>
                </a:lnSpc>
              </a:pPr>
              <a:r>
                <a:rPr lang="zh-CN" altLang="en-US" sz="1200" b="1" dirty="0">
                  <a:solidFill>
                    <a:schemeClr val="tx1">
                      <a:lumMod val="65000"/>
                      <a:lumOff val="35000"/>
                    </a:schemeClr>
                  </a:solidFill>
                  <a:latin typeface="黑体" panose="02010609060101010101" charset="-122"/>
                  <a:ea typeface="黑体" panose="02010609060101010101" charset="-122"/>
                  <a:sym typeface="+mn-ea"/>
                </a:rPr>
                <a:t>预期成果</a:t>
              </a:r>
              <a:r>
                <a:rPr lang="zh-CN" altLang="en-US" sz="1200" dirty="0">
                  <a:solidFill>
                    <a:schemeClr val="tx1">
                      <a:lumMod val="65000"/>
                      <a:lumOff val="35000"/>
                    </a:schemeClr>
                  </a:solidFill>
                  <a:latin typeface="黑体" panose="02010609060101010101" charset="-122"/>
                  <a:ea typeface="黑体" panose="02010609060101010101" charset="-122"/>
                  <a:sym typeface="+mn-ea"/>
                </a:rPr>
                <a:t>：完成资源调度整体方案设计以及选题报告的撰写</a:t>
              </a:r>
            </a:p>
          </p:txBody>
        </p:sp>
        <p:sp>
          <p:nvSpPr>
            <p:cNvPr id="41" name="TextBox 29"/>
            <p:cNvSpPr txBox="1"/>
            <p:nvPr/>
          </p:nvSpPr>
          <p:spPr>
            <a:xfrm>
              <a:off x="11048" y="5289"/>
              <a:ext cx="2511" cy="104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200" b="1" dirty="0">
                  <a:latin typeface="微软雅黑" panose="020B0503020204020204" pitchFamily="34" charset="-122"/>
                  <a:ea typeface="微软雅黑" panose="020B0503020204020204" pitchFamily="34" charset="-122"/>
                  <a:sym typeface="+mn-ea"/>
                </a:rPr>
                <a:t>任务</a:t>
              </a:r>
              <a:r>
                <a:rPr lang="zh-CN" altLang="en-US" sz="1200" dirty="0">
                  <a:latin typeface="微软雅黑" panose="020B0503020204020204" pitchFamily="34" charset="-122"/>
                  <a:ea typeface="微软雅黑" panose="020B0503020204020204" pitchFamily="34" charset="-122"/>
                  <a:sym typeface="+mn-ea"/>
                </a:rPr>
                <a:t>：论文撰写</a:t>
              </a:r>
            </a:p>
            <a:p>
              <a:pPr algn="l">
                <a:lnSpc>
                  <a:spcPct val="120000"/>
                </a:lnSpc>
              </a:pPr>
              <a:r>
                <a:rPr lang="zh-CN" altLang="en-US" sz="1200" b="1" dirty="0">
                  <a:solidFill>
                    <a:schemeClr val="tx1">
                      <a:lumMod val="65000"/>
                      <a:lumOff val="35000"/>
                    </a:schemeClr>
                  </a:solidFill>
                  <a:latin typeface="黑体" panose="02010609060101010101" charset="-122"/>
                  <a:ea typeface="黑体" panose="02010609060101010101" charset="-122"/>
                  <a:sym typeface="+mn-ea"/>
                </a:rPr>
                <a:t>预期成果</a:t>
              </a:r>
              <a:r>
                <a:rPr lang="zh-CN" altLang="en-US" sz="1200" dirty="0">
                  <a:solidFill>
                    <a:schemeClr val="tx1">
                      <a:lumMod val="65000"/>
                      <a:lumOff val="35000"/>
                    </a:schemeClr>
                  </a:solidFill>
                  <a:latin typeface="黑体" panose="02010609060101010101" charset="-122"/>
                  <a:ea typeface="黑体" panose="02010609060101010101" charset="-122"/>
                  <a:sym typeface="+mn-ea"/>
                </a:rPr>
                <a:t>：完成文档的整理和论文的撰写</a:t>
              </a:r>
            </a:p>
          </p:txBody>
        </p:sp>
        <p:sp>
          <p:nvSpPr>
            <p:cNvPr id="43" name="TextBox 29"/>
            <p:cNvSpPr txBox="1"/>
            <p:nvPr/>
          </p:nvSpPr>
          <p:spPr>
            <a:xfrm>
              <a:off x="2292" y="6265"/>
              <a:ext cx="2915" cy="2048"/>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200" b="1" dirty="0">
                  <a:solidFill>
                    <a:srgbClr val="263656"/>
                  </a:solidFill>
                  <a:latin typeface="微软雅黑" panose="020B0503020204020204" pitchFamily="34" charset="-122"/>
                  <a:ea typeface="微软雅黑" panose="020B0503020204020204" pitchFamily="34" charset="-122"/>
                  <a:sym typeface="+mn-ea"/>
                </a:rPr>
                <a:t>任务</a:t>
              </a:r>
              <a:r>
                <a:rPr lang="zh-CN" altLang="en-US" sz="1200" dirty="0">
                  <a:latin typeface="微软雅黑" panose="020B0503020204020204" pitchFamily="34" charset="-122"/>
                  <a:ea typeface="微软雅黑" panose="020B0503020204020204" pitchFamily="34" charset="-122"/>
                  <a:sym typeface="+mn-ea"/>
                </a:rPr>
                <a:t>：文献收集、整理，查阅文献、翻译文献</a:t>
              </a:r>
            </a:p>
            <a:p>
              <a:pPr algn="l">
                <a:lnSpc>
                  <a:spcPct val="120000"/>
                </a:lnSpc>
              </a:pPr>
              <a:r>
                <a:rPr lang="zh-CN" altLang="en-US" sz="1200" b="1" dirty="0">
                  <a:solidFill>
                    <a:srgbClr val="213555"/>
                  </a:solidFill>
                  <a:latin typeface="黑体" panose="02010609060101010101" charset="-122"/>
                  <a:ea typeface="黑体" panose="02010609060101010101" charset="-122"/>
                </a:rPr>
                <a:t>预期成果</a:t>
              </a:r>
              <a:r>
                <a:rPr lang="zh-CN" altLang="en-US" sz="1200" dirty="0">
                  <a:solidFill>
                    <a:schemeClr val="tx1">
                      <a:lumMod val="65000"/>
                      <a:lumOff val="35000"/>
                    </a:schemeClr>
                  </a:solidFill>
                  <a:latin typeface="黑体" panose="02010609060101010101" charset="-122"/>
                  <a:ea typeface="黑体" panose="02010609060101010101" charset="-122"/>
                </a:rPr>
                <a:t>：了解C-WAN架构，了解相关wifi协议，了解TCP流量控制机制以及漫游机制。</a:t>
              </a:r>
            </a:p>
          </p:txBody>
        </p:sp>
        <p:sp>
          <p:nvSpPr>
            <p:cNvPr id="45" name="TextBox 29"/>
            <p:cNvSpPr txBox="1"/>
            <p:nvPr/>
          </p:nvSpPr>
          <p:spPr>
            <a:xfrm>
              <a:off x="8161" y="6090"/>
              <a:ext cx="2704" cy="2048"/>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200" b="1" dirty="0">
                  <a:latin typeface="微软雅黑" panose="020B0503020204020204" pitchFamily="34" charset="-122"/>
                  <a:ea typeface="微软雅黑" panose="020B0503020204020204" pitchFamily="34" charset="-122"/>
                  <a:sym typeface="+mn-ea"/>
                </a:rPr>
                <a:t>任务</a:t>
              </a:r>
              <a:r>
                <a:rPr lang="zh-CN" altLang="en-US" sz="1200" dirty="0">
                  <a:latin typeface="微软雅黑" panose="020B0503020204020204" pitchFamily="34" charset="-122"/>
                  <a:ea typeface="微软雅黑" panose="020B0503020204020204" pitchFamily="34" charset="-122"/>
                  <a:sym typeface="+mn-ea"/>
                </a:rPr>
                <a:t>：根据方案实际搭建环境，并进行调试与验证</a:t>
              </a:r>
            </a:p>
            <a:p>
              <a:pPr algn="l">
                <a:lnSpc>
                  <a:spcPct val="120000"/>
                </a:lnSpc>
              </a:pPr>
              <a:r>
                <a:rPr lang="zh-CN" altLang="en-US" sz="1200" b="1" dirty="0">
                  <a:solidFill>
                    <a:schemeClr val="tx1">
                      <a:lumMod val="65000"/>
                      <a:lumOff val="35000"/>
                    </a:schemeClr>
                  </a:solidFill>
                  <a:latin typeface="黑体" panose="02010609060101010101" charset="-122"/>
                  <a:ea typeface="黑体" panose="02010609060101010101" charset="-122"/>
                  <a:sym typeface="+mn-ea"/>
                </a:rPr>
                <a:t>预期成果</a:t>
              </a:r>
              <a:r>
                <a:rPr lang="zh-CN" altLang="en-US" sz="1200" dirty="0">
                  <a:solidFill>
                    <a:schemeClr val="tx1">
                      <a:lumMod val="65000"/>
                      <a:lumOff val="35000"/>
                    </a:schemeClr>
                  </a:solidFill>
                  <a:latin typeface="黑体" panose="02010609060101010101" charset="-122"/>
                  <a:ea typeface="黑体" panose="02010609060101010101" charset="-122"/>
                  <a:sym typeface="+mn-ea"/>
                </a:rPr>
                <a:t>：完成多 </a:t>
              </a:r>
              <a:r>
                <a:rPr lang="en-US" altLang="zh-CN" sz="1200" dirty="0">
                  <a:solidFill>
                    <a:schemeClr val="tx1">
                      <a:lumMod val="65000"/>
                      <a:lumOff val="35000"/>
                    </a:schemeClr>
                  </a:solidFill>
                  <a:latin typeface="黑体" panose="02010609060101010101" charset="-122"/>
                  <a:ea typeface="黑体" panose="02010609060101010101" charset="-122"/>
                  <a:sym typeface="+mn-ea"/>
                </a:rPr>
                <a:t>AP </a:t>
              </a:r>
              <a:r>
                <a:rPr lang="zh-CN" altLang="en-US" sz="1200" dirty="0">
                  <a:solidFill>
                    <a:schemeClr val="tx1">
                      <a:lumMod val="65000"/>
                      <a:lumOff val="35000"/>
                    </a:schemeClr>
                  </a:solidFill>
                  <a:latin typeface="黑体" panose="02010609060101010101" charset="-122"/>
                  <a:ea typeface="黑体" panose="02010609060101010101" charset="-122"/>
                  <a:sym typeface="+mn-ea"/>
                </a:rPr>
                <a:t>零时延零丢包漫游与 </a:t>
              </a:r>
              <a:r>
                <a:rPr lang="en-US" altLang="zh-CN" sz="1200" dirty="0" err="1">
                  <a:solidFill>
                    <a:schemeClr val="tx1">
                      <a:lumMod val="65000"/>
                      <a:lumOff val="35000"/>
                    </a:schemeClr>
                  </a:solidFill>
                  <a:latin typeface="黑体" panose="02010609060101010101" charset="-122"/>
                  <a:ea typeface="黑体" panose="02010609060101010101" charset="-122"/>
                  <a:sym typeface="+mn-ea"/>
                </a:rPr>
                <a:t>wifi</a:t>
              </a:r>
              <a:r>
                <a:rPr lang="en-US" altLang="zh-CN" sz="1200" dirty="0">
                  <a:solidFill>
                    <a:schemeClr val="tx1">
                      <a:lumMod val="65000"/>
                      <a:lumOff val="35000"/>
                    </a:schemeClr>
                  </a:solidFill>
                  <a:latin typeface="黑体" panose="02010609060101010101" charset="-122"/>
                  <a:ea typeface="黑体" panose="02010609060101010101" charset="-122"/>
                  <a:sym typeface="+mn-ea"/>
                </a:rPr>
                <a:t> </a:t>
              </a:r>
              <a:r>
                <a:rPr lang="zh-CN" altLang="en-US" sz="1200" dirty="0">
                  <a:solidFill>
                    <a:schemeClr val="tx1">
                      <a:lumMod val="65000"/>
                      <a:lumOff val="35000"/>
                    </a:schemeClr>
                  </a:solidFill>
                  <a:latin typeface="黑体" panose="02010609060101010101" charset="-122"/>
                  <a:ea typeface="黑体" panose="02010609060101010101" charset="-122"/>
                  <a:sym typeface="+mn-ea"/>
                </a:rPr>
                <a:t>省电模式结合的资源调度模块的开发。</a:t>
              </a:r>
            </a:p>
          </p:txBody>
        </p:sp>
        <p:sp>
          <p:nvSpPr>
            <p:cNvPr id="3" name="椭圆 2"/>
            <p:cNvSpPr/>
            <p:nvPr/>
          </p:nvSpPr>
          <p:spPr>
            <a:xfrm>
              <a:off x="13988" y="3712"/>
              <a:ext cx="1850" cy="1850"/>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1600" b="1" dirty="0">
                  <a:solidFill>
                    <a:schemeClr val="bg1"/>
                  </a:solidFill>
                  <a:ea typeface="微软雅黑" panose="020B0503020204020204" pitchFamily="34" charset="-122"/>
                  <a:sym typeface="+mn-ea"/>
                </a:rPr>
                <a:t>2025.4—2025.6</a:t>
              </a:r>
              <a:endParaRPr lang="en-US" altLang="zh-CN" sz="1600" b="1" dirty="0">
                <a:solidFill>
                  <a:schemeClr val="bg1"/>
                </a:solidFill>
                <a:latin typeface="Trebuchet MS" panose="020B0603020202020204" charset="0"/>
                <a:ea typeface="微软雅黑" panose="020B0503020204020204" pitchFamily="34" charset="-122"/>
                <a:sym typeface="+mn-ea"/>
              </a:endParaRPr>
            </a:p>
          </p:txBody>
        </p:sp>
        <p:sp>
          <p:nvSpPr>
            <p:cNvPr id="4" name="弧形 3"/>
            <p:cNvSpPr/>
            <p:nvPr/>
          </p:nvSpPr>
          <p:spPr>
            <a:xfrm rot="8100000">
              <a:off x="13693" y="3188"/>
              <a:ext cx="2490" cy="2490"/>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7" name="直接箭头连接符 6"/>
            <p:cNvCxnSpPr>
              <a:stCxn id="4" idx="0"/>
            </p:cNvCxnSpPr>
            <p:nvPr/>
          </p:nvCxnSpPr>
          <p:spPr>
            <a:xfrm>
              <a:off x="15818" y="5313"/>
              <a:ext cx="787" cy="1021"/>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29"/>
            <p:cNvSpPr txBox="1"/>
            <p:nvPr/>
          </p:nvSpPr>
          <p:spPr>
            <a:xfrm>
              <a:off x="13819" y="5843"/>
              <a:ext cx="2436" cy="1393"/>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200" b="1" dirty="0">
                  <a:latin typeface="微软雅黑" panose="020B0503020204020204" pitchFamily="34" charset="-122"/>
                  <a:ea typeface="微软雅黑" panose="020B0503020204020204" pitchFamily="34" charset="-122"/>
                  <a:sym typeface="+mn-ea"/>
                </a:rPr>
                <a:t>任务</a:t>
              </a:r>
              <a:r>
                <a:rPr lang="zh-CN" altLang="en-US" sz="1200" dirty="0">
                  <a:latin typeface="微软雅黑" panose="020B0503020204020204" pitchFamily="34" charset="-122"/>
                  <a:ea typeface="微软雅黑" panose="020B0503020204020204" pitchFamily="34" charset="-122"/>
                  <a:sym typeface="+mn-ea"/>
                </a:rPr>
                <a:t>：答辩、论文定稿</a:t>
              </a:r>
            </a:p>
            <a:p>
              <a:pPr algn="l">
                <a:lnSpc>
                  <a:spcPct val="120000"/>
                </a:lnSpc>
              </a:pPr>
              <a:r>
                <a:rPr lang="zh-CN" altLang="en-US" sz="1200" b="1" dirty="0">
                  <a:solidFill>
                    <a:schemeClr val="tx1">
                      <a:lumMod val="65000"/>
                      <a:lumOff val="35000"/>
                    </a:schemeClr>
                  </a:solidFill>
                  <a:latin typeface="黑体" panose="02010609060101010101" charset="-122"/>
                  <a:ea typeface="黑体" panose="02010609060101010101" charset="-122"/>
                  <a:sym typeface="+mn-ea"/>
                </a:rPr>
                <a:t>预期成果</a:t>
              </a:r>
              <a:r>
                <a:rPr lang="zh-CN" altLang="en-US" sz="1200" dirty="0">
                  <a:solidFill>
                    <a:schemeClr val="tx1">
                      <a:lumMod val="65000"/>
                      <a:lumOff val="35000"/>
                    </a:schemeClr>
                  </a:solidFill>
                  <a:latin typeface="黑体" panose="02010609060101010101" charset="-122"/>
                  <a:ea typeface="黑体" panose="02010609060101010101" charset="-122"/>
                  <a:sym typeface="+mn-ea"/>
                </a:rPr>
                <a:t>：完成毕业答辩，根据答辩结果再次优化论文</a:t>
              </a:r>
            </a:p>
          </p:txBody>
        </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5" dirty="0">
                  <a:solidFill>
                    <a:schemeClr val="bg1"/>
                  </a:solidFill>
                  <a:latin typeface="黑体" panose="02010609060101010101" charset="-122"/>
                  <a:ea typeface="黑体" panose="02010609060101010101" charset="-122"/>
                </a:rPr>
                <a:t>CONTENT</a:t>
              </a:r>
              <a:endParaRPr lang="zh-CN" altLang="en-US" sz="3465" dirty="0">
                <a:solidFill>
                  <a:schemeClr val="bg1"/>
                </a:solidFill>
                <a:latin typeface="黑体" panose="02010609060101010101" charset="-122"/>
                <a:ea typeface="黑体" panose="02010609060101010101" charset="-122"/>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5" b="1" dirty="0">
                  <a:solidFill>
                    <a:schemeClr val="bg1"/>
                  </a:solidFill>
                  <a:latin typeface="黑体" panose="02010609060101010101" charset="-122"/>
                  <a:ea typeface="黑体" panose="02010609060101010101" charset="-122"/>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黑体" panose="02010609060101010101" charset="-122"/>
                    <a:ea typeface="宋体" panose="02010600030101010101" pitchFamily="2" charset="-122"/>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黑体" panose="02010609060101010101" charset="-122"/>
                    <a:ea typeface="宋体" panose="02010600030101010101" pitchFamily="2" charset="-122"/>
                  </a:endParaRPr>
                </a:p>
              </p:txBody>
            </p:sp>
          </p:grpSp>
          <p:sp>
            <p:nvSpPr>
              <p:cNvPr id="55" name="Rectangle 14"/>
              <p:cNvSpPr>
                <a:spLocks noChangeArrowheads="1"/>
              </p:cNvSpPr>
              <p:nvPr/>
            </p:nvSpPr>
            <p:spPr bwMode="auto">
              <a:xfrm>
                <a:off x="5581874" y="22349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黑体" panose="02010609060101010101" charset="-122"/>
                    <a:ea typeface="黑体" panose="02010609060101010101" charset="-122"/>
                  </a:rPr>
                  <a:t>PART 1</a:t>
                </a:r>
                <a:endParaRPr lang="zh-CN" altLang="en-US" sz="1800" b="1" dirty="0">
                  <a:solidFill>
                    <a:srgbClr val="313D51"/>
                  </a:solidFill>
                  <a:latin typeface="黑体" panose="02010609060101010101" charset="-122"/>
                  <a:ea typeface="黑体" panose="02010609060101010101" charset="-122"/>
                </a:endParaRPr>
              </a:p>
            </p:txBody>
          </p:sp>
          <p:sp>
            <p:nvSpPr>
              <p:cNvPr id="56" name="TextBox 59"/>
              <p:cNvSpPr txBox="1">
                <a:spLocks noChangeArrowheads="1"/>
              </p:cNvSpPr>
              <p:nvPr/>
            </p:nvSpPr>
            <p:spPr bwMode="auto">
              <a:xfrm>
                <a:off x="6566161" y="2152389"/>
                <a:ext cx="2940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黑体" panose="02010609060101010101" charset="-122"/>
                    <a:ea typeface="黑体" panose="02010609060101010101" charset="-122"/>
                  </a:rPr>
                  <a:t>研究背景及意义</a:t>
                </a: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69" name="组合 68"/>
          <p:cNvGrpSpPr/>
          <p:nvPr/>
        </p:nvGrpSpPr>
        <p:grpSpPr>
          <a:xfrm>
            <a:off x="5714354" y="2456363"/>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黑体" panose="02010609060101010101" charset="-122"/>
                    <a:ea typeface="宋体" panose="02010600030101010101" pitchFamily="2" charset="-122"/>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黑体" panose="02010609060101010101" charset="-122"/>
                    <a:ea typeface="宋体" panose="02010600030101010101" pitchFamily="2" charset="-122"/>
                  </a:endParaRPr>
                </a:p>
              </p:txBody>
            </p:sp>
          </p:grpSp>
          <p:sp>
            <p:nvSpPr>
              <p:cNvPr id="75" name="Rectangle 14"/>
              <p:cNvSpPr>
                <a:spLocks noChangeArrowheads="1"/>
              </p:cNvSpPr>
              <p:nvPr/>
            </p:nvSpPr>
            <p:spPr bwMode="auto">
              <a:xfrm>
                <a:off x="5581874" y="3809739"/>
                <a:ext cx="625171" cy="25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黑体" panose="02010609060101010101" charset="-122"/>
                    <a:ea typeface="黑体" panose="02010609060101010101" charset="-122"/>
                  </a:rPr>
                  <a:t>PART </a:t>
                </a:r>
                <a:r>
                  <a:rPr lang="en-US" altLang="zh-CN" sz="1600" b="1" dirty="0">
                    <a:solidFill>
                      <a:srgbClr val="313D51"/>
                    </a:solidFill>
                    <a:latin typeface="黑体" panose="02010609060101010101" charset="-122"/>
                    <a:ea typeface="黑体" panose="02010609060101010101" charset="-122"/>
                  </a:rPr>
                  <a:t>2</a:t>
                </a:r>
                <a:endParaRPr lang="zh-CN" altLang="en-US" sz="1800" b="1" dirty="0">
                  <a:solidFill>
                    <a:srgbClr val="313D51"/>
                  </a:solidFill>
                  <a:latin typeface="黑体" panose="02010609060101010101" charset="-122"/>
                  <a:ea typeface="黑体" panose="02010609060101010101" charset="-122"/>
                </a:endParaRPr>
              </a:p>
            </p:txBody>
          </p:sp>
          <p:sp>
            <p:nvSpPr>
              <p:cNvPr id="76" name="TextBox 59"/>
              <p:cNvSpPr txBox="1">
                <a:spLocks noChangeArrowheads="1"/>
              </p:cNvSpPr>
              <p:nvPr/>
            </p:nvSpPr>
            <p:spPr bwMode="auto">
              <a:xfrm>
                <a:off x="6566161" y="3744651"/>
                <a:ext cx="3155950" cy="41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黑体" panose="02010609060101010101" charset="-122"/>
                    <a:ea typeface="黑体" panose="02010609060101010101" charset="-122"/>
                  </a:rPr>
                  <a:t>课题研究内容</a:t>
                </a: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79" name="组合 78"/>
          <p:cNvGrpSpPr/>
          <p:nvPr/>
        </p:nvGrpSpPr>
        <p:grpSpPr>
          <a:xfrm>
            <a:off x="5714354" y="3318594"/>
            <a:ext cx="4890672" cy="600710"/>
            <a:chOff x="5714354" y="4244369"/>
            <a:chExt cx="4890672" cy="600710"/>
          </a:xfrm>
        </p:grpSpPr>
        <p:grpSp>
          <p:nvGrpSpPr>
            <p:cNvPr id="80" name="组合 79"/>
            <p:cNvGrpSpPr/>
            <p:nvPr/>
          </p:nvGrpSpPr>
          <p:grpSpPr>
            <a:xfrm>
              <a:off x="5714354" y="4244369"/>
              <a:ext cx="4878070" cy="600710"/>
              <a:chOff x="4753236" y="4446326"/>
              <a:chExt cx="4878070" cy="600710"/>
            </a:xfrm>
          </p:grpSpPr>
          <p:grpSp>
            <p:nvGrpSpPr>
              <p:cNvPr id="84" name="组合 24"/>
              <p:cNvGrpSpPr/>
              <p:nvPr/>
            </p:nvGrpSpPr>
            <p:grpSpPr bwMode="auto">
              <a:xfrm>
                <a:off x="4753236" y="4446326"/>
                <a:ext cx="576262" cy="576263"/>
                <a:chOff x="6170389" y="4955815"/>
                <a:chExt cx="576064" cy="576064"/>
              </a:xfrm>
            </p:grpSpPr>
            <p:sp>
              <p:nvSpPr>
                <p:cNvPr id="87"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黑体" panose="02010609060101010101" charset="-122"/>
                    <a:ea typeface="宋体" panose="02010600030101010101" pitchFamily="2" charset="-122"/>
                  </a:endParaRPr>
                </a:p>
              </p:txBody>
            </p:sp>
            <p:sp>
              <p:nvSpPr>
                <p:cNvPr id="88"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黑体" panose="02010609060101010101" charset="-122"/>
                    <a:ea typeface="宋体" panose="02010600030101010101" pitchFamily="2" charset="-122"/>
                  </a:endParaRPr>
                </a:p>
              </p:txBody>
            </p:sp>
          </p:grpSp>
          <p:sp>
            <p:nvSpPr>
              <p:cNvPr id="85" name="Rectangle 14"/>
              <p:cNvSpPr>
                <a:spLocks noChangeArrowheads="1"/>
              </p:cNvSpPr>
              <p:nvPr/>
            </p:nvSpPr>
            <p:spPr bwMode="auto">
              <a:xfrm>
                <a:off x="5581874" y="4613014"/>
                <a:ext cx="625171" cy="25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黑体" panose="02010609060101010101" charset="-122"/>
                    <a:ea typeface="黑体" panose="02010609060101010101" charset="-122"/>
                  </a:rPr>
                  <a:t>PART </a:t>
                </a:r>
                <a:r>
                  <a:rPr lang="en-US" altLang="zh-CN" sz="1600" b="1" dirty="0">
                    <a:solidFill>
                      <a:srgbClr val="313D51"/>
                    </a:solidFill>
                    <a:latin typeface="黑体" panose="02010609060101010101" charset="-122"/>
                    <a:ea typeface="黑体" panose="02010609060101010101" charset="-122"/>
                  </a:rPr>
                  <a:t>3</a:t>
                </a:r>
                <a:endParaRPr lang="zh-CN" altLang="en-US" sz="1800" b="1" dirty="0">
                  <a:solidFill>
                    <a:srgbClr val="313D51"/>
                  </a:solidFill>
                  <a:latin typeface="黑体" panose="02010609060101010101" charset="-122"/>
                  <a:ea typeface="黑体" panose="02010609060101010101" charset="-122"/>
                </a:endParaRPr>
              </a:p>
            </p:txBody>
          </p:sp>
          <p:sp>
            <p:nvSpPr>
              <p:cNvPr id="86" name="TextBox 59"/>
              <p:cNvSpPr txBox="1">
                <a:spLocks noChangeArrowheads="1"/>
              </p:cNvSpPr>
              <p:nvPr/>
            </p:nvSpPr>
            <p:spPr bwMode="auto">
              <a:xfrm>
                <a:off x="6544571" y="4586661"/>
                <a:ext cx="30867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黑体" panose="02010609060101010101" charset="-122"/>
                    <a:ea typeface="黑体" panose="02010609060101010101" charset="-122"/>
                  </a:rPr>
                  <a:t>课题分析与方案设计</a:t>
                </a:r>
              </a:p>
            </p:txBody>
          </p:sp>
        </p:grpSp>
        <p:grpSp>
          <p:nvGrpSpPr>
            <p:cNvPr id="81" name="组合 80"/>
            <p:cNvGrpSpPr/>
            <p:nvPr/>
          </p:nvGrpSpPr>
          <p:grpSpPr>
            <a:xfrm flipH="1">
              <a:off x="6433491" y="4741665"/>
              <a:ext cx="4171535" cy="80892"/>
              <a:chOff x="2272062" y="2596259"/>
              <a:chExt cx="4173708" cy="80934"/>
            </a:xfrm>
          </p:grpSpPr>
          <p:cxnSp>
            <p:nvCxnSpPr>
              <p:cNvPr id="82" name="直接连接符 8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83" name="矩形 8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89" name="组合 88"/>
          <p:cNvGrpSpPr/>
          <p:nvPr/>
        </p:nvGrpSpPr>
        <p:grpSpPr>
          <a:xfrm>
            <a:off x="5714354" y="4182734"/>
            <a:ext cx="4890672" cy="578865"/>
            <a:chOff x="5714354" y="5108509"/>
            <a:chExt cx="4890672" cy="578865"/>
          </a:xfrm>
        </p:grpSpPr>
        <p:grpSp>
          <p:nvGrpSpPr>
            <p:cNvPr id="90" name="组合 89"/>
            <p:cNvGrpSpPr/>
            <p:nvPr/>
          </p:nvGrpSpPr>
          <p:grpSpPr>
            <a:xfrm>
              <a:off x="5714354" y="5108509"/>
              <a:ext cx="4752975" cy="576262"/>
              <a:chOff x="4753236" y="5238489"/>
              <a:chExt cx="4752975" cy="576262"/>
            </a:xfrm>
          </p:grpSpPr>
          <p:grpSp>
            <p:nvGrpSpPr>
              <p:cNvPr id="94" name="组合 25"/>
              <p:cNvGrpSpPr/>
              <p:nvPr/>
            </p:nvGrpSpPr>
            <p:grpSpPr bwMode="auto">
              <a:xfrm>
                <a:off x="4753236" y="5238489"/>
                <a:ext cx="576262" cy="576262"/>
                <a:chOff x="6170389" y="5747903"/>
                <a:chExt cx="576064" cy="576064"/>
              </a:xfrm>
            </p:grpSpPr>
            <p:sp>
              <p:nvSpPr>
                <p:cNvPr id="97" name="圆角矩形 14"/>
                <p:cNvSpPr>
                  <a:spLocks noChangeArrowheads="1"/>
                </p:cNvSpPr>
                <p:nvPr/>
              </p:nvSpPr>
              <p:spPr bwMode="auto">
                <a:xfrm>
                  <a:off x="6170389" y="5747903"/>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黑体" panose="02010609060101010101" charset="-122"/>
                    <a:ea typeface="宋体" panose="02010600030101010101" pitchFamily="2" charset="-122"/>
                  </a:endParaRPr>
                </a:p>
              </p:txBody>
            </p:sp>
            <p:sp>
              <p:nvSpPr>
                <p:cNvPr id="98" name="Freeform 28"/>
                <p:cNvSpPr>
                  <a:spLocks noEditPoints="1"/>
                </p:cNvSpPr>
                <p:nvPr/>
              </p:nvSpPr>
              <p:spPr bwMode="auto">
                <a:xfrm>
                  <a:off x="6293383" y="5910861"/>
                  <a:ext cx="295907" cy="250148"/>
                </a:xfrm>
                <a:custGeom>
                  <a:avLst/>
                  <a:gdLst>
                    <a:gd name="T0" fmla="*/ 2147483646 w 923"/>
                    <a:gd name="T1" fmla="*/ 0 h 771"/>
                    <a:gd name="T2" fmla="*/ 2147483646 w 923"/>
                    <a:gd name="T3" fmla="*/ 2147483646 h 771"/>
                    <a:gd name="T4" fmla="*/ 2147483646 w 923"/>
                    <a:gd name="T5" fmla="*/ 2147483646 h 771"/>
                    <a:gd name="T6" fmla="*/ 2147483646 w 923"/>
                    <a:gd name="T7" fmla="*/ 2147483646 h 771"/>
                    <a:gd name="T8" fmla="*/ 2147483646 w 923"/>
                    <a:gd name="T9" fmla="*/ 2147483646 h 771"/>
                    <a:gd name="T10" fmla="*/ 2147483646 w 923"/>
                    <a:gd name="T11" fmla="*/ 2147483646 h 771"/>
                    <a:gd name="T12" fmla="*/ 2147483646 w 923"/>
                    <a:gd name="T13" fmla="*/ 2147483646 h 771"/>
                    <a:gd name="T14" fmla="*/ 2147483646 w 923"/>
                    <a:gd name="T15" fmla="*/ 2147483646 h 771"/>
                    <a:gd name="T16" fmla="*/ 2147483646 w 923"/>
                    <a:gd name="T17" fmla="*/ 2147483646 h 771"/>
                    <a:gd name="T18" fmla="*/ 2147483646 w 923"/>
                    <a:gd name="T19" fmla="*/ 2147483646 h 771"/>
                    <a:gd name="T20" fmla="*/ 2147483646 w 923"/>
                    <a:gd name="T21" fmla="*/ 2147483646 h 771"/>
                    <a:gd name="T22" fmla="*/ 2147483646 w 923"/>
                    <a:gd name="T23" fmla="*/ 2147483646 h 771"/>
                    <a:gd name="T24" fmla="*/ 2147483646 w 923"/>
                    <a:gd name="T25" fmla="*/ 2147483646 h 771"/>
                    <a:gd name="T26" fmla="*/ 2147483646 w 923"/>
                    <a:gd name="T27" fmla="*/ 2147483646 h 771"/>
                    <a:gd name="T28" fmla="*/ 2147483646 w 923"/>
                    <a:gd name="T29" fmla="*/ 2147483646 h 771"/>
                    <a:gd name="T30" fmla="*/ 2147483646 w 923"/>
                    <a:gd name="T31" fmla="*/ 2147483646 h 771"/>
                    <a:gd name="T32" fmla="*/ 2147483646 w 923"/>
                    <a:gd name="T33" fmla="*/ 2147483646 h 771"/>
                    <a:gd name="T34" fmla="*/ 2147483646 w 923"/>
                    <a:gd name="T35" fmla="*/ 2147483646 h 771"/>
                    <a:gd name="T36" fmla="*/ 2147483646 w 923"/>
                    <a:gd name="T37" fmla="*/ 2147483646 h 771"/>
                    <a:gd name="T38" fmla="*/ 2147483646 w 923"/>
                    <a:gd name="T39" fmla="*/ 2147483646 h 771"/>
                    <a:gd name="T40" fmla="*/ 2147483646 w 923"/>
                    <a:gd name="T41" fmla="*/ 2147483646 h 771"/>
                    <a:gd name="T42" fmla="*/ 2147483646 w 923"/>
                    <a:gd name="T43" fmla="*/ 2147483646 h 771"/>
                    <a:gd name="T44" fmla="*/ 2147483646 w 923"/>
                    <a:gd name="T45" fmla="*/ 2147483646 h 771"/>
                    <a:gd name="T46" fmla="*/ 2147483646 w 923"/>
                    <a:gd name="T47" fmla="*/ 2147483646 h 771"/>
                    <a:gd name="T48" fmla="*/ 2147483646 w 923"/>
                    <a:gd name="T49" fmla="*/ 2147483646 h 771"/>
                    <a:gd name="T50" fmla="*/ 2147483646 w 923"/>
                    <a:gd name="T51" fmla="*/ 2147483646 h 771"/>
                    <a:gd name="T52" fmla="*/ 2147483646 w 923"/>
                    <a:gd name="T53" fmla="*/ 2147483646 h 771"/>
                    <a:gd name="T54" fmla="*/ 2147483646 w 923"/>
                    <a:gd name="T55" fmla="*/ 2147483646 h 771"/>
                    <a:gd name="T56" fmla="*/ 2147483646 w 923"/>
                    <a:gd name="T57" fmla="*/ 2147483646 h 771"/>
                    <a:gd name="T58" fmla="*/ 2147483646 w 923"/>
                    <a:gd name="T59" fmla="*/ 2147483646 h 771"/>
                    <a:gd name="T60" fmla="*/ 2147483646 w 923"/>
                    <a:gd name="T61" fmla="*/ 2147483646 h 771"/>
                    <a:gd name="T62" fmla="*/ 2147483646 w 923"/>
                    <a:gd name="T63" fmla="*/ 2147483646 h 771"/>
                    <a:gd name="T64" fmla="*/ 2147483646 w 923"/>
                    <a:gd name="T65" fmla="*/ 2147483646 h 771"/>
                    <a:gd name="T66" fmla="*/ 2147483646 w 923"/>
                    <a:gd name="T67" fmla="*/ 2147483646 h 771"/>
                    <a:gd name="T68" fmla="*/ 2147483646 w 923"/>
                    <a:gd name="T69" fmla="*/ 2147483646 h 771"/>
                    <a:gd name="T70" fmla="*/ 2147483646 w 923"/>
                    <a:gd name="T71" fmla="*/ 2147483646 h 771"/>
                    <a:gd name="T72" fmla="*/ 2147483646 w 923"/>
                    <a:gd name="T73" fmla="*/ 2147483646 h 771"/>
                    <a:gd name="T74" fmla="*/ 2147483646 w 923"/>
                    <a:gd name="T75" fmla="*/ 2147483646 h 771"/>
                    <a:gd name="T76" fmla="*/ 0 w 923"/>
                    <a:gd name="T77" fmla="*/ 2147483646 h 771"/>
                    <a:gd name="T78" fmla="*/ 2147483646 w 923"/>
                    <a:gd name="T79" fmla="*/ 2147483646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黑体" panose="02010609060101010101" charset="-122"/>
                    <a:ea typeface="宋体" panose="02010600030101010101" pitchFamily="2" charset="-122"/>
                  </a:endParaRPr>
                </a:p>
              </p:txBody>
            </p:sp>
          </p:grpSp>
          <p:sp>
            <p:nvSpPr>
              <p:cNvPr id="95" name="Rectangle 14"/>
              <p:cNvSpPr>
                <a:spLocks noChangeArrowheads="1"/>
              </p:cNvSpPr>
              <p:nvPr/>
            </p:nvSpPr>
            <p:spPr bwMode="auto">
              <a:xfrm>
                <a:off x="5581874" y="5405176"/>
                <a:ext cx="625171" cy="25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黑体" panose="02010609060101010101" charset="-122"/>
                    <a:ea typeface="黑体" panose="02010609060101010101" charset="-122"/>
                  </a:rPr>
                  <a:t>PART </a:t>
                </a:r>
                <a:r>
                  <a:rPr lang="en-US" altLang="zh-CN" sz="1600" b="1" dirty="0">
                    <a:solidFill>
                      <a:srgbClr val="313D51"/>
                    </a:solidFill>
                    <a:latin typeface="黑体" panose="02010609060101010101" charset="-122"/>
                    <a:ea typeface="黑体" panose="02010609060101010101" charset="-122"/>
                  </a:rPr>
                  <a:t>4</a:t>
                </a:r>
                <a:endParaRPr lang="zh-CN" altLang="en-US" sz="1800" b="1" dirty="0">
                  <a:solidFill>
                    <a:srgbClr val="313D51"/>
                  </a:solidFill>
                  <a:latin typeface="黑体" panose="02010609060101010101" charset="-122"/>
                  <a:ea typeface="黑体" panose="02010609060101010101" charset="-122"/>
                </a:endParaRPr>
              </a:p>
            </p:txBody>
          </p:sp>
          <p:sp>
            <p:nvSpPr>
              <p:cNvPr id="96" name="TextBox 59"/>
              <p:cNvSpPr txBox="1">
                <a:spLocks noChangeArrowheads="1"/>
              </p:cNvSpPr>
              <p:nvPr/>
            </p:nvSpPr>
            <p:spPr bwMode="auto">
              <a:xfrm>
                <a:off x="6566161" y="5309926"/>
                <a:ext cx="2940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黑体" panose="02010609060101010101" charset="-122"/>
                    <a:ea typeface="黑体" panose="02010609060101010101" charset="-122"/>
                  </a:rPr>
                  <a:t>论文研究进展计划</a:t>
                </a:r>
              </a:p>
            </p:txBody>
          </p:sp>
        </p:grpSp>
        <p:grpSp>
          <p:nvGrpSpPr>
            <p:cNvPr id="91" name="组合 90"/>
            <p:cNvGrpSpPr/>
            <p:nvPr/>
          </p:nvGrpSpPr>
          <p:grpSpPr>
            <a:xfrm flipH="1">
              <a:off x="6433491" y="5606482"/>
              <a:ext cx="4171535" cy="80892"/>
              <a:chOff x="2272062" y="2596259"/>
              <a:chExt cx="4173708" cy="80934"/>
            </a:xfrm>
          </p:grpSpPr>
          <p:cxnSp>
            <p:nvCxnSpPr>
              <p:cNvPr id="92" name="直接连接符 9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93" name="矩形 9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sp>
        <p:nvSpPr>
          <p:cNvPr id="2" name="文本框 1"/>
          <p:cNvSpPr txBox="1"/>
          <p:nvPr/>
        </p:nvSpPr>
        <p:spPr>
          <a:xfrm>
            <a:off x="7384026" y="827314"/>
            <a:ext cx="314463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 calcmode="lin" valueType="num">
                                          <p:cBhvr additive="base">
                                            <p:cTn id="21" dur="500" fill="hold"/>
                                            <p:tgtEl>
                                              <p:spTgt spid="69"/>
                                            </p:tgtEl>
                                            <p:attrNameLst>
                                              <p:attrName>ppt_x</p:attrName>
                                            </p:attrNameLst>
                                          </p:cBhvr>
                                          <p:tavLst>
                                            <p:tav tm="0">
                                              <p:val>
                                                <p:strVal val="1+#ppt_w/2"/>
                                              </p:val>
                                            </p:tav>
                                            <p:tav tm="100000">
                                              <p:val>
                                                <p:strVal val="#ppt_x"/>
                                              </p:val>
                                            </p:tav>
                                          </p:tavLst>
                                        </p:anim>
                                        <p:anim calcmode="lin" valueType="num">
                                          <p:cBhvr additive="base">
                                            <p:cTn id="22" dur="500" fill="hold"/>
                                            <p:tgtEl>
                                              <p:spTgt spid="6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79"/>
                                            </p:tgtEl>
                                            <p:attrNameLst>
                                              <p:attrName>style.visibility</p:attrName>
                                            </p:attrNameLst>
                                          </p:cBhvr>
                                          <p:to>
                                            <p:strVal val="visible"/>
                                          </p:to>
                                        </p:set>
                                        <p:anim calcmode="lin" valueType="num">
                                          <p:cBhvr additive="base">
                                            <p:cTn id="26" dur="500" fill="hold"/>
                                            <p:tgtEl>
                                              <p:spTgt spid="79"/>
                                            </p:tgtEl>
                                            <p:attrNameLst>
                                              <p:attrName>ppt_x</p:attrName>
                                            </p:attrNameLst>
                                          </p:cBhvr>
                                          <p:tavLst>
                                            <p:tav tm="0">
                                              <p:val>
                                                <p:strVal val="1+#ppt_w/2"/>
                                              </p:val>
                                            </p:tav>
                                            <p:tav tm="100000">
                                              <p:val>
                                                <p:strVal val="#ppt_x"/>
                                              </p:val>
                                            </p:tav>
                                          </p:tavLst>
                                        </p:anim>
                                        <p:anim calcmode="lin" valueType="num">
                                          <p:cBhvr additive="base">
                                            <p:cTn id="27" dur="500" fill="hold"/>
                                            <p:tgtEl>
                                              <p:spTgt spid="7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89"/>
                                            </p:tgtEl>
                                            <p:attrNameLst>
                                              <p:attrName>style.visibility</p:attrName>
                                            </p:attrNameLst>
                                          </p:cBhvr>
                                          <p:to>
                                            <p:strVal val="visible"/>
                                          </p:to>
                                        </p:set>
                                        <p:anim calcmode="lin" valueType="num">
                                          <p:cBhvr additive="base">
                                            <p:cTn id="31" dur="500" fill="hold"/>
                                            <p:tgtEl>
                                              <p:spTgt spid="89"/>
                                            </p:tgtEl>
                                            <p:attrNameLst>
                                              <p:attrName>ppt_x</p:attrName>
                                            </p:attrNameLst>
                                          </p:cBhvr>
                                          <p:tavLst>
                                            <p:tav tm="0">
                                              <p:val>
                                                <p:strVal val="1+#ppt_w/2"/>
                                              </p:val>
                                            </p:tav>
                                            <p:tav tm="100000">
                                              <p:val>
                                                <p:strVal val="#ppt_x"/>
                                              </p:val>
                                            </p:tav>
                                          </p:tavLst>
                                        </p:anim>
                                        <p:anim calcmode="lin" valueType="num">
                                          <p:cBhvr additive="base">
                                            <p:cTn id="32"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 calcmode="lin" valueType="num">
                                          <p:cBhvr additive="base">
                                            <p:cTn id="21" dur="500" fill="hold"/>
                                            <p:tgtEl>
                                              <p:spTgt spid="69"/>
                                            </p:tgtEl>
                                            <p:attrNameLst>
                                              <p:attrName>ppt_x</p:attrName>
                                            </p:attrNameLst>
                                          </p:cBhvr>
                                          <p:tavLst>
                                            <p:tav tm="0">
                                              <p:val>
                                                <p:strVal val="1+#ppt_w/2"/>
                                              </p:val>
                                            </p:tav>
                                            <p:tav tm="100000">
                                              <p:val>
                                                <p:strVal val="#ppt_x"/>
                                              </p:val>
                                            </p:tav>
                                          </p:tavLst>
                                        </p:anim>
                                        <p:anim calcmode="lin" valueType="num">
                                          <p:cBhvr additive="base">
                                            <p:cTn id="22" dur="500" fill="hold"/>
                                            <p:tgtEl>
                                              <p:spTgt spid="6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79"/>
                                            </p:tgtEl>
                                            <p:attrNameLst>
                                              <p:attrName>style.visibility</p:attrName>
                                            </p:attrNameLst>
                                          </p:cBhvr>
                                          <p:to>
                                            <p:strVal val="visible"/>
                                          </p:to>
                                        </p:set>
                                        <p:anim calcmode="lin" valueType="num">
                                          <p:cBhvr additive="base">
                                            <p:cTn id="26" dur="500" fill="hold"/>
                                            <p:tgtEl>
                                              <p:spTgt spid="79"/>
                                            </p:tgtEl>
                                            <p:attrNameLst>
                                              <p:attrName>ppt_x</p:attrName>
                                            </p:attrNameLst>
                                          </p:cBhvr>
                                          <p:tavLst>
                                            <p:tav tm="0">
                                              <p:val>
                                                <p:strVal val="1+#ppt_w/2"/>
                                              </p:val>
                                            </p:tav>
                                            <p:tav tm="100000">
                                              <p:val>
                                                <p:strVal val="#ppt_x"/>
                                              </p:val>
                                            </p:tav>
                                          </p:tavLst>
                                        </p:anim>
                                        <p:anim calcmode="lin" valueType="num">
                                          <p:cBhvr additive="base">
                                            <p:cTn id="27" dur="500" fill="hold"/>
                                            <p:tgtEl>
                                              <p:spTgt spid="7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89"/>
                                            </p:tgtEl>
                                            <p:attrNameLst>
                                              <p:attrName>style.visibility</p:attrName>
                                            </p:attrNameLst>
                                          </p:cBhvr>
                                          <p:to>
                                            <p:strVal val="visible"/>
                                          </p:to>
                                        </p:set>
                                        <p:anim calcmode="lin" valueType="num">
                                          <p:cBhvr additive="base">
                                            <p:cTn id="31" dur="500" fill="hold"/>
                                            <p:tgtEl>
                                              <p:spTgt spid="89"/>
                                            </p:tgtEl>
                                            <p:attrNameLst>
                                              <p:attrName>ppt_x</p:attrName>
                                            </p:attrNameLst>
                                          </p:cBhvr>
                                          <p:tavLst>
                                            <p:tav tm="0">
                                              <p:val>
                                                <p:strVal val="1+#ppt_w/2"/>
                                              </p:val>
                                            </p:tav>
                                            <p:tav tm="100000">
                                              <p:val>
                                                <p:strVal val="#ppt_x"/>
                                              </p:val>
                                            </p:tav>
                                          </p:tavLst>
                                        </p:anim>
                                        <p:anim calcmode="lin" valueType="num">
                                          <p:cBhvr additive="base">
                                            <p:cTn id="32"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0" y="104"/>
            <a:ext cx="12192000" cy="6852181"/>
          </a:xfrm>
          <a:prstGeom prst="rect">
            <a:avLst/>
          </a:prstGeom>
        </p:spPr>
      </p:pic>
      <p:sp>
        <p:nvSpPr>
          <p:cNvPr id="3" name="矩形 2"/>
          <p:cNvSpPr/>
          <p:nvPr/>
        </p:nvSpPr>
        <p:spPr>
          <a:xfrm>
            <a:off x="2160496" y="1460151"/>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nvSpPr>
        <p:spPr>
          <a:xfrm>
            <a:off x="2569302" y="2609419"/>
            <a:ext cx="7053116" cy="829945"/>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a:solidFill>
                  <a:schemeClr val="bg1"/>
                </a:solidFill>
                <a:latin typeface="黑体" panose="02010609060101010101" charset="-122"/>
                <a:ea typeface="黑体" panose="02010609060101010101" charset="-122"/>
              </a:rPr>
              <a:t>感谢聆听   </a:t>
            </a:r>
            <a:r>
              <a:rPr lang="zh-CN" altLang="en-US" sz="4800" b="1" dirty="0">
                <a:solidFill>
                  <a:schemeClr val="bg1"/>
                </a:solidFill>
                <a:latin typeface="黑体" panose="02010609060101010101" charset="-122"/>
                <a:ea typeface="黑体" panose="02010609060101010101" charset="-122"/>
                <a:sym typeface="+mn-ea"/>
              </a:rPr>
              <a:t>敬请</a:t>
            </a:r>
            <a:r>
              <a:rPr lang="zh-CN" altLang="en-US" sz="4800" b="1" dirty="0">
                <a:solidFill>
                  <a:schemeClr val="bg1"/>
                </a:solidFill>
                <a:latin typeface="黑体" panose="02010609060101010101" charset="-122"/>
                <a:ea typeface="黑体" panose="02010609060101010101" charset="-122"/>
              </a:rPr>
              <a:t>指正</a:t>
            </a:r>
          </a:p>
        </p:txBody>
      </p:sp>
      <p:sp>
        <p:nvSpPr>
          <p:cNvPr id="7" name="PA_圆角矩形 31"/>
          <p:cNvSpPr/>
          <p:nvPr>
            <p:custDataLst>
              <p:tags r:id="rId2"/>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黑体" panose="02010609060101010101" charset="-122"/>
                <a:ea typeface="黑体" panose="02010609060101010101" charset="-122"/>
              </a:rPr>
              <a:t>答辩人：叶冲</a:t>
            </a:r>
          </a:p>
        </p:txBody>
      </p:sp>
      <p:grpSp>
        <p:nvGrpSpPr>
          <p:cNvPr id="25" name="组合 24"/>
          <p:cNvGrpSpPr/>
          <p:nvPr/>
        </p:nvGrpSpPr>
        <p:grpSpPr>
          <a:xfrm>
            <a:off x="5387350" y="978500"/>
            <a:ext cx="1390484" cy="1390482"/>
            <a:chOff x="5387350" y="978500"/>
            <a:chExt cx="1390484" cy="1390482"/>
          </a:xfrm>
        </p:grpSpPr>
        <p:sp>
          <p:nvSpPr>
            <p:cNvPr id="23" name="椭圆 22"/>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2" name="组合 11"/>
            <p:cNvGrpSpPr/>
            <p:nvPr/>
          </p:nvGrpSpPr>
          <p:grpSpPr>
            <a:xfrm>
              <a:off x="5482497" y="1078924"/>
              <a:ext cx="1195789" cy="1195788"/>
              <a:chOff x="5159802" y="530825"/>
              <a:chExt cx="1813907" cy="1813907"/>
            </a:xfrm>
          </p:grpSpPr>
          <p:sp>
            <p:nvSpPr>
              <p:cNvPr id="16" name="椭圆 15"/>
              <p:cNvSpPr/>
              <p:nvPr/>
            </p:nvSpPr>
            <p:spPr>
              <a:xfrm>
                <a:off x="5159802" y="53082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14" name="椭圆 13"/>
              <p:cNvSpPr/>
              <p:nvPr/>
            </p:nvSpPr>
            <p:spPr>
              <a:xfrm>
                <a:off x="5472591" y="827607"/>
                <a:ext cx="1209821" cy="1209821"/>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grpSp>
      </p:grpSp>
      <p:sp>
        <p:nvSpPr>
          <p:cNvPr id="20" name="PA_圆角矩形 31"/>
          <p:cNvSpPr/>
          <p:nvPr>
            <p:custDataLst>
              <p:tags r:id="rId3"/>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黑体" panose="02010609060101010101" charset="-122"/>
                <a:ea typeface="黑体" panose="02010609060101010101" charset="-122"/>
              </a:rPr>
              <a:t>指导老师：吴伟民</a:t>
            </a:r>
          </a:p>
        </p:txBody>
      </p:sp>
      <p:pic>
        <p:nvPicPr>
          <p:cNvPr id="5" name="图片 4" descr="1aa39539130887c295c20b24b298d699 (1)"/>
          <p:cNvPicPr>
            <a:picLocks noChangeAspect="1"/>
          </p:cNvPicPr>
          <p:nvPr/>
        </p:nvPicPr>
        <p:blipFill>
          <a:blip r:embed="rId7"/>
          <a:srcRect l="348" r="-348"/>
          <a:stretch>
            <a:fillRect/>
          </a:stretch>
        </p:blipFill>
        <p:spPr>
          <a:xfrm>
            <a:off x="5473700" y="1075055"/>
            <a:ext cx="1223010" cy="1223010"/>
          </a:xfrm>
          <a:prstGeom prst="ellipse">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1" presetClass="entr" presetSubtype="8"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750"/>
                                        <p:tgtEl>
                                          <p:spTgt spid="9"/>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53" presetClass="entr" presetSubtype="16" fill="hold" grpId="0" nodeType="withEffect">
                                  <p:stCondLst>
                                    <p:cond delay="75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9" grpId="0" bldLvl="0" animBg="1"/>
      <p:bldP spid="4" grpId="0"/>
      <p:bldP spid="7" grpId="0" bldLvl="0" animBg="1"/>
      <p:bldP spid="2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Trebuchet MS" panose="020B0603020202020204" charset="0"/>
              </a:rPr>
              <a:t>01</a:t>
            </a:r>
            <a:endParaRPr lang="zh-CN" altLang="en-US" sz="13800" dirty="0">
              <a:solidFill>
                <a:schemeClr val="bg1"/>
              </a:solidFill>
              <a:latin typeface="Trebuchet MS" panose="020B0603020202020204" charset="0"/>
            </a:endParaRPr>
          </a:p>
        </p:txBody>
      </p:sp>
      <p:sp>
        <p:nvSpPr>
          <p:cNvPr id="25" name="文本框 24"/>
          <p:cNvSpPr txBox="1"/>
          <p:nvPr/>
        </p:nvSpPr>
        <p:spPr>
          <a:xfrm>
            <a:off x="4911483" y="2716242"/>
            <a:ext cx="4238307" cy="768350"/>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黑体" panose="02010609060101010101" charset="-122"/>
                <a:ea typeface="黑体" panose="02010609060101010101" charset="-122"/>
              </a:rPr>
              <a:t>研究背景及意义</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582224" cy="192168"/>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en-US" altLang="zh-CN" sz="1200" dirty="0">
                <a:solidFill>
                  <a:schemeClr val="bg1"/>
                </a:solidFill>
                <a:latin typeface="黑体" panose="02010609060101010101" charset="-122"/>
                <a:ea typeface="黑体" panose="02010609060101010101" charset="-122"/>
                <a:sym typeface="+mn-ea"/>
              </a:rPr>
              <a:t>F5G FTTR </a:t>
            </a:r>
            <a:r>
              <a:rPr lang="zh-CN" altLang="en-US" sz="1200" dirty="0">
                <a:solidFill>
                  <a:schemeClr val="bg1"/>
                </a:solidFill>
                <a:latin typeface="黑体" panose="02010609060101010101" charset="-122"/>
                <a:ea typeface="黑体" panose="02010609060101010101" charset="-122"/>
                <a:sym typeface="+mn-ea"/>
              </a:rPr>
              <a:t>架构概述</a:t>
            </a:r>
            <a:endParaRPr lang="zh-CN" altLang="en-US" sz="1200" dirty="0">
              <a:solidFill>
                <a:schemeClr val="bg1"/>
              </a:solidFill>
              <a:latin typeface="黑体" panose="02010609060101010101" charset="-122"/>
              <a:ea typeface="黑体" panose="02010609060101010101" charset="-122"/>
            </a:endParaRPr>
          </a:p>
        </p:txBody>
      </p:sp>
      <p:sp>
        <p:nvSpPr>
          <p:cNvPr id="11" name="文本框 9"/>
          <p:cNvSpPr txBox="1"/>
          <p:nvPr/>
        </p:nvSpPr>
        <p:spPr>
          <a:xfrm>
            <a:off x="5034394" y="3792469"/>
            <a:ext cx="1282439" cy="192168"/>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黑体" panose="02010609060101010101" charset="-122"/>
                <a:ea typeface="黑体" panose="02010609060101010101" charset="-122"/>
              </a:rPr>
              <a:t>选题意义</a:t>
            </a:r>
          </a:p>
        </p:txBody>
      </p:sp>
      <p:sp>
        <p:nvSpPr>
          <p:cNvPr id="2" name="文本框 9">
            <a:extLst>
              <a:ext uri="{FF2B5EF4-FFF2-40B4-BE49-F238E27FC236}">
                <a16:creationId xmlns:a16="http://schemas.microsoft.com/office/drawing/2014/main" id="{B7522659-CFC2-A5D5-ACF9-35A0C588F65C}"/>
              </a:ext>
            </a:extLst>
          </p:cNvPr>
          <p:cNvSpPr txBox="1"/>
          <p:nvPr/>
        </p:nvSpPr>
        <p:spPr>
          <a:xfrm>
            <a:off x="6650734" y="3538072"/>
            <a:ext cx="1629988" cy="192168"/>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en-US" altLang="zh-CN" sz="1200" dirty="0">
                <a:solidFill>
                  <a:schemeClr val="bg1"/>
                </a:solidFill>
                <a:latin typeface="黑体" panose="02010609060101010101" charset="-122"/>
                <a:ea typeface="黑体" panose="02010609060101010101" charset="-122"/>
                <a:sym typeface="+mn-ea"/>
              </a:rPr>
              <a:t>F6G C-WAN</a:t>
            </a:r>
            <a:r>
              <a:rPr lang="zh-CN" altLang="en-US" sz="1200" dirty="0">
                <a:solidFill>
                  <a:schemeClr val="bg1"/>
                </a:solidFill>
                <a:latin typeface="黑体" panose="02010609060101010101" charset="-122"/>
                <a:ea typeface="黑体" panose="02010609060101010101" charset="-122"/>
                <a:sym typeface="+mn-ea"/>
              </a:rPr>
              <a:t>架构概述</a:t>
            </a:r>
            <a:endParaRPr lang="zh-CN" altLang="en-US" sz="1200" dirty="0">
              <a:solidFill>
                <a:schemeClr val="bg1"/>
              </a:solidFill>
              <a:latin typeface="黑体" panose="02010609060101010101" charset="-122"/>
              <a:ea typeface="黑体" panose="02010609060101010101"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50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1+#ppt_w/2"/>
                                          </p:val>
                                        </p:tav>
                                        <p:tav tm="100000">
                                          <p:val>
                                            <p:strVal val="#ppt_x"/>
                                          </p:val>
                                        </p:tav>
                                      </p:tavLst>
                                    </p:anim>
                                    <p:anim calcmode="lin" valueType="num">
                                      <p:cBhvr additive="base">
                                        <p:cTn id="3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pPr>
              <a:lnSpc>
                <a:spcPct val="120000"/>
              </a:lnSpc>
            </a:pPr>
            <a:r>
              <a:rPr lang="en-US" altLang="zh-CN" dirty="0">
                <a:sym typeface="+mn-ea"/>
              </a:rPr>
              <a:t>F5G FTTR </a:t>
            </a:r>
            <a:r>
              <a:rPr lang="zh-CN" altLang="en-US" dirty="0">
                <a:sym typeface="+mn-ea"/>
              </a:rPr>
              <a:t>架构概述</a:t>
            </a:r>
          </a:p>
        </p:txBody>
      </p:sp>
      <p:grpSp>
        <p:nvGrpSpPr>
          <p:cNvPr id="4" name="组合 3"/>
          <p:cNvGrpSpPr/>
          <p:nvPr/>
        </p:nvGrpSpPr>
        <p:grpSpPr>
          <a:xfrm>
            <a:off x="1113790" y="1536065"/>
            <a:ext cx="5758815" cy="4173855"/>
            <a:chOff x="1135924" y="1541597"/>
            <a:chExt cx="3521825" cy="1963747"/>
          </a:xfrm>
        </p:grpSpPr>
        <p:sp>
          <p:nvSpPr>
            <p:cNvPr id="19" name="圆角矩形 18"/>
            <p:cNvSpPr/>
            <p:nvPr/>
          </p:nvSpPr>
          <p:spPr>
            <a:xfrm>
              <a:off x="1135924" y="1541597"/>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31" name="矩形 30"/>
            <p:cNvSpPr>
              <a:spLocks noChangeArrowheads="1"/>
            </p:cNvSpPr>
            <p:nvPr/>
          </p:nvSpPr>
          <p:spPr bwMode="auto">
            <a:xfrm>
              <a:off x="1234561" y="1708604"/>
              <a:ext cx="2183617" cy="1551459"/>
            </a:xfrm>
            <a:prstGeom prst="rect">
              <a:avLst/>
            </a:prstGeom>
            <a:noFill/>
            <a:ln w="9525">
              <a:noFill/>
              <a:miter lim="800000"/>
            </a:ln>
          </p:spPr>
          <p:txBody>
            <a:bodyPr wrap="square" lIns="38485" tIns="19242" rIns="38485" bIns="19242">
              <a:noAutofit/>
            </a:bodyPr>
            <a:lstStyle/>
            <a:p>
              <a:pPr indent="457200" algn="just">
                <a:lnSpc>
                  <a:spcPct val="120000"/>
                </a:lnSpc>
              </a:pPr>
              <a:r>
                <a:rPr sz="1600" dirty="0">
                  <a:solidFill>
                    <a:schemeClr val="bg2">
                      <a:lumMod val="25000"/>
                    </a:schemeClr>
                  </a:solidFill>
                  <a:latin typeface="黑体" panose="02010609060101010101" charset="-122"/>
                  <a:ea typeface="黑体" panose="02010609060101010101" charset="-122"/>
                </a:rPr>
                <a:t>FTTR（Fiber to The Room）</a:t>
              </a:r>
              <a:r>
                <a:rPr sz="1600" dirty="0">
                  <a:solidFill>
                    <a:srgbClr val="FF0000"/>
                  </a:solidFill>
                  <a:latin typeface="黑体" panose="02010609060101010101" charset="-122"/>
                  <a:ea typeface="黑体" panose="02010609060101010101" charset="-122"/>
                </a:rPr>
                <a:t>光纤部署到房间</a:t>
              </a:r>
              <a:r>
                <a:rPr sz="1600" dirty="0">
                  <a:solidFill>
                    <a:schemeClr val="bg2">
                      <a:lumMod val="25000"/>
                    </a:schemeClr>
                  </a:solidFill>
                  <a:latin typeface="黑体" panose="02010609060101010101" charset="-122"/>
                  <a:ea typeface="黑体" panose="02010609060101010101" charset="-122"/>
                </a:rPr>
                <a:t>，是一种在 FTTB（光纤到楼）和FTTH（光纤到户）的基础上，使每个</a:t>
              </a:r>
              <a:r>
                <a:rPr sz="1600" dirty="0">
                  <a:solidFill>
                    <a:srgbClr val="FF0000"/>
                  </a:solidFill>
                  <a:latin typeface="黑体" panose="02010609060101010101" charset="-122"/>
                  <a:ea typeface="黑体" panose="02010609060101010101" charset="-122"/>
                </a:rPr>
                <a:t>房间都可以达到千兆</a:t>
              </a:r>
              <a:r>
                <a:rPr sz="1600" dirty="0">
                  <a:solidFill>
                    <a:schemeClr val="bg2">
                      <a:lumMod val="25000"/>
                    </a:schemeClr>
                  </a:solidFill>
                  <a:latin typeface="黑体" panose="02010609060101010101" charset="-122"/>
                  <a:ea typeface="黑体" panose="02010609060101010101" charset="-122"/>
                </a:rPr>
                <a:t>以上的网速，实现全屋有线和 WiFi 双千兆全覆盖的解决方案。</a:t>
              </a:r>
            </a:p>
            <a:p>
              <a:pPr indent="457200" algn="just">
                <a:lnSpc>
                  <a:spcPct val="120000"/>
                </a:lnSpc>
              </a:pPr>
              <a:r>
                <a:rPr lang="zh-CN" sz="1600" dirty="0">
                  <a:solidFill>
                    <a:schemeClr val="bg2">
                      <a:lumMod val="25000"/>
                    </a:schemeClr>
                  </a:solidFill>
                  <a:latin typeface="黑体" panose="02010609060101010101" charset="-122"/>
                  <a:ea typeface="黑体" panose="02010609060101010101" charset="-122"/>
                </a:rPr>
                <a:t>FTTR 组网的优势有：1. FTTR 全光组网</a:t>
              </a:r>
              <a:r>
                <a:rPr lang="zh-CN" sz="1600" dirty="0">
                  <a:solidFill>
                    <a:srgbClr val="FF0000"/>
                  </a:solidFill>
                  <a:latin typeface="黑体" panose="02010609060101010101" charset="-122"/>
                  <a:ea typeface="黑体" panose="02010609060101010101" charset="-122"/>
                </a:rPr>
                <a:t>突破传统组网以太端口数量的限制</a:t>
              </a:r>
              <a:r>
                <a:rPr lang="zh-CN" sz="1600" dirty="0">
                  <a:solidFill>
                    <a:schemeClr val="bg2">
                      <a:lumMod val="25000"/>
                    </a:schemeClr>
                  </a:solidFill>
                  <a:latin typeface="黑体" panose="02010609060101010101" charset="-122"/>
                  <a:ea typeface="黑体" panose="02010609060101010101" charset="-122"/>
                </a:rPr>
                <a:t>，实现</a:t>
              </a:r>
              <a:r>
                <a:rPr lang="zh-CN" sz="1600" dirty="0">
                  <a:solidFill>
                    <a:srgbClr val="FF0000"/>
                  </a:solidFill>
                  <a:latin typeface="黑体" panose="02010609060101010101" charset="-122"/>
                  <a:ea typeface="黑体" panose="02010609060101010101" charset="-122"/>
                </a:rPr>
                <a:t>灵活扩展组网</a:t>
              </a:r>
              <a:r>
                <a:rPr lang="zh-CN" sz="1600" dirty="0">
                  <a:solidFill>
                    <a:schemeClr val="bg2">
                      <a:lumMod val="25000"/>
                    </a:schemeClr>
                  </a:solidFill>
                  <a:latin typeface="黑体" panose="02010609060101010101" charset="-122"/>
                  <a:ea typeface="黑体" panose="02010609060101010101" charset="-122"/>
                </a:rPr>
                <a:t>，能实现更多数量的 AP，从而使 WiFi 覆盖范围增大数倍。2.</a:t>
              </a:r>
              <a:r>
                <a:rPr lang="zh-CN" sz="1600" dirty="0">
                  <a:solidFill>
                    <a:srgbClr val="FF0000"/>
                  </a:solidFill>
                  <a:latin typeface="黑体" panose="02010609060101010101" charset="-122"/>
                  <a:ea typeface="黑体" panose="02010609060101010101" charset="-122"/>
                </a:rPr>
                <a:t>以光纤替代传统网线</a:t>
              </a:r>
              <a:r>
                <a:rPr lang="zh-CN" sz="1600" dirty="0">
                  <a:solidFill>
                    <a:schemeClr val="bg2">
                      <a:lumMod val="25000"/>
                    </a:schemeClr>
                  </a:solidFill>
                  <a:latin typeface="黑体" panose="02010609060101010101" charset="-122"/>
                  <a:ea typeface="黑体" panose="02010609060101010101" charset="-122"/>
                </a:rPr>
                <a:t>，能提供千兆带宽，提高了网络速率</a:t>
              </a:r>
              <a:r>
                <a:rPr lang="zh-CN" sz="1000" dirty="0">
                  <a:solidFill>
                    <a:schemeClr val="bg2">
                      <a:lumMod val="25000"/>
                    </a:schemeClr>
                  </a:solidFill>
                  <a:latin typeface="黑体" panose="02010609060101010101" charset="-122"/>
                  <a:ea typeface="黑体" panose="02010609060101010101" charset="-122"/>
                </a:rPr>
                <a:t>。</a:t>
              </a:r>
            </a:p>
          </p:txBody>
        </p:sp>
      </p:grpSp>
      <p:pic>
        <p:nvPicPr>
          <p:cNvPr id="3" name="图片 2"/>
          <p:cNvPicPr>
            <a:picLocks noChangeAspect="1"/>
          </p:cNvPicPr>
          <p:nvPr/>
        </p:nvPicPr>
        <p:blipFill>
          <a:blip r:embed="rId3"/>
          <a:stretch>
            <a:fillRect/>
          </a:stretch>
        </p:blipFill>
        <p:spPr>
          <a:xfrm>
            <a:off x="5164455" y="1667510"/>
            <a:ext cx="6080760" cy="393001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4700905" y="1526540"/>
            <a:ext cx="5758815" cy="4173855"/>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1" name="标题 20"/>
          <p:cNvSpPr>
            <a:spLocks noGrp="1"/>
          </p:cNvSpPr>
          <p:nvPr>
            <p:ph type="title"/>
          </p:nvPr>
        </p:nvSpPr>
        <p:spPr/>
        <p:txBody>
          <a:bodyPr/>
          <a:lstStyle/>
          <a:p>
            <a:pPr>
              <a:lnSpc>
                <a:spcPct val="120000"/>
              </a:lnSpc>
            </a:pPr>
            <a:r>
              <a:rPr lang="en-US" dirty="0">
                <a:sym typeface="+mn-ea"/>
              </a:rPr>
              <a:t>F6G C-WAN</a:t>
            </a:r>
            <a:r>
              <a:rPr lang="zh-CN" altLang="en-US" dirty="0">
                <a:sym typeface="+mn-ea"/>
              </a:rPr>
              <a:t>架构概述</a:t>
            </a:r>
            <a:endParaRPr dirty="0">
              <a:sym typeface="+mn-ea"/>
            </a:endParaRPr>
          </a:p>
        </p:txBody>
      </p:sp>
      <p:sp>
        <p:nvSpPr>
          <p:cNvPr id="2912" name="矩形 47"/>
          <p:cNvSpPr>
            <a:spLocks noChangeArrowheads="1"/>
          </p:cNvSpPr>
          <p:nvPr/>
        </p:nvSpPr>
        <p:spPr bwMode="auto">
          <a:xfrm>
            <a:off x="5133011" y="1596927"/>
            <a:ext cx="5088890" cy="408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indent="457200">
              <a:lnSpc>
                <a:spcPct val="120000"/>
              </a:lnSpc>
              <a:spcBef>
                <a:spcPct val="0"/>
              </a:spcBef>
              <a:buNone/>
            </a:pPr>
            <a:r>
              <a:rPr lang="zh-CN" altLang="en-US" sz="2000" dirty="0">
                <a:solidFill>
                  <a:schemeClr val="tx1">
                    <a:lumMod val="65000"/>
                    <a:lumOff val="35000"/>
                  </a:schemeClr>
                </a:solidFill>
                <a:latin typeface="黑体" panose="02010609060101010101" charset="-122"/>
                <a:ea typeface="黑体" panose="02010609060101010101" charset="-122"/>
                <a:sym typeface="黑体" panose="02010609060101010101" charset="-122"/>
              </a:rPr>
              <a:t>随着FTTR技术与产业的蓬勃发展，面向下一代F6G的新型FTTR架构C-WAN应运而生，其架构如图所示。</a:t>
            </a:r>
            <a:r>
              <a:rPr lang="en-US" altLang="zh-CN" sz="2000" dirty="0">
                <a:solidFill>
                  <a:schemeClr val="tx1">
                    <a:lumMod val="65000"/>
                    <a:lumOff val="35000"/>
                  </a:schemeClr>
                </a:solidFill>
                <a:latin typeface="黑体" panose="02010609060101010101" charset="-122"/>
                <a:ea typeface="黑体" panose="02010609060101010101" charset="-122"/>
                <a:sym typeface="黑体" panose="02010609060101010101" charset="-122"/>
              </a:rPr>
              <a:t>C-WAN</a:t>
            </a:r>
            <a:r>
              <a:rPr lang="zh-CN" altLang="en-US" sz="2000" dirty="0">
                <a:solidFill>
                  <a:schemeClr val="tx1">
                    <a:lumMod val="65000"/>
                    <a:lumOff val="35000"/>
                  </a:schemeClr>
                </a:solidFill>
                <a:latin typeface="黑体" panose="02010609060101010101" charset="-122"/>
                <a:ea typeface="黑体" panose="02010609060101010101" charset="-122"/>
                <a:sym typeface="黑体" panose="02010609060101010101" charset="-122"/>
              </a:rPr>
              <a:t>架构具有</a:t>
            </a:r>
            <a:r>
              <a:rPr lang="zh-CN" altLang="en-US" sz="2000" dirty="0">
                <a:solidFill>
                  <a:srgbClr val="FF0000"/>
                </a:solidFill>
                <a:latin typeface="黑体" panose="02010609060101010101" charset="-122"/>
                <a:ea typeface="黑体" panose="02010609060101010101" charset="-122"/>
                <a:sym typeface="黑体" panose="02010609060101010101" charset="-122"/>
              </a:rPr>
              <a:t>成本低，时延小，集中管控与分布接入，光纤多点拉远，远端部署极简，无漫游，0丢包</a:t>
            </a:r>
            <a:r>
              <a:rPr lang="zh-CN" altLang="en-US" sz="2000" dirty="0">
                <a:solidFill>
                  <a:schemeClr val="tx1">
                    <a:lumMod val="65000"/>
                    <a:lumOff val="35000"/>
                  </a:schemeClr>
                </a:solidFill>
                <a:latin typeface="黑体" panose="02010609060101010101" charset="-122"/>
                <a:ea typeface="黑体" panose="02010609060101010101" charset="-122"/>
                <a:sym typeface="黑体" panose="02010609060101010101" charset="-122"/>
              </a:rPr>
              <a:t>等优点。主设备进行信息搜集和决策，</a:t>
            </a:r>
            <a:r>
              <a:rPr lang="zh-CN" altLang="en-US" sz="2000" dirty="0">
                <a:solidFill>
                  <a:srgbClr val="FF0000"/>
                </a:solidFill>
                <a:latin typeface="黑体" panose="02010609060101010101" charset="-122"/>
                <a:ea typeface="黑体" panose="02010609060101010101" charset="-122"/>
                <a:sym typeface="黑体" panose="02010609060101010101" charset="-122"/>
              </a:rPr>
              <a:t>对光和</a:t>
            </a:r>
            <a:r>
              <a:rPr lang="en-US" altLang="zh-CN" sz="2000" dirty="0">
                <a:solidFill>
                  <a:srgbClr val="FF0000"/>
                </a:solidFill>
                <a:latin typeface="黑体" panose="02010609060101010101" charset="-122"/>
                <a:ea typeface="黑体" panose="02010609060101010101" charset="-122"/>
                <a:sym typeface="黑体" panose="02010609060101010101" charset="-122"/>
              </a:rPr>
              <a:t>Wi-Fi</a:t>
            </a:r>
            <a:r>
              <a:rPr lang="zh-CN" altLang="en-US" sz="2000" dirty="0">
                <a:solidFill>
                  <a:srgbClr val="FF0000"/>
                </a:solidFill>
                <a:latin typeface="黑体" panose="02010609060101010101" charset="-122"/>
                <a:ea typeface="黑体" panose="02010609060101010101" charset="-122"/>
                <a:sym typeface="黑体" panose="02010609060101010101" charset="-122"/>
              </a:rPr>
              <a:t>传输进行中心化一张网控制，实现光链路和空口链路的资源进行统一协同配置</a:t>
            </a:r>
            <a:r>
              <a:rPr lang="zh-CN" altLang="en-US" sz="2000" dirty="0">
                <a:solidFill>
                  <a:schemeClr val="tx1">
                    <a:lumMod val="65000"/>
                    <a:lumOff val="35000"/>
                  </a:schemeClr>
                </a:solidFill>
                <a:latin typeface="黑体" panose="02010609060101010101" charset="-122"/>
                <a:ea typeface="黑体" panose="02010609060101010101" charset="-122"/>
                <a:sym typeface="黑体" panose="02010609060101010101" charset="-122"/>
              </a:rPr>
              <a:t>，通过将</a:t>
            </a:r>
            <a:r>
              <a:rPr lang="zh-CN" altLang="en-US" sz="2000" dirty="0">
                <a:solidFill>
                  <a:srgbClr val="FF0000"/>
                </a:solidFill>
                <a:latin typeface="黑体" panose="02010609060101010101" charset="-122"/>
                <a:ea typeface="黑体" panose="02010609060101010101" charset="-122"/>
                <a:sym typeface="黑体" panose="02010609060101010101" charset="-122"/>
              </a:rPr>
              <a:t>基带资源池化技术</a:t>
            </a:r>
            <a:r>
              <a:rPr lang="zh-CN" altLang="en-US" sz="2000" dirty="0">
                <a:solidFill>
                  <a:schemeClr val="tx1">
                    <a:lumMod val="65000"/>
                    <a:lumOff val="35000"/>
                  </a:schemeClr>
                </a:solidFill>
                <a:latin typeface="黑体" panose="02010609060101010101" charset="-122"/>
                <a:ea typeface="黑体" panose="02010609060101010101" charset="-122"/>
                <a:sym typeface="黑体" panose="02010609060101010101" charset="-122"/>
              </a:rPr>
              <a:t>与</a:t>
            </a:r>
            <a:r>
              <a:rPr lang="zh-CN" altLang="en-US" sz="2000" dirty="0">
                <a:solidFill>
                  <a:srgbClr val="FF0000"/>
                </a:solidFill>
                <a:latin typeface="黑体" panose="02010609060101010101" charset="-122"/>
                <a:ea typeface="黑体" panose="02010609060101010101" charset="-122"/>
                <a:sym typeface="黑体" panose="02010609060101010101" charset="-122"/>
              </a:rPr>
              <a:t>分布式射频拉远</a:t>
            </a:r>
            <a:r>
              <a:rPr lang="zh-CN" altLang="en-US" sz="2000" dirty="0">
                <a:solidFill>
                  <a:schemeClr val="tx1">
                    <a:lumMod val="65000"/>
                    <a:lumOff val="35000"/>
                  </a:schemeClr>
                </a:solidFill>
                <a:latin typeface="黑体" panose="02010609060101010101" charset="-122"/>
                <a:ea typeface="黑体" panose="02010609060101010101" charset="-122"/>
                <a:sym typeface="黑体" panose="02010609060101010101" charset="-122"/>
              </a:rPr>
              <a:t>相结合，能够使得FTTR场景下用户体验获得极大提升。</a:t>
            </a:r>
            <a:r>
              <a:rPr lang="en-US" altLang="zh-CN" sz="2000" dirty="0">
                <a:solidFill>
                  <a:schemeClr val="tx1">
                    <a:lumMod val="65000"/>
                    <a:lumOff val="35000"/>
                  </a:schemeClr>
                </a:solidFill>
                <a:latin typeface="黑体" panose="02010609060101010101" charset="-122"/>
                <a:ea typeface="黑体" panose="02010609060101010101" charset="-122"/>
                <a:sym typeface="黑体" panose="02010609060101010101" charset="-122"/>
              </a:rPr>
              <a:t>C-WAN</a:t>
            </a:r>
            <a:r>
              <a:rPr lang="zh-CN" altLang="en-US" sz="2000" dirty="0">
                <a:solidFill>
                  <a:schemeClr val="tx1">
                    <a:lumMod val="65000"/>
                    <a:lumOff val="35000"/>
                  </a:schemeClr>
                </a:solidFill>
                <a:latin typeface="黑体" panose="02010609060101010101" charset="-122"/>
                <a:ea typeface="黑体" panose="02010609060101010101" charset="-122"/>
                <a:sym typeface="黑体" panose="02010609060101010101" charset="-122"/>
              </a:rPr>
              <a:t>架构目前正处在研究发展阶段。</a:t>
            </a:r>
          </a:p>
        </p:txBody>
      </p:sp>
      <p:pic>
        <p:nvPicPr>
          <p:cNvPr id="2" name="图片 -2147482622"/>
          <p:cNvPicPr>
            <a:picLocks noChangeAspect="1"/>
          </p:cNvPicPr>
          <p:nvPr/>
        </p:nvPicPr>
        <p:blipFill>
          <a:blip r:embed="rId3"/>
          <a:stretch>
            <a:fillRect/>
          </a:stretch>
        </p:blipFill>
        <p:spPr>
          <a:xfrm>
            <a:off x="1251585" y="1587500"/>
            <a:ext cx="3543935" cy="3885565"/>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912"/>
                                        </p:tgtEl>
                                        <p:attrNameLst>
                                          <p:attrName>style.visibility</p:attrName>
                                        </p:attrNameLst>
                                      </p:cBhvr>
                                      <p:to>
                                        <p:strVal val="visible"/>
                                      </p:to>
                                    </p:set>
                                    <p:animEffect transition="in" filter="randombar(horizontal)">
                                      <p:cBhvr>
                                        <p:cTn id="7" dur="1000"/>
                                        <p:tgtEl>
                                          <p:spTgt spid="2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pPr>
              <a:lnSpc>
                <a:spcPct val="120000"/>
              </a:lnSpc>
            </a:pPr>
            <a:r>
              <a:rPr lang="zh-CN" altLang="en-US" dirty="0">
                <a:sym typeface="+mn-ea"/>
              </a:rPr>
              <a:t>研究意义</a:t>
            </a:r>
            <a:endParaRPr dirty="0">
              <a:sym typeface="+mn-ea"/>
            </a:endParaRPr>
          </a:p>
        </p:txBody>
      </p:sp>
      <p:grpSp>
        <p:nvGrpSpPr>
          <p:cNvPr id="2" name="组合 1">
            <a:extLst>
              <a:ext uri="{FF2B5EF4-FFF2-40B4-BE49-F238E27FC236}">
                <a16:creationId xmlns:a16="http://schemas.microsoft.com/office/drawing/2014/main" id="{550DC8E1-4AE2-C0F3-406B-B7CFBE3D099A}"/>
              </a:ext>
            </a:extLst>
          </p:cNvPr>
          <p:cNvGrpSpPr/>
          <p:nvPr/>
        </p:nvGrpSpPr>
        <p:grpSpPr>
          <a:xfrm>
            <a:off x="1406898" y="2929389"/>
            <a:ext cx="1335946" cy="1335946"/>
            <a:chOff x="304800" y="673100"/>
            <a:chExt cx="4000500" cy="4000500"/>
          </a:xfrm>
          <a:effectLst>
            <a:outerShdw blurRad="444500" dist="254000" dir="8100000" algn="tr" rotWithShape="0">
              <a:prstClr val="black">
                <a:alpha val="50000"/>
              </a:prstClr>
            </a:outerShdw>
          </a:effectLst>
        </p:grpSpPr>
        <p:sp>
          <p:nvSpPr>
            <p:cNvPr id="4" name="同心圆 27">
              <a:extLst>
                <a:ext uri="{FF2B5EF4-FFF2-40B4-BE49-F238E27FC236}">
                  <a16:creationId xmlns:a16="http://schemas.microsoft.com/office/drawing/2014/main" id="{7BFBAA93-3461-797D-62B1-26EB7E6552B8}"/>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anose="020B0503020204020204" pitchFamily="34" charset="-122"/>
              </a:endParaRPr>
            </a:p>
          </p:txBody>
        </p:sp>
        <p:sp>
          <p:nvSpPr>
            <p:cNvPr id="5" name="椭圆 4">
              <a:extLst>
                <a:ext uri="{FF2B5EF4-FFF2-40B4-BE49-F238E27FC236}">
                  <a16:creationId xmlns:a16="http://schemas.microsoft.com/office/drawing/2014/main" id="{EC9A389C-B58F-8BDF-0303-BAAF59886630}"/>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70C0"/>
                  </a:solidFill>
                  <a:latin typeface="微软雅黑" panose="020B0503020204020204" pitchFamily="34" charset="-122"/>
                  <a:ea typeface="微软雅黑" panose="020B0503020204020204" pitchFamily="34" charset="-122"/>
                </a:rPr>
                <a:t>研究</a:t>
              </a:r>
              <a:endParaRPr lang="en-US" altLang="zh-CN" sz="2400" dirty="0">
                <a:solidFill>
                  <a:srgbClr val="0070C0"/>
                </a:solidFill>
                <a:latin typeface="微软雅黑" panose="020B0503020204020204" pitchFamily="34" charset="-122"/>
                <a:ea typeface="微软雅黑" panose="020B0503020204020204" pitchFamily="34" charset="-122"/>
              </a:endParaRPr>
            </a:p>
            <a:p>
              <a:pPr algn="ctr"/>
              <a:r>
                <a:rPr lang="zh-CN" altLang="en-US" sz="2400" dirty="0">
                  <a:solidFill>
                    <a:srgbClr val="0070C0"/>
                  </a:solidFill>
                  <a:latin typeface="微软雅黑" panose="020B0503020204020204" pitchFamily="34" charset="-122"/>
                  <a:ea typeface="微软雅黑" panose="020B0503020204020204" pitchFamily="34" charset="-122"/>
                </a:rPr>
                <a:t>意义</a:t>
              </a:r>
            </a:p>
          </p:txBody>
        </p:sp>
      </p:grpSp>
      <p:sp>
        <p:nvSpPr>
          <p:cNvPr id="6" name="左大括号 5">
            <a:extLst>
              <a:ext uri="{FF2B5EF4-FFF2-40B4-BE49-F238E27FC236}">
                <a16:creationId xmlns:a16="http://schemas.microsoft.com/office/drawing/2014/main" id="{D23F5533-5A66-5976-6BE3-F74D47AE1CCB}"/>
              </a:ext>
            </a:extLst>
          </p:cNvPr>
          <p:cNvSpPr/>
          <p:nvPr/>
        </p:nvSpPr>
        <p:spPr>
          <a:xfrm>
            <a:off x="2857605" y="2116006"/>
            <a:ext cx="370707" cy="2934157"/>
          </a:xfrm>
          <a:prstGeom prst="leftBrace">
            <a:avLst/>
          </a:prstGeom>
          <a:ln w="38100">
            <a:solidFill>
              <a:srgbClr val="0070C0"/>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nvGrpSpPr>
          <p:cNvPr id="7" name="组合 6">
            <a:extLst>
              <a:ext uri="{FF2B5EF4-FFF2-40B4-BE49-F238E27FC236}">
                <a16:creationId xmlns:a16="http://schemas.microsoft.com/office/drawing/2014/main" id="{6D0775BC-55DB-BE9F-E1CF-5801200DCA76}"/>
              </a:ext>
            </a:extLst>
          </p:cNvPr>
          <p:cNvGrpSpPr/>
          <p:nvPr/>
        </p:nvGrpSpPr>
        <p:grpSpPr>
          <a:xfrm>
            <a:off x="3263546" y="1816696"/>
            <a:ext cx="1028700" cy="727041"/>
            <a:chOff x="2717878" y="1163553"/>
            <a:chExt cx="1028700" cy="727041"/>
          </a:xfrm>
        </p:grpSpPr>
        <p:sp>
          <p:nvSpPr>
            <p:cNvPr id="8" name="椭圆 7">
              <a:extLst>
                <a:ext uri="{FF2B5EF4-FFF2-40B4-BE49-F238E27FC236}">
                  <a16:creationId xmlns:a16="http://schemas.microsoft.com/office/drawing/2014/main" id="{FF9F1FD9-5D87-036C-BC41-7148ECFEB894}"/>
                </a:ext>
              </a:extLst>
            </p:cNvPr>
            <p:cNvSpPr/>
            <p:nvPr/>
          </p:nvSpPr>
          <p:spPr>
            <a:xfrm>
              <a:off x="2868708" y="1163553"/>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9" name="TextBox 36">
              <a:extLst>
                <a:ext uri="{FF2B5EF4-FFF2-40B4-BE49-F238E27FC236}">
                  <a16:creationId xmlns:a16="http://schemas.microsoft.com/office/drawing/2014/main" id="{74BFC487-1BE0-5997-A403-F05625DA2FC1}"/>
                </a:ext>
              </a:extLst>
            </p:cNvPr>
            <p:cNvSpPr txBox="1"/>
            <p:nvPr/>
          </p:nvSpPr>
          <p:spPr>
            <a:xfrm>
              <a:off x="2717878" y="1296241"/>
              <a:ext cx="1028700"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3948AC5F-643E-666A-1520-E80C15F55483}"/>
              </a:ext>
            </a:extLst>
          </p:cNvPr>
          <p:cNvGrpSpPr/>
          <p:nvPr/>
        </p:nvGrpSpPr>
        <p:grpSpPr>
          <a:xfrm>
            <a:off x="3265164" y="3202534"/>
            <a:ext cx="1028700" cy="811400"/>
            <a:chOff x="2719496" y="2497084"/>
            <a:chExt cx="1028700" cy="811400"/>
          </a:xfrm>
        </p:grpSpPr>
        <p:grpSp>
          <p:nvGrpSpPr>
            <p:cNvPr id="11" name="组合 10">
              <a:extLst>
                <a:ext uri="{FF2B5EF4-FFF2-40B4-BE49-F238E27FC236}">
                  <a16:creationId xmlns:a16="http://schemas.microsoft.com/office/drawing/2014/main" id="{928406B7-6168-308E-933D-06DC4624CDEE}"/>
                </a:ext>
              </a:extLst>
            </p:cNvPr>
            <p:cNvGrpSpPr/>
            <p:nvPr/>
          </p:nvGrpSpPr>
          <p:grpSpPr>
            <a:xfrm>
              <a:off x="2828146" y="2497084"/>
              <a:ext cx="811400" cy="811400"/>
              <a:chOff x="304800" y="673100"/>
              <a:chExt cx="4000500" cy="4000500"/>
            </a:xfrm>
            <a:effectLst>
              <a:outerShdw blurRad="317500" dist="190500" dir="8100000" algn="tr" rotWithShape="0">
                <a:prstClr val="black">
                  <a:alpha val="50000"/>
                </a:prstClr>
              </a:outerShdw>
            </a:effectLst>
          </p:grpSpPr>
          <p:sp>
            <p:nvSpPr>
              <p:cNvPr id="13" name="同心圆 31">
                <a:extLst>
                  <a:ext uri="{FF2B5EF4-FFF2-40B4-BE49-F238E27FC236}">
                    <a16:creationId xmlns:a16="http://schemas.microsoft.com/office/drawing/2014/main" id="{55D09E21-D056-3649-649C-17BAEB3D4075}"/>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sp>
            <p:nvSpPr>
              <p:cNvPr id="14" name="椭圆 13">
                <a:extLst>
                  <a:ext uri="{FF2B5EF4-FFF2-40B4-BE49-F238E27FC236}">
                    <a16:creationId xmlns:a16="http://schemas.microsoft.com/office/drawing/2014/main" id="{AC5312E5-D7A5-E627-294A-BEEA07465880}"/>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2" name="TextBox 37">
              <a:extLst>
                <a:ext uri="{FF2B5EF4-FFF2-40B4-BE49-F238E27FC236}">
                  <a16:creationId xmlns:a16="http://schemas.microsoft.com/office/drawing/2014/main" id="{5B61CA37-A0C7-D524-F1E2-C3E5EC46C975}"/>
                </a:ext>
              </a:extLst>
            </p:cNvPr>
            <p:cNvSpPr txBox="1"/>
            <p:nvPr/>
          </p:nvSpPr>
          <p:spPr>
            <a:xfrm>
              <a:off x="2719496" y="2671952"/>
              <a:ext cx="1028700" cy="461665"/>
            </a:xfrm>
            <a:prstGeom prst="rect">
              <a:avLst/>
            </a:prstGeom>
            <a:noFill/>
          </p:spPr>
          <p:txBody>
            <a:bodyPr wrap="square" rtlCol="0">
              <a:spAutoFit/>
            </a:bodyPr>
            <a:lstStyle/>
            <a:p>
              <a:pPr algn="ctr"/>
              <a:r>
                <a:rPr lang="en-US" altLang="zh-CN" sz="2400" dirty="0">
                  <a:solidFill>
                    <a:srgbClr val="0070C0"/>
                  </a:solidFill>
                  <a:latin typeface="微软雅黑" panose="020B0503020204020204" pitchFamily="34" charset="-122"/>
                  <a:ea typeface="微软雅黑" panose="020B0503020204020204" pitchFamily="34" charset="-122"/>
                </a:rPr>
                <a:t>02</a:t>
              </a:r>
              <a:endParaRPr lang="zh-CN" altLang="en-US" sz="2400" dirty="0">
                <a:solidFill>
                  <a:srgbClr val="0070C0"/>
                </a:solidFill>
                <a:latin typeface="微软雅黑" panose="020B0503020204020204" pitchFamily="34" charset="-122"/>
                <a:ea typeface="微软雅黑" panose="020B0503020204020204" pitchFamily="34" charset="-122"/>
              </a:endParaRPr>
            </a:p>
          </p:txBody>
        </p:sp>
      </p:grpSp>
      <p:grpSp>
        <p:nvGrpSpPr>
          <p:cNvPr id="15" name="组合 14">
            <a:extLst>
              <a:ext uri="{FF2B5EF4-FFF2-40B4-BE49-F238E27FC236}">
                <a16:creationId xmlns:a16="http://schemas.microsoft.com/office/drawing/2014/main" id="{08C24372-7A5F-5909-0E52-F0F9FFB9C429}"/>
              </a:ext>
            </a:extLst>
          </p:cNvPr>
          <p:cNvGrpSpPr/>
          <p:nvPr/>
        </p:nvGrpSpPr>
        <p:grpSpPr>
          <a:xfrm>
            <a:off x="3318234" y="4672731"/>
            <a:ext cx="1028700" cy="727041"/>
            <a:chOff x="2772566" y="4019588"/>
            <a:chExt cx="1028700" cy="727041"/>
          </a:xfrm>
        </p:grpSpPr>
        <p:sp>
          <p:nvSpPr>
            <p:cNvPr id="16" name="椭圆 15">
              <a:extLst>
                <a:ext uri="{FF2B5EF4-FFF2-40B4-BE49-F238E27FC236}">
                  <a16:creationId xmlns:a16="http://schemas.microsoft.com/office/drawing/2014/main" id="{4D02AE6C-B073-DF93-4FEC-9DDF66E46F3F}"/>
                </a:ext>
              </a:extLst>
            </p:cNvPr>
            <p:cNvSpPr/>
            <p:nvPr/>
          </p:nvSpPr>
          <p:spPr>
            <a:xfrm>
              <a:off x="2923396" y="4019588"/>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TextBox 38">
              <a:extLst>
                <a:ext uri="{FF2B5EF4-FFF2-40B4-BE49-F238E27FC236}">
                  <a16:creationId xmlns:a16="http://schemas.microsoft.com/office/drawing/2014/main" id="{653E9BF6-49EC-D271-9ECD-177888C6A35C}"/>
                </a:ext>
              </a:extLst>
            </p:cNvPr>
            <p:cNvSpPr txBox="1"/>
            <p:nvPr/>
          </p:nvSpPr>
          <p:spPr>
            <a:xfrm>
              <a:off x="2772566" y="4152276"/>
              <a:ext cx="1028700"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6BA3D985-571A-5F79-0185-FE413AA1E43E}"/>
              </a:ext>
            </a:extLst>
          </p:cNvPr>
          <p:cNvSpPr txBox="1"/>
          <p:nvPr/>
        </p:nvSpPr>
        <p:spPr>
          <a:xfrm>
            <a:off x="4443076" y="1789311"/>
            <a:ext cx="6098290" cy="738664"/>
          </a:xfrm>
          <a:prstGeom prst="rect">
            <a:avLst/>
          </a:prstGeom>
          <a:noFill/>
        </p:spPr>
        <p:txBody>
          <a:bodyPr wrap="square">
            <a:spAutoFit/>
          </a:bodyPr>
          <a:lstStyle/>
          <a:p>
            <a:r>
              <a:rPr lang="zh-CN" altLang="en-US" sz="1400" dirty="0">
                <a:latin typeface="+mj-ea"/>
                <a:ea typeface="+mj-ea"/>
              </a:rPr>
              <a:t>居家办公、线上教育、在线写作等场景对网络容量提出了更高要求，而高清视频、</a:t>
            </a:r>
            <a:r>
              <a:rPr lang="en-US" altLang="zh-CN" sz="1400" dirty="0">
                <a:latin typeface="+mj-ea"/>
                <a:ea typeface="+mj-ea"/>
              </a:rPr>
              <a:t>VR</a:t>
            </a:r>
            <a:r>
              <a:rPr lang="zh-CN" altLang="en-US" sz="1400" dirty="0">
                <a:latin typeface="+mj-ea"/>
                <a:ea typeface="+mj-ea"/>
              </a:rPr>
              <a:t>等应用也不断普及，流量始终都在挑战着千兆网络宽带承载量，对下一代</a:t>
            </a:r>
            <a:r>
              <a:rPr lang="en-US" altLang="zh-CN" sz="1400" dirty="0">
                <a:latin typeface="+mj-ea"/>
                <a:ea typeface="+mj-ea"/>
              </a:rPr>
              <a:t>F6G</a:t>
            </a:r>
            <a:r>
              <a:rPr lang="zh-CN" altLang="en-US" sz="1400" dirty="0">
                <a:latin typeface="+mj-ea"/>
                <a:ea typeface="+mj-ea"/>
              </a:rPr>
              <a:t>的新型</a:t>
            </a:r>
            <a:r>
              <a:rPr lang="en-US" altLang="zh-CN" sz="1400" dirty="0">
                <a:latin typeface="+mj-ea"/>
                <a:ea typeface="+mj-ea"/>
              </a:rPr>
              <a:t>FTTR</a:t>
            </a:r>
            <a:r>
              <a:rPr lang="zh-CN" altLang="en-US" sz="1400" dirty="0">
                <a:latin typeface="+mj-ea"/>
                <a:ea typeface="+mj-ea"/>
              </a:rPr>
              <a:t>架构 </a:t>
            </a:r>
            <a:r>
              <a:rPr lang="en-US" altLang="zh-CN" sz="1400" dirty="0">
                <a:latin typeface="+mj-ea"/>
                <a:ea typeface="+mj-ea"/>
              </a:rPr>
              <a:t>C-WAN </a:t>
            </a:r>
            <a:r>
              <a:rPr lang="zh-CN" altLang="en-US" sz="1400" dirty="0">
                <a:latin typeface="+mj-ea"/>
                <a:ea typeface="+mj-ea"/>
              </a:rPr>
              <a:t>的研究与推广迫在眉睫。</a:t>
            </a:r>
          </a:p>
        </p:txBody>
      </p:sp>
      <p:sp>
        <p:nvSpPr>
          <p:cNvPr id="24" name="文本框 23">
            <a:extLst>
              <a:ext uri="{FF2B5EF4-FFF2-40B4-BE49-F238E27FC236}">
                <a16:creationId xmlns:a16="http://schemas.microsoft.com/office/drawing/2014/main" id="{2F2148DE-44CD-EB02-9CDE-42FA49ABA721}"/>
              </a:ext>
            </a:extLst>
          </p:cNvPr>
          <p:cNvSpPr txBox="1"/>
          <p:nvPr/>
        </p:nvSpPr>
        <p:spPr>
          <a:xfrm>
            <a:off x="4439366" y="3276955"/>
            <a:ext cx="6098290" cy="738664"/>
          </a:xfrm>
          <a:prstGeom prst="rect">
            <a:avLst/>
          </a:prstGeom>
          <a:noFill/>
        </p:spPr>
        <p:txBody>
          <a:bodyPr wrap="square">
            <a:spAutoFit/>
          </a:bodyPr>
          <a:lstStyle/>
          <a:p>
            <a:r>
              <a:rPr lang="zh-CN" altLang="en-US" sz="1400" dirty="0">
                <a:latin typeface="+mj-ea"/>
                <a:ea typeface="+mj-ea"/>
              </a:rPr>
              <a:t>传统 </a:t>
            </a:r>
            <a:r>
              <a:rPr lang="en-US" altLang="zh-CN" sz="1400" dirty="0">
                <a:latin typeface="+mj-ea"/>
                <a:ea typeface="+mj-ea"/>
              </a:rPr>
              <a:t>FTTR </a:t>
            </a:r>
            <a:r>
              <a:rPr lang="zh-CN" altLang="en-US" sz="1400" dirty="0">
                <a:latin typeface="+mj-ea"/>
                <a:ea typeface="+mj-ea"/>
              </a:rPr>
              <a:t>场景中仍存在的许多</a:t>
            </a:r>
            <a:r>
              <a:rPr lang="en-US" altLang="zh-CN" sz="1400" dirty="0">
                <a:latin typeface="+mj-ea"/>
                <a:ea typeface="+mj-ea"/>
              </a:rPr>
              <a:t>MAC</a:t>
            </a:r>
            <a:r>
              <a:rPr lang="zh-CN" altLang="en-US" sz="1400" dirty="0">
                <a:latin typeface="+mj-ea"/>
                <a:ea typeface="+mj-ea"/>
              </a:rPr>
              <a:t>层问题，诸如漫游场景下时延、丢包问题，现有 </a:t>
            </a:r>
            <a:r>
              <a:rPr lang="en-US" altLang="zh-CN" sz="1400" dirty="0" err="1">
                <a:latin typeface="+mj-ea"/>
                <a:ea typeface="+mj-ea"/>
              </a:rPr>
              <a:t>Wifi</a:t>
            </a:r>
            <a:r>
              <a:rPr lang="en-US" altLang="zh-CN" sz="1400" dirty="0">
                <a:latin typeface="+mj-ea"/>
                <a:ea typeface="+mj-ea"/>
              </a:rPr>
              <a:t> </a:t>
            </a:r>
            <a:r>
              <a:rPr lang="zh-CN" altLang="en-US" sz="1400" dirty="0">
                <a:latin typeface="+mj-ea"/>
                <a:ea typeface="+mj-ea"/>
              </a:rPr>
              <a:t>节能机制与光链路资源之间缺乏互相感知能力以及多 </a:t>
            </a:r>
            <a:r>
              <a:rPr lang="en-US" altLang="zh-CN" sz="1400" dirty="0">
                <a:latin typeface="+mj-ea"/>
                <a:ea typeface="+mj-ea"/>
              </a:rPr>
              <a:t>AP </a:t>
            </a:r>
            <a:r>
              <a:rPr lang="zh-CN" altLang="en-US" sz="1400" dirty="0">
                <a:latin typeface="+mj-ea"/>
                <a:ea typeface="+mj-ea"/>
              </a:rPr>
              <a:t>间缺乏统一的速度协调机制等性能问题，急需优化解决方案。</a:t>
            </a:r>
          </a:p>
        </p:txBody>
      </p:sp>
      <p:sp>
        <p:nvSpPr>
          <p:cNvPr id="27" name="文本框 26">
            <a:extLst>
              <a:ext uri="{FF2B5EF4-FFF2-40B4-BE49-F238E27FC236}">
                <a16:creationId xmlns:a16="http://schemas.microsoft.com/office/drawing/2014/main" id="{70823169-3DE5-81BC-6CF4-19225698267F}"/>
              </a:ext>
            </a:extLst>
          </p:cNvPr>
          <p:cNvSpPr txBox="1"/>
          <p:nvPr/>
        </p:nvSpPr>
        <p:spPr>
          <a:xfrm>
            <a:off x="4439366" y="4672731"/>
            <a:ext cx="6098290" cy="954107"/>
          </a:xfrm>
          <a:prstGeom prst="rect">
            <a:avLst/>
          </a:prstGeom>
          <a:noFill/>
        </p:spPr>
        <p:txBody>
          <a:bodyPr wrap="square">
            <a:spAutoFit/>
          </a:bodyPr>
          <a:lstStyle/>
          <a:p>
            <a:r>
              <a:rPr lang="en-US" altLang="zh-CN" sz="1400" dirty="0">
                <a:latin typeface="+mj-ea"/>
                <a:ea typeface="+mj-ea"/>
              </a:rPr>
              <a:t>C-WAN</a:t>
            </a:r>
            <a:r>
              <a:rPr lang="zh-CN" altLang="en-US" sz="1400" dirty="0">
                <a:latin typeface="+mj-ea"/>
                <a:ea typeface="+mj-ea"/>
              </a:rPr>
              <a:t>架构的研究与部署，使得接入点更加密集，加之覆盖场景的增多与所需带宽的增大，需要更有效的干扰管理、更高的速率与吞吐量等品质保证，因此需要对</a:t>
            </a:r>
            <a:r>
              <a:rPr lang="en-US" altLang="zh-CN" sz="1400" dirty="0">
                <a:latin typeface="+mj-ea"/>
                <a:ea typeface="+mj-ea"/>
              </a:rPr>
              <a:t>MAC</a:t>
            </a:r>
            <a:r>
              <a:rPr lang="zh-CN" altLang="en-US" sz="1400" dirty="0">
                <a:latin typeface="+mj-ea"/>
                <a:ea typeface="+mj-ea"/>
              </a:rPr>
              <a:t>层的技术作出创新和优化，解决传统</a:t>
            </a:r>
            <a:r>
              <a:rPr lang="en-US" altLang="zh-CN" sz="1400" dirty="0">
                <a:latin typeface="+mj-ea"/>
                <a:ea typeface="+mj-ea"/>
              </a:rPr>
              <a:t>FTTR</a:t>
            </a:r>
            <a:r>
              <a:rPr lang="zh-CN" altLang="en-US" sz="1400" dirty="0">
                <a:latin typeface="+mj-ea"/>
                <a:ea typeface="+mj-ea"/>
              </a:rPr>
              <a:t>场景中所存在一些的</a:t>
            </a:r>
            <a:r>
              <a:rPr lang="en-US" altLang="zh-CN" sz="1400" dirty="0">
                <a:latin typeface="+mj-ea"/>
                <a:ea typeface="+mj-ea"/>
              </a:rPr>
              <a:t>MAC</a:t>
            </a:r>
            <a:r>
              <a:rPr lang="zh-CN" altLang="en-US" sz="1400" dirty="0">
                <a:latin typeface="+mj-ea"/>
                <a:ea typeface="+mj-ea"/>
              </a:rPr>
              <a:t>层问题。</a:t>
            </a:r>
          </a:p>
        </p:txBody>
      </p:sp>
    </p:spTree>
    <p:extLst>
      <p:ext uri="{BB962C8B-B14F-4D97-AF65-F5344CB8AC3E}">
        <p14:creationId xmlns:p14="http://schemas.microsoft.com/office/powerpoint/2010/main" val="11163272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2" presetClass="entr" presetSubtype="8" fill="hold" grpId="0" nodeType="withEffect">
                                  <p:stCondLst>
                                    <p:cond delay="80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300"/>
                            </p:stCondLst>
                            <p:childTnLst>
                              <p:par>
                                <p:cTn id="14" presetID="5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53" presetClass="entr" presetSubtype="16"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686630" y="2443843"/>
            <a:ext cx="2040943" cy="2215991"/>
          </a:xfrm>
          <a:prstGeom prst="rect">
            <a:avLst/>
          </a:prstGeom>
          <a:noFill/>
        </p:spPr>
        <p:txBody>
          <a:bodyPr wrap="none" rtlCol="0">
            <a:spAutoFit/>
          </a:bodyPr>
          <a:lstStyle/>
          <a:p>
            <a:pPr algn="ctr"/>
            <a:r>
              <a:rPr lang="en-US" altLang="zh-CN" sz="13800" dirty="0">
                <a:solidFill>
                  <a:schemeClr val="bg1"/>
                </a:solidFill>
                <a:latin typeface="Trebuchet MS" panose="020B0603020202020204" charset="0"/>
              </a:rPr>
              <a:t>02</a:t>
            </a:r>
            <a:endParaRPr lang="zh-CN" altLang="en-US" sz="13800" dirty="0">
              <a:solidFill>
                <a:schemeClr val="bg1"/>
              </a:solidFill>
              <a:latin typeface="Trebuchet MS" panose="020B0603020202020204" charset="0"/>
            </a:endParaRPr>
          </a:p>
        </p:txBody>
      </p:sp>
      <p:sp>
        <p:nvSpPr>
          <p:cNvPr id="25" name="文本框 24"/>
          <p:cNvSpPr txBox="1"/>
          <p:nvPr/>
        </p:nvSpPr>
        <p:spPr>
          <a:xfrm>
            <a:off x="4911483" y="2716242"/>
            <a:ext cx="4238307" cy="58356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bg1"/>
                </a:solidFill>
                <a:latin typeface="黑体" panose="02010609060101010101" charset="-122"/>
                <a:ea typeface="黑体" panose="02010609060101010101" charset="-122"/>
                <a:sym typeface="+mn-ea"/>
              </a:rPr>
              <a:t>课题研究内容</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7" grpId="0" bldLvl="0" animBg="1"/>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132" y="761700"/>
            <a:ext cx="4023264" cy="456129"/>
          </a:xfrm>
        </p:spPr>
        <p:txBody>
          <a:bodyPr/>
          <a:lstStyle/>
          <a:p>
            <a:pPr>
              <a:lnSpc>
                <a:spcPct val="120000"/>
              </a:lnSpc>
            </a:pPr>
            <a:r>
              <a:rPr lang="zh-CN" altLang="en-US" dirty="0">
                <a:sym typeface="+mn-ea"/>
              </a:rPr>
              <a:t>课题研究内容</a:t>
            </a:r>
            <a:endParaRPr lang="zh-CN" altLang="en-US" dirty="0"/>
          </a:p>
        </p:txBody>
      </p:sp>
      <p:grpSp>
        <p:nvGrpSpPr>
          <p:cNvPr id="16" name="组合 15"/>
          <p:cNvGrpSpPr/>
          <p:nvPr/>
        </p:nvGrpSpPr>
        <p:grpSpPr>
          <a:xfrm>
            <a:off x="1585125" y="2798220"/>
            <a:ext cx="5720079" cy="682054"/>
            <a:chOff x="1007084" y="1225382"/>
            <a:chExt cx="6921619" cy="825324"/>
          </a:xfrm>
        </p:grpSpPr>
        <p:sp>
          <p:nvSpPr>
            <p:cNvPr id="17" name="Oval 17"/>
            <p:cNvSpPr>
              <a:spLocks noChangeArrowheads="1"/>
            </p:cNvSpPr>
            <p:nvPr/>
          </p:nvSpPr>
          <p:spPr bwMode="auto">
            <a:xfrm>
              <a:off x="1007084" y="13726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1</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18" name="矩形 17"/>
            <p:cNvSpPr/>
            <p:nvPr/>
          </p:nvSpPr>
          <p:spPr>
            <a:xfrm>
              <a:off x="1808510" y="1225382"/>
              <a:ext cx="6120193" cy="82447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C-WAN </a:t>
              </a:r>
              <a:r>
                <a:rPr lang="zh-CN" altLang="en-US"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架构下，设计一种利用多 </a:t>
              </a:r>
              <a:r>
                <a:rPr lang="en-US" altLang="zh-CN"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AP </a:t>
              </a:r>
              <a:r>
                <a:rPr lang="zh-CN" altLang="en-US"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协同实现的零时延零丢包漫游方法</a:t>
              </a:r>
            </a:p>
          </p:txBody>
        </p:sp>
      </p:grpSp>
      <p:grpSp>
        <p:nvGrpSpPr>
          <p:cNvPr id="19" name="组合 18"/>
          <p:cNvGrpSpPr/>
          <p:nvPr/>
        </p:nvGrpSpPr>
        <p:grpSpPr>
          <a:xfrm>
            <a:off x="1585125" y="3713426"/>
            <a:ext cx="5892800" cy="953723"/>
            <a:chOff x="1007084" y="2672927"/>
            <a:chExt cx="7130621" cy="1154060"/>
          </a:xfrm>
        </p:grpSpPr>
        <p:sp>
          <p:nvSpPr>
            <p:cNvPr id="20" name="Oval 17"/>
            <p:cNvSpPr>
              <a:spLocks noChangeArrowheads="1"/>
            </p:cNvSpPr>
            <p:nvPr/>
          </p:nvSpPr>
          <p:spPr bwMode="auto">
            <a:xfrm>
              <a:off x="1007084" y="27429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2</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1" name="矩形 20"/>
            <p:cNvSpPr/>
            <p:nvPr/>
          </p:nvSpPr>
          <p:spPr>
            <a:xfrm>
              <a:off x="1809279" y="2672927"/>
              <a:ext cx="6328426" cy="11540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C-WAN </a:t>
              </a:r>
              <a:r>
                <a:rPr lang="zh-CN" altLang="en-US"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架构下，现有 </a:t>
              </a:r>
              <a:r>
                <a:rPr lang="en-US" altLang="zh-CN"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WIFI </a:t>
              </a:r>
              <a:r>
                <a:rPr lang="zh-CN" altLang="en-US"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节能机制与资源调度的关系以及设计利用 </a:t>
              </a:r>
              <a:r>
                <a:rPr lang="en-US" altLang="zh-CN"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WIFI </a:t>
              </a:r>
              <a:r>
                <a:rPr lang="zh-CN" altLang="en-US"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节能机制对多 </a:t>
              </a:r>
              <a:r>
                <a:rPr lang="en-US" altLang="zh-CN"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AP </a:t>
              </a:r>
              <a:r>
                <a:rPr lang="zh-CN" altLang="en-US"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间和各光链路的资源调度进行决策。</a:t>
              </a:r>
            </a:p>
          </p:txBody>
        </p:sp>
      </p:grpSp>
      <p:grpSp>
        <p:nvGrpSpPr>
          <p:cNvPr id="22" name="组合 21"/>
          <p:cNvGrpSpPr/>
          <p:nvPr/>
        </p:nvGrpSpPr>
        <p:grpSpPr>
          <a:xfrm>
            <a:off x="1585125" y="4824532"/>
            <a:ext cx="5541645" cy="975995"/>
            <a:chOff x="1007084" y="4355902"/>
            <a:chExt cx="6705705" cy="1181011"/>
          </a:xfrm>
        </p:grpSpPr>
        <p:sp>
          <p:nvSpPr>
            <p:cNvPr id="23" name="Oval 17"/>
            <p:cNvSpPr>
              <a:spLocks noChangeArrowheads="1"/>
            </p:cNvSpPr>
            <p:nvPr/>
          </p:nvSpPr>
          <p:spPr bwMode="auto">
            <a:xfrm>
              <a:off x="1007084" y="4484588"/>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3</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4" name="矩形 23"/>
            <p:cNvSpPr/>
            <p:nvPr/>
          </p:nvSpPr>
          <p:spPr>
            <a:xfrm>
              <a:off x="1808511" y="4355902"/>
              <a:ext cx="5904278" cy="11810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C-WAN </a:t>
              </a:r>
              <a:r>
                <a:rPr lang="zh-CN" altLang="en-US"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架构下，设计一种多业务上行质量感知与多 </a:t>
              </a:r>
              <a:r>
                <a:rPr lang="en-US" altLang="zh-CN"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AP </a:t>
              </a:r>
              <a:r>
                <a:rPr lang="zh-CN" altLang="en-US"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上行资源调度的方法</a:t>
              </a:r>
              <a:r>
                <a:rPr lang="en-US" altLang="zh-CN"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a:t>
              </a:r>
            </a:p>
            <a:p>
              <a:pPr>
                <a:lnSpc>
                  <a:spcPct val="120000"/>
                </a:lnSpc>
              </a:pPr>
              <a:endParaRPr lang="en-US" altLang="zh-CN" sz="16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p:txBody>
        </p:sp>
      </p:grpSp>
      <p:sp>
        <p:nvSpPr>
          <p:cNvPr id="100" name="文本框 99"/>
          <p:cNvSpPr txBox="1"/>
          <p:nvPr/>
        </p:nvSpPr>
        <p:spPr>
          <a:xfrm>
            <a:off x="1584960" y="1597660"/>
            <a:ext cx="5720244" cy="1200329"/>
          </a:xfrm>
          <a:prstGeom prst="rect">
            <a:avLst/>
          </a:prstGeom>
          <a:noFill/>
          <a:ln w="9525">
            <a:noFill/>
          </a:ln>
        </p:spPr>
        <p:txBody>
          <a:bodyPr wrap="square">
            <a:spAutoFit/>
          </a:bodyPr>
          <a:lstStyle/>
          <a:p>
            <a:pPr indent="0"/>
            <a:r>
              <a:rPr lang="zh-CN" altLang="en-US" b="0" dirty="0">
                <a:latin typeface="+mj-ea"/>
                <a:ea typeface="+mj-ea"/>
              </a:rPr>
              <a:t>针对传统 </a:t>
            </a:r>
            <a:r>
              <a:rPr lang="en-US" altLang="zh-CN" b="0" dirty="0">
                <a:latin typeface="+mj-ea"/>
                <a:ea typeface="+mj-ea"/>
              </a:rPr>
              <a:t>FTTR </a:t>
            </a:r>
            <a:r>
              <a:rPr lang="zh-CN" altLang="en-US" b="0" dirty="0">
                <a:latin typeface="+mj-ea"/>
                <a:ea typeface="+mj-ea"/>
              </a:rPr>
              <a:t>场景下所存在的一些 </a:t>
            </a:r>
            <a:r>
              <a:rPr lang="en-US" altLang="zh-CN" b="0" dirty="0">
                <a:latin typeface="+mj-ea"/>
                <a:ea typeface="+mj-ea"/>
              </a:rPr>
              <a:t>MAC </a:t>
            </a:r>
            <a:r>
              <a:rPr lang="zh-CN" altLang="en-US" b="0" dirty="0">
                <a:latin typeface="+mj-ea"/>
                <a:ea typeface="+mj-ea"/>
              </a:rPr>
              <a:t>层问题，结合对现有 </a:t>
            </a:r>
            <a:r>
              <a:rPr lang="en-US" altLang="zh-CN" b="0" dirty="0">
                <a:latin typeface="+mj-ea"/>
                <a:ea typeface="+mj-ea"/>
              </a:rPr>
              <a:t>MAC </a:t>
            </a:r>
            <a:r>
              <a:rPr lang="zh-CN" altLang="en-US" b="0" dirty="0">
                <a:latin typeface="+mj-ea"/>
                <a:ea typeface="+mj-ea"/>
              </a:rPr>
              <a:t>层技术的研究，拟设计一套可行有效的、针对 </a:t>
            </a:r>
            <a:r>
              <a:rPr lang="en-US" altLang="zh-CN" b="0" dirty="0">
                <a:latin typeface="+mj-ea"/>
                <a:ea typeface="+mj-ea"/>
              </a:rPr>
              <a:t>C-WAN </a:t>
            </a:r>
            <a:r>
              <a:rPr lang="zh-CN" altLang="en-US" b="0" dirty="0">
                <a:latin typeface="+mj-ea"/>
                <a:ea typeface="+mj-ea"/>
              </a:rPr>
              <a:t>架构的 </a:t>
            </a:r>
            <a:r>
              <a:rPr lang="en-US" altLang="zh-CN" b="0" dirty="0">
                <a:latin typeface="+mj-ea"/>
                <a:ea typeface="+mj-ea"/>
              </a:rPr>
              <a:t>Wi-Fi MAC </a:t>
            </a:r>
            <a:r>
              <a:rPr lang="zh-CN" altLang="en-US" b="0" dirty="0">
                <a:latin typeface="+mj-ea"/>
                <a:ea typeface="+mj-ea"/>
              </a:rPr>
              <a:t>层解决方案。现提出以下关键技术方案设计</a:t>
            </a:r>
            <a:r>
              <a:rPr lang="zh-CN" altLang="zh-CN" b="0" dirty="0">
                <a:latin typeface="Times New Roman" panose="02020603050405020304" pitchFamily="18" charset="0"/>
                <a:ea typeface="宋体" panose="02010600030101010101" pitchFamily="2" charset="-122"/>
              </a:rPr>
              <a:t>：</a:t>
            </a:r>
            <a:endParaRPr lang="zh-CN" altLang="en-US" b="0" dirty="0">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7415530" y="1597660"/>
            <a:ext cx="3891915" cy="4085590"/>
          </a:xfrm>
          <a:prstGeom prst="rect">
            <a:avLst/>
          </a:prstGeom>
        </p:spPr>
      </p:pic>
    </p:spTree>
    <p:extLst>
      <p:ext uri="{BB962C8B-B14F-4D97-AF65-F5344CB8AC3E}">
        <p14:creationId xmlns:p14="http://schemas.microsoft.com/office/powerpoint/2010/main" val="38286287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686630" y="2443843"/>
            <a:ext cx="2040943" cy="2215991"/>
          </a:xfrm>
          <a:prstGeom prst="rect">
            <a:avLst/>
          </a:prstGeom>
          <a:noFill/>
        </p:spPr>
        <p:txBody>
          <a:bodyPr wrap="none" rtlCol="0">
            <a:spAutoFit/>
          </a:bodyPr>
          <a:lstStyle/>
          <a:p>
            <a:pPr algn="ctr"/>
            <a:r>
              <a:rPr lang="en-US" altLang="zh-CN" sz="13800" dirty="0">
                <a:solidFill>
                  <a:schemeClr val="bg1"/>
                </a:solidFill>
                <a:latin typeface="Trebuchet MS" panose="020B0603020202020204" charset="0"/>
              </a:rPr>
              <a:t>03</a:t>
            </a:r>
            <a:endParaRPr lang="zh-CN" altLang="en-US" sz="13800" dirty="0">
              <a:solidFill>
                <a:schemeClr val="bg1"/>
              </a:solidFill>
              <a:latin typeface="Trebuchet MS" panose="020B0603020202020204" charset="0"/>
            </a:endParaRPr>
          </a:p>
        </p:txBody>
      </p:sp>
      <p:sp>
        <p:nvSpPr>
          <p:cNvPr id="25" name="文本框 24"/>
          <p:cNvSpPr txBox="1"/>
          <p:nvPr/>
        </p:nvSpPr>
        <p:spPr>
          <a:xfrm>
            <a:off x="4911725" y="2716530"/>
            <a:ext cx="4494530" cy="52197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bg1"/>
                </a:solidFill>
                <a:latin typeface="黑体" panose="02010609060101010101" charset="-122"/>
                <a:ea typeface="黑体" panose="02010609060101010101" charset="-122"/>
                <a:sym typeface="+mn-ea"/>
              </a:rPr>
              <a:t>课题分析与方案设计</a:t>
            </a:r>
            <a:endParaRPr lang="zh-CN" altLang="en-US" sz="2800" b="1" dirty="0">
              <a:solidFill>
                <a:schemeClr val="bg1"/>
              </a:solidFill>
              <a:latin typeface="黑体" panose="02010609060101010101" charset="-122"/>
              <a:ea typeface="黑体" panose="02010609060101010101" charset="-122"/>
            </a:endParaRP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280" y="3238500"/>
            <a:ext cx="3949065" cy="192168"/>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黑体" panose="02010609060101010101" charset="-122"/>
                <a:ea typeface="黑体" panose="02010609060101010101" charset="-122"/>
              </a:rPr>
              <a:t>利用多 </a:t>
            </a:r>
            <a:r>
              <a:rPr lang="en-US" altLang="zh-CN" sz="1200" dirty="0">
                <a:solidFill>
                  <a:schemeClr val="bg1"/>
                </a:solidFill>
                <a:latin typeface="黑体" panose="02010609060101010101" charset="-122"/>
                <a:ea typeface="黑体" panose="02010609060101010101" charset="-122"/>
              </a:rPr>
              <a:t>AP </a:t>
            </a:r>
            <a:r>
              <a:rPr lang="zh-CN" altLang="en-US" sz="1200" dirty="0">
                <a:solidFill>
                  <a:schemeClr val="bg1"/>
                </a:solidFill>
                <a:latin typeface="黑体" panose="02010609060101010101" charset="-122"/>
                <a:ea typeface="黑体" panose="02010609060101010101" charset="-122"/>
              </a:rPr>
              <a:t>协同实现零时延零丢包漫游</a:t>
            </a:r>
          </a:p>
        </p:txBody>
      </p:sp>
      <p:sp>
        <p:nvSpPr>
          <p:cNvPr id="11" name="文本框 9"/>
          <p:cNvSpPr txBox="1"/>
          <p:nvPr/>
        </p:nvSpPr>
        <p:spPr>
          <a:xfrm>
            <a:off x="5034280" y="3792220"/>
            <a:ext cx="3358515" cy="192168"/>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黑体" panose="02010609060101010101" charset="-122"/>
                <a:ea typeface="黑体" panose="02010609060101010101" charset="-122"/>
              </a:rPr>
              <a:t>多业务上行质量感知与多 </a:t>
            </a:r>
            <a:r>
              <a:rPr lang="en-US" altLang="zh-CN" sz="1200" dirty="0">
                <a:solidFill>
                  <a:schemeClr val="bg1"/>
                </a:solidFill>
                <a:latin typeface="黑体" panose="02010609060101010101" charset="-122"/>
                <a:ea typeface="黑体" panose="02010609060101010101" charset="-122"/>
              </a:rPr>
              <a:t>AP </a:t>
            </a:r>
            <a:r>
              <a:rPr lang="zh-CN" altLang="en-US" sz="1200" dirty="0">
                <a:solidFill>
                  <a:schemeClr val="bg1"/>
                </a:solidFill>
                <a:latin typeface="黑体" panose="02010609060101010101" charset="-122"/>
                <a:ea typeface="黑体" panose="02010609060101010101" charset="-122"/>
              </a:rPr>
              <a:t>上行资源调度 </a:t>
            </a:r>
          </a:p>
        </p:txBody>
      </p:sp>
      <p:sp>
        <p:nvSpPr>
          <p:cNvPr id="2" name="文本框 9"/>
          <p:cNvSpPr txBox="1"/>
          <p:nvPr/>
        </p:nvSpPr>
        <p:spPr>
          <a:xfrm>
            <a:off x="5034280" y="3515360"/>
            <a:ext cx="3652520" cy="192168"/>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黑体" panose="02010609060101010101" charset="-122"/>
                <a:ea typeface="黑体" panose="02010609060101010101" charset="-122"/>
              </a:rPr>
              <a:t>结合现有 </a:t>
            </a:r>
            <a:r>
              <a:rPr lang="en-US" altLang="zh-CN" sz="1200" dirty="0">
                <a:solidFill>
                  <a:schemeClr val="bg1"/>
                </a:solidFill>
                <a:latin typeface="黑体" panose="02010609060101010101" charset="-122"/>
                <a:ea typeface="黑体" panose="02010609060101010101" charset="-122"/>
              </a:rPr>
              <a:t>WIFI </a:t>
            </a:r>
            <a:r>
              <a:rPr lang="zh-CN" altLang="en-US" sz="1200" dirty="0">
                <a:solidFill>
                  <a:schemeClr val="bg1"/>
                </a:solidFill>
                <a:latin typeface="黑体" panose="02010609060101010101" charset="-122"/>
                <a:ea typeface="黑体" panose="02010609060101010101" charset="-122"/>
              </a:rPr>
              <a:t>节能机制进行光链路资源优化调度</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50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1+#ppt_w/2"/>
                                          </p:val>
                                        </p:tav>
                                        <p:tav tm="100000">
                                          <p:val>
                                            <p:strVal val="#ppt_x"/>
                                          </p:val>
                                        </p:tav>
                                      </p:tavLst>
                                    </p:anim>
                                    <p:anim calcmode="lin" valueType="num">
                                      <p:cBhvr additive="base">
                                        <p:cTn id="3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7" grpId="0" bldLvl="0" animBg="1"/>
      <p:bldP spid="24" grpId="0"/>
      <p:bldP spid="25" grpId="0"/>
      <p:bldP spid="10" grpId="0"/>
      <p:bldP spid="11"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 name="COMMONDATA" val="eyJoZGlkIjoiMDVmZGE3MmRjMTZiM2EzNTI0NDJmNzRlMmE0YzU5YzMifQ=="/>
  <p:tag name="KSO_WPP_MARK_KEY" val="4056f9a7-38ff-494c-a144-6db4f84c7403"/>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790.83622047244,&quot;width&quot;:19200}"/>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1934</Words>
  <Application>Microsoft Office PowerPoint</Application>
  <PresentationFormat>宽屏</PresentationFormat>
  <Paragraphs>142</Paragraphs>
  <Slides>20</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仿宋</vt:lpstr>
      <vt:lpstr>黑体</vt:lpstr>
      <vt:lpstr>思源黑体</vt:lpstr>
      <vt:lpstr>微软雅黑</vt:lpstr>
      <vt:lpstr>Arial</vt:lpstr>
      <vt:lpstr>Calibri</vt:lpstr>
      <vt:lpstr>Segoe UI</vt:lpstr>
      <vt:lpstr>Times New Roman</vt:lpstr>
      <vt:lpstr>Trebuchet MS</vt:lpstr>
      <vt:lpstr>Wingdings</vt:lpstr>
      <vt:lpstr>Office 主题</vt:lpstr>
      <vt:lpstr>PowerPoint 演示文稿</vt:lpstr>
      <vt:lpstr>PowerPoint 演示文稿</vt:lpstr>
      <vt:lpstr>PowerPoint 演示文稿</vt:lpstr>
      <vt:lpstr>F5G FTTR 架构概述</vt:lpstr>
      <vt:lpstr>F6G C-WAN架构概述</vt:lpstr>
      <vt:lpstr>研究意义</vt:lpstr>
      <vt:lpstr>PowerPoint 演示文稿</vt:lpstr>
      <vt:lpstr>课题研究内容</vt:lpstr>
      <vt:lpstr>PowerPoint 演示文稿</vt:lpstr>
      <vt:lpstr>利用多 AP 协同实现零时延零丢包漫游</vt:lpstr>
      <vt:lpstr>利用多 AP 协同实现零时延零丢包漫游</vt:lpstr>
      <vt:lpstr>结合现有WIFI节能机制进行光链路资源优化调度</vt:lpstr>
      <vt:lpstr>结合现有WIFI节能机制进行光链路资源优化调度</vt:lpstr>
      <vt:lpstr>多业务上行质量感知与多 AP 上行资源调度</vt:lpstr>
      <vt:lpstr>多业务上行质量感知与多 AP 上行资源调度</vt:lpstr>
      <vt:lpstr>多业务上行质量感知与多 AP 上行资源调度</vt:lpstr>
      <vt:lpstr>多业务上行质量感知与多 AP 上行资源调度</vt:lpstr>
      <vt:lpstr>PowerPoint 演示文稿</vt:lpstr>
      <vt:lpstr>论文研究进展计划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308</cp:revision>
  <dcterms:created xsi:type="dcterms:W3CDTF">2021-05-12T03:31:00Z</dcterms:created>
  <dcterms:modified xsi:type="dcterms:W3CDTF">2023-10-28T14:20:10Z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85BFF4E8C42741ABBA15DB2D07CAA66F</vt:lpwstr>
  </property>
  <property fmtid="{D5CDD505-2E9C-101B-9397-08002B2CF9AE}" pid="3" name="KSOProductBuildVer">
    <vt:lpwstr>2052-11.1.0.12598</vt:lpwstr>
  </property>
</Properties>
</file>