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60" r:id="rId4"/>
    <p:sldId id="277" r:id="rId5"/>
    <p:sldId id="415" r:id="rId6"/>
    <p:sldId id="318" r:id="rId7"/>
    <p:sldId id="398" r:id="rId8"/>
    <p:sldId id="319" r:id="rId9"/>
    <p:sldId id="278" r:id="rId10"/>
    <p:sldId id="385" r:id="rId11"/>
    <p:sldId id="387" r:id="rId12"/>
    <p:sldId id="399" r:id="rId13"/>
    <p:sldId id="400" r:id="rId14"/>
    <p:sldId id="401" r:id="rId15"/>
    <p:sldId id="388" r:id="rId16"/>
    <p:sldId id="402" r:id="rId17"/>
    <p:sldId id="404" r:id="rId18"/>
    <p:sldId id="405" r:id="rId19"/>
    <p:sldId id="279" r:id="rId20"/>
    <p:sldId id="264" r:id="rId21"/>
    <p:sldId id="259" r:id="rId22"/>
  </p:sldIdLst>
  <p:sldSz cx="12192000" cy="6858000"/>
  <p:notesSz cx="6858000" cy="9144000"/>
  <p:custDataLst>
    <p:tags r:id="rId28"/>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pos="3840" userDrawn="1">
          <p15:clr>
            <a:srgbClr val="A4A3A4"/>
          </p15:clr>
        </p15:guide>
        <p15:guide id="2" orient="horz" pos="2271" userDrawn="1">
          <p15:clr>
            <a:srgbClr val="A4A3A4"/>
          </p15:clr>
        </p15:guide>
        <p15:guide id="3" orient="horz" pos="3481" userDrawn="1">
          <p15:clr>
            <a:srgbClr val="A4A3A4"/>
          </p15:clr>
        </p15:guide>
        <p15:guide id="4" pos="270" userDrawn="1">
          <p15:clr>
            <a:srgbClr val="A4A3A4"/>
          </p15:clr>
        </p15:guide>
        <p15:guide id="5" pos="7504" userDrawn="1">
          <p15:clr>
            <a:srgbClr val="A4A3A4"/>
          </p15:clr>
        </p15:guide>
        <p15:guide id="6" orient="horz" pos="24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A5B2"/>
    <a:srgbClr val="CDCAC3"/>
    <a:srgbClr val="466E7A"/>
    <a:srgbClr val="F5F0EA"/>
    <a:srgbClr val="5D91A1"/>
    <a:srgbClr val="00B050"/>
    <a:srgbClr val="676661"/>
    <a:srgbClr val="3C5E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624"/>
    <p:restoredTop sz="94993"/>
  </p:normalViewPr>
  <p:slideViewPr>
    <p:cSldViewPr snapToGrid="0" snapToObjects="1" showGuides="1">
      <p:cViewPr varScale="1">
        <p:scale>
          <a:sx n="82" d="100"/>
          <a:sy n="82" d="100"/>
        </p:scale>
        <p:origin x="504" y="211"/>
      </p:cViewPr>
      <p:guideLst>
        <p:guide pos="3840"/>
        <p:guide orient="horz" pos="2271"/>
        <p:guide orient="horz" pos="3481"/>
        <p:guide pos="270"/>
        <p:guide pos="7504"/>
        <p:guide orient="horz" pos="241"/>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7.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6610E476-DBBF-42C4-9842-0751DB9A0A97}"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a:buNone/>
            </a:pPr>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
        <p:nvSpPr>
          <p:cNvPr id="2" name="矩形 1"/>
          <p:cNvSpPr/>
          <p:nvPr/>
        </p:nvSpPr>
        <p:spPr>
          <a:xfrm>
            <a:off x="152400" y="139700"/>
            <a:ext cx="11874500" cy="6591300"/>
          </a:xfrm>
          <a:prstGeom prst="rect">
            <a:avLst/>
          </a:prstGeom>
          <a:noFill/>
          <a:ln w="38100">
            <a:solidFill>
              <a:srgbClr val="5D91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zh-CN" altLang="en-US"/>
              <a:t>单击此处编辑母版文本样式</a:t>
            </a:r>
            <a:endParaRPr kumimoji="1" lang="zh-CN" altLang="en-US"/>
          </a:p>
        </p:txBody>
      </p:sp>
      <p:sp>
        <p:nvSpPr>
          <p:cNvPr id="3" name="文本占位符 7"/>
          <p:cNvSpPr>
            <a:spLocks noGrp="1"/>
          </p:cNvSpPr>
          <p:nvPr>
            <p:ph type="body" sz="quarter" idx="13"/>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zh-CN" altLang="en-US"/>
              <a:t>单击此处编辑母版文本样式</a:t>
            </a:r>
            <a:endParaRPr kumimoji="1" lang="zh-CN" altLang="en-US"/>
          </a:p>
        </p:txBody>
      </p:sp>
      <p:sp>
        <p:nvSpPr>
          <p:cNvPr id="4" name="图片占位符 8"/>
          <p:cNvSpPr>
            <a:spLocks noGrp="1"/>
          </p:cNvSpPr>
          <p:nvPr>
            <p:ph type="pic" sz="quarter" idx="14"/>
          </p:nvPr>
        </p:nvSpPr>
        <p:spPr>
          <a:xfrm>
            <a:off x="376768" y="5989475"/>
            <a:ext cx="1960033" cy="533400"/>
          </a:xfrm>
          <a:prstGeom prst="rect">
            <a:avLst/>
          </a:prstGeom>
        </p:spPr>
        <p:txBody>
          <a:bodyPr vert="horz" anchor="ctr"/>
          <a:lstStyle>
            <a:lvl1pPr marL="0" indent="0" algn="ctr">
              <a:buNone/>
              <a:defRPr sz="1600" b="1"/>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600" b="1" i="0" u="none" strike="noStrike" kern="1200" cap="none" spc="0" normalizeH="0" baseline="0" noProof="0">
                <a:ln>
                  <a:noFill/>
                </a:ln>
                <a:solidFill>
                  <a:schemeClr val="tx1"/>
                </a:solidFill>
                <a:effectLst/>
                <a:uLnTx/>
                <a:uFillTx/>
                <a:latin typeface="+mn-lt"/>
                <a:ea typeface="+mn-ea"/>
                <a:cs typeface="+mn-cs"/>
              </a:rPr>
              <a:t>单击图标添加图片</a:t>
            </a:r>
            <a:endParaRPr kumimoji="1" lang="zh-CN" alt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050" name="矩形 1"/>
          <p:cNvSpPr/>
          <p:nvPr userDrawn="1"/>
        </p:nvSpPr>
        <p:spPr>
          <a:xfrm>
            <a:off x="441325" y="760413"/>
            <a:ext cx="1568450" cy="368300"/>
          </a:xfrm>
          <a:prstGeom prst="rect">
            <a:avLst/>
          </a:prstGeom>
          <a:noFill/>
          <a:ln w="9525">
            <a:noFill/>
          </a:ln>
        </p:spPr>
        <p:txBody>
          <a:bodyPr wrap="none">
            <a:spAutoFit/>
          </a:bodyPr>
          <a:p>
            <a:pPr lvl="0" defTabSz="609600" eaLnBrk="1" hangingPunct="1">
              <a:buNone/>
            </a:pPr>
            <a:r>
              <a:rPr lang="zh-CN" altLang="en-US" dirty="0">
                <a:solidFill>
                  <a:srgbClr val="404040"/>
                </a:solidFill>
                <a:latin typeface="Segoe UI Light" panose="020B0502040204020203" pitchFamily="34" charset="0"/>
                <a:cs typeface="Segoe UI Light" panose="020B0502040204020203" pitchFamily="34" charset="0"/>
              </a:rPr>
              <a:t>背景图片素材</a:t>
            </a:r>
            <a:endParaRPr lang="zh-CN" altLang="en-US" dirty="0">
              <a:solidFill>
                <a:srgbClr val="404040"/>
              </a:solidFill>
              <a:latin typeface="Segoe UI Light" panose="020B0502040204020203" pitchFamily="34" charset="0"/>
              <a:ea typeface="Segoe UI Light" panose="020B0502040204020203" pitchFamily="34" charset="0"/>
            </a:endParaRPr>
          </a:p>
        </p:txBody>
      </p:sp>
      <p:sp>
        <p:nvSpPr>
          <p:cNvPr id="2051" name="矩形 2"/>
          <p:cNvSpPr/>
          <p:nvPr userDrawn="1"/>
        </p:nvSpPr>
        <p:spPr>
          <a:xfrm>
            <a:off x="441325" y="182563"/>
            <a:ext cx="776288" cy="246062"/>
          </a:xfrm>
          <a:prstGeom prst="rect">
            <a:avLst/>
          </a:prstGeom>
          <a:noFill/>
          <a:ln w="9525">
            <a:noFill/>
          </a:ln>
        </p:spPr>
        <p:txBody>
          <a:bodyPr wrap="none">
            <a:spAutoFit/>
          </a:bodyPr>
          <a:p>
            <a:pPr lvl="0" defTabSz="609600" eaLnBrk="1" hangingPunct="1">
              <a:buNone/>
            </a:pPr>
            <a:r>
              <a:rPr lang="en-US" altLang="zh-CN" sz="1000" dirty="0">
                <a:solidFill>
                  <a:srgbClr val="404040"/>
                </a:solidFill>
                <a:latin typeface="Segoe UI Light" panose="020B0502040204020203" pitchFamily="34" charset="0"/>
                <a:cs typeface="Segoe UI Light" panose="020B0502040204020203" pitchFamily="34" charset="0"/>
              </a:rPr>
              <a:t>OfficePLUS</a:t>
            </a:r>
            <a:endParaRPr lang="zh-CN" altLang="en-US" sz="1000" dirty="0">
              <a:solidFill>
                <a:srgbClr val="404040"/>
              </a:solidFill>
              <a:latin typeface="Segoe UI Light" panose="020B0502040204020203" pitchFamily="34" charset="0"/>
              <a:ea typeface="Segoe UI Light" panose="020B0502040204020203"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2"/>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2F288E0-7875-42C4-84C8-98DBBD3BF4D2}" type="datetimeFigureOut">
              <a:rPr kumimoji="0" lang="zh-CN" altLang="en-US" sz="18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3"/>
          </p:nvPr>
        </p:nvSpPr>
        <p:spPr>
          <a:xfrm>
            <a:off x="4038600" y="6356350"/>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4"/>
          </p:nvPr>
        </p:nvSpPr>
        <p:spPr>
          <a:xfrm>
            <a:off x="8610600" y="6356350"/>
            <a:ext cx="2743200" cy="365125"/>
          </a:xfrm>
        </p:spPr>
        <p:txBody>
          <a:bodyPr/>
          <a:p>
            <a:pPr lvl="0">
              <a:buNone/>
            </a:pPr>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13"/>
          <p:cNvPicPr>
            <a:picLocks noChangeAspect="1"/>
          </p:cNvPicPr>
          <p:nvPr/>
        </p:nvPicPr>
        <p:blipFill>
          <a:blip r:embed="rId1"/>
          <a:stretch>
            <a:fillRect/>
          </a:stretch>
        </p:blipFill>
        <p:spPr>
          <a:xfrm>
            <a:off x="-12700" y="5267325"/>
            <a:ext cx="12192000" cy="1590675"/>
          </a:xfrm>
          <a:prstGeom prst="rect">
            <a:avLst/>
          </a:prstGeom>
          <a:noFill/>
          <a:ln w="9525">
            <a:noFill/>
          </a:ln>
        </p:spPr>
      </p:pic>
      <p:pic>
        <p:nvPicPr>
          <p:cNvPr id="5123" name="图片 25"/>
          <p:cNvPicPr>
            <a:picLocks noChangeAspect="1"/>
          </p:cNvPicPr>
          <p:nvPr/>
        </p:nvPicPr>
        <p:blipFill>
          <a:blip r:embed="rId2"/>
          <a:stretch>
            <a:fillRect/>
          </a:stretch>
        </p:blipFill>
        <p:spPr>
          <a:xfrm>
            <a:off x="1063625" y="911225"/>
            <a:ext cx="10064750" cy="1150938"/>
          </a:xfrm>
          <a:prstGeom prst="rect">
            <a:avLst/>
          </a:prstGeom>
          <a:noFill/>
          <a:ln w="9525">
            <a:noFill/>
          </a:ln>
        </p:spPr>
      </p:pic>
      <p:sp>
        <p:nvSpPr>
          <p:cNvPr id="30" name="任意多边形 29"/>
          <p:cNvSpPr/>
          <p:nvPr/>
        </p:nvSpPr>
        <p:spPr>
          <a:xfrm>
            <a:off x="125413" y="5499100"/>
            <a:ext cx="11941175" cy="1258888"/>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5" name="矩形 32"/>
          <p:cNvSpPr/>
          <p:nvPr/>
        </p:nvSpPr>
        <p:spPr>
          <a:xfrm>
            <a:off x="4382929" y="1068388"/>
            <a:ext cx="2453005" cy="583565"/>
          </a:xfrm>
          <a:prstGeom prst="rect">
            <a:avLst/>
          </a:prstGeom>
          <a:noFill/>
          <a:ln w="9525">
            <a:noFill/>
          </a:ln>
        </p:spPr>
        <p:txBody>
          <a:bodyPr wrap="none">
            <a:spAutoFit/>
          </a:bodyPr>
          <a:p>
            <a:pPr algn="ctr" eaLnBrk="1" hangingPunct="1">
              <a:buNone/>
            </a:pPr>
            <a:r>
              <a:rPr lang="zh-CN" altLang="en-US" sz="3200" b="1" dirty="0">
                <a:solidFill>
                  <a:schemeClr val="bg1"/>
                </a:solidFill>
                <a:latin typeface="Calibri" panose="020F0502020204030204" pitchFamily="34" charset="0"/>
              </a:rPr>
              <a:t>       开</a:t>
            </a:r>
            <a:r>
              <a:rPr lang="zh-CN" altLang="en-US" sz="3200" b="1" dirty="0">
                <a:solidFill>
                  <a:schemeClr val="bg1"/>
                </a:solidFill>
                <a:latin typeface="Calibri" panose="020F0502020204030204" pitchFamily="34" charset="0"/>
              </a:rPr>
              <a:t>题汇报</a:t>
            </a:r>
            <a:endParaRPr lang="zh-CN" altLang="en-US" sz="3200" b="1" dirty="0">
              <a:solidFill>
                <a:schemeClr val="bg1"/>
              </a:solidFill>
              <a:latin typeface="Calibri" panose="020F0502020204030204" pitchFamily="34" charset="0"/>
            </a:endParaRPr>
          </a:p>
        </p:txBody>
      </p:sp>
      <p:sp>
        <p:nvSpPr>
          <p:cNvPr id="5126" name="矩形 33"/>
          <p:cNvSpPr/>
          <p:nvPr/>
        </p:nvSpPr>
        <p:spPr>
          <a:xfrm>
            <a:off x="1335405" y="2996565"/>
            <a:ext cx="10020935" cy="1568450"/>
          </a:xfrm>
          <a:prstGeom prst="rect">
            <a:avLst/>
          </a:prstGeom>
          <a:noFill/>
          <a:ln w="9525">
            <a:noFill/>
          </a:ln>
        </p:spPr>
        <p:txBody>
          <a:bodyPr wrap="square">
            <a:spAutoFit/>
          </a:bodyPr>
          <a:p>
            <a:pPr algn="ctr" eaLnBrk="1" hangingPunct="1">
              <a:buNone/>
            </a:pPr>
            <a:r>
              <a:rPr lang="zh-CN" altLang="en-US" sz="4800" b="1" dirty="0">
                <a:solidFill>
                  <a:srgbClr val="777671"/>
                </a:solidFill>
                <a:latin typeface="微软雅黑" panose="020B0503020204020204" pitchFamily="34" charset="-122"/>
                <a:ea typeface="微软雅黑" panose="020B0503020204020204" pitchFamily="34" charset="-122"/>
              </a:rPr>
              <a:t>智能家居场景中 WiFi 信道接入优化设计</a:t>
            </a:r>
            <a:endParaRPr lang="zh-CN" altLang="en-US" sz="4800" b="1" dirty="0">
              <a:solidFill>
                <a:srgbClr val="777671"/>
              </a:solidFill>
              <a:latin typeface="微软雅黑" panose="020B0503020204020204" pitchFamily="34" charset="-122"/>
              <a:ea typeface="微软雅黑" panose="020B0503020204020204" pitchFamily="34" charset="-122"/>
            </a:endParaRPr>
          </a:p>
        </p:txBody>
      </p:sp>
      <p:sp>
        <p:nvSpPr>
          <p:cNvPr id="5127" name="矩形 84"/>
          <p:cNvSpPr/>
          <p:nvPr/>
        </p:nvSpPr>
        <p:spPr>
          <a:xfrm>
            <a:off x="2136775" y="6042025"/>
            <a:ext cx="9221788" cy="460375"/>
          </a:xfrm>
          <a:prstGeom prst="rect">
            <a:avLst/>
          </a:prstGeom>
          <a:noFill/>
          <a:ln w="9525">
            <a:noFill/>
          </a:ln>
        </p:spPr>
        <p:txBody>
          <a:bodyPr>
            <a:spAutoFit/>
          </a:bodyPr>
          <a:p>
            <a:pPr eaLnBrk="1" hangingPunct="1">
              <a:buNone/>
            </a:pPr>
            <a:r>
              <a:rPr lang="zh-CN" altLang="en-US" sz="2400" b="1" dirty="0">
                <a:solidFill>
                  <a:srgbClr val="F5F0EA"/>
                </a:solidFill>
                <a:latin typeface="微软雅黑" panose="020B0503020204020204" pitchFamily="34" charset="-122"/>
              </a:rPr>
              <a:t>答辩人：谭浩文</a:t>
            </a:r>
            <a:r>
              <a:rPr lang="en-US" altLang="zh-CN" sz="2400" b="1" dirty="0">
                <a:solidFill>
                  <a:srgbClr val="F5F0EA"/>
                </a:solidFill>
                <a:latin typeface="微软雅黑" panose="020B0503020204020204" pitchFamily="34" charset="-122"/>
              </a:rPr>
              <a:t>           </a:t>
            </a:r>
            <a:r>
              <a:rPr lang="zh-CN" altLang="en-US" sz="2400" b="1" dirty="0">
                <a:solidFill>
                  <a:srgbClr val="F5F0EA"/>
                </a:solidFill>
                <a:latin typeface="微软雅黑" panose="020B0503020204020204" pitchFamily="34" charset="-122"/>
              </a:rPr>
              <a:t>指导</a:t>
            </a:r>
            <a:r>
              <a:rPr lang="zh-CN" altLang="en-US" sz="2400" b="1" dirty="0">
                <a:solidFill>
                  <a:srgbClr val="F5F0EA"/>
                </a:solidFill>
                <a:latin typeface="微软雅黑" panose="020B0503020204020204" pitchFamily="34" charset="-122"/>
              </a:rPr>
              <a:t>导师</a:t>
            </a:r>
            <a:r>
              <a:rPr lang="zh-CN" altLang="en-US" sz="2400" b="1" dirty="0">
                <a:solidFill>
                  <a:srgbClr val="F5F0EA"/>
                </a:solidFill>
                <a:latin typeface="微软雅黑" panose="020B0503020204020204" pitchFamily="34" charset="-122"/>
              </a:rPr>
              <a:t>：吴伟民	</a:t>
            </a:r>
            <a:endParaRPr lang="zh-CN" altLang="en-US" sz="2400" b="1" dirty="0">
              <a:solidFill>
                <a:srgbClr val="F5F0EA"/>
              </a:solidFill>
              <a:latin typeface="微软雅黑" panose="020B0503020204020204" pitchFamily="34" charset="-122"/>
            </a:endParaRPr>
          </a:p>
        </p:txBody>
      </p:sp>
      <p:sp>
        <p:nvSpPr>
          <p:cNvPr id="2" name="文本框 1"/>
          <p:cNvSpPr txBox="1"/>
          <p:nvPr/>
        </p:nvSpPr>
        <p:spPr>
          <a:xfrm>
            <a:off x="4175125" y="-932815"/>
            <a:ext cx="4064000" cy="368300"/>
          </a:xfrm>
          <a:prstGeom prst="rect">
            <a:avLst/>
          </a:prstGeom>
          <a:noFill/>
        </p:spPr>
        <p:txBody>
          <a:bodyPr wrap="square" rtlCol="0">
            <a:spAutoFit/>
          </a:bodyPr>
          <a:p>
            <a:endParaRPr lang="zh-CN" altLang="en-US"/>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a:t>
            </a: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内容</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2</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6" name="文本框 45"/>
          <p:cNvSpPr txBox="1"/>
          <p:nvPr/>
        </p:nvSpPr>
        <p:spPr>
          <a:xfrm>
            <a:off x="583248" y="992188"/>
            <a:ext cx="3421063" cy="460375"/>
          </a:xfrm>
          <a:prstGeom prst="rect">
            <a:avLst/>
          </a:prstGeom>
          <a:noFill/>
        </p:spPr>
        <p:txBody>
          <a:bodyPr wrap="square" rtlCol="0" anchor="t">
            <a:spAutoFit/>
          </a:bodyPr>
          <a:lstStyle/>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时隙划分软件实现</a:t>
            </a:r>
            <a:endParaRPr kumimoji="0" lang="zh-CN" altLang="en-US" sz="2400" b="1" kern="1200" cap="none" spc="0" normalizeH="0" baseline="0" noProof="0" dirty="0">
              <a:solidFill>
                <a:schemeClr val="accent5"/>
              </a:solidFill>
              <a:latin typeface="+mn-lt"/>
              <a:ea typeface="+mn-ea"/>
              <a:cs typeface="+mn-cs"/>
            </a:endParaRPr>
          </a:p>
        </p:txBody>
      </p:sp>
      <p:sp>
        <p:nvSpPr>
          <p:cNvPr id="2" name="文本框 1"/>
          <p:cNvSpPr txBox="1"/>
          <p:nvPr/>
        </p:nvSpPr>
        <p:spPr>
          <a:xfrm>
            <a:off x="429895" y="1492250"/>
            <a:ext cx="11332845" cy="5539105"/>
          </a:xfrm>
          <a:prstGeom prst="rect">
            <a:avLst/>
          </a:prstGeom>
          <a:noFill/>
        </p:spPr>
        <p:txBody>
          <a:bodyPr wrap="square" rtlCol="0" anchor="t">
            <a:spAutoFit/>
          </a:bodyPr>
          <a:p>
            <a:pPr marR="0" defTabSz="609600" eaLnBrk="1" fontAlgn="auto" hangingPunct="1">
              <a:lnSpc>
                <a:spcPct val="150000"/>
              </a:lnSpc>
              <a:spcBef>
                <a:spcPts val="0"/>
              </a:spcBef>
              <a:spcAft>
                <a:spcPts val="0"/>
              </a:spcAft>
              <a:buClrTx/>
              <a:buSzTx/>
              <a:buFontTx/>
              <a:buNone/>
              <a:defRPr/>
            </a:pPr>
            <a:r>
              <a:rPr lang="en-US" sz="2400" b="1" kern="100" noProof="0">
                <a:cs typeface="Times New Roman" panose="02020603050405020304" pitchFamily="18" charset="0"/>
                <a:sym typeface="+mn-ea"/>
              </a:rPr>
              <a:t>         </a:t>
            </a:r>
            <a:r>
              <a:rPr sz="2400" b="1" kern="100" noProof="0">
                <a:cs typeface="Times New Roman" panose="02020603050405020304" pitchFamily="18" charset="0"/>
                <a:sym typeface="+mn-ea"/>
              </a:rPr>
              <a:t>本次方案基本思路是根据用户流量划分分组，大流量用户不能在一个组。然后路由器将用户按照数据流量从大到小排列，再根据一定的算法，将数据量大的和数据量小的均衡在一个组内</a:t>
            </a:r>
            <a:r>
              <a:rPr lang="zh-CN" sz="2400" b="1" kern="100" noProof="0">
                <a:cs typeface="Times New Roman" panose="02020603050405020304" pitchFamily="18" charset="0"/>
                <a:sym typeface="+mn-ea"/>
              </a:rPr>
              <a:t>，</a:t>
            </a:r>
            <a:r>
              <a:rPr sz="2400" b="1" kern="100" noProof="0">
                <a:cs typeface="Times New Roman" panose="02020603050405020304" pitchFamily="18" charset="0"/>
                <a:sym typeface="+mn-ea"/>
              </a:rPr>
              <a:t>分组算法：</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1.将原始数据从大到小排列</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2.初始化分组集合（将最大的N个数从大到小分配到集合中）</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3.将剩下的原始数据顺序放入头结点</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4.头结点寻址（满员将头结点给下一节点并移除自己；从子节点开始顺序比较找到比自己小的节点并插入到此节点前并将头结点给下一节点）</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5.将满员节点汇总</a:t>
            </a:r>
            <a:endParaRPr sz="2400" b="1" kern="100" noProof="0">
              <a:cs typeface="Times New Roman" panose="02020603050405020304" pitchFamily="18" charset="0"/>
              <a:sym typeface="+mn-ea"/>
            </a:endParaRPr>
          </a:p>
          <a:p>
            <a:pPr marR="0" indent="363855" defTabSz="609600" eaLnBrk="1" fontAlgn="auto" hangingPunct="1">
              <a:lnSpc>
                <a:spcPct val="125000"/>
              </a:lnSpc>
              <a:spcBef>
                <a:spcPts val="0"/>
              </a:spcBef>
              <a:spcAft>
                <a:spcPts val="0"/>
              </a:spcAft>
              <a:buClrTx/>
              <a:buSzTx/>
              <a:buFontTx/>
              <a:buNone/>
              <a:defRPr/>
            </a:pPr>
            <a:endParaRPr sz="2400" b="1" kern="100" noProof="0">
              <a:cs typeface="Times New Roman" panose="02020603050405020304" pitchFamily="18" charset="0"/>
              <a:sym typeface="+mn-ea"/>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a:t>
            </a: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内容</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2</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6" name="文本框 45"/>
          <p:cNvSpPr txBox="1"/>
          <p:nvPr/>
        </p:nvSpPr>
        <p:spPr>
          <a:xfrm>
            <a:off x="583248" y="992188"/>
            <a:ext cx="3421063" cy="460375"/>
          </a:xfrm>
          <a:prstGeom prst="rect">
            <a:avLst/>
          </a:prstGeom>
          <a:noFill/>
        </p:spPr>
        <p:txBody>
          <a:bodyPr wrap="square" rtlCol="0" anchor="t">
            <a:spAutoFit/>
          </a:bodyPr>
          <a:lstStyle/>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伪时分发送实现</a:t>
            </a:r>
            <a:endParaRPr kumimoji="0" lang="zh-CN" altLang="en-US" sz="2400" b="1" kern="1200" cap="none" spc="0" normalizeH="0" baseline="0" noProof="0" dirty="0">
              <a:solidFill>
                <a:schemeClr val="accent5"/>
              </a:solidFill>
              <a:latin typeface="+mn-lt"/>
              <a:ea typeface="+mn-ea"/>
              <a:cs typeface="+mn-cs"/>
            </a:endParaRPr>
          </a:p>
        </p:txBody>
      </p:sp>
      <p:sp>
        <p:nvSpPr>
          <p:cNvPr id="2" name="文本框 1"/>
          <p:cNvSpPr txBox="1"/>
          <p:nvPr/>
        </p:nvSpPr>
        <p:spPr>
          <a:xfrm>
            <a:off x="429895" y="1492250"/>
            <a:ext cx="11332845" cy="5077460"/>
          </a:xfrm>
          <a:prstGeom prst="rect">
            <a:avLst/>
          </a:prstGeom>
          <a:noFill/>
        </p:spPr>
        <p:txBody>
          <a:bodyPr wrap="square" rtlCol="0" anchor="t">
            <a:spAutoFit/>
          </a:bodyPr>
          <a:p>
            <a:pPr marR="0" defTabSz="609600" eaLnBrk="1" fontAlgn="auto" hangingPunct="1">
              <a:lnSpc>
                <a:spcPct val="150000"/>
              </a:lnSpc>
              <a:spcBef>
                <a:spcPts val="0"/>
              </a:spcBef>
              <a:spcAft>
                <a:spcPts val="0"/>
              </a:spcAft>
              <a:buClrTx/>
              <a:buSzTx/>
              <a:buFontTx/>
              <a:buNone/>
              <a:defRPr/>
            </a:pPr>
            <a:r>
              <a:rPr lang="en-US" sz="2400" b="1" kern="100" noProof="0">
                <a:cs typeface="Times New Roman" panose="02020603050405020304" pitchFamily="18" charset="0"/>
                <a:sym typeface="+mn-ea"/>
              </a:rPr>
              <a:t>         </a:t>
            </a:r>
            <a:r>
              <a:rPr sz="2400" b="1" kern="100" noProof="0">
                <a:cs typeface="Times New Roman" panose="02020603050405020304" pitchFamily="18" charset="0"/>
                <a:sym typeface="+mn-ea"/>
              </a:rPr>
              <a:t>对于此企业IOT设备，路由器周期发送协调帧（为单播帧）。协调帧中包括每个设备的ID号和设备使用的时隙编号。</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协调帧中包含帧类型，划分的总组数，当前总STA个数以及此协调帧对应的STA时隙信息。此企业IOT设备收到协调帧后进行解析，使自己设备和路由器时间同步。</a:t>
            </a:r>
            <a:endParaRPr sz="2400" b="1" kern="100" noProof="0">
              <a:cs typeface="Times New Roman" panose="02020603050405020304" pitchFamily="18" charset="0"/>
              <a:sym typeface="+mn-ea"/>
            </a:endParaRPr>
          </a:p>
          <a:p>
            <a:pPr marR="0" indent="363855" defTabSz="609600" eaLnBrk="1" fontAlgn="auto" hangingPunct="1">
              <a:lnSpc>
                <a:spcPct val="125000"/>
              </a:lnSpc>
              <a:spcBef>
                <a:spcPts val="0"/>
              </a:spcBef>
              <a:spcAft>
                <a:spcPts val="0"/>
              </a:spcAft>
              <a:buClrTx/>
              <a:buSzTx/>
              <a:buFontTx/>
              <a:buNone/>
              <a:defRPr/>
            </a:pPr>
            <a:r>
              <a:rPr sz="2400" b="1" kern="100" noProof="0">
                <a:cs typeface="Times New Roman" panose="02020603050405020304" pitchFamily="18" charset="0"/>
                <a:sym typeface="+mn-ea"/>
              </a:rPr>
              <a:t>对于下行数据，当路由器接收到服务器发送数据报文时，路由器不会立即向非该公司IOT设备发送数据报文，而是等待到路由器为非该公司IOT设备默认的时隙进行发送，通过控制路由器发送下行数据报文的时间来控制非该公司IOT设备下一个上行TCP报文，实现伪时分，从而减小上行数据冲突概率。对于上行数据，原理和下行类似，是通过控制路由器恢复下行ACK报文来控制非该公司IOT设备的下一个上行报文，实现伪时分，从而减小上行数据冲突概率。</a:t>
            </a:r>
            <a:endParaRPr sz="2400" b="1" kern="100" noProof="0">
              <a:cs typeface="Times New Roman" panose="02020603050405020304" pitchFamily="18" charset="0"/>
              <a:sym typeface="+mn-ea"/>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a:t>
            </a: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内容</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2</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6" name="文本框 45"/>
          <p:cNvSpPr txBox="1"/>
          <p:nvPr/>
        </p:nvSpPr>
        <p:spPr>
          <a:xfrm>
            <a:off x="583565" y="992505"/>
            <a:ext cx="4083050" cy="460375"/>
          </a:xfrm>
          <a:prstGeom prst="rect">
            <a:avLst/>
          </a:prstGeom>
          <a:noFill/>
        </p:spPr>
        <p:txBody>
          <a:bodyPr wrap="square" rtlCol="0" anchor="t">
            <a:spAutoFit/>
          </a:bodyPr>
          <a:lstStyle/>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 IOT设备统一延迟提交实现</a:t>
            </a:r>
            <a:endParaRPr kumimoji="0" lang="zh-CN" altLang="en-US" sz="2400" b="1" kern="1200" cap="none" spc="0" normalizeH="0" baseline="0" noProof="0" dirty="0">
              <a:solidFill>
                <a:schemeClr val="accent5"/>
              </a:solidFill>
              <a:latin typeface="+mn-lt"/>
              <a:ea typeface="+mn-ea"/>
              <a:cs typeface="+mn-cs"/>
            </a:endParaRPr>
          </a:p>
        </p:txBody>
      </p:sp>
      <p:sp>
        <p:nvSpPr>
          <p:cNvPr id="2" name="文本框 1"/>
          <p:cNvSpPr txBox="1"/>
          <p:nvPr/>
        </p:nvSpPr>
        <p:spPr>
          <a:xfrm>
            <a:off x="429895" y="1492250"/>
            <a:ext cx="11332845" cy="4523105"/>
          </a:xfrm>
          <a:prstGeom prst="rect">
            <a:avLst/>
          </a:prstGeom>
          <a:noFill/>
        </p:spPr>
        <p:txBody>
          <a:bodyPr wrap="square" rtlCol="0" anchor="t">
            <a:spAutoFit/>
          </a:bodyPr>
          <a:p>
            <a:pPr marR="0" defTabSz="609600" eaLnBrk="1" fontAlgn="auto" hangingPunct="1">
              <a:lnSpc>
                <a:spcPct val="150000"/>
              </a:lnSpc>
              <a:spcBef>
                <a:spcPts val="0"/>
              </a:spcBef>
              <a:spcAft>
                <a:spcPts val="0"/>
              </a:spcAft>
              <a:buClrTx/>
              <a:buSzTx/>
              <a:buFontTx/>
              <a:buNone/>
              <a:defRPr/>
            </a:pPr>
            <a:r>
              <a:rPr lang="en-US" sz="2400" b="1" kern="100" noProof="0">
                <a:cs typeface="Times New Roman" panose="02020603050405020304" pitchFamily="18" charset="0"/>
                <a:sym typeface="+mn-ea"/>
              </a:rPr>
              <a:t>         </a:t>
            </a:r>
            <a:r>
              <a:rPr sz="2400" b="1" kern="100" noProof="0">
                <a:cs typeface="Times New Roman" panose="02020603050405020304" pitchFamily="18" charset="0"/>
                <a:sym typeface="+mn-ea"/>
              </a:rPr>
              <a:t>为保证IOT设备控制的同步性，对于各设备对于组控统一缓存控制消息知道特定时刻提交协议栈。此时刻由群组控制消息的首帧到达时间和消息群时延联合决定。</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具体做法为，通过记录连续两个控制帧的时间间隔来判断是否为新一组控制消息的首帧。如果两个控制帧之间的间隔大于阈值T，则判断为新一轮控制消息的首帧。</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而群时延时间根据寄存器保存的空口忙闲占空比决定，占空比越高，设置的群时延越大。</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lang="en-US" sz="2400" b="1" kern="100" noProof="0">
                <a:cs typeface="Times New Roman" panose="02020603050405020304" pitchFamily="18" charset="0"/>
                <a:sym typeface="+mn-ea"/>
              </a:rPr>
              <a:t>         </a:t>
            </a:r>
            <a:r>
              <a:rPr sz="2400" b="1" kern="100" noProof="0">
                <a:cs typeface="Times New Roman" panose="02020603050405020304" pitchFamily="18" charset="0"/>
                <a:sym typeface="+mn-ea"/>
              </a:rPr>
              <a:t>一组群组控制消息的提交协议栈时间为路由器记录的该组首帧发送时刻+群时延时间之和，计算后数值通过封装进控制消息传递给终端设备。</a:t>
            </a:r>
            <a:endParaRPr sz="2400" b="1" kern="100" noProof="0">
              <a:cs typeface="Times New Roman" panose="02020603050405020304" pitchFamily="18" charset="0"/>
              <a:sym typeface="+mn-ea"/>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a:t>
            </a: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内容</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2</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6" name="文本框 45"/>
          <p:cNvSpPr txBox="1"/>
          <p:nvPr/>
        </p:nvSpPr>
        <p:spPr>
          <a:xfrm>
            <a:off x="583565" y="992505"/>
            <a:ext cx="4083050" cy="460375"/>
          </a:xfrm>
          <a:prstGeom prst="rect">
            <a:avLst/>
          </a:prstGeom>
          <a:noFill/>
        </p:spPr>
        <p:txBody>
          <a:bodyPr wrap="square" rtlCol="0" anchor="t">
            <a:spAutoFit/>
          </a:bodyPr>
          <a:lstStyle/>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 IOT设备统一延迟提交</a:t>
            </a:r>
            <a:endParaRPr kumimoji="0" lang="zh-CN" altLang="en-US" sz="2400" b="1" kern="1200" cap="none" spc="0" normalizeH="0" baseline="0" noProof="0" dirty="0">
              <a:solidFill>
                <a:schemeClr val="accent5"/>
              </a:solidFill>
              <a:latin typeface="+mn-lt"/>
              <a:ea typeface="+mn-ea"/>
              <a:cs typeface="+mn-cs"/>
            </a:endParaRPr>
          </a:p>
        </p:txBody>
      </p:sp>
      <p:pic>
        <p:nvPicPr>
          <p:cNvPr id="2" name="图片 -2147482617" descr="74OG_8RS{5`P`BND68O{OXU"/>
          <p:cNvPicPr>
            <a:picLocks noChangeAspect="1"/>
          </p:cNvPicPr>
          <p:nvPr>
            <p:custDataLst>
              <p:tags r:id="rId1"/>
            </p:custDataLst>
          </p:nvPr>
        </p:nvPicPr>
        <p:blipFill>
          <a:blip r:embed="rId2"/>
          <a:stretch>
            <a:fillRect/>
          </a:stretch>
        </p:blipFill>
        <p:spPr>
          <a:xfrm>
            <a:off x="1772920" y="1452880"/>
            <a:ext cx="8880475" cy="5161280"/>
          </a:xfrm>
          <a:prstGeom prst="rect">
            <a:avLst/>
          </a:prstGeom>
          <a:noFill/>
          <a:ln w="9525">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研究内容</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2</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6" name="文本框 45"/>
          <p:cNvSpPr txBox="1"/>
          <p:nvPr/>
        </p:nvSpPr>
        <p:spPr>
          <a:xfrm>
            <a:off x="590550" y="930910"/>
            <a:ext cx="4315460" cy="460375"/>
          </a:xfrm>
          <a:prstGeom prst="rect">
            <a:avLst/>
          </a:prstGeom>
          <a:noFill/>
        </p:spPr>
        <p:txBody>
          <a:bodyPr wrap="square" rtlCol="0" anchor="t">
            <a:spAutoFit/>
          </a:bodyPr>
          <a:lstStyle/>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TCP提前确认和中间层重传实现</a:t>
            </a:r>
            <a:endParaRPr kumimoji="0" lang="zh-CN" altLang="en-US" sz="2400" b="1" kern="1200" cap="none" spc="0" normalizeH="0" baseline="0" noProof="0" dirty="0">
              <a:solidFill>
                <a:schemeClr val="accent5"/>
              </a:solidFill>
              <a:latin typeface="+mn-lt"/>
              <a:ea typeface="+mn-ea"/>
              <a:cs typeface="+mn-cs"/>
            </a:endParaRPr>
          </a:p>
        </p:txBody>
      </p:sp>
      <p:sp>
        <p:nvSpPr>
          <p:cNvPr id="2" name="文本框 1"/>
          <p:cNvSpPr txBox="1"/>
          <p:nvPr/>
        </p:nvSpPr>
        <p:spPr>
          <a:xfrm>
            <a:off x="501650" y="1351915"/>
            <a:ext cx="11332845" cy="4154170"/>
          </a:xfrm>
          <a:prstGeom prst="rect">
            <a:avLst/>
          </a:prstGeom>
          <a:noFill/>
        </p:spPr>
        <p:txBody>
          <a:bodyPr wrap="square" rtlCol="0" anchor="t">
            <a:spAutoFit/>
          </a:bodyPr>
          <a:p>
            <a:pPr marR="0" defTabSz="609600" eaLnBrk="1" fontAlgn="auto" hangingPunct="1">
              <a:lnSpc>
                <a:spcPct val="150000"/>
              </a:lnSpc>
              <a:spcBef>
                <a:spcPts val="0"/>
              </a:spcBef>
              <a:spcAft>
                <a:spcPts val="0"/>
              </a:spcAft>
              <a:buClrTx/>
              <a:buSzTx/>
              <a:buFontTx/>
              <a:buNone/>
              <a:defRPr/>
            </a:pPr>
            <a:r>
              <a:rPr lang="en-US" sz="2400" b="1" kern="100" noProof="0">
                <a:cs typeface="Times New Roman" panose="02020603050405020304" pitchFamily="18" charset="0"/>
                <a:sym typeface="+mn-ea"/>
              </a:rPr>
              <a:t>      </a:t>
            </a:r>
            <a:r>
              <a:rPr lang="en-US" sz="2800" b="1" kern="100" noProof="0">
                <a:cs typeface="Times New Roman" panose="02020603050405020304" pitchFamily="18" charset="0"/>
                <a:sym typeface="+mn-ea"/>
              </a:rPr>
              <a:t>    </a:t>
            </a:r>
            <a:r>
              <a:rPr sz="2800" b="1" kern="100" noProof="0">
                <a:cs typeface="Times New Roman" panose="02020603050405020304" pitchFamily="18" charset="0"/>
                <a:sym typeface="+mn-ea"/>
              </a:rPr>
              <a:t>在本方案中，为了对下行报文进行提前确认。具体做法是，首先在TCP通信双方之间建立一个数据缓存站点，TCP数据缓存站点将数据进行缓存备份，并在收到实际接收方发送的确认报文前，在数据缓存站点接收到数据缓存报文时，数据缓存站点就提前给发送方发送确认。</a:t>
            </a:r>
            <a:r>
              <a:rPr lang="en-US" sz="2800" b="1" kern="100" noProof="0">
                <a:cs typeface="Times New Roman" panose="02020603050405020304" pitchFamily="18" charset="0"/>
                <a:sym typeface="+mn-ea"/>
              </a:rPr>
              <a:t>       </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endParaRPr sz="2400" b="1" kern="100" noProof="0">
              <a:cs typeface="Times New Roman" panose="02020603050405020304" pitchFamily="18" charset="0"/>
              <a:sym typeface="+mn-ea"/>
            </a:endParaRPr>
          </a:p>
          <a:p>
            <a:pPr marR="0" indent="363855" defTabSz="609600" eaLnBrk="1" fontAlgn="auto" hangingPunct="1">
              <a:lnSpc>
                <a:spcPct val="125000"/>
              </a:lnSpc>
              <a:spcBef>
                <a:spcPts val="0"/>
              </a:spcBef>
              <a:spcAft>
                <a:spcPts val="0"/>
              </a:spcAft>
              <a:buClrTx/>
              <a:buSzTx/>
              <a:buFontTx/>
              <a:buNone/>
              <a:defRPr/>
            </a:pPr>
            <a:endParaRPr sz="2400" b="1" kern="100" noProof="0">
              <a:cs typeface="Times New Roman" panose="02020603050405020304" pitchFamily="18" charset="0"/>
              <a:sym typeface="+mn-ea"/>
            </a:endParaRPr>
          </a:p>
          <a:p>
            <a:pPr marR="0" indent="363855" defTabSz="609600" eaLnBrk="1" fontAlgn="auto" hangingPunct="1">
              <a:lnSpc>
                <a:spcPct val="125000"/>
              </a:lnSpc>
              <a:spcBef>
                <a:spcPts val="0"/>
              </a:spcBef>
              <a:spcAft>
                <a:spcPts val="0"/>
              </a:spcAft>
              <a:buClrTx/>
              <a:buSzTx/>
              <a:buFontTx/>
              <a:buNone/>
              <a:defRPr/>
            </a:pPr>
            <a:endParaRPr sz="2400" b="1" kern="100" noProof="0">
              <a:cs typeface="Times New Roman" panose="02020603050405020304" pitchFamily="18" charset="0"/>
              <a:sym typeface="+mn-ea"/>
            </a:endParaRPr>
          </a:p>
        </p:txBody>
      </p:sp>
      <p:pic>
        <p:nvPicPr>
          <p:cNvPr id="3" name="图片 -2147482615" descr="W1]$}{LHAHOKS)KB{I%]]NP"/>
          <p:cNvPicPr>
            <a:picLocks noChangeAspect="1"/>
          </p:cNvPicPr>
          <p:nvPr>
            <p:custDataLst>
              <p:tags r:id="rId1"/>
            </p:custDataLst>
          </p:nvPr>
        </p:nvPicPr>
        <p:blipFill>
          <a:blip r:embed="rId2"/>
          <a:stretch>
            <a:fillRect/>
          </a:stretch>
        </p:blipFill>
        <p:spPr>
          <a:xfrm>
            <a:off x="2773045" y="3973830"/>
            <a:ext cx="6426835" cy="2624455"/>
          </a:xfrm>
          <a:prstGeom prst="rect">
            <a:avLst/>
          </a:prstGeom>
          <a:noFill/>
          <a:ln w="9525">
            <a:noFill/>
          </a:ln>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研究内容</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2</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6" name="文本框 45"/>
          <p:cNvSpPr txBox="1"/>
          <p:nvPr/>
        </p:nvSpPr>
        <p:spPr>
          <a:xfrm>
            <a:off x="583565" y="1052830"/>
            <a:ext cx="4315460" cy="460375"/>
          </a:xfrm>
          <a:prstGeom prst="rect">
            <a:avLst/>
          </a:prstGeom>
          <a:noFill/>
        </p:spPr>
        <p:txBody>
          <a:bodyPr wrap="square" rtlCol="0" anchor="t">
            <a:spAutoFit/>
          </a:bodyPr>
          <a:lstStyle/>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TCP提前确认</a:t>
            </a:r>
            <a:endParaRPr kumimoji="0" lang="zh-CN" altLang="en-US" sz="2400" b="1" kern="1200" cap="none" spc="0" normalizeH="0" baseline="0" noProof="0" dirty="0">
              <a:solidFill>
                <a:schemeClr val="accent5"/>
              </a:solidFill>
              <a:latin typeface="+mn-lt"/>
              <a:ea typeface="+mn-ea"/>
              <a:cs typeface="+mn-cs"/>
            </a:endParaRPr>
          </a:p>
        </p:txBody>
      </p:sp>
      <p:pic>
        <p:nvPicPr>
          <p:cNvPr id="2" name="图片 -2147482614" descr=")V{MUIHFR)LR2O__8OVZDQF"/>
          <p:cNvPicPr>
            <a:picLocks noChangeAspect="1"/>
          </p:cNvPicPr>
          <p:nvPr>
            <p:custDataLst>
              <p:tags r:id="rId1"/>
            </p:custDataLst>
          </p:nvPr>
        </p:nvPicPr>
        <p:blipFill>
          <a:blip r:embed="rId2"/>
          <a:stretch>
            <a:fillRect/>
          </a:stretch>
        </p:blipFill>
        <p:spPr>
          <a:xfrm>
            <a:off x="1425575" y="1513205"/>
            <a:ext cx="8635365" cy="5010150"/>
          </a:xfrm>
          <a:prstGeom prst="rect">
            <a:avLst/>
          </a:prstGeom>
          <a:noFill/>
          <a:ln w="9525">
            <a:noFill/>
          </a:ln>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研究内容</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2</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2" name="文本框 1"/>
          <p:cNvSpPr txBox="1"/>
          <p:nvPr/>
        </p:nvSpPr>
        <p:spPr>
          <a:xfrm>
            <a:off x="429895" y="1412240"/>
            <a:ext cx="11332845" cy="6739255"/>
          </a:xfrm>
          <a:prstGeom prst="rect">
            <a:avLst/>
          </a:prstGeom>
          <a:noFill/>
        </p:spPr>
        <p:txBody>
          <a:bodyPr wrap="square" rtlCol="0" anchor="t">
            <a:spAutoFit/>
          </a:bodyPr>
          <a:p>
            <a:pPr marR="0" defTabSz="609600" eaLnBrk="1" fontAlgn="auto" hangingPunct="1">
              <a:lnSpc>
                <a:spcPct val="150000"/>
              </a:lnSpc>
              <a:spcBef>
                <a:spcPts val="0"/>
              </a:spcBef>
              <a:spcAft>
                <a:spcPts val="0"/>
              </a:spcAft>
              <a:buClrTx/>
              <a:buSzTx/>
              <a:buFontTx/>
              <a:buNone/>
              <a:defRPr/>
            </a:pPr>
            <a:r>
              <a:rPr lang="en-US" sz="2400" b="1" kern="100" noProof="0">
                <a:cs typeface="Times New Roman" panose="02020603050405020304" pitchFamily="18" charset="0"/>
                <a:sym typeface="+mn-ea"/>
              </a:rPr>
              <a:t> </a:t>
            </a:r>
            <a:r>
              <a:rPr sz="2800" b="1" kern="100" noProof="0">
                <a:cs typeface="Times New Roman" panose="02020603050405020304" pitchFamily="18" charset="0"/>
                <a:sym typeface="+mn-ea"/>
              </a:rPr>
              <a:t>（1）当路由器接收到下行数据报文时，解析报文，如果报文对应的是该公司IOT设备，则路由器直接发送该报文。</a:t>
            </a:r>
            <a:endParaRPr sz="28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800" b="1" kern="100" noProof="0">
                <a:cs typeface="Times New Roman" panose="02020603050405020304" pitchFamily="18" charset="0"/>
                <a:sym typeface="+mn-ea"/>
              </a:rPr>
              <a:t>（2）在路由器收到单播组控报文时，构造一个TCP ACK报文回复给服务器，代替IOT设备提前回复确认报文。</a:t>
            </a:r>
            <a:endParaRPr sz="28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800" b="1" kern="100" noProof="0">
                <a:cs typeface="Times New Roman" panose="02020603050405020304" pitchFamily="18" charset="0"/>
                <a:sym typeface="+mn-ea"/>
              </a:rPr>
              <a:t>（3）IOT身板在统一延时后回复实际ACK报文，路由器接收此确认后释放缓存窗口内此报文对应的数据报文。</a:t>
            </a:r>
            <a:endParaRPr sz="28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800" b="1" kern="100" noProof="0">
                <a:cs typeface="Times New Roman" panose="02020603050405020304" pitchFamily="18" charset="0"/>
                <a:sym typeface="+mn-ea"/>
              </a:rPr>
              <a:t>在路由器代替IOT设备对下行报文进行提前确认后，为了保证下行数据报文在路由器与IOT设备之间的可靠传输，使用了中间层重传机制。</a:t>
            </a:r>
            <a:r>
              <a:rPr lang="en-US" sz="2800" b="1" kern="100" noProof="0">
                <a:cs typeface="Times New Roman" panose="02020603050405020304" pitchFamily="18" charset="0"/>
                <a:sym typeface="+mn-ea"/>
              </a:rPr>
              <a:t>      </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endParaRPr sz="2400" b="1" kern="100" noProof="0">
              <a:cs typeface="Times New Roman" panose="02020603050405020304" pitchFamily="18" charset="0"/>
              <a:sym typeface="+mn-ea"/>
            </a:endParaRPr>
          </a:p>
          <a:p>
            <a:pPr marR="0" indent="363855" defTabSz="609600" eaLnBrk="1" fontAlgn="auto" hangingPunct="1">
              <a:lnSpc>
                <a:spcPct val="125000"/>
              </a:lnSpc>
              <a:spcBef>
                <a:spcPts val="0"/>
              </a:spcBef>
              <a:spcAft>
                <a:spcPts val="0"/>
              </a:spcAft>
              <a:buClrTx/>
              <a:buSzTx/>
              <a:buFontTx/>
              <a:buNone/>
              <a:defRPr/>
            </a:pPr>
            <a:endParaRPr sz="2400" b="1" kern="100" noProof="0">
              <a:cs typeface="Times New Roman" panose="02020603050405020304" pitchFamily="18" charset="0"/>
              <a:sym typeface="+mn-ea"/>
            </a:endParaRPr>
          </a:p>
          <a:p>
            <a:pPr marR="0" indent="363855" defTabSz="609600" eaLnBrk="1" fontAlgn="auto" hangingPunct="1">
              <a:lnSpc>
                <a:spcPct val="125000"/>
              </a:lnSpc>
              <a:spcBef>
                <a:spcPts val="0"/>
              </a:spcBef>
              <a:spcAft>
                <a:spcPts val="0"/>
              </a:spcAft>
              <a:buClrTx/>
              <a:buSzTx/>
              <a:buFontTx/>
              <a:buNone/>
              <a:defRPr/>
            </a:pPr>
            <a:endParaRPr sz="2400" b="1" kern="100" noProof="0">
              <a:cs typeface="Times New Roman" panose="02020603050405020304" pitchFamily="18" charset="0"/>
              <a:sym typeface="+mn-ea"/>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研究内容</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2</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2" name="文本框 1"/>
          <p:cNvSpPr txBox="1"/>
          <p:nvPr/>
        </p:nvSpPr>
        <p:spPr>
          <a:xfrm>
            <a:off x="584200" y="960755"/>
            <a:ext cx="11332845" cy="6092825"/>
          </a:xfrm>
          <a:prstGeom prst="rect">
            <a:avLst/>
          </a:prstGeom>
          <a:noFill/>
        </p:spPr>
        <p:txBody>
          <a:bodyPr wrap="square" rtlCol="0" anchor="t">
            <a:spAutoFit/>
          </a:bodyPr>
          <a:p>
            <a:pPr marR="0" defTabSz="609600" eaLnBrk="1" fontAlgn="auto" hangingPunct="1">
              <a:lnSpc>
                <a:spcPct val="150000"/>
              </a:lnSpc>
              <a:spcBef>
                <a:spcPts val="0"/>
              </a:spcBef>
              <a:spcAft>
                <a:spcPts val="0"/>
              </a:spcAft>
              <a:buClrTx/>
              <a:buSzTx/>
              <a:buFontTx/>
              <a:buNone/>
              <a:defRPr/>
            </a:pPr>
            <a:r>
              <a:rPr lang="en-US" sz="2400" b="1" kern="100" noProof="0">
                <a:cs typeface="Times New Roman" panose="02020603050405020304" pitchFamily="18" charset="0"/>
                <a:sym typeface="+mn-ea"/>
              </a:rPr>
              <a:t>       </a:t>
            </a:r>
            <a:r>
              <a:rPr lang="en-US" sz="2800" b="1" kern="100" noProof="0">
                <a:cs typeface="Times New Roman" panose="02020603050405020304" pitchFamily="18" charset="0"/>
                <a:sym typeface="+mn-ea"/>
              </a:rPr>
              <a:t>  </a:t>
            </a:r>
            <a:r>
              <a:rPr sz="2800" b="1" kern="100" noProof="0">
                <a:cs typeface="Times New Roman" panose="02020603050405020304" pitchFamily="18" charset="0"/>
                <a:sym typeface="+mn-ea"/>
              </a:rPr>
              <a:t>在UMAC与内核的中间层维护一个由数组实现的缓存窗口，在报文传输完成后，发送完成中断处理会调用相关函数来释放已经完成发送的报文，此时对传输失败的TCP报文的序号与设备信息进行记录存入kfifo队列(节约资源，只记录传输失败的报文信息)。然后由一个重传定时器按一定时间间隔重复触发重传线程，每次触发重传线程时就读取kfifo信息，重传发送失败的报文。同时更新维护重传窗口，释放存活时间超时和重传次数超时的报文。</a:t>
            </a:r>
            <a:r>
              <a:rPr lang="en-US" sz="2800" b="1" kern="100" noProof="0">
                <a:cs typeface="Times New Roman" panose="02020603050405020304" pitchFamily="18" charset="0"/>
                <a:sym typeface="+mn-ea"/>
              </a:rPr>
              <a:t>      </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endParaRPr sz="2400" b="1" kern="100" noProof="0">
              <a:cs typeface="Times New Roman" panose="02020603050405020304" pitchFamily="18" charset="0"/>
              <a:sym typeface="+mn-ea"/>
            </a:endParaRPr>
          </a:p>
          <a:p>
            <a:pPr marR="0" indent="363855" defTabSz="609600" eaLnBrk="1" fontAlgn="auto" hangingPunct="1">
              <a:lnSpc>
                <a:spcPct val="125000"/>
              </a:lnSpc>
              <a:spcBef>
                <a:spcPts val="0"/>
              </a:spcBef>
              <a:spcAft>
                <a:spcPts val="0"/>
              </a:spcAft>
              <a:buClrTx/>
              <a:buSzTx/>
              <a:buFontTx/>
              <a:buNone/>
              <a:defRPr/>
            </a:pPr>
            <a:endParaRPr sz="2400" b="1" kern="100" noProof="0">
              <a:cs typeface="Times New Roman" panose="02020603050405020304" pitchFamily="18" charset="0"/>
              <a:sym typeface="+mn-ea"/>
            </a:endParaRPr>
          </a:p>
          <a:p>
            <a:pPr marR="0" indent="363855" defTabSz="609600" eaLnBrk="1" fontAlgn="auto" hangingPunct="1">
              <a:lnSpc>
                <a:spcPct val="125000"/>
              </a:lnSpc>
              <a:spcBef>
                <a:spcPts val="0"/>
              </a:spcBef>
              <a:spcAft>
                <a:spcPts val="0"/>
              </a:spcAft>
              <a:buClrTx/>
              <a:buSzTx/>
              <a:buFontTx/>
              <a:buNone/>
              <a:defRPr/>
            </a:pPr>
            <a:endParaRPr sz="2400" b="1" kern="100" noProof="0">
              <a:cs typeface="Times New Roman" panose="02020603050405020304" pitchFamily="18" charset="0"/>
              <a:sym typeface="+mn-ea"/>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图片 6"/>
          <p:cNvPicPr>
            <a:picLocks noChangeAspect="1"/>
          </p:cNvPicPr>
          <p:nvPr/>
        </p:nvPicPr>
        <p:blipFill>
          <a:blip r:embed="rId1"/>
          <a:stretch>
            <a:fillRect/>
          </a:stretch>
        </p:blipFill>
        <p:spPr>
          <a:xfrm>
            <a:off x="0" y="0"/>
            <a:ext cx="12192000" cy="6078538"/>
          </a:xfrm>
          <a:prstGeom prst="rect">
            <a:avLst/>
          </a:prstGeom>
          <a:noFill/>
          <a:ln w="9525">
            <a:noFill/>
          </a:ln>
        </p:spPr>
      </p:pic>
      <p:sp>
        <p:nvSpPr>
          <p:cNvPr id="6" name="任意多边形 5"/>
          <p:cNvSpPr/>
          <p:nvPr/>
        </p:nvSpPr>
        <p:spPr>
          <a:xfrm rot="10800000">
            <a:off x="177800" y="142875"/>
            <a:ext cx="11836400" cy="5718175"/>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7892" name="组合 144"/>
          <p:cNvGrpSpPr/>
          <p:nvPr/>
        </p:nvGrpSpPr>
        <p:grpSpPr>
          <a:xfrm>
            <a:off x="3684588" y="346075"/>
            <a:ext cx="4819650" cy="4822825"/>
            <a:chOff x="4170953" y="833056"/>
            <a:chExt cx="3846813" cy="3848451"/>
          </a:xfrm>
        </p:grpSpPr>
        <p:grpSp>
          <p:nvGrpSpPr>
            <p:cNvPr id="37893" name="组合 130"/>
            <p:cNvGrpSpPr/>
            <p:nvPr/>
          </p:nvGrpSpPr>
          <p:grpSpPr>
            <a:xfrm>
              <a:off x="4170953" y="833056"/>
              <a:ext cx="3846813" cy="3848451"/>
              <a:chOff x="4170953" y="833056"/>
              <a:chExt cx="3846813" cy="3848451"/>
            </a:xfrm>
          </p:grpSpPr>
          <p:grpSp>
            <p:nvGrpSpPr>
              <p:cNvPr id="37901"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31" name="直接连接符 30"/>
              <p:cNvCxnSpPr/>
              <p:nvPr/>
            </p:nvCxnSpPr>
            <p:spPr>
              <a:xfrm rot="-5400000" flipH="1">
                <a:off x="4224639" y="25594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5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7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9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37894"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38" name="矩形 137"/>
            <p:cNvSpPr/>
            <p:nvPr/>
          </p:nvSpPr>
          <p:spPr>
            <a:xfrm>
              <a:off x="5290509" y="1616208"/>
              <a:ext cx="1605626" cy="5148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0" cap="none" spc="0" normalizeH="0" baseline="0" noProof="0" dirty="0">
                  <a:ln>
                    <a:noFill/>
                  </a:ln>
                  <a:solidFill>
                    <a:srgbClr val="F5F0EA"/>
                  </a:solidFill>
                  <a:effectLst/>
                  <a:uLnTx/>
                  <a:uFillTx/>
                  <a:latin typeface="微软雅黑" panose="020B0503020204020204" pitchFamily="34" charset="-122"/>
                  <a:ea typeface="微软雅黑" panose="020B0503020204020204" pitchFamily="34" charset="-122"/>
                  <a:cs typeface="+mn-cs"/>
                </a:rPr>
                <a:t>第</a:t>
              </a:r>
              <a:r>
                <a:rPr kumimoji="0" lang="zh-CN" altLang="en-US" sz="3600" b="0" i="0" u="none" strike="noStrike" kern="0" cap="none" spc="0" normalizeH="0" baseline="0" noProof="0" dirty="0">
                  <a:ln>
                    <a:noFill/>
                  </a:ln>
                  <a:solidFill>
                    <a:srgbClr val="F5F0EA"/>
                  </a:solidFill>
                  <a:effectLst/>
                  <a:uLnTx/>
                  <a:uFillTx/>
                  <a:latin typeface="微软雅黑" panose="020B0503020204020204" pitchFamily="34" charset="-122"/>
                  <a:ea typeface="微软雅黑" panose="020B0503020204020204" pitchFamily="34" charset="-122"/>
                  <a:cs typeface="+mn-cs"/>
                </a:rPr>
                <a:t>三部分</a:t>
              </a:r>
              <a:endParaRPr kumimoji="0" lang="zh-CN" altLang="en-US" sz="3600" b="0" i="0" u="none" strike="noStrike" kern="0" cap="none" spc="0" normalizeH="0" baseline="0" noProof="0" dirty="0">
                <a:ln>
                  <a:noFill/>
                </a:ln>
                <a:solidFill>
                  <a:srgbClr val="F5F0EA"/>
                </a:solidFill>
                <a:effectLst/>
                <a:uLnTx/>
                <a:uFillTx/>
                <a:latin typeface="微软雅黑" panose="020B0503020204020204" pitchFamily="34" charset="-122"/>
                <a:ea typeface="微软雅黑" panose="020B0503020204020204" pitchFamily="34" charset="-122"/>
                <a:cs typeface="+mn-cs"/>
              </a:endParaRPr>
            </a:p>
          </p:txBody>
        </p:sp>
        <p:sp>
          <p:nvSpPr>
            <p:cNvPr id="37896" name="矩形 138"/>
            <p:cNvSpPr/>
            <p:nvPr/>
          </p:nvSpPr>
          <p:spPr>
            <a:xfrm>
              <a:off x="4505689" y="2396875"/>
              <a:ext cx="3175268" cy="662268"/>
            </a:xfrm>
            <a:prstGeom prst="rect">
              <a:avLst/>
            </a:prstGeom>
            <a:noFill/>
            <a:ln w="9525">
              <a:noFill/>
            </a:ln>
          </p:spPr>
          <p:txBody>
            <a:bodyPr wrap="none">
              <a:spAutoFit/>
            </a:bodyPr>
            <a:p>
              <a:pPr algn="ctr" eaLnBrk="1" hangingPunct="1">
                <a:buNone/>
              </a:pPr>
              <a:r>
                <a:rPr lang="en-US" altLang="zh-CN" sz="4800" b="1" dirty="0">
                  <a:solidFill>
                    <a:srgbClr val="F5F0EA"/>
                  </a:solidFill>
                  <a:latin typeface="Calibri" panose="020F0502020204030204" pitchFamily="34" charset="0"/>
                </a:rPr>
                <a:t>『</a:t>
              </a:r>
              <a:r>
                <a:rPr lang="zh-CN" altLang="en-US" sz="4800" b="1" dirty="0">
                  <a:solidFill>
                    <a:srgbClr val="F5F0EA"/>
                  </a:solidFill>
                  <a:latin typeface="Calibri" panose="020F0502020204030204" pitchFamily="34" charset="0"/>
                </a:rPr>
                <a:t>后期</a:t>
              </a:r>
              <a:r>
                <a:rPr lang="zh-CN" altLang="en-US" sz="4800" b="1" dirty="0">
                  <a:solidFill>
                    <a:srgbClr val="F5F0EA"/>
                  </a:solidFill>
                  <a:latin typeface="Calibri" panose="020F0502020204030204" pitchFamily="34" charset="0"/>
                </a:rPr>
                <a:t>工作 </a:t>
              </a:r>
              <a:r>
                <a:rPr lang="en-US" altLang="zh-CN" sz="4800" b="1" dirty="0">
                  <a:solidFill>
                    <a:srgbClr val="F5F0EA"/>
                  </a:solidFill>
                  <a:latin typeface="Calibri" panose="020F0502020204030204" pitchFamily="34" charset="0"/>
                </a:rPr>
                <a:t>』</a:t>
              </a:r>
              <a:endParaRPr lang="en-US" altLang="zh-CN" sz="4800" b="1" dirty="0">
                <a:solidFill>
                  <a:srgbClr val="F5F0EA"/>
                </a:solidFill>
                <a:latin typeface="Calibri" panose="020F0502020204030204" pitchFamily="34" charset="0"/>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Freeform 69"/>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Freeform 70"/>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后期工作</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39700"/>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3</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cxnSp>
        <p:nvCxnSpPr>
          <p:cNvPr id="37" name="直接连接符 36"/>
          <p:cNvCxnSpPr/>
          <p:nvPr/>
        </p:nvCxnSpPr>
        <p:spPr>
          <a:xfrm>
            <a:off x="12033250" y="177800"/>
            <a:ext cx="0" cy="6502400"/>
          </a:xfrm>
          <a:prstGeom prst="line">
            <a:avLst/>
          </a:prstGeom>
          <a:ln w="19050">
            <a:solidFill>
              <a:srgbClr val="F5F0EA"/>
            </a:solidFill>
            <a:prstDash val="dash"/>
          </a:ln>
        </p:spPr>
        <p:style>
          <a:lnRef idx="1">
            <a:schemeClr val="accent1"/>
          </a:lnRef>
          <a:fillRef idx="0">
            <a:schemeClr val="accent1"/>
          </a:fillRef>
          <a:effectRef idx="0">
            <a:schemeClr val="accent1"/>
          </a:effectRef>
          <a:fontRef idx="minor">
            <a:schemeClr val="tx1"/>
          </a:fontRef>
        </p:style>
      </p:cxnSp>
      <p:sp>
        <p:nvSpPr>
          <p:cNvPr id="38918" name="文本框 27"/>
          <p:cNvSpPr txBox="1"/>
          <p:nvPr/>
        </p:nvSpPr>
        <p:spPr>
          <a:xfrm>
            <a:off x="583883" y="1154113"/>
            <a:ext cx="11255375" cy="5015865"/>
          </a:xfrm>
          <a:prstGeom prst="rect">
            <a:avLst/>
          </a:prstGeom>
          <a:noFill/>
          <a:ln w="9525">
            <a:noFill/>
          </a:ln>
        </p:spPr>
        <p:txBody>
          <a:bodyPr>
            <a:spAutoFit/>
          </a:bodyPr>
          <a:p>
            <a:pPr eaLnBrk="1" hangingPunct="1">
              <a:lnSpc>
                <a:spcPct val="125000"/>
              </a:lnSpc>
              <a:buNone/>
            </a:pPr>
            <a:r>
              <a:rPr sz="3200" b="1" dirty="0">
                <a:solidFill>
                  <a:schemeClr val="tx1"/>
                </a:solidFill>
                <a:latin typeface="Times New Roman" panose="02020603050405020304" pitchFamily="18" charset="0"/>
                <a:cs typeface="Times New Roman" panose="02020603050405020304" pitchFamily="18" charset="0"/>
              </a:rPr>
              <a:t>1. 2023 年 9 月初到 2023年10 月初 </a:t>
            </a:r>
            <a:endParaRPr sz="3200" b="1" dirty="0">
              <a:solidFill>
                <a:schemeClr val="tx1"/>
              </a:solidFill>
              <a:latin typeface="Times New Roman" panose="02020603050405020304" pitchFamily="18" charset="0"/>
              <a:cs typeface="Times New Roman" panose="02020603050405020304" pitchFamily="18" charset="0"/>
            </a:endParaRPr>
          </a:p>
          <a:p>
            <a:pPr eaLnBrk="1" hangingPunct="1">
              <a:lnSpc>
                <a:spcPct val="125000"/>
              </a:lnSpc>
              <a:buNone/>
            </a:pPr>
            <a:r>
              <a:rPr lang="en-US" sz="3200" b="1" dirty="0">
                <a:solidFill>
                  <a:schemeClr val="tx1"/>
                </a:solidFill>
                <a:latin typeface="Times New Roman" panose="02020603050405020304" pitchFamily="18" charset="0"/>
                <a:cs typeface="Times New Roman" panose="02020603050405020304" pitchFamily="18" charset="0"/>
              </a:rPr>
              <a:t>       </a:t>
            </a:r>
            <a:r>
              <a:rPr sz="3200" b="1" dirty="0">
                <a:solidFill>
                  <a:schemeClr val="tx1"/>
                </a:solidFill>
                <a:latin typeface="Times New Roman" panose="02020603050405020304" pitchFamily="18" charset="0"/>
                <a:cs typeface="Times New Roman" panose="02020603050405020304" pitchFamily="18" charset="0"/>
              </a:rPr>
              <a:t>了解相关技术的现有研究概况，进行整体方案框图设计。 </a:t>
            </a:r>
            <a:endParaRPr sz="3200" b="1" dirty="0">
              <a:solidFill>
                <a:schemeClr val="tx1"/>
              </a:solidFill>
              <a:latin typeface="Times New Roman" panose="02020603050405020304" pitchFamily="18" charset="0"/>
              <a:cs typeface="Times New Roman" panose="02020603050405020304" pitchFamily="18" charset="0"/>
            </a:endParaRPr>
          </a:p>
          <a:p>
            <a:pPr eaLnBrk="1" hangingPunct="1">
              <a:lnSpc>
                <a:spcPct val="125000"/>
              </a:lnSpc>
              <a:buNone/>
            </a:pPr>
            <a:r>
              <a:rPr sz="3200" b="1" dirty="0">
                <a:solidFill>
                  <a:schemeClr val="tx1"/>
                </a:solidFill>
                <a:latin typeface="Times New Roman" panose="02020603050405020304" pitchFamily="18" charset="0"/>
                <a:cs typeface="Times New Roman" panose="02020603050405020304" pitchFamily="18" charset="0"/>
              </a:rPr>
              <a:t>2. 2023年 10 月初至 2024年 6 月底 </a:t>
            </a:r>
            <a:endParaRPr sz="3200" b="1" dirty="0">
              <a:solidFill>
                <a:schemeClr val="tx1"/>
              </a:solidFill>
              <a:latin typeface="Times New Roman" panose="02020603050405020304" pitchFamily="18" charset="0"/>
              <a:cs typeface="Times New Roman" panose="02020603050405020304" pitchFamily="18" charset="0"/>
            </a:endParaRPr>
          </a:p>
          <a:p>
            <a:pPr eaLnBrk="1" hangingPunct="1">
              <a:lnSpc>
                <a:spcPct val="125000"/>
              </a:lnSpc>
              <a:buNone/>
            </a:pPr>
            <a:r>
              <a:rPr lang="en-US" sz="3200" b="1" dirty="0">
                <a:solidFill>
                  <a:schemeClr val="tx1"/>
                </a:solidFill>
                <a:latin typeface="Times New Roman" panose="02020603050405020304" pitchFamily="18" charset="0"/>
                <a:cs typeface="Times New Roman" panose="02020603050405020304" pitchFamily="18" charset="0"/>
              </a:rPr>
              <a:t>       </a:t>
            </a:r>
            <a:r>
              <a:rPr sz="3200" b="1" dirty="0">
                <a:solidFill>
                  <a:schemeClr val="tx1"/>
                </a:solidFill>
                <a:latin typeface="Times New Roman" panose="02020603050405020304" pitchFamily="18" charset="0"/>
                <a:cs typeface="Times New Roman" panose="02020603050405020304" pitchFamily="18" charset="0"/>
              </a:rPr>
              <a:t>细化方案设计实现步骤，按照方案逐步在进行设计开发。 </a:t>
            </a:r>
            <a:endParaRPr sz="3200" b="1" dirty="0">
              <a:solidFill>
                <a:schemeClr val="tx1"/>
              </a:solidFill>
              <a:latin typeface="Times New Roman" panose="02020603050405020304" pitchFamily="18" charset="0"/>
              <a:cs typeface="Times New Roman" panose="02020603050405020304" pitchFamily="18" charset="0"/>
            </a:endParaRPr>
          </a:p>
          <a:p>
            <a:pPr eaLnBrk="1" hangingPunct="1">
              <a:lnSpc>
                <a:spcPct val="125000"/>
              </a:lnSpc>
              <a:buNone/>
            </a:pPr>
            <a:r>
              <a:rPr sz="3200" b="1" dirty="0">
                <a:solidFill>
                  <a:schemeClr val="tx1"/>
                </a:solidFill>
                <a:latin typeface="Times New Roman" panose="02020603050405020304" pitchFamily="18" charset="0"/>
                <a:cs typeface="Times New Roman" panose="02020603050405020304" pitchFamily="18" charset="0"/>
              </a:rPr>
              <a:t>3. 2024年 7 月初至 2024 年 11 月底 </a:t>
            </a:r>
            <a:endParaRPr sz="3200" b="1" dirty="0">
              <a:solidFill>
                <a:schemeClr val="tx1"/>
              </a:solidFill>
              <a:latin typeface="Times New Roman" panose="02020603050405020304" pitchFamily="18" charset="0"/>
              <a:cs typeface="Times New Roman" panose="02020603050405020304" pitchFamily="18" charset="0"/>
            </a:endParaRPr>
          </a:p>
          <a:p>
            <a:pPr eaLnBrk="1" hangingPunct="1">
              <a:lnSpc>
                <a:spcPct val="125000"/>
              </a:lnSpc>
              <a:buNone/>
            </a:pPr>
            <a:r>
              <a:rPr lang="en-US" sz="3200" b="1" dirty="0">
                <a:solidFill>
                  <a:schemeClr val="tx1"/>
                </a:solidFill>
                <a:latin typeface="Times New Roman" panose="02020603050405020304" pitchFamily="18" charset="0"/>
                <a:cs typeface="Times New Roman" panose="02020603050405020304" pitchFamily="18" charset="0"/>
              </a:rPr>
              <a:t>      </a:t>
            </a:r>
            <a:r>
              <a:rPr sz="3200" b="1" dirty="0">
                <a:solidFill>
                  <a:schemeClr val="tx1"/>
                </a:solidFill>
                <a:latin typeface="Times New Roman" panose="02020603050405020304" pitchFamily="18" charset="0"/>
                <a:cs typeface="Times New Roman" panose="02020603050405020304" pitchFamily="18" charset="0"/>
              </a:rPr>
              <a:t>测量并整理运行结果，对比统计实际质量优化情况。 </a:t>
            </a:r>
            <a:endParaRPr sz="3200" b="1" dirty="0">
              <a:solidFill>
                <a:schemeClr val="tx1"/>
              </a:solidFill>
              <a:latin typeface="Times New Roman" panose="02020603050405020304" pitchFamily="18" charset="0"/>
              <a:cs typeface="Times New Roman" panose="02020603050405020304" pitchFamily="18" charset="0"/>
            </a:endParaRPr>
          </a:p>
          <a:p>
            <a:pPr eaLnBrk="1" hangingPunct="1">
              <a:lnSpc>
                <a:spcPct val="125000"/>
              </a:lnSpc>
              <a:buNone/>
            </a:pPr>
            <a:r>
              <a:rPr sz="3200" b="1" dirty="0">
                <a:solidFill>
                  <a:schemeClr val="tx1"/>
                </a:solidFill>
                <a:latin typeface="Times New Roman" panose="02020603050405020304" pitchFamily="18" charset="0"/>
                <a:cs typeface="Times New Roman" panose="02020603050405020304" pitchFamily="18" charset="0"/>
              </a:rPr>
              <a:t>4. 2024 年 12 月初至 2025 年 3 月底 </a:t>
            </a:r>
            <a:endParaRPr sz="3200" b="1" dirty="0">
              <a:solidFill>
                <a:schemeClr val="tx1"/>
              </a:solidFill>
              <a:latin typeface="Times New Roman" panose="02020603050405020304" pitchFamily="18" charset="0"/>
              <a:cs typeface="Times New Roman" panose="02020603050405020304" pitchFamily="18" charset="0"/>
            </a:endParaRPr>
          </a:p>
          <a:p>
            <a:pPr eaLnBrk="1" hangingPunct="1">
              <a:lnSpc>
                <a:spcPct val="125000"/>
              </a:lnSpc>
              <a:buNone/>
            </a:pPr>
            <a:r>
              <a:rPr lang="en-US" sz="3200" b="1" dirty="0">
                <a:solidFill>
                  <a:schemeClr val="tx1"/>
                </a:solidFill>
                <a:latin typeface="Times New Roman" panose="02020603050405020304" pitchFamily="18" charset="0"/>
                <a:cs typeface="Times New Roman" panose="02020603050405020304" pitchFamily="18" charset="0"/>
              </a:rPr>
              <a:t>       </a:t>
            </a:r>
            <a:r>
              <a:rPr sz="3200" b="1" dirty="0">
                <a:solidFill>
                  <a:schemeClr val="tx1"/>
                </a:solidFill>
                <a:latin typeface="Times New Roman" panose="02020603050405020304" pitchFamily="18" charset="0"/>
                <a:cs typeface="Times New Roman" panose="02020603050405020304" pitchFamily="18" charset="0"/>
              </a:rPr>
              <a:t>撰写论文。</a:t>
            </a:r>
            <a:r>
              <a:rPr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15"/>
          <p:cNvPicPr>
            <a:picLocks noChangeAspect="1"/>
          </p:cNvPicPr>
          <p:nvPr/>
        </p:nvPicPr>
        <p:blipFill>
          <a:blip r:embed="rId1"/>
          <a:stretch>
            <a:fillRect/>
          </a:stretch>
        </p:blipFill>
        <p:spPr>
          <a:xfrm>
            <a:off x="0" y="0"/>
            <a:ext cx="5194300" cy="6858000"/>
          </a:xfrm>
          <a:prstGeom prst="rect">
            <a:avLst/>
          </a:prstGeom>
          <a:noFill/>
          <a:ln w="9525">
            <a:noFill/>
          </a:ln>
        </p:spPr>
      </p:pic>
      <p:pic>
        <p:nvPicPr>
          <p:cNvPr id="6147" name="图片 16"/>
          <p:cNvPicPr>
            <a:picLocks noChangeAspect="1"/>
          </p:cNvPicPr>
          <p:nvPr/>
        </p:nvPicPr>
        <p:blipFill>
          <a:blip r:embed="rId2"/>
          <a:stretch>
            <a:fillRect/>
          </a:stretch>
        </p:blipFill>
        <p:spPr>
          <a:xfrm>
            <a:off x="11857038" y="0"/>
            <a:ext cx="334962" cy="6858000"/>
          </a:xfrm>
          <a:prstGeom prst="rect">
            <a:avLst/>
          </a:prstGeom>
          <a:noFill/>
          <a:ln w="9525">
            <a:noFill/>
          </a:ln>
        </p:spPr>
      </p:pic>
      <p:sp>
        <p:nvSpPr>
          <p:cNvPr id="18" name="任意多边形 17"/>
          <p:cNvSpPr/>
          <p:nvPr/>
        </p:nvSpPr>
        <p:spPr>
          <a:xfrm>
            <a:off x="136525" y="177800"/>
            <a:ext cx="4921250"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0" name="直接连接符 19"/>
          <p:cNvCxnSpPr/>
          <p:nvPr/>
        </p:nvCxnSpPr>
        <p:spPr>
          <a:xfrm>
            <a:off x="12033250" y="177800"/>
            <a:ext cx="0" cy="6502400"/>
          </a:xfrm>
          <a:prstGeom prst="line">
            <a:avLst/>
          </a:prstGeom>
          <a:ln w="19050">
            <a:solidFill>
              <a:srgbClr val="F5F0EA"/>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38238" y="2354263"/>
            <a:ext cx="2647950" cy="1570038"/>
          </a:xfrm>
          <a:prstGeom prst="rect">
            <a:avLst/>
          </a:prstGeom>
          <a:noFill/>
        </p:spPr>
        <p:txBody>
          <a:bodyPr wrap="none" rtlCol="0">
            <a:spAutoFit/>
          </a:bodyPr>
          <a:lstStyle/>
          <a:p>
            <a:pPr marR="0" algn="ctr" defTabSz="914400" eaLnBrk="1" fontAlgn="auto" hangingPunct="1">
              <a:spcBef>
                <a:spcPts val="0"/>
              </a:spcBef>
              <a:spcAft>
                <a:spcPts val="0"/>
              </a:spcAft>
              <a:buClrTx/>
              <a:buSzTx/>
              <a:buFontTx/>
              <a:buNone/>
              <a:defRPr/>
            </a:pPr>
            <a:r>
              <a:rPr kumimoji="0" lang="zh-CN" altLang="en-US" sz="9600" b="1" kern="1200" cap="none" spc="0" normalizeH="0" baseline="0" noProof="0" dirty="0">
                <a:solidFill>
                  <a:srgbClr val="F5F0EA"/>
                </a:solidFill>
                <a:effectLst>
                  <a:outerShdw blurRad="38100" dist="38100" dir="2700000" algn="tl">
                    <a:srgbClr val="000000">
                      <a:alpha val="43137"/>
                    </a:srgbClr>
                  </a:outerShdw>
                </a:effectLst>
                <a:latin typeface="+mn-lt"/>
                <a:ea typeface="+mn-ea"/>
                <a:cs typeface="+mn-cs"/>
              </a:rPr>
              <a:t>目录</a:t>
            </a:r>
            <a:endParaRPr kumimoji="0" lang="zh-CN" altLang="en-US" sz="9600" b="1" kern="1200" cap="none" spc="0" normalizeH="0" baseline="0" noProof="0" dirty="0">
              <a:solidFill>
                <a:srgbClr val="F5F0EA"/>
              </a:solidFill>
              <a:effectLst>
                <a:outerShdw blurRad="38100" dist="38100" dir="2700000" algn="tl">
                  <a:srgbClr val="000000">
                    <a:alpha val="43137"/>
                  </a:srgbClr>
                </a:outerShdw>
              </a:effectLst>
              <a:latin typeface="+mn-lt"/>
              <a:ea typeface="+mn-ea"/>
              <a:cs typeface="+mn-cs"/>
            </a:endParaRPr>
          </a:p>
        </p:txBody>
      </p:sp>
      <p:sp>
        <p:nvSpPr>
          <p:cNvPr id="22" name="文本框 21"/>
          <p:cNvSpPr txBox="1"/>
          <p:nvPr/>
        </p:nvSpPr>
        <p:spPr>
          <a:xfrm>
            <a:off x="985838" y="3781425"/>
            <a:ext cx="2952750" cy="646113"/>
          </a:xfrm>
          <a:prstGeom prst="rect">
            <a:avLst/>
          </a:prstGeom>
          <a:noFill/>
        </p:spPr>
        <p:txBody>
          <a:bodyPr wrap="none" rtlCol="0">
            <a:spAutoFit/>
          </a:bodyPr>
          <a:lstStyle/>
          <a:p>
            <a:pPr marR="0" algn="ctr" defTabSz="914400" eaLnBrk="1" fontAlgn="auto" hangingPunct="1">
              <a:spcBef>
                <a:spcPts val="0"/>
              </a:spcBef>
              <a:spcAft>
                <a:spcPts val="0"/>
              </a:spcAft>
              <a:buClrTx/>
              <a:buSzTx/>
              <a:buFontTx/>
              <a:buNone/>
              <a:defRPr/>
            </a:pPr>
            <a:r>
              <a:rPr kumimoji="0" lang="en-US" altLang="zh-CN" sz="3600" b="1" kern="1200" cap="none" spc="0" normalizeH="0" baseline="0" noProof="0" dirty="0">
                <a:solidFill>
                  <a:srgbClr val="F5F0EA"/>
                </a:solidFill>
                <a:effectLst>
                  <a:outerShdw blurRad="38100" dist="38100" dir="2700000" algn="tl">
                    <a:srgbClr val="000000">
                      <a:alpha val="43137"/>
                    </a:srgbClr>
                  </a:outerShdw>
                </a:effectLst>
                <a:latin typeface="+mn-lt"/>
                <a:ea typeface="+mn-ea"/>
                <a:cs typeface="+mn-cs"/>
              </a:rPr>
              <a:t>『CONTENT』</a:t>
            </a:r>
            <a:endParaRPr kumimoji="0" lang="zh-CN" altLang="en-US" sz="3600" b="1" kern="1200" cap="none" spc="0" normalizeH="0" baseline="0" noProof="0" dirty="0">
              <a:solidFill>
                <a:srgbClr val="F5F0EA"/>
              </a:solidFill>
              <a:effectLst>
                <a:outerShdw blurRad="38100" dist="38100" dir="2700000" algn="tl">
                  <a:srgbClr val="000000">
                    <a:alpha val="43137"/>
                  </a:srgbClr>
                </a:outerShdw>
              </a:effectLst>
              <a:latin typeface="+mn-lt"/>
              <a:ea typeface="+mn-ea"/>
              <a:cs typeface="+mn-cs"/>
            </a:endParaRPr>
          </a:p>
        </p:txBody>
      </p:sp>
      <p:sp>
        <p:nvSpPr>
          <p:cNvPr id="25" name="矩形 24"/>
          <p:cNvSpPr/>
          <p:nvPr/>
        </p:nvSpPr>
        <p:spPr>
          <a:xfrm>
            <a:off x="5330825" y="2360613"/>
            <a:ext cx="6857365"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 第</a:t>
            </a:r>
            <a:r>
              <a:rPr kumimoji="0" lang="zh-CN" altLang="en-US" sz="36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一部分 </a:t>
            </a:r>
            <a:r>
              <a:rPr kumimoji="0" lang="en-US" altLang="zh-CN" sz="3600" b="0" i="0" u="none" strike="noStrike" kern="1200" cap="none" spc="0" normalizeH="0" baseline="0" noProof="0" dirty="0">
                <a:ln>
                  <a:noFill/>
                </a:ln>
                <a:solidFill>
                  <a:srgbClr val="676661"/>
                </a:solidFill>
                <a:effectLst/>
                <a:uLnTx/>
                <a:uFillTx/>
                <a:latin typeface="+mn-lt"/>
                <a:ea typeface="+mn-ea"/>
                <a:cs typeface="+mn-cs"/>
              </a:rPr>
              <a:t>『</a:t>
            </a:r>
            <a:r>
              <a:rPr kumimoji="0" lang="zh-CN" altLang="en-US" sz="3600" b="0"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研究概况及趋势</a:t>
            </a:r>
            <a:r>
              <a:rPr kumimoji="0" lang="en-US" altLang="zh-CN" sz="3600" b="0" i="0" u="none" strike="noStrike" kern="1200" cap="none" spc="0" normalizeH="0" baseline="0" noProof="0" dirty="0">
                <a:ln>
                  <a:noFill/>
                </a:ln>
                <a:solidFill>
                  <a:srgbClr val="676661"/>
                </a:solidFill>
                <a:effectLst/>
                <a:uLnTx/>
                <a:uFillTx/>
                <a:latin typeface="+mn-lt"/>
                <a:ea typeface="+mn-ea"/>
                <a:cs typeface="+mn-cs"/>
              </a:rPr>
              <a:t>』</a:t>
            </a:r>
            <a:endParaRPr kumimoji="0" lang="zh-CN" altLang="en-US" sz="3600" b="0"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26" name="矩形 25"/>
          <p:cNvSpPr/>
          <p:nvPr/>
        </p:nvSpPr>
        <p:spPr>
          <a:xfrm>
            <a:off x="5346700" y="3338513"/>
            <a:ext cx="5485765"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 第</a:t>
            </a:r>
            <a:r>
              <a:rPr kumimoji="0" lang="zh-CN" altLang="en-US" sz="36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二部分 </a:t>
            </a:r>
            <a:r>
              <a:rPr kumimoji="0" lang="en-US" altLang="zh-CN" sz="3600" b="0" i="0" u="none" strike="noStrike" kern="1200" cap="none" spc="0" normalizeH="0" baseline="0" noProof="0" dirty="0">
                <a:ln>
                  <a:noFill/>
                </a:ln>
                <a:solidFill>
                  <a:srgbClr val="676661"/>
                </a:solidFill>
                <a:effectLst/>
                <a:uLnTx/>
                <a:uFillTx/>
                <a:latin typeface="+mn-lt"/>
                <a:ea typeface="+mn-ea"/>
                <a:cs typeface="+mn-cs"/>
              </a:rPr>
              <a:t>『</a:t>
            </a:r>
            <a:r>
              <a:rPr kumimoji="0" lang="zh-CN" altLang="en-US" sz="3600" b="0" i="0" u="none" strike="noStrike" kern="1200" cap="none" spc="0" normalizeH="0" baseline="0" noProof="0" dirty="0">
                <a:ln>
                  <a:noFill/>
                </a:ln>
                <a:solidFill>
                  <a:srgbClr val="676661"/>
                </a:solidFill>
                <a:effectLst/>
                <a:uLnTx/>
                <a:uFillTx/>
                <a:latin typeface="+mn-lt"/>
                <a:ea typeface="+mn-ea"/>
                <a:cs typeface="+mn-cs"/>
              </a:rPr>
              <a:t>研究部分</a:t>
            </a:r>
            <a:r>
              <a:rPr kumimoji="0" lang="en-US" altLang="zh-CN" sz="3600" b="0" i="0" u="none" strike="noStrike" kern="1200" cap="none" spc="0" normalizeH="0" baseline="0" noProof="0" dirty="0">
                <a:ln>
                  <a:noFill/>
                </a:ln>
                <a:solidFill>
                  <a:srgbClr val="676661"/>
                </a:solidFill>
                <a:effectLst/>
                <a:uLnTx/>
                <a:uFillTx/>
                <a:latin typeface="+mn-lt"/>
                <a:ea typeface="+mn-ea"/>
                <a:cs typeface="+mn-cs"/>
              </a:rPr>
              <a:t>』</a:t>
            </a:r>
            <a:endParaRPr kumimoji="0" lang="zh-CN" altLang="en-US" sz="3600" b="0"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329873" y="4316413"/>
            <a:ext cx="6094413" cy="645160"/>
          </a:xfrm>
          <a:prstGeom prst="rect">
            <a:avLst/>
          </a:prstGeom>
          <a:noFill/>
        </p:spPr>
        <p:txBody>
          <a:bodyPr wrap="square">
            <a:spAutoFit/>
          </a:bodyPr>
          <a:lstStyle/>
          <a:p>
            <a:pPr marR="0" defTabSz="914400" eaLnBrk="1" fontAlgn="auto" hangingPunct="1">
              <a:spcBef>
                <a:spcPts val="0"/>
              </a:spcBef>
              <a:spcAft>
                <a:spcPts val="0"/>
              </a:spcAft>
              <a:buClrTx/>
              <a:buSzTx/>
              <a:buFontTx/>
              <a:buNone/>
              <a:defRPr/>
            </a:pPr>
            <a:r>
              <a:rPr kumimoji="0" lang="zh-CN" altLang="en-US" sz="3600" b="1" kern="0" cap="none" spc="0" normalizeH="0" baseline="0" noProof="0" dirty="0">
                <a:solidFill>
                  <a:srgbClr val="676661"/>
                </a:solidFill>
                <a:latin typeface="微软雅黑" panose="020B0503020204020204" pitchFamily="34" charset="-122"/>
                <a:ea typeface="微软雅黑" panose="020B0503020204020204" pitchFamily="34" charset="-122"/>
                <a:cs typeface="+mn-cs"/>
              </a:rPr>
              <a:t>▷ 第三部分 </a:t>
            </a:r>
            <a:r>
              <a:rPr kumimoji="0" lang="en-US" altLang="zh-CN" sz="3600" kern="1200" cap="none" spc="0" normalizeH="0" baseline="0" noProof="0" dirty="0">
                <a:solidFill>
                  <a:srgbClr val="676661"/>
                </a:solidFill>
                <a:latin typeface="Calibri" panose="020F0502020204030204"/>
                <a:ea typeface="微软雅黑" panose="020B0503020204020204" pitchFamily="34" charset="-122"/>
                <a:cs typeface="+mn-cs"/>
              </a:rPr>
              <a:t>『</a:t>
            </a:r>
            <a:r>
              <a:rPr kumimoji="0" lang="zh-CN" altLang="en-US" sz="3600" kern="0" cap="none" spc="0" normalizeH="0" baseline="0" noProof="0" dirty="0">
                <a:solidFill>
                  <a:srgbClr val="676661"/>
                </a:solidFill>
                <a:latin typeface="微软雅黑" panose="020B0503020204020204" pitchFamily="34" charset="-122"/>
                <a:ea typeface="微软雅黑" panose="020B0503020204020204" pitchFamily="34" charset="-122"/>
                <a:cs typeface="+mn-cs"/>
              </a:rPr>
              <a:t>后期工作</a:t>
            </a:r>
            <a:r>
              <a:rPr kumimoji="0" lang="en-US" altLang="zh-CN" sz="3600" kern="1200" cap="none" spc="0" normalizeH="0" baseline="0" noProof="0" dirty="0">
                <a:solidFill>
                  <a:srgbClr val="676661"/>
                </a:solidFill>
                <a:latin typeface="Calibri" panose="020F0502020204030204"/>
                <a:ea typeface="微软雅黑" panose="020B0503020204020204" pitchFamily="34" charset="-122"/>
                <a:cs typeface="+mn-cs"/>
              </a:rPr>
              <a:t>』</a:t>
            </a:r>
            <a:endParaRPr kumimoji="0" lang="zh-CN" altLang="en-US" sz="3600" kern="0" cap="none" spc="0" normalizeH="0" baseline="0" noProof="0" dirty="0">
              <a:solidFill>
                <a:srgbClr val="676661"/>
              </a:solidFill>
              <a:latin typeface="微软雅黑" panose="020B0503020204020204" pitchFamily="34" charset="-122"/>
              <a:ea typeface="微软雅黑" panose="020B0503020204020204" pitchFamily="34" charset="-122"/>
              <a:cs typeface="+mn-cs"/>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938" name="图片 13"/>
          <p:cNvPicPr>
            <a:picLocks noChangeAspect="1"/>
          </p:cNvPicPr>
          <p:nvPr/>
        </p:nvPicPr>
        <p:blipFill>
          <a:blip r:embed="rId1"/>
          <a:stretch>
            <a:fillRect/>
          </a:stretch>
        </p:blipFill>
        <p:spPr>
          <a:xfrm>
            <a:off x="0" y="5267325"/>
            <a:ext cx="12193588" cy="1590675"/>
          </a:xfrm>
          <a:prstGeom prst="rect">
            <a:avLst/>
          </a:prstGeom>
          <a:noFill/>
          <a:ln w="9525">
            <a:noFill/>
          </a:ln>
        </p:spPr>
      </p:pic>
      <p:pic>
        <p:nvPicPr>
          <p:cNvPr id="39939" name="图片 25"/>
          <p:cNvPicPr>
            <a:picLocks noChangeAspect="1"/>
          </p:cNvPicPr>
          <p:nvPr/>
        </p:nvPicPr>
        <p:blipFill>
          <a:blip r:embed="rId2"/>
          <a:stretch>
            <a:fillRect/>
          </a:stretch>
        </p:blipFill>
        <p:spPr>
          <a:xfrm>
            <a:off x="1063625" y="911225"/>
            <a:ext cx="10064750" cy="1150938"/>
          </a:xfrm>
          <a:prstGeom prst="rect">
            <a:avLst/>
          </a:prstGeom>
          <a:noFill/>
          <a:ln w="9525">
            <a:noFill/>
          </a:ln>
        </p:spPr>
      </p:pic>
      <p:sp>
        <p:nvSpPr>
          <p:cNvPr id="30" name="任意多边形 29"/>
          <p:cNvSpPr/>
          <p:nvPr/>
        </p:nvSpPr>
        <p:spPr>
          <a:xfrm>
            <a:off x="125413" y="5499100"/>
            <a:ext cx="11941175" cy="1258888"/>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941" name="矩形 32"/>
          <p:cNvSpPr/>
          <p:nvPr/>
        </p:nvSpPr>
        <p:spPr>
          <a:xfrm>
            <a:off x="4927600" y="1030288"/>
            <a:ext cx="1808480" cy="583565"/>
          </a:xfrm>
          <a:prstGeom prst="rect">
            <a:avLst/>
          </a:prstGeom>
          <a:noFill/>
          <a:ln w="9525">
            <a:noFill/>
          </a:ln>
        </p:spPr>
        <p:txBody>
          <a:bodyPr wrap="none">
            <a:spAutoFit/>
          </a:bodyPr>
          <a:p>
            <a:pPr eaLnBrk="1" hangingPunct="1">
              <a:buNone/>
            </a:pPr>
            <a:r>
              <a:rPr lang="zh-CN" altLang="en-US" sz="3200" b="1" dirty="0">
                <a:solidFill>
                  <a:schemeClr val="bg1"/>
                </a:solidFill>
                <a:latin typeface="Calibri" panose="020F0502020204030204" pitchFamily="34" charset="0"/>
              </a:rPr>
              <a:t>开题汇报</a:t>
            </a:r>
            <a:endParaRPr lang="zh-CN" altLang="en-US" sz="3200" b="1" dirty="0">
              <a:solidFill>
                <a:schemeClr val="bg1"/>
              </a:solidFill>
              <a:latin typeface="Calibri" panose="020F0502020204030204" pitchFamily="34" charset="0"/>
            </a:endParaRPr>
          </a:p>
        </p:txBody>
      </p:sp>
      <p:sp>
        <p:nvSpPr>
          <p:cNvPr id="39942" name="矩形 33"/>
          <p:cNvSpPr/>
          <p:nvPr/>
        </p:nvSpPr>
        <p:spPr>
          <a:xfrm>
            <a:off x="1793875" y="2752725"/>
            <a:ext cx="8648700" cy="1108075"/>
          </a:xfrm>
          <a:prstGeom prst="rect">
            <a:avLst/>
          </a:prstGeom>
          <a:noFill/>
          <a:ln w="9525">
            <a:noFill/>
          </a:ln>
        </p:spPr>
        <p:txBody>
          <a:bodyPr wrap="none">
            <a:spAutoFit/>
          </a:bodyPr>
          <a:p>
            <a:pPr eaLnBrk="1" hangingPunct="1">
              <a:buNone/>
            </a:pPr>
            <a:r>
              <a:rPr lang="zh-CN" altLang="en-US" sz="6600" b="1" dirty="0">
                <a:solidFill>
                  <a:srgbClr val="777671"/>
                </a:solidFill>
                <a:latin typeface="微软雅黑" panose="020B0503020204020204" pitchFamily="34" charset="-122"/>
                <a:ea typeface="微软雅黑" panose="020B0503020204020204" pitchFamily="34" charset="-122"/>
              </a:rPr>
              <a:t>恳请各位老师批评指正</a:t>
            </a:r>
            <a:endParaRPr lang="zh-CN" altLang="en-US" sz="6600" b="1" dirty="0">
              <a:solidFill>
                <a:srgbClr val="777671"/>
              </a:solidFill>
              <a:latin typeface="微软雅黑" panose="020B0503020204020204" pitchFamily="34" charset="-122"/>
              <a:ea typeface="微软雅黑" panose="020B0503020204020204" pitchFamily="34" charset="-122"/>
            </a:endParaRPr>
          </a:p>
        </p:txBody>
      </p:sp>
      <p:sp>
        <p:nvSpPr>
          <p:cNvPr id="39943" name="矩形 84"/>
          <p:cNvSpPr/>
          <p:nvPr/>
        </p:nvSpPr>
        <p:spPr>
          <a:xfrm>
            <a:off x="2097088" y="6062663"/>
            <a:ext cx="2952115" cy="460375"/>
          </a:xfrm>
          <a:prstGeom prst="rect">
            <a:avLst/>
          </a:prstGeom>
          <a:noFill/>
          <a:ln w="9525">
            <a:noFill/>
          </a:ln>
        </p:spPr>
        <p:txBody>
          <a:bodyPr wrap="none">
            <a:spAutoFit/>
          </a:bodyPr>
          <a:p>
            <a:pPr eaLnBrk="1" hangingPunct="1">
              <a:buNone/>
            </a:pPr>
            <a:r>
              <a:rPr lang="zh-CN" altLang="en-US" sz="2400" b="1" dirty="0">
                <a:solidFill>
                  <a:srgbClr val="F5F0EA"/>
                </a:solidFill>
                <a:latin typeface="微软雅黑" panose="020B0503020204020204" pitchFamily="34" charset="-122"/>
              </a:rPr>
              <a:t>答辩人：       学号：</a:t>
            </a:r>
            <a:endParaRPr lang="en-US" altLang="zh-CN" sz="2400" b="1" dirty="0">
              <a:solidFill>
                <a:srgbClr val="F5F0EA"/>
              </a:solidFill>
              <a:latin typeface="微软雅黑" panose="020B0503020204020204" pitchFamily="34" charset="-122"/>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图片 6"/>
          <p:cNvPicPr>
            <a:picLocks noChangeAspect="1"/>
          </p:cNvPicPr>
          <p:nvPr/>
        </p:nvPicPr>
        <p:blipFill>
          <a:blip r:embed="rId1"/>
          <a:stretch>
            <a:fillRect/>
          </a:stretch>
        </p:blipFill>
        <p:spPr>
          <a:xfrm>
            <a:off x="0" y="0"/>
            <a:ext cx="12192000" cy="6078538"/>
          </a:xfrm>
          <a:prstGeom prst="rect">
            <a:avLst/>
          </a:prstGeom>
          <a:noFill/>
          <a:ln w="9525">
            <a:noFill/>
          </a:ln>
        </p:spPr>
      </p:pic>
      <p:sp>
        <p:nvSpPr>
          <p:cNvPr id="6" name="任意多边形 5"/>
          <p:cNvSpPr/>
          <p:nvPr/>
        </p:nvSpPr>
        <p:spPr>
          <a:xfrm rot="10800000">
            <a:off x="177800" y="142875"/>
            <a:ext cx="11836400" cy="5718175"/>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4340" name="组合 144"/>
          <p:cNvGrpSpPr/>
          <p:nvPr/>
        </p:nvGrpSpPr>
        <p:grpSpPr>
          <a:xfrm>
            <a:off x="2233295" y="399415"/>
            <a:ext cx="7221855" cy="5358765"/>
            <a:chOff x="3830847" y="833056"/>
            <a:chExt cx="4524947" cy="3848451"/>
          </a:xfrm>
        </p:grpSpPr>
        <p:grpSp>
          <p:nvGrpSpPr>
            <p:cNvPr id="14341" name="组合 130"/>
            <p:cNvGrpSpPr/>
            <p:nvPr/>
          </p:nvGrpSpPr>
          <p:grpSpPr>
            <a:xfrm>
              <a:off x="4170953" y="833056"/>
              <a:ext cx="3846813" cy="3848451"/>
              <a:chOff x="4170953" y="833056"/>
              <a:chExt cx="3846813" cy="3848451"/>
            </a:xfrm>
          </p:grpSpPr>
          <p:grpSp>
            <p:nvGrpSpPr>
              <p:cNvPr id="14349"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31" name="直接连接符 30"/>
              <p:cNvCxnSpPr/>
              <p:nvPr/>
            </p:nvCxnSpPr>
            <p:spPr>
              <a:xfrm rot="-5400000" flipH="1">
                <a:off x="4224639" y="25594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5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7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9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4342"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38" name="矩形 137"/>
            <p:cNvSpPr/>
            <p:nvPr/>
          </p:nvSpPr>
          <p:spPr>
            <a:xfrm>
              <a:off x="5282883" y="1616208"/>
              <a:ext cx="1620880" cy="46332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0" cap="none" spc="0" normalizeH="0" baseline="0" noProof="0" dirty="0">
                  <a:ln>
                    <a:noFill/>
                  </a:ln>
                  <a:solidFill>
                    <a:srgbClr val="F5F0EA"/>
                  </a:solidFill>
                  <a:effectLst/>
                  <a:uLnTx/>
                  <a:uFillTx/>
                  <a:latin typeface="微软雅黑" panose="020B0503020204020204" pitchFamily="34" charset="-122"/>
                  <a:ea typeface="微软雅黑" panose="020B0503020204020204" pitchFamily="34" charset="-122"/>
                  <a:cs typeface="+mn-cs"/>
                </a:rPr>
                <a:t>第</a:t>
              </a:r>
              <a:r>
                <a:rPr kumimoji="0" lang="zh-CN" altLang="en-US" sz="3600" b="0" i="0" u="none" strike="noStrike" kern="0" cap="none" spc="0" normalizeH="0" baseline="0" noProof="0" dirty="0">
                  <a:ln>
                    <a:noFill/>
                  </a:ln>
                  <a:solidFill>
                    <a:srgbClr val="F5F0EA"/>
                  </a:solidFill>
                  <a:effectLst/>
                  <a:uLnTx/>
                  <a:uFillTx/>
                  <a:latin typeface="微软雅黑" panose="020B0503020204020204" pitchFamily="34" charset="-122"/>
                  <a:ea typeface="微软雅黑" panose="020B0503020204020204" pitchFamily="34" charset="-122"/>
                  <a:cs typeface="+mn-cs"/>
                </a:rPr>
                <a:t>一部分</a:t>
              </a:r>
              <a:endParaRPr kumimoji="0" lang="zh-CN" altLang="en-US" sz="3600" b="0" i="0" u="none" strike="noStrike" kern="0" cap="none" spc="0" normalizeH="0" baseline="0" noProof="0" dirty="0">
                <a:ln>
                  <a:noFill/>
                </a:ln>
                <a:solidFill>
                  <a:srgbClr val="F5F0EA"/>
                </a:solidFill>
                <a:effectLst/>
                <a:uLnTx/>
                <a:uFillTx/>
                <a:latin typeface="微软雅黑" panose="020B0503020204020204" pitchFamily="34" charset="-122"/>
                <a:ea typeface="微软雅黑" panose="020B0503020204020204" pitchFamily="34" charset="-122"/>
                <a:cs typeface="+mn-cs"/>
              </a:endParaRPr>
            </a:p>
          </p:txBody>
        </p:sp>
        <p:sp>
          <p:nvSpPr>
            <p:cNvPr id="14344" name="矩形 138"/>
            <p:cNvSpPr/>
            <p:nvPr/>
          </p:nvSpPr>
          <p:spPr>
            <a:xfrm>
              <a:off x="3830847" y="2396875"/>
              <a:ext cx="4524947" cy="596033"/>
            </a:xfrm>
            <a:prstGeom prst="rect">
              <a:avLst/>
            </a:prstGeom>
            <a:noFill/>
            <a:ln w="9525">
              <a:noFill/>
            </a:ln>
          </p:spPr>
          <p:txBody>
            <a:bodyPr wrap="square">
              <a:spAutoFit/>
            </a:bodyPr>
            <a:p>
              <a:pPr algn="ctr" eaLnBrk="1" hangingPunct="1">
                <a:buNone/>
              </a:pPr>
              <a:r>
                <a:rPr lang="en-US" altLang="zh-CN" sz="4800" b="1" dirty="0">
                  <a:solidFill>
                    <a:srgbClr val="F5F0EA"/>
                  </a:solidFill>
                  <a:latin typeface="Calibri" panose="020F0502020204030204" pitchFamily="34" charset="0"/>
                </a:rPr>
                <a:t>『</a:t>
              </a:r>
              <a:r>
                <a:rPr lang="zh-CN" altLang="en-US" sz="4800" b="1" dirty="0">
                  <a:solidFill>
                    <a:srgbClr val="F5F0EA"/>
                  </a:solidFill>
                  <a:latin typeface="Calibri" panose="020F0502020204030204" pitchFamily="34" charset="0"/>
                </a:rPr>
                <a:t>研究概况及趋势</a:t>
              </a:r>
              <a:r>
                <a:rPr lang="en-US" altLang="zh-CN" sz="4800" b="1" dirty="0">
                  <a:solidFill>
                    <a:srgbClr val="F5F0EA"/>
                  </a:solidFill>
                  <a:latin typeface="Calibri" panose="020F0502020204030204" pitchFamily="34" charset="0"/>
                </a:rPr>
                <a:t>』</a:t>
              </a:r>
              <a:endParaRPr lang="en-US" altLang="zh-CN" sz="4800" b="1" dirty="0">
                <a:solidFill>
                  <a:srgbClr val="F5F0EA"/>
                </a:solidFill>
                <a:latin typeface="Calibri" panose="020F0502020204030204" pitchFamily="34" charset="0"/>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Freeform 69"/>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Freeform 70"/>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23164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研究概况及</a:t>
            </a: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趋势</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1</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5" name="文本框 44"/>
          <p:cNvSpPr txBox="1"/>
          <p:nvPr/>
        </p:nvSpPr>
        <p:spPr>
          <a:xfrm>
            <a:off x="567055" y="1544320"/>
            <a:ext cx="11057255" cy="2430780"/>
          </a:xfrm>
          <a:prstGeom prst="rect">
            <a:avLst/>
          </a:prstGeom>
          <a:noFill/>
        </p:spPr>
        <p:txBody>
          <a:bodyPr wrap="square">
            <a:noAutofit/>
          </a:bodyPr>
          <a:lstStyle/>
          <a:p>
            <a:pPr marR="0" indent="45720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kumimoji="0" sz="2400" b="1" kern="1200" cap="none" spc="0" normalizeH="0" baseline="0" noProof="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目前智能家居的通信技术主要都是无线技术，ZigBee、Wi-Fi、Bluetooth</a:t>
            </a:r>
            <a:endParaRPr kumimoji="0" sz="2400" b="1" kern="1200" cap="none" spc="0" normalizeH="0" baseline="0" noProof="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R="0" indent="457200" defTabSz="914400" eaLnBrk="1" fontAlgn="auto" hangingPunct="1">
              <a:lnSpc>
                <a:spcPct val="150000"/>
              </a:lnSpc>
              <a:spcBef>
                <a:spcPts val="0"/>
              </a:spcBef>
              <a:spcAft>
                <a:spcPts val="0"/>
              </a:spcAft>
              <a:buClrTx/>
              <a:buSzTx/>
              <a:buFontTx/>
              <a:buNone/>
              <a:defRPr/>
            </a:pPr>
            <a:r>
              <a:rPr kumimoji="0" sz="2400" b="1" kern="1200" cap="none" spc="0" normalizeH="0" baseline="0" noProof="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等。ZigBee 虽然有低功耗的特点，但是数据速率低，而且 ZigBee 技术研发和应用门槛较高，开发难度大。蓝牙技术传输距离有限，而且数据 速率较低，最大连接个数受限。而 Wi-Fi 相对有很大优势，使用当下已经广泛部署的 Wi-Fi 资源，可以降低组网成本，再加上数据传输快的优势，可以大力的推动智能家 居的普及</a:t>
            </a:r>
            <a:endParaRPr kumimoji="0" sz="2400" b="1" kern="1200" cap="none" spc="0" normalizeH="0" baseline="0" noProof="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custDataLst>
              <p:tags r:id="rId1"/>
            </p:custDataLst>
          </p:nvPr>
        </p:nvSpPr>
        <p:spPr>
          <a:xfrm>
            <a:off x="868680" y="987425"/>
            <a:ext cx="4079875" cy="460375"/>
          </a:xfrm>
          <a:prstGeom prst="rect">
            <a:avLst/>
          </a:prstGeom>
          <a:noFill/>
        </p:spPr>
        <p:txBody>
          <a:bodyPr wrap="square" rtlCol="0" anchor="t">
            <a:spAutoFit/>
          </a:bodyPr>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智能家居通信技术研究现状</a:t>
            </a:r>
            <a:endParaRPr kumimoji="0" lang="zh-CN" altLang="en-US" sz="2400" b="1" kern="1200" cap="none" spc="0" normalizeH="0" baseline="0" noProof="0" dirty="0">
              <a:solidFill>
                <a:schemeClr val="accent5"/>
              </a:solidFill>
              <a:latin typeface="+mn-lt"/>
              <a:ea typeface="+mn-ea"/>
              <a:cs typeface="+mn-cs"/>
            </a:endParaRPr>
          </a:p>
        </p:txBody>
      </p:sp>
      <p:pic>
        <p:nvPicPr>
          <p:cNvPr id="3" name="图片 2"/>
          <p:cNvPicPr>
            <a:picLocks noChangeAspect="1"/>
          </p:cNvPicPr>
          <p:nvPr/>
        </p:nvPicPr>
        <p:blipFill>
          <a:blip r:embed="rId2"/>
          <a:stretch>
            <a:fillRect/>
          </a:stretch>
        </p:blipFill>
        <p:spPr>
          <a:xfrm>
            <a:off x="2317750" y="4547235"/>
            <a:ext cx="7124700" cy="177546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23164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研究概况及</a:t>
            </a: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趋势</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1</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5" name="文本框 44"/>
          <p:cNvSpPr txBox="1"/>
          <p:nvPr/>
        </p:nvSpPr>
        <p:spPr>
          <a:xfrm>
            <a:off x="436245" y="1550670"/>
            <a:ext cx="11057255" cy="2430780"/>
          </a:xfrm>
          <a:prstGeom prst="rect">
            <a:avLst/>
          </a:prstGeom>
          <a:noFill/>
        </p:spPr>
        <p:txBody>
          <a:bodyPr wrap="square">
            <a:noAutofit/>
          </a:bodyPr>
          <a:lstStyle/>
          <a:p>
            <a:pPr marR="0" indent="457200" defTabSz="914400" eaLnBrk="1" fontAlgn="auto" hangingPunct="1">
              <a:lnSpc>
                <a:spcPct val="150000"/>
              </a:lnSpc>
              <a:spcBef>
                <a:spcPts val="0"/>
              </a:spcBef>
              <a:spcAft>
                <a:spcPts val="0"/>
              </a:spcAft>
              <a:buClrTx/>
              <a:buSzTx/>
              <a:buFontTx/>
              <a:buNone/>
              <a:defRPr/>
            </a:pPr>
            <a:r>
              <a:rPr kumimoji="0" sz="2400" b="1" kern="1200" cap="none" spc="0" normalizeH="0" baseline="0" noProof="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在计算机网络、自动化控制、物联网及人工智能等技术快速发展的大背景下，社 会智能化已成为本世纪的发展趋势。在过去的几年里，智能家居技术也随之飞速发展 起来。随着智能设备数量的攀升，通过 Wi-Fi 接入互联网的设备数量急剧上升，而设备之间相互干 扰，带来视频卡顿、网络带宽受限，甚至出现 Wi-Fi 断连等问题。大量智能家居设备 的引入，不仅使得原本手机、平板、笔记本等常用设备上网体验变差，而且智能家居 设备本身的用户体验也很差。严重影响了 Wi-Fi 在智能家居场景的使用体验，也影响 了智能家居的进一步发展。</a:t>
            </a:r>
            <a:endParaRPr kumimoji="0" sz="2400" b="1" kern="1200" cap="none" spc="0" normalizeH="0" baseline="0" noProof="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文本框 45"/>
          <p:cNvSpPr txBox="1"/>
          <p:nvPr/>
        </p:nvSpPr>
        <p:spPr>
          <a:xfrm>
            <a:off x="590550" y="1090295"/>
            <a:ext cx="4079875" cy="460375"/>
          </a:xfrm>
          <a:prstGeom prst="rect">
            <a:avLst/>
          </a:prstGeom>
          <a:noFill/>
        </p:spPr>
        <p:txBody>
          <a:bodyPr wrap="square" rtlCol="0" anchor="t">
            <a:spAutoFit/>
          </a:bodyPr>
          <a:lstStyle/>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智能家居通信技术研究现状</a:t>
            </a:r>
            <a:endParaRPr kumimoji="0" lang="zh-CN" altLang="en-US" sz="2400" b="1" kern="1200" cap="none" spc="0" normalizeH="0" baseline="0" noProof="0" dirty="0">
              <a:solidFill>
                <a:schemeClr val="accent5"/>
              </a:solidFill>
              <a:latin typeface="+mn-lt"/>
              <a:ea typeface="+mn-ea"/>
              <a:cs typeface="+mn-cs"/>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23164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kern="0" noProof="0" dirty="0">
                <a:ln>
                  <a:noFill/>
                </a:ln>
                <a:solidFill>
                  <a:srgbClr val="676661"/>
                </a:solidFill>
                <a:effectLst/>
                <a:uLnTx/>
                <a:uFillTx/>
                <a:latin typeface="微软雅黑" panose="020B0503020204020204" pitchFamily="34" charset="-122"/>
                <a:sym typeface="+mn-ea"/>
              </a:rPr>
              <a:t>研究概况及趋势</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1</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6" name="文本框 45"/>
          <p:cNvSpPr txBox="1"/>
          <p:nvPr/>
        </p:nvSpPr>
        <p:spPr>
          <a:xfrm>
            <a:off x="583248" y="1052513"/>
            <a:ext cx="3421063" cy="460375"/>
          </a:xfrm>
          <a:prstGeom prst="rect">
            <a:avLst/>
          </a:prstGeom>
          <a:noFill/>
        </p:spPr>
        <p:txBody>
          <a:bodyPr wrap="square" rtlCol="0" anchor="t">
            <a:spAutoFit/>
          </a:bodyPr>
          <a:lstStyle/>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 WiFi通信技术研究现状</a:t>
            </a:r>
            <a:endParaRPr kumimoji="0" lang="zh-CN" altLang="en-US" sz="2400" b="1" kern="1200" cap="none" spc="0" normalizeH="0" baseline="0" noProof="0" dirty="0">
              <a:solidFill>
                <a:schemeClr val="accent5"/>
              </a:solidFill>
              <a:latin typeface="+mn-lt"/>
              <a:ea typeface="+mn-ea"/>
              <a:cs typeface="+mn-cs"/>
            </a:endParaRPr>
          </a:p>
        </p:txBody>
      </p:sp>
      <p:sp>
        <p:nvSpPr>
          <p:cNvPr id="2" name="文本框 1"/>
          <p:cNvSpPr txBox="1"/>
          <p:nvPr/>
        </p:nvSpPr>
        <p:spPr>
          <a:xfrm>
            <a:off x="590550" y="1673860"/>
            <a:ext cx="10921365" cy="2245360"/>
          </a:xfrm>
          <a:prstGeom prst="rect">
            <a:avLst/>
          </a:prstGeom>
          <a:noFill/>
        </p:spPr>
        <p:txBody>
          <a:bodyPr wrap="square" rtlCol="0" anchor="t">
            <a:spAutoFit/>
          </a:bodyPr>
          <a:p>
            <a:pPr marR="0" indent="363855" defTabSz="609600" eaLnBrk="1" fontAlgn="auto" hangingPunct="1">
              <a:lnSpc>
                <a:spcPct val="125000"/>
              </a:lnSpc>
              <a:spcBef>
                <a:spcPts val="0"/>
              </a:spcBef>
              <a:spcAft>
                <a:spcPts val="0"/>
              </a:spcAft>
              <a:buClrTx/>
              <a:buSzTx/>
              <a:buFontTx/>
              <a:buNone/>
              <a:defRPr/>
            </a:pPr>
            <a:r>
              <a:rPr sz="2800" b="1" kern="100" noProof="0">
                <a:cs typeface="Times New Roman" panose="02020603050405020304" pitchFamily="18" charset="0"/>
                <a:sym typeface="+mn-ea"/>
              </a:rPr>
              <a:t>在Wi-Fi 协议的发展过程中，为了满足 IoT 应用的需要，802.11ah 基802.11ac被提出。802.11ah，又名HaLow，具有低功耗、长距离、高可靠的特点。802.11ax 则面向室内IoT场景，提供低延迟高可靠传输，并尽量减少功耗</a:t>
            </a:r>
            <a:r>
              <a:rPr lang="zh-CN" sz="2800" b="1" kern="100" noProof="0">
                <a:cs typeface="Times New Roman" panose="02020603050405020304" pitchFamily="18" charset="0"/>
                <a:sym typeface="+mn-ea"/>
              </a:rPr>
              <a:t>。</a:t>
            </a:r>
            <a:endParaRPr sz="2800" b="1" kern="100" noProof="0">
              <a:cs typeface="Times New Roman" panose="02020603050405020304" pitchFamily="18" charset="0"/>
              <a:sym typeface="+mn-ea"/>
            </a:endParaRPr>
          </a:p>
        </p:txBody>
      </p:sp>
      <p:pic>
        <p:nvPicPr>
          <p:cNvPr id="3" name="图片 -2147482619" descr="@P(H67(D$6)N)9VO4E$ED`9"/>
          <p:cNvPicPr>
            <a:picLocks noChangeAspect="1"/>
          </p:cNvPicPr>
          <p:nvPr>
            <p:custDataLst>
              <p:tags r:id="rId1"/>
            </p:custDataLst>
          </p:nvPr>
        </p:nvPicPr>
        <p:blipFill>
          <a:blip r:embed="rId2"/>
          <a:stretch>
            <a:fillRect/>
          </a:stretch>
        </p:blipFill>
        <p:spPr>
          <a:xfrm>
            <a:off x="1678305" y="4166870"/>
            <a:ext cx="8547735" cy="2171700"/>
          </a:xfrm>
          <a:prstGeom prst="rect">
            <a:avLst/>
          </a:prstGeom>
          <a:noFill/>
          <a:ln w="9525">
            <a:noFill/>
          </a:ln>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23164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kern="0" noProof="0" dirty="0">
                <a:ln>
                  <a:noFill/>
                </a:ln>
                <a:solidFill>
                  <a:srgbClr val="676661"/>
                </a:solidFill>
                <a:effectLst/>
                <a:uLnTx/>
                <a:uFillTx/>
                <a:latin typeface="微软雅黑" panose="020B0503020204020204" pitchFamily="34" charset="-122"/>
                <a:sym typeface="+mn-ea"/>
              </a:rPr>
              <a:t>研究概况及趋势</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1</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6" name="文本框 45"/>
          <p:cNvSpPr txBox="1"/>
          <p:nvPr/>
        </p:nvSpPr>
        <p:spPr>
          <a:xfrm>
            <a:off x="583248" y="1052513"/>
            <a:ext cx="3421063" cy="460375"/>
          </a:xfrm>
          <a:prstGeom prst="rect">
            <a:avLst/>
          </a:prstGeom>
          <a:noFill/>
        </p:spPr>
        <p:txBody>
          <a:bodyPr wrap="square" rtlCol="0" anchor="t">
            <a:spAutoFit/>
          </a:bodyPr>
          <a:lstStyle/>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 WiFi通信技术研究现状</a:t>
            </a:r>
            <a:endParaRPr kumimoji="0" lang="zh-CN" altLang="en-US" sz="2400" b="1" kern="1200" cap="none" spc="0" normalizeH="0" baseline="0" noProof="0" dirty="0">
              <a:solidFill>
                <a:schemeClr val="accent5"/>
              </a:solidFill>
              <a:latin typeface="+mn-lt"/>
              <a:ea typeface="+mn-ea"/>
              <a:cs typeface="+mn-cs"/>
            </a:endParaRPr>
          </a:p>
        </p:txBody>
      </p:sp>
      <p:sp>
        <p:nvSpPr>
          <p:cNvPr id="2" name="文本框 1"/>
          <p:cNvSpPr txBox="1"/>
          <p:nvPr/>
        </p:nvSpPr>
        <p:spPr>
          <a:xfrm>
            <a:off x="590550" y="1673860"/>
            <a:ext cx="10921365" cy="629920"/>
          </a:xfrm>
          <a:prstGeom prst="rect">
            <a:avLst/>
          </a:prstGeom>
          <a:noFill/>
        </p:spPr>
        <p:txBody>
          <a:bodyPr wrap="square" rtlCol="0" anchor="t">
            <a:spAutoFit/>
          </a:bodyPr>
          <a:p>
            <a:pPr marR="0" indent="363855" defTabSz="609600" eaLnBrk="1" fontAlgn="auto" hangingPunct="1">
              <a:lnSpc>
                <a:spcPct val="125000"/>
              </a:lnSpc>
              <a:spcBef>
                <a:spcPts val="0"/>
              </a:spcBef>
              <a:spcAft>
                <a:spcPts val="0"/>
              </a:spcAft>
              <a:buClrTx/>
              <a:buSzTx/>
              <a:buFontTx/>
              <a:buNone/>
              <a:defRPr/>
            </a:pPr>
            <a:r>
              <a:rPr sz="2800" b="1" kern="100" noProof="0">
                <a:cs typeface="Times New Roman" panose="02020603050405020304" pitchFamily="18" charset="0"/>
                <a:sym typeface="+mn-ea"/>
              </a:rPr>
              <a:t>目前主流的 Wi-Fi 协议版本的相关信息汇总见表 。</a:t>
            </a:r>
            <a:endParaRPr sz="2800" b="1" kern="100" noProof="0">
              <a:cs typeface="Times New Roman" panose="02020603050405020304" pitchFamily="18" charset="0"/>
              <a:sym typeface="+mn-ea"/>
            </a:endParaRPr>
          </a:p>
        </p:txBody>
      </p:sp>
      <p:pic>
        <p:nvPicPr>
          <p:cNvPr id="3" name="图片 -2147482619" descr="@P(H67(D$6)N)9VO4E$ED`9"/>
          <p:cNvPicPr>
            <a:picLocks noChangeAspect="1"/>
          </p:cNvPicPr>
          <p:nvPr>
            <p:custDataLst>
              <p:tags r:id="rId1"/>
            </p:custDataLst>
          </p:nvPr>
        </p:nvPicPr>
        <p:blipFill>
          <a:blip r:embed="rId2"/>
          <a:stretch>
            <a:fillRect/>
          </a:stretch>
        </p:blipFill>
        <p:spPr>
          <a:xfrm>
            <a:off x="1155065" y="2799715"/>
            <a:ext cx="10356850" cy="2631440"/>
          </a:xfrm>
          <a:prstGeom prst="rect">
            <a:avLst/>
          </a:prstGeom>
          <a:noFill/>
          <a:ln w="9525">
            <a:noFill/>
          </a:ln>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8" name="图片 6"/>
          <p:cNvPicPr>
            <a:picLocks noChangeAspect="1"/>
          </p:cNvPicPr>
          <p:nvPr/>
        </p:nvPicPr>
        <p:blipFill>
          <a:blip r:embed="rId1"/>
          <a:stretch>
            <a:fillRect/>
          </a:stretch>
        </p:blipFill>
        <p:spPr>
          <a:xfrm>
            <a:off x="0" y="0"/>
            <a:ext cx="12192000" cy="6078538"/>
          </a:xfrm>
          <a:prstGeom prst="rect">
            <a:avLst/>
          </a:prstGeom>
          <a:noFill/>
          <a:ln w="9525">
            <a:noFill/>
          </a:ln>
        </p:spPr>
      </p:pic>
      <p:sp>
        <p:nvSpPr>
          <p:cNvPr id="6" name="任意多边形 5"/>
          <p:cNvSpPr/>
          <p:nvPr/>
        </p:nvSpPr>
        <p:spPr>
          <a:xfrm rot="10800000">
            <a:off x="177800" y="142875"/>
            <a:ext cx="11836400" cy="5718175"/>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4820" name="组合 144"/>
          <p:cNvGrpSpPr/>
          <p:nvPr/>
        </p:nvGrpSpPr>
        <p:grpSpPr>
          <a:xfrm>
            <a:off x="3684588" y="346075"/>
            <a:ext cx="4819650" cy="4822825"/>
            <a:chOff x="4170953" y="833056"/>
            <a:chExt cx="3846813" cy="3848451"/>
          </a:xfrm>
        </p:grpSpPr>
        <p:grpSp>
          <p:nvGrpSpPr>
            <p:cNvPr id="34821" name="组合 130"/>
            <p:cNvGrpSpPr/>
            <p:nvPr/>
          </p:nvGrpSpPr>
          <p:grpSpPr>
            <a:xfrm>
              <a:off x="4170953" y="833056"/>
              <a:ext cx="3846813" cy="3848451"/>
              <a:chOff x="4170953" y="833056"/>
              <a:chExt cx="3846813" cy="3848451"/>
            </a:xfrm>
          </p:grpSpPr>
          <p:grpSp>
            <p:nvGrpSpPr>
              <p:cNvPr id="34829"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31" name="直接连接符 30"/>
              <p:cNvCxnSpPr/>
              <p:nvPr/>
            </p:nvCxnSpPr>
            <p:spPr>
              <a:xfrm rot="-5400000" flipH="1">
                <a:off x="4224639" y="25594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5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7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9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34822"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38" name="矩形 137"/>
            <p:cNvSpPr/>
            <p:nvPr/>
          </p:nvSpPr>
          <p:spPr>
            <a:xfrm>
              <a:off x="5290509" y="1616208"/>
              <a:ext cx="1605626" cy="5148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0" cap="none" spc="0" normalizeH="0" baseline="0" noProof="0" dirty="0">
                  <a:ln>
                    <a:noFill/>
                  </a:ln>
                  <a:solidFill>
                    <a:srgbClr val="F5F0EA"/>
                  </a:solidFill>
                  <a:effectLst/>
                  <a:uLnTx/>
                  <a:uFillTx/>
                  <a:latin typeface="微软雅黑" panose="020B0503020204020204" pitchFamily="34" charset="-122"/>
                  <a:ea typeface="微软雅黑" panose="020B0503020204020204" pitchFamily="34" charset="-122"/>
                  <a:cs typeface="+mn-cs"/>
                </a:rPr>
                <a:t>第</a:t>
              </a:r>
              <a:r>
                <a:rPr kumimoji="0" lang="zh-CN" altLang="en-US" sz="3600" b="0" i="0" u="none" strike="noStrike" kern="0" cap="none" spc="0" normalizeH="0" baseline="0" noProof="0" dirty="0">
                  <a:ln>
                    <a:noFill/>
                  </a:ln>
                  <a:solidFill>
                    <a:srgbClr val="F5F0EA"/>
                  </a:solidFill>
                  <a:effectLst/>
                  <a:uLnTx/>
                  <a:uFillTx/>
                  <a:latin typeface="微软雅黑" panose="020B0503020204020204" pitchFamily="34" charset="-122"/>
                  <a:ea typeface="微软雅黑" panose="020B0503020204020204" pitchFamily="34" charset="-122"/>
                  <a:cs typeface="+mn-cs"/>
                </a:rPr>
                <a:t>二部分</a:t>
              </a:r>
              <a:endParaRPr kumimoji="0" lang="zh-CN" altLang="en-US" sz="3600" b="0" i="0" u="none" strike="noStrike" kern="0" cap="none" spc="0" normalizeH="0" baseline="0" noProof="0" dirty="0">
                <a:ln>
                  <a:noFill/>
                </a:ln>
                <a:solidFill>
                  <a:srgbClr val="F5F0EA"/>
                </a:solidFill>
                <a:effectLst/>
                <a:uLnTx/>
                <a:uFillTx/>
                <a:latin typeface="微软雅黑" panose="020B0503020204020204" pitchFamily="34" charset="-122"/>
                <a:ea typeface="微软雅黑" panose="020B0503020204020204" pitchFamily="34" charset="-122"/>
                <a:cs typeface="+mn-cs"/>
              </a:endParaRPr>
            </a:p>
          </p:txBody>
        </p:sp>
        <p:sp>
          <p:nvSpPr>
            <p:cNvPr id="34824" name="矩形 138"/>
            <p:cNvSpPr/>
            <p:nvPr/>
          </p:nvSpPr>
          <p:spPr>
            <a:xfrm>
              <a:off x="4560679" y="2396875"/>
              <a:ext cx="3065287" cy="662268"/>
            </a:xfrm>
            <a:prstGeom prst="rect">
              <a:avLst/>
            </a:prstGeom>
            <a:noFill/>
            <a:ln w="9525">
              <a:noFill/>
            </a:ln>
          </p:spPr>
          <p:txBody>
            <a:bodyPr wrap="none">
              <a:spAutoFit/>
            </a:bodyPr>
            <a:p>
              <a:pPr algn="ctr" eaLnBrk="1" hangingPunct="1">
                <a:buNone/>
              </a:pPr>
              <a:r>
                <a:rPr lang="en-US" altLang="zh-CN" sz="4800" b="1" dirty="0">
                  <a:solidFill>
                    <a:srgbClr val="F5F0EA"/>
                  </a:solidFill>
                  <a:latin typeface="Calibri" panose="020F0502020204030204" pitchFamily="34" charset="0"/>
                </a:rPr>
                <a:t>『</a:t>
              </a:r>
              <a:r>
                <a:rPr lang="zh-CN" altLang="en-US" sz="4800" b="1" dirty="0">
                  <a:solidFill>
                    <a:srgbClr val="F5F0EA"/>
                  </a:solidFill>
                  <a:latin typeface="Calibri" panose="020F0502020204030204" pitchFamily="34" charset="0"/>
                </a:rPr>
                <a:t>研究部分</a:t>
              </a:r>
              <a:r>
                <a:rPr lang="en-US" altLang="zh-CN" sz="4800" b="1" dirty="0">
                  <a:solidFill>
                    <a:srgbClr val="F5F0EA"/>
                  </a:solidFill>
                  <a:latin typeface="Calibri" panose="020F0502020204030204" pitchFamily="34" charset="0"/>
                </a:rPr>
                <a:t>』</a:t>
              </a:r>
              <a:endParaRPr lang="en-US" altLang="zh-CN" sz="4800" b="1" dirty="0">
                <a:solidFill>
                  <a:srgbClr val="F5F0EA"/>
                </a:solidFill>
                <a:latin typeface="Calibri" panose="020F0502020204030204" pitchFamily="34" charset="0"/>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Freeform 69"/>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Freeform 70"/>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71575" y="184150"/>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rPr>
              <a:t>研究内容</a:t>
            </a:r>
            <a:endParaRPr kumimoji="0" lang="zh-CN" altLang="en-US" sz="2400" b="1" i="0" u="none" strike="noStrike" kern="0" cap="none" spc="0" normalizeH="0" baseline="0" noProof="0" dirty="0">
              <a:ln>
                <a:noFill/>
              </a:ln>
              <a:solidFill>
                <a:srgbClr val="676661"/>
              </a:solidFill>
              <a:effectLst/>
              <a:uLnTx/>
              <a:uFillTx/>
              <a:latin typeface="微软雅黑" panose="020B0503020204020204" pitchFamily="34" charset="-122"/>
              <a:ea typeface="微软雅黑" panose="020B0503020204020204" pitchFamily="34" charset="-122"/>
              <a:cs typeface="+mn-cs"/>
            </a:endParaRPr>
          </a:p>
        </p:txBody>
      </p:sp>
      <p:sp>
        <p:nvSpPr>
          <p:cNvPr id="6" name="五边形 5"/>
          <p:cNvSpPr/>
          <p:nvPr/>
        </p:nvSpPr>
        <p:spPr>
          <a:xfrm rot="5400000">
            <a:off x="431800" y="152400"/>
            <a:ext cx="892175" cy="587375"/>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590550" y="-123825"/>
            <a:ext cx="568960" cy="10147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rPr>
              <a:t>2</a:t>
            </a:r>
            <a:endParaRPr kumimoji="0" lang="en-US" altLang="zh-CN" sz="6000" b="1" kern="1200" cap="none" spc="0" normalizeH="0" baseline="0" noProof="0" dirty="0">
              <a:solidFill>
                <a:schemeClr val="bg1"/>
              </a:solidFill>
              <a:effectLst>
                <a:outerShdw blurRad="38100" dist="38100" dir="2700000" algn="tl">
                  <a:srgbClr val="000000">
                    <a:alpha val="43137"/>
                  </a:srgbClr>
                </a:outerShdw>
              </a:effectLst>
              <a:latin typeface="+mn-lt"/>
              <a:ea typeface="+mj-ea"/>
              <a:cs typeface="+mn-cs"/>
            </a:endParaRPr>
          </a:p>
        </p:txBody>
      </p:sp>
      <p:sp>
        <p:nvSpPr>
          <p:cNvPr id="46" name="文本框 45"/>
          <p:cNvSpPr txBox="1"/>
          <p:nvPr/>
        </p:nvSpPr>
        <p:spPr>
          <a:xfrm>
            <a:off x="583248" y="1052513"/>
            <a:ext cx="3421063" cy="460375"/>
          </a:xfrm>
          <a:prstGeom prst="rect">
            <a:avLst/>
          </a:prstGeom>
          <a:noFill/>
        </p:spPr>
        <p:txBody>
          <a:bodyPr wrap="square" rtlCol="0" anchor="t">
            <a:spAutoFit/>
          </a:bodyPr>
          <a:lstStyle/>
          <a:p>
            <a:pPr marR="0" defTabSz="914400" eaLnBrk="1" fontAlgn="auto" hangingPunct="1">
              <a:spcBef>
                <a:spcPts val="0"/>
              </a:spcBef>
              <a:spcAft>
                <a:spcPts val="0"/>
              </a:spcAft>
              <a:buClrTx/>
              <a:buSzTx/>
              <a:buFontTx/>
              <a:buNone/>
              <a:defRPr/>
            </a:pPr>
            <a:r>
              <a:rPr kumimoji="0" lang="zh-CN" altLang="en-US" sz="2400" b="1" kern="1200" cap="none" spc="0" normalizeH="0" baseline="0" noProof="0" dirty="0">
                <a:solidFill>
                  <a:schemeClr val="accent5"/>
                </a:solidFill>
                <a:latin typeface="+mn-lt"/>
                <a:ea typeface="+mn-ea"/>
                <a:cs typeface="+mn-cs"/>
              </a:rPr>
              <a:t>存在问题</a:t>
            </a:r>
            <a:endParaRPr kumimoji="0" lang="zh-CN" altLang="en-US" sz="2400" b="1" kern="1200" cap="none" spc="0" normalizeH="0" baseline="0" noProof="0" dirty="0">
              <a:solidFill>
                <a:schemeClr val="accent5"/>
              </a:solidFill>
              <a:latin typeface="+mn-lt"/>
              <a:ea typeface="+mn-ea"/>
              <a:cs typeface="+mn-cs"/>
            </a:endParaRPr>
          </a:p>
        </p:txBody>
      </p:sp>
      <p:sp>
        <p:nvSpPr>
          <p:cNvPr id="2" name="文本框 1"/>
          <p:cNvSpPr txBox="1"/>
          <p:nvPr/>
        </p:nvSpPr>
        <p:spPr>
          <a:xfrm>
            <a:off x="429895" y="1513205"/>
            <a:ext cx="11332845" cy="5446395"/>
          </a:xfrm>
          <a:prstGeom prst="rect">
            <a:avLst/>
          </a:prstGeom>
          <a:noFill/>
        </p:spPr>
        <p:txBody>
          <a:bodyPr wrap="square" rtlCol="0" anchor="t">
            <a:spAutoFit/>
          </a:bodyPr>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（1）在无线局域网中无线电波传输距离受限，不是所有的节点都能够监听到信号</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（2）无线网卡工作在半双工模式下，设备无法一边接受数据信号，一边传输数据信号。另一方面无线带宽本就不高，一旦发生碰撞，重新发送数据，会大大降低吞吐量。</a:t>
            </a:r>
            <a:endParaRPr sz="2400" b="1" kern="100" noProof="0">
              <a:cs typeface="Times New Roman" panose="02020603050405020304" pitchFamily="18" charset="0"/>
              <a:sym typeface="+mn-ea"/>
            </a:endParaRPr>
          </a:p>
          <a:p>
            <a:pPr marR="0" defTabSz="609600" eaLnBrk="1" fontAlgn="auto" hangingPunct="1">
              <a:lnSpc>
                <a:spcPct val="150000"/>
              </a:lnSpc>
              <a:spcBef>
                <a:spcPts val="0"/>
              </a:spcBef>
              <a:spcAft>
                <a:spcPts val="0"/>
              </a:spcAft>
              <a:buClrTx/>
              <a:buSzTx/>
              <a:buFontTx/>
              <a:buNone/>
              <a:defRPr/>
            </a:pPr>
            <a:r>
              <a:rPr sz="2400" b="1" kern="100" noProof="0">
                <a:cs typeface="Times New Roman" panose="02020603050405020304" pitchFamily="18" charset="0"/>
                <a:sym typeface="+mn-ea"/>
              </a:rPr>
              <a:t>（3）在CSMA/CA中，如果发送冲突，会执行随机退避算法。而超过5个用户同时去抢占信道时，会增大产生冲突的概率，增大发包时延，多次退避未发送成功时还可能导致包的重传，使得吞吐量会大大降低。STA总数目增大，会增大同时抢占信道的概率，进而导致吞吐量大大降低。表现为视频卡顿，网络延迟大，甚至wifi断连。</a:t>
            </a:r>
            <a:endParaRPr sz="2400" b="1" kern="100" noProof="0">
              <a:cs typeface="Times New Roman" panose="02020603050405020304" pitchFamily="18" charset="0"/>
              <a:sym typeface="+mn-ea"/>
            </a:endParaRPr>
          </a:p>
          <a:p>
            <a:pPr marR="0" indent="363855" defTabSz="609600" eaLnBrk="1" fontAlgn="auto" hangingPunct="1">
              <a:lnSpc>
                <a:spcPct val="125000"/>
              </a:lnSpc>
              <a:spcBef>
                <a:spcPts val="0"/>
              </a:spcBef>
              <a:spcAft>
                <a:spcPts val="0"/>
              </a:spcAft>
              <a:buClrTx/>
              <a:buSzTx/>
              <a:buFontTx/>
              <a:buNone/>
              <a:defRPr/>
            </a:pPr>
            <a:endParaRPr sz="2400" b="1" kern="100" noProof="0">
              <a:cs typeface="Times New Roman" panose="02020603050405020304" pitchFamily="18" charset="0"/>
              <a:sym typeface="+mn-ea"/>
            </a:endParaRPr>
          </a:p>
          <a:p>
            <a:pPr marR="0" indent="363855" defTabSz="609600" eaLnBrk="1" fontAlgn="auto" hangingPunct="1">
              <a:lnSpc>
                <a:spcPct val="125000"/>
              </a:lnSpc>
              <a:spcBef>
                <a:spcPts val="0"/>
              </a:spcBef>
              <a:spcAft>
                <a:spcPts val="0"/>
              </a:spcAft>
              <a:buClrTx/>
              <a:buSzTx/>
              <a:buFontTx/>
              <a:buNone/>
              <a:defRPr/>
            </a:pPr>
            <a:endParaRPr sz="2400" b="1" kern="100" noProof="0">
              <a:cs typeface="Times New Roman" panose="02020603050405020304" pitchFamily="18" charset="0"/>
              <a:sym typeface="+mn-ea"/>
            </a:endParaRPr>
          </a:p>
        </p:txBody>
      </p:sp>
    </p:spTree>
  </p:cSld>
  <p:clrMapOvr>
    <a:masterClrMapping/>
  </p:clrMapOvr>
  <p:transition spd="slow">
    <p:push dir="u"/>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2e276fee-3ec9-4920-9f1d-f1def0865139"/>
  <p:tag name="COMMONDATA" val="eyJoZGlkIjoiYjkxNTEyZTcxMTg0Mzc2YTZmNzM4Yzc5NzkwZjg2ZjMifQ=="/>
  <p:tag name="commondata" val="eyJoZGlkIjoiMTRmN2Q2MWJiNzExOWI0MDhiMTg4NDNhODUzOWNhODAifQ=="/>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0">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7666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2892</Words>
  <Application>WPS 演示</Application>
  <PresentationFormat>宽屏</PresentationFormat>
  <Paragraphs>171</Paragraphs>
  <Slides>20</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Calibri</vt:lpstr>
      <vt:lpstr>微软雅黑</vt:lpstr>
      <vt:lpstr>Segoe UI Light</vt:lpstr>
      <vt:lpstr>等线</vt:lpstr>
      <vt:lpstr>Calibri</vt:lpstr>
      <vt:lpstr>Times New Roman</vt:lpstr>
      <vt:lpstr>Arial Unicode MS</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清风素材;12sc.taobao.com</dc:creator>
  <cp:keywords>12sc.taobao.com</cp:keywords>
  <dc:description>12sc.taobao.com</dc:description>
  <dc:subject>12sc.taobao.com</dc:subject>
  <cp:category>12sc.taobao.com</cp:category>
  <cp:lastModifiedBy>谭浩文</cp:lastModifiedBy>
  <cp:revision>158</cp:revision>
  <dcterms:created xsi:type="dcterms:W3CDTF">2015-08-18T02:51:00Z</dcterms:created>
  <dcterms:modified xsi:type="dcterms:W3CDTF">2023-10-29T01:36:17Z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97F54DD3C0F3460E82515DB5408B146E_12</vt:lpwstr>
  </property>
</Properties>
</file>