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notesMasterIdLst>
    <p:notesMasterId r:id="rId14"/>
  </p:notesMasterIdLst>
  <p:sldIdLst>
    <p:sldId id="256" r:id="rId2"/>
    <p:sldId id="268" r:id="rId3"/>
    <p:sldId id="258" r:id="rId4"/>
    <p:sldId id="269" r:id="rId5"/>
    <p:sldId id="259" r:id="rId6"/>
    <p:sldId id="260" r:id="rId7"/>
    <p:sldId id="261" r:id="rId8"/>
    <p:sldId id="263" r:id="rId9"/>
    <p:sldId id="267" r:id="rId10"/>
    <p:sldId id="265" r:id="rId11"/>
    <p:sldId id="264" r:id="rId12"/>
    <p:sldId id="266" r:id="rId1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41349"/>
    <a:srgbClr val="FFFBF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584" autoAdjust="0"/>
  </p:normalViewPr>
  <p:slideViewPr>
    <p:cSldViewPr snapToGrid="0">
      <p:cViewPr varScale="1">
        <p:scale>
          <a:sx n="77" d="100"/>
          <a:sy n="77" d="100"/>
        </p:scale>
        <p:origin x="806" y="264"/>
      </p:cViewPr>
      <p:guideLst/>
    </p:cSldViewPr>
  </p:slid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35C0D6D-A908-48C6-983D-90F2BD11E284}" type="datetimeFigureOut">
              <a:rPr lang="zh-CN" altLang="en-US" smtClean="0"/>
              <a:t>2024/9/4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B0BB924-28C1-4EF7-A019-613D541E4AA8}" type="slidenum">
              <a:rPr lang="zh-CN" altLang="en-US" smtClean="0"/>
              <a:t>‹#›</a:t>
            </a:fld>
            <a:endParaRPr lang="zh-CN" altLang="en-US"/>
          </a:p>
        </p:txBody>
      </p:sp>
    </p:spTree>
    <p:extLst>
      <p:ext uri="{BB962C8B-B14F-4D97-AF65-F5344CB8AC3E}">
        <p14:creationId xmlns:p14="http://schemas.microsoft.com/office/powerpoint/2010/main" val="3711154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122363"/>
            <a:ext cx="103632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524000" y="3602038"/>
            <a:ext cx="9144000" cy="1655763"/>
          </a:xfr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CE2F20FC-145E-4034-86AC-8B4FEA629A51}" type="datetimeFigureOut">
              <a:rPr lang="zh-CN" altLang="en-US" smtClean="0"/>
              <a:t>2024/9/4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F5917A1-3B14-48C2-8A2E-F3CB7EC45231}" type="slidenum">
              <a:rPr lang="zh-CN" altLang="en-US" smtClean="0"/>
              <a:t>‹#›</a:t>
            </a:fld>
            <a:endParaRPr lang="zh-CN" altLang="en-US"/>
          </a:p>
        </p:txBody>
      </p:sp>
    </p:spTree>
    <p:extLst>
      <p:ext uri="{BB962C8B-B14F-4D97-AF65-F5344CB8AC3E}">
        <p14:creationId xmlns:p14="http://schemas.microsoft.com/office/powerpoint/2010/main" val="31714790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CE2F20FC-145E-4034-86AC-8B4FEA629A51}" type="datetimeFigureOut">
              <a:rPr lang="zh-CN" altLang="en-US" smtClean="0"/>
              <a:t>2024/9/4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F5917A1-3B14-48C2-8A2E-F3CB7EC45231}" type="slidenum">
              <a:rPr lang="zh-CN" altLang="en-US" smtClean="0"/>
              <a:t>‹#›</a:t>
            </a:fld>
            <a:endParaRPr lang="zh-CN" altLang="en-US"/>
          </a:p>
        </p:txBody>
      </p:sp>
    </p:spTree>
    <p:extLst>
      <p:ext uri="{BB962C8B-B14F-4D97-AF65-F5344CB8AC3E}">
        <p14:creationId xmlns:p14="http://schemas.microsoft.com/office/powerpoint/2010/main" val="4384431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2" y="365127"/>
            <a:ext cx="2628900" cy="5811839"/>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5" y="365127"/>
            <a:ext cx="7734300" cy="5811839"/>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CE2F20FC-145E-4034-86AC-8B4FEA629A51}" type="datetimeFigureOut">
              <a:rPr lang="zh-CN" altLang="en-US" smtClean="0"/>
              <a:t>2024/9/4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F5917A1-3B14-48C2-8A2E-F3CB7EC45231}" type="slidenum">
              <a:rPr lang="zh-CN" altLang="en-US" smtClean="0"/>
              <a:t>‹#›</a:t>
            </a:fld>
            <a:endParaRPr lang="zh-CN" altLang="en-US"/>
          </a:p>
        </p:txBody>
      </p:sp>
    </p:spTree>
    <p:extLst>
      <p:ext uri="{BB962C8B-B14F-4D97-AF65-F5344CB8AC3E}">
        <p14:creationId xmlns:p14="http://schemas.microsoft.com/office/powerpoint/2010/main" val="39188294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CE2F20FC-145E-4034-86AC-8B4FEA629A51}" type="datetimeFigureOut">
              <a:rPr lang="zh-CN" altLang="en-US" smtClean="0"/>
              <a:t>2024/9/4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F5917A1-3B14-48C2-8A2E-F3CB7EC45231}" type="slidenum">
              <a:rPr lang="zh-CN" altLang="en-US" smtClean="0"/>
              <a:t>‹#›</a:t>
            </a:fld>
            <a:endParaRPr lang="zh-CN" altLang="en-US"/>
          </a:p>
        </p:txBody>
      </p:sp>
    </p:spTree>
    <p:extLst>
      <p:ext uri="{BB962C8B-B14F-4D97-AF65-F5344CB8AC3E}">
        <p14:creationId xmlns:p14="http://schemas.microsoft.com/office/powerpoint/2010/main" val="6805633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3"/>
            <a:ext cx="105156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831851" y="4589468"/>
            <a:ext cx="10515600" cy="1500187"/>
          </a:xfrm>
        </p:spPr>
        <p:txBody>
          <a:bodyPr/>
          <a:lstStyle>
            <a:lvl1pPr marL="0" indent="0">
              <a:buNone/>
              <a:defRPr sz="2400">
                <a:solidFill>
                  <a:schemeClr val="tx1"/>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CE2F20FC-145E-4034-86AC-8B4FEA629A51}" type="datetimeFigureOut">
              <a:rPr lang="zh-CN" altLang="en-US" smtClean="0"/>
              <a:t>2024/9/4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F5917A1-3B14-48C2-8A2E-F3CB7EC45231}" type="slidenum">
              <a:rPr lang="zh-CN" altLang="en-US" smtClean="0"/>
              <a:t>‹#›</a:t>
            </a:fld>
            <a:endParaRPr lang="zh-CN" altLang="en-US"/>
          </a:p>
        </p:txBody>
      </p:sp>
    </p:spTree>
    <p:extLst>
      <p:ext uri="{BB962C8B-B14F-4D97-AF65-F5344CB8AC3E}">
        <p14:creationId xmlns:p14="http://schemas.microsoft.com/office/powerpoint/2010/main" val="9128396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38200" y="1825625"/>
            <a:ext cx="5181600" cy="4351339"/>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6172200" y="1825625"/>
            <a:ext cx="5181600" cy="4351339"/>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CE2F20FC-145E-4034-86AC-8B4FEA629A51}" type="datetimeFigureOut">
              <a:rPr lang="zh-CN" altLang="en-US" smtClean="0"/>
              <a:t>2024/9/4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FF5917A1-3B14-48C2-8A2E-F3CB7EC45231}" type="slidenum">
              <a:rPr lang="zh-CN" altLang="en-US" smtClean="0"/>
              <a:t>‹#›</a:t>
            </a:fld>
            <a:endParaRPr lang="zh-CN" altLang="en-US"/>
          </a:p>
        </p:txBody>
      </p:sp>
    </p:spTree>
    <p:extLst>
      <p:ext uri="{BB962C8B-B14F-4D97-AF65-F5344CB8AC3E}">
        <p14:creationId xmlns:p14="http://schemas.microsoft.com/office/powerpoint/2010/main" val="27150663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9"/>
            <a:ext cx="105156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839789"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172205" y="1681163"/>
            <a:ext cx="5183188"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172205"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CE2F20FC-145E-4034-86AC-8B4FEA629A51}" type="datetimeFigureOut">
              <a:rPr lang="zh-CN" altLang="en-US" smtClean="0"/>
              <a:t>2024/9/4</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FF5917A1-3B14-48C2-8A2E-F3CB7EC45231}" type="slidenum">
              <a:rPr lang="zh-CN" altLang="en-US" smtClean="0"/>
              <a:t>‹#›</a:t>
            </a:fld>
            <a:endParaRPr lang="zh-CN" altLang="en-US"/>
          </a:p>
        </p:txBody>
      </p:sp>
    </p:spTree>
    <p:extLst>
      <p:ext uri="{BB962C8B-B14F-4D97-AF65-F5344CB8AC3E}">
        <p14:creationId xmlns:p14="http://schemas.microsoft.com/office/powerpoint/2010/main" val="10242673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CE2F20FC-145E-4034-86AC-8B4FEA629A51}" type="datetimeFigureOut">
              <a:rPr lang="zh-CN" altLang="en-US" smtClean="0"/>
              <a:t>2024/9/4</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FF5917A1-3B14-48C2-8A2E-F3CB7EC45231}" type="slidenum">
              <a:rPr lang="zh-CN" altLang="en-US" smtClean="0"/>
              <a:t>‹#›</a:t>
            </a:fld>
            <a:endParaRPr lang="zh-CN" altLang="en-US"/>
          </a:p>
        </p:txBody>
      </p:sp>
    </p:spTree>
    <p:extLst>
      <p:ext uri="{BB962C8B-B14F-4D97-AF65-F5344CB8AC3E}">
        <p14:creationId xmlns:p14="http://schemas.microsoft.com/office/powerpoint/2010/main" val="41758669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E2F20FC-145E-4034-86AC-8B4FEA629A51}" type="datetimeFigureOut">
              <a:rPr lang="zh-CN" altLang="en-US" smtClean="0"/>
              <a:t>2024/9/4</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FF5917A1-3B14-48C2-8A2E-F3CB7EC45231}" type="slidenum">
              <a:rPr lang="zh-CN" altLang="en-US" smtClean="0"/>
              <a:t>‹#›</a:t>
            </a:fld>
            <a:endParaRPr lang="zh-CN" altLang="en-US"/>
          </a:p>
        </p:txBody>
      </p:sp>
    </p:spTree>
    <p:extLst>
      <p:ext uri="{BB962C8B-B14F-4D97-AF65-F5344CB8AC3E}">
        <p14:creationId xmlns:p14="http://schemas.microsoft.com/office/powerpoint/2010/main" val="37187335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5183188" y="987430"/>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839788" y="2057401"/>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CE2F20FC-145E-4034-86AC-8B4FEA629A51}" type="datetimeFigureOut">
              <a:rPr lang="zh-CN" altLang="en-US" smtClean="0"/>
              <a:t>2024/9/4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FF5917A1-3B14-48C2-8A2E-F3CB7EC45231}" type="slidenum">
              <a:rPr lang="zh-CN" altLang="en-US" smtClean="0"/>
              <a:t>‹#›</a:t>
            </a:fld>
            <a:endParaRPr lang="zh-CN" altLang="en-US"/>
          </a:p>
        </p:txBody>
      </p:sp>
    </p:spTree>
    <p:extLst>
      <p:ext uri="{BB962C8B-B14F-4D97-AF65-F5344CB8AC3E}">
        <p14:creationId xmlns:p14="http://schemas.microsoft.com/office/powerpoint/2010/main" val="42843786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183188" y="987430"/>
            <a:ext cx="6172200" cy="4873625"/>
          </a:xfrm>
        </p:spPr>
        <p:txBody>
          <a:bodyPr anchor="t"/>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39788" y="2057401"/>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CE2F20FC-145E-4034-86AC-8B4FEA629A51}" type="datetimeFigureOut">
              <a:rPr lang="zh-CN" altLang="en-US" smtClean="0"/>
              <a:t>2024/9/4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FF5917A1-3B14-48C2-8A2E-F3CB7EC45231}" type="slidenum">
              <a:rPr lang="zh-CN" altLang="en-US" smtClean="0"/>
              <a:t>‹#›</a:t>
            </a:fld>
            <a:endParaRPr lang="zh-CN" altLang="en-US"/>
          </a:p>
        </p:txBody>
      </p:sp>
    </p:spTree>
    <p:extLst>
      <p:ext uri="{BB962C8B-B14F-4D97-AF65-F5344CB8AC3E}">
        <p14:creationId xmlns:p14="http://schemas.microsoft.com/office/powerpoint/2010/main" val="33458536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BF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9"/>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38200" y="1825625"/>
            <a:ext cx="10515600" cy="4351339"/>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838200" y="6356355"/>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E2F20FC-145E-4034-86AC-8B4FEA629A51}" type="datetimeFigureOut">
              <a:rPr lang="zh-CN" altLang="en-US" smtClean="0"/>
              <a:t>2024/9/4</a:t>
            </a:fld>
            <a:endParaRPr lang="zh-CN" altLang="en-US"/>
          </a:p>
        </p:txBody>
      </p:sp>
      <p:sp>
        <p:nvSpPr>
          <p:cNvPr id="5" name="Footer Placeholder 4"/>
          <p:cNvSpPr>
            <a:spLocks noGrp="1"/>
          </p:cNvSpPr>
          <p:nvPr>
            <p:ph type="ftr" sz="quarter" idx="3"/>
          </p:nvPr>
        </p:nvSpPr>
        <p:spPr>
          <a:xfrm>
            <a:off x="4038600" y="6356355"/>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5"/>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F5917A1-3B14-48C2-8A2E-F3CB7EC45231}" type="slidenum">
              <a:rPr lang="zh-CN" altLang="en-US" smtClean="0"/>
              <a:t>‹#›</a:t>
            </a:fld>
            <a:endParaRPr lang="zh-CN" altLang="en-US"/>
          </a:p>
        </p:txBody>
      </p:sp>
    </p:spTree>
    <p:extLst>
      <p:ext uri="{BB962C8B-B14F-4D97-AF65-F5344CB8AC3E}">
        <p14:creationId xmlns:p14="http://schemas.microsoft.com/office/powerpoint/2010/main" val="1535452428"/>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7.xml"/><Relationship Id="rId1" Type="http://schemas.openxmlformats.org/officeDocument/2006/relationships/vmlDrawing" Target="../drawings/vmlDrawing1.vml"/><Relationship Id="rId5" Type="http://schemas.openxmlformats.org/officeDocument/2006/relationships/image" Target="../media/image3.wmf"/><Relationship Id="rId4" Type="http://schemas.openxmlformats.org/officeDocument/2006/relationships/oleObject" Target="../embeddings/oleObject1.bin"/></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7.xml"/><Relationship Id="rId1" Type="http://schemas.openxmlformats.org/officeDocument/2006/relationships/vmlDrawing" Target="../drawings/vmlDrawing2.vml"/><Relationship Id="rId5" Type="http://schemas.openxmlformats.org/officeDocument/2006/relationships/image" Target="../media/image5.png"/><Relationship Id="rId4" Type="http://schemas.openxmlformats.org/officeDocument/2006/relationships/image" Target="../media/image4.wmf"/></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椭圆 5"/>
          <p:cNvSpPr/>
          <p:nvPr/>
        </p:nvSpPr>
        <p:spPr>
          <a:xfrm>
            <a:off x="523550" y="-312516"/>
            <a:ext cx="2245488" cy="224548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636233" y="-144876"/>
            <a:ext cx="2689956" cy="268995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1203585" y="1571529"/>
            <a:ext cx="1318720" cy="13187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135807" y="2481617"/>
            <a:ext cx="1947513" cy="194751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2479844" y="283383"/>
            <a:ext cx="2606873" cy="260687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2439315" y="-685187"/>
            <a:ext cx="1644608" cy="164460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134654" y="4228500"/>
            <a:ext cx="1130239" cy="113023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134652" y="4429124"/>
            <a:ext cx="2798256" cy="279825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523551" y="5404455"/>
            <a:ext cx="1351188" cy="135118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2374762" y="5533920"/>
            <a:ext cx="1894088" cy="189408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3972588" y="5808599"/>
            <a:ext cx="1894088" cy="189408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3334452" y="3733967"/>
            <a:ext cx="817868" cy="81786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3080662" y="4306415"/>
            <a:ext cx="245420" cy="2454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2630608" y="3754017"/>
            <a:ext cx="245420" cy="2454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a:off x="4488036" y="3536977"/>
            <a:ext cx="245420" cy="2454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a:off x="4242616" y="4916451"/>
            <a:ext cx="490840" cy="49084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p:nvSpPr>
        <p:spPr>
          <a:xfrm>
            <a:off x="4488040" y="156751"/>
            <a:ext cx="1656813" cy="165681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5" name="直接连接符 24"/>
          <p:cNvCxnSpPr/>
          <p:nvPr/>
        </p:nvCxnSpPr>
        <p:spPr>
          <a:xfrm>
            <a:off x="6619828" y="4054567"/>
            <a:ext cx="4654107"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 name="文本框 1">
            <a:extLst>
              <a:ext uri="{FF2B5EF4-FFF2-40B4-BE49-F238E27FC236}">
                <a16:creationId xmlns:a16="http://schemas.microsoft.com/office/drawing/2014/main" id="{8CC1CAAA-E05B-4AD4-B908-9B80DC03ADD5}"/>
              </a:ext>
            </a:extLst>
          </p:cNvPr>
          <p:cNvSpPr txBox="1"/>
          <p:nvPr/>
        </p:nvSpPr>
        <p:spPr>
          <a:xfrm>
            <a:off x="6518787" y="2635045"/>
            <a:ext cx="4316361" cy="1569660"/>
          </a:xfrm>
          <a:prstGeom prst="rect">
            <a:avLst/>
          </a:prstGeom>
          <a:noFill/>
        </p:spPr>
        <p:txBody>
          <a:bodyPr wrap="square" rtlCol="0">
            <a:spAutoFit/>
          </a:bodyPr>
          <a:lstStyle/>
          <a:p>
            <a:pPr algn="ctr"/>
            <a:r>
              <a:rPr lang="en-US" altLang="zh-CN" sz="4800" kern="100" dirty="0">
                <a:effectLst/>
                <a:latin typeface="Times New Roman" panose="02020603050405020304" pitchFamily="18" charset="0"/>
                <a:ea typeface="宋体" panose="02010600030101010101" pitchFamily="2" charset="-122"/>
              </a:rPr>
              <a:t>Wi-Fi</a:t>
            </a:r>
            <a:r>
              <a:rPr lang="zh-CN" altLang="zh-CN" sz="4800" kern="100" dirty="0">
                <a:effectLst/>
                <a:latin typeface="Times New Roman" panose="02020603050405020304" pitchFamily="18" charset="0"/>
                <a:ea typeface="宋体" panose="02010600030101010101" pitchFamily="2" charset="-122"/>
                <a:cs typeface="Times New Roman" panose="02020603050405020304" pitchFamily="18" charset="0"/>
              </a:rPr>
              <a:t>双频中继融合传输</a:t>
            </a:r>
            <a:endParaRPr lang="zh-CN" altLang="en-US" sz="4800" dirty="0"/>
          </a:p>
        </p:txBody>
      </p:sp>
    </p:spTree>
    <p:extLst>
      <p:ext uri="{BB962C8B-B14F-4D97-AF65-F5344CB8AC3E}">
        <p14:creationId xmlns:p14="http://schemas.microsoft.com/office/powerpoint/2010/main" val="41169349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椭圆 5"/>
          <p:cNvSpPr/>
          <p:nvPr/>
        </p:nvSpPr>
        <p:spPr>
          <a:xfrm>
            <a:off x="523550" y="-312516"/>
            <a:ext cx="2245488" cy="224548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636233" y="-144876"/>
            <a:ext cx="2689956" cy="268995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1203585" y="1571529"/>
            <a:ext cx="1318720" cy="13187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135807" y="2481617"/>
            <a:ext cx="1947513" cy="194751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2479844" y="283383"/>
            <a:ext cx="2606873" cy="260687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2439315" y="-685187"/>
            <a:ext cx="1644608" cy="164460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134654" y="4228500"/>
            <a:ext cx="1130239" cy="113023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134652" y="4429124"/>
            <a:ext cx="2798256" cy="279825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523551" y="5404455"/>
            <a:ext cx="1351188" cy="135118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2374762" y="5533920"/>
            <a:ext cx="1894088" cy="189408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3972588" y="5808599"/>
            <a:ext cx="1894088" cy="189408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3334452" y="3733967"/>
            <a:ext cx="817868" cy="81786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3080662" y="4306415"/>
            <a:ext cx="245420" cy="2454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2630608" y="3754017"/>
            <a:ext cx="245420" cy="2454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a:off x="4488036" y="3536977"/>
            <a:ext cx="245420" cy="2454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a:off x="4242616" y="4916451"/>
            <a:ext cx="490840" cy="49084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p:nvSpPr>
        <p:spPr>
          <a:xfrm>
            <a:off x="4488040" y="156751"/>
            <a:ext cx="1656813" cy="165681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5" name="直接连接符 24"/>
          <p:cNvCxnSpPr/>
          <p:nvPr/>
        </p:nvCxnSpPr>
        <p:spPr>
          <a:xfrm>
            <a:off x="6619828" y="4054567"/>
            <a:ext cx="4654107"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 name="文本框 1">
            <a:extLst>
              <a:ext uri="{FF2B5EF4-FFF2-40B4-BE49-F238E27FC236}">
                <a16:creationId xmlns:a16="http://schemas.microsoft.com/office/drawing/2014/main" id="{8CC1CAAA-E05B-4AD4-B908-9B80DC03ADD5}"/>
              </a:ext>
            </a:extLst>
          </p:cNvPr>
          <p:cNvSpPr txBox="1"/>
          <p:nvPr/>
        </p:nvSpPr>
        <p:spPr>
          <a:xfrm>
            <a:off x="6518787" y="2635045"/>
            <a:ext cx="4316361" cy="1569660"/>
          </a:xfrm>
          <a:prstGeom prst="rect">
            <a:avLst/>
          </a:prstGeom>
          <a:noFill/>
        </p:spPr>
        <p:txBody>
          <a:bodyPr wrap="square" rtlCol="0">
            <a:spAutoFit/>
          </a:bodyPr>
          <a:lstStyle/>
          <a:p>
            <a:pPr algn="ctr"/>
            <a:r>
              <a:rPr lang="en-US" altLang="zh-CN" sz="4800" kern="100" dirty="0">
                <a:effectLst/>
                <a:latin typeface="Times New Roman" panose="02020603050405020304" pitchFamily="18" charset="0"/>
                <a:ea typeface="宋体" panose="02010600030101010101" pitchFamily="2" charset="-122"/>
              </a:rPr>
              <a:t>Wi-Fi</a:t>
            </a:r>
            <a:r>
              <a:rPr lang="zh-CN" altLang="zh-CN" sz="4800" kern="100" dirty="0">
                <a:effectLst/>
                <a:latin typeface="Times New Roman" panose="02020603050405020304" pitchFamily="18" charset="0"/>
                <a:ea typeface="宋体" panose="02010600030101010101" pitchFamily="2" charset="-122"/>
                <a:cs typeface="Times New Roman" panose="02020603050405020304" pitchFamily="18" charset="0"/>
              </a:rPr>
              <a:t>双频中继融合传输</a:t>
            </a:r>
            <a:endParaRPr lang="zh-CN" altLang="en-US" sz="4800" dirty="0"/>
          </a:p>
        </p:txBody>
      </p:sp>
    </p:spTree>
    <p:extLst>
      <p:ext uri="{BB962C8B-B14F-4D97-AF65-F5344CB8AC3E}">
        <p14:creationId xmlns:p14="http://schemas.microsoft.com/office/powerpoint/2010/main" val="6648764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p:cNvGrpSpPr/>
          <p:nvPr/>
        </p:nvGrpSpPr>
        <p:grpSpPr>
          <a:xfrm>
            <a:off x="-397123" y="-538250"/>
            <a:ext cx="2555690" cy="2296167"/>
            <a:chOff x="-1344978" y="-685187"/>
            <a:chExt cx="6781080" cy="6092478"/>
          </a:xfrm>
        </p:grpSpPr>
        <p:sp>
          <p:nvSpPr>
            <p:cNvPr id="2" name="椭圆 1"/>
            <p:cNvSpPr/>
            <p:nvPr/>
          </p:nvSpPr>
          <p:spPr>
            <a:xfrm>
              <a:off x="-185195" y="-312516"/>
              <a:ext cx="2245488" cy="224548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1344978" y="-144876"/>
              <a:ext cx="2689956" cy="268995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a:off x="494840" y="1571529"/>
              <a:ext cx="1318720" cy="13187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844556" y="2481611"/>
              <a:ext cx="1947513" cy="194751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1771092" y="283376"/>
              <a:ext cx="2606873" cy="260687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1344978" y="-685187"/>
              <a:ext cx="1644608" cy="164460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574093" y="4228496"/>
              <a:ext cx="1130238" cy="113023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2625707" y="3733966"/>
              <a:ext cx="817868" cy="81786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2371916" y="4306414"/>
              <a:ext cx="245420" cy="2454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1921862" y="3754016"/>
              <a:ext cx="245420" cy="2454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3779290" y="3536976"/>
              <a:ext cx="245420" cy="2454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3533870" y="4916451"/>
              <a:ext cx="490840" cy="49084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3779289" y="156746"/>
              <a:ext cx="1656813" cy="165681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16" name="直接连接符 15"/>
          <p:cNvCxnSpPr/>
          <p:nvPr/>
        </p:nvCxnSpPr>
        <p:spPr>
          <a:xfrm>
            <a:off x="2593542" y="804428"/>
            <a:ext cx="8244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0" name="文本框 19">
            <a:extLst>
              <a:ext uri="{FF2B5EF4-FFF2-40B4-BE49-F238E27FC236}">
                <a16:creationId xmlns:a16="http://schemas.microsoft.com/office/drawing/2014/main" id="{EBD0F328-E201-4B28-B8E0-2D161412F433}"/>
              </a:ext>
            </a:extLst>
          </p:cNvPr>
          <p:cNvSpPr txBox="1"/>
          <p:nvPr/>
        </p:nvSpPr>
        <p:spPr>
          <a:xfrm>
            <a:off x="2218477" y="1378247"/>
            <a:ext cx="6718300" cy="369332"/>
          </a:xfrm>
          <a:prstGeom prst="rect">
            <a:avLst/>
          </a:prstGeom>
          <a:noFill/>
        </p:spPr>
        <p:txBody>
          <a:bodyPr wrap="square">
            <a:spAutoFit/>
          </a:bodyPr>
          <a:lstStyle/>
          <a:p>
            <a:r>
              <a:rPr lang="zh-CN" altLang="en-US" b="0" i="0" dirty="0">
                <a:solidFill>
                  <a:srgbClr val="000000"/>
                </a:solidFill>
                <a:effectLst/>
                <a:latin typeface="SimSun" panose="02010600030101010101" pitchFamily="2" charset="-122"/>
                <a:ea typeface="SimSun" panose="02010600030101010101" pitchFamily="2" charset="-122"/>
              </a:rPr>
              <a:t>某频段下的拥塞时延阈值和拥塞时间阈值分别设置为</a:t>
            </a:r>
            <a:r>
              <a:rPr lang="en-US" altLang="zh-CN" b="0" i="1" dirty="0" err="1">
                <a:solidFill>
                  <a:srgbClr val="000000"/>
                </a:solidFill>
                <a:effectLst/>
                <a:latin typeface="TimesNewRomanPS-ItalicMT"/>
              </a:rPr>
              <a:t>L</a:t>
            </a:r>
            <a:r>
              <a:rPr lang="en-US" altLang="zh-CN" b="0" i="0" dirty="0" err="1">
                <a:solidFill>
                  <a:srgbClr val="000000"/>
                </a:solidFill>
                <a:effectLst/>
                <a:latin typeface="TimesNewRomanPSMT"/>
              </a:rPr>
              <a:t>max</a:t>
            </a:r>
            <a:r>
              <a:rPr lang="en-US" altLang="zh-CN" b="0" i="0" dirty="0">
                <a:solidFill>
                  <a:srgbClr val="000000"/>
                </a:solidFill>
                <a:effectLst/>
                <a:latin typeface="TimesNewRomanPSMT"/>
              </a:rPr>
              <a:t> </a:t>
            </a:r>
            <a:r>
              <a:rPr lang="zh-CN" altLang="en-US" b="0" i="0" dirty="0">
                <a:solidFill>
                  <a:srgbClr val="000000"/>
                </a:solidFill>
                <a:effectLst/>
                <a:latin typeface="SimSun" panose="02010600030101010101" pitchFamily="2" charset="-122"/>
                <a:ea typeface="SimSun" panose="02010600030101010101" pitchFamily="2" charset="-122"/>
              </a:rPr>
              <a:t>和 </a:t>
            </a:r>
            <a:r>
              <a:rPr lang="en-US" altLang="zh-CN" b="0" i="1" dirty="0">
                <a:solidFill>
                  <a:srgbClr val="000000"/>
                </a:solidFill>
                <a:effectLst/>
                <a:latin typeface="TimesNewRomanPS-ItalicMT"/>
              </a:rPr>
              <a:t>d </a:t>
            </a:r>
            <a:endParaRPr lang="zh-CN" altLang="en-US" dirty="0"/>
          </a:p>
        </p:txBody>
      </p:sp>
      <p:pic>
        <p:nvPicPr>
          <p:cNvPr id="22" name="图片 21">
            <a:extLst>
              <a:ext uri="{FF2B5EF4-FFF2-40B4-BE49-F238E27FC236}">
                <a16:creationId xmlns:a16="http://schemas.microsoft.com/office/drawing/2014/main" id="{8EEA6E2E-ACF6-42E7-B255-8312140ED8BA}"/>
              </a:ext>
            </a:extLst>
          </p:cNvPr>
          <p:cNvPicPr>
            <a:picLocks noChangeAspect="1"/>
          </p:cNvPicPr>
          <p:nvPr/>
        </p:nvPicPr>
        <p:blipFill>
          <a:blip r:embed="rId2"/>
          <a:stretch>
            <a:fillRect/>
          </a:stretch>
        </p:blipFill>
        <p:spPr>
          <a:xfrm>
            <a:off x="1846352" y="2147735"/>
            <a:ext cx="8828576" cy="3219634"/>
          </a:xfrm>
          <a:prstGeom prst="rect">
            <a:avLst/>
          </a:prstGeom>
        </p:spPr>
      </p:pic>
      <p:sp>
        <p:nvSpPr>
          <p:cNvPr id="23" name="文本框 22">
            <a:extLst>
              <a:ext uri="{FF2B5EF4-FFF2-40B4-BE49-F238E27FC236}">
                <a16:creationId xmlns:a16="http://schemas.microsoft.com/office/drawing/2014/main" id="{58052F38-9272-47F4-895E-9602519D0846}"/>
              </a:ext>
            </a:extLst>
          </p:cNvPr>
          <p:cNvSpPr txBox="1"/>
          <p:nvPr/>
        </p:nvSpPr>
        <p:spPr>
          <a:xfrm>
            <a:off x="2593542" y="312274"/>
            <a:ext cx="3807258" cy="369332"/>
          </a:xfrm>
          <a:prstGeom prst="rect">
            <a:avLst/>
          </a:prstGeom>
          <a:noFill/>
        </p:spPr>
        <p:txBody>
          <a:bodyPr wrap="square" rtlCol="0">
            <a:spAutoFit/>
          </a:bodyPr>
          <a:lstStyle/>
          <a:p>
            <a:r>
              <a:rPr lang="zh-CN" altLang="en-US" dirty="0"/>
              <a:t>数据包调度</a:t>
            </a:r>
          </a:p>
        </p:txBody>
      </p:sp>
    </p:spTree>
    <p:extLst>
      <p:ext uri="{BB962C8B-B14F-4D97-AF65-F5344CB8AC3E}">
        <p14:creationId xmlns:p14="http://schemas.microsoft.com/office/powerpoint/2010/main" val="39649294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p:cNvGrpSpPr/>
          <p:nvPr/>
        </p:nvGrpSpPr>
        <p:grpSpPr>
          <a:xfrm>
            <a:off x="-397123" y="-538250"/>
            <a:ext cx="2555690" cy="2296167"/>
            <a:chOff x="-1344978" y="-685187"/>
            <a:chExt cx="6781080" cy="6092478"/>
          </a:xfrm>
        </p:grpSpPr>
        <p:sp>
          <p:nvSpPr>
            <p:cNvPr id="2" name="椭圆 1"/>
            <p:cNvSpPr/>
            <p:nvPr/>
          </p:nvSpPr>
          <p:spPr>
            <a:xfrm>
              <a:off x="-185195" y="-312516"/>
              <a:ext cx="2245488" cy="224548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1344978" y="-144876"/>
              <a:ext cx="2689956" cy="268995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a:off x="494840" y="1571529"/>
              <a:ext cx="1318720" cy="13187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844556" y="2481611"/>
              <a:ext cx="1947513" cy="194751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1771092" y="283376"/>
              <a:ext cx="2606873" cy="260687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1344978" y="-685187"/>
              <a:ext cx="1644608" cy="164460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574093" y="4228496"/>
              <a:ext cx="1130238" cy="113023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2625707" y="3733966"/>
              <a:ext cx="817868" cy="81786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2371916" y="4306414"/>
              <a:ext cx="245420" cy="2454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1921862" y="3754016"/>
              <a:ext cx="245420" cy="2454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3779290" y="3536976"/>
              <a:ext cx="245420" cy="2454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3533870" y="4916451"/>
              <a:ext cx="490840" cy="49084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3779289" y="156746"/>
              <a:ext cx="1656813" cy="165681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16" name="直接连接符 15"/>
          <p:cNvCxnSpPr/>
          <p:nvPr/>
        </p:nvCxnSpPr>
        <p:spPr>
          <a:xfrm>
            <a:off x="2593542" y="804428"/>
            <a:ext cx="8244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18" name="图片 17">
            <a:extLst>
              <a:ext uri="{FF2B5EF4-FFF2-40B4-BE49-F238E27FC236}">
                <a16:creationId xmlns:a16="http://schemas.microsoft.com/office/drawing/2014/main" id="{D5B79E09-F481-419C-9E2E-4D12C4D55A45}"/>
              </a:ext>
            </a:extLst>
          </p:cNvPr>
          <p:cNvPicPr>
            <a:picLocks noChangeAspect="1"/>
          </p:cNvPicPr>
          <p:nvPr/>
        </p:nvPicPr>
        <p:blipFill>
          <a:blip r:embed="rId2"/>
          <a:stretch>
            <a:fillRect/>
          </a:stretch>
        </p:blipFill>
        <p:spPr>
          <a:xfrm>
            <a:off x="1626634" y="1757917"/>
            <a:ext cx="9592855" cy="3349102"/>
          </a:xfrm>
          <a:prstGeom prst="rect">
            <a:avLst/>
          </a:prstGeom>
        </p:spPr>
      </p:pic>
    </p:spTree>
    <p:extLst>
      <p:ext uri="{BB962C8B-B14F-4D97-AF65-F5344CB8AC3E}">
        <p14:creationId xmlns:p14="http://schemas.microsoft.com/office/powerpoint/2010/main" val="16623444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p:cNvGrpSpPr/>
          <p:nvPr/>
        </p:nvGrpSpPr>
        <p:grpSpPr>
          <a:xfrm>
            <a:off x="-397123" y="-538250"/>
            <a:ext cx="2555690" cy="2296167"/>
            <a:chOff x="-1344978" y="-685187"/>
            <a:chExt cx="6781080" cy="6092478"/>
          </a:xfrm>
        </p:grpSpPr>
        <p:sp>
          <p:nvSpPr>
            <p:cNvPr id="2" name="椭圆 1"/>
            <p:cNvSpPr/>
            <p:nvPr/>
          </p:nvSpPr>
          <p:spPr>
            <a:xfrm>
              <a:off x="-185195" y="-312516"/>
              <a:ext cx="2245488" cy="224548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1344978" y="-144876"/>
              <a:ext cx="2689956" cy="268995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a:off x="494840" y="1571529"/>
              <a:ext cx="1318720" cy="13187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844556" y="2481611"/>
              <a:ext cx="1947513" cy="194751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1771092" y="283376"/>
              <a:ext cx="2606873" cy="260687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1344978" y="-685187"/>
              <a:ext cx="1644608" cy="164460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574093" y="4228496"/>
              <a:ext cx="1130238" cy="113023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2625707" y="3733966"/>
              <a:ext cx="817868" cy="81786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2371916" y="4306414"/>
              <a:ext cx="245420" cy="2454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1921862" y="3754016"/>
              <a:ext cx="245420" cy="2454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3779290" y="3536976"/>
              <a:ext cx="245420" cy="2454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3533870" y="4916451"/>
              <a:ext cx="490840" cy="49084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3779289" y="156746"/>
              <a:ext cx="1656813" cy="165681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16" name="直接连接符 15"/>
          <p:cNvCxnSpPr/>
          <p:nvPr/>
        </p:nvCxnSpPr>
        <p:spPr>
          <a:xfrm>
            <a:off x="2593542" y="804428"/>
            <a:ext cx="8244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18" name="图片 17">
            <a:extLst>
              <a:ext uri="{FF2B5EF4-FFF2-40B4-BE49-F238E27FC236}">
                <a16:creationId xmlns:a16="http://schemas.microsoft.com/office/drawing/2014/main" id="{790681CB-1D1B-48A6-AF1F-1B1707CF1CC6}"/>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55569" y="3597777"/>
            <a:ext cx="7028190" cy="2226520"/>
          </a:xfrm>
          <a:prstGeom prst="rect">
            <a:avLst/>
          </a:prstGeom>
          <a:noFill/>
          <a:ln>
            <a:noFill/>
          </a:ln>
        </p:spPr>
      </p:pic>
      <p:sp>
        <p:nvSpPr>
          <p:cNvPr id="22" name="Rectangle 2">
            <a:extLst>
              <a:ext uri="{FF2B5EF4-FFF2-40B4-BE49-F238E27FC236}">
                <a16:creationId xmlns:a16="http://schemas.microsoft.com/office/drawing/2014/main" id="{6753F357-18C1-4323-BFD4-F38C0F84122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7" name="文本框 16">
            <a:extLst>
              <a:ext uri="{FF2B5EF4-FFF2-40B4-BE49-F238E27FC236}">
                <a16:creationId xmlns:a16="http://schemas.microsoft.com/office/drawing/2014/main" id="{DA340DB7-0A71-4477-8D81-2C089D03C8EC}"/>
              </a:ext>
            </a:extLst>
          </p:cNvPr>
          <p:cNvSpPr txBox="1"/>
          <p:nvPr/>
        </p:nvSpPr>
        <p:spPr>
          <a:xfrm>
            <a:off x="2593542" y="448496"/>
            <a:ext cx="2346206" cy="369332"/>
          </a:xfrm>
          <a:prstGeom prst="rect">
            <a:avLst/>
          </a:prstGeom>
          <a:noFill/>
        </p:spPr>
        <p:txBody>
          <a:bodyPr wrap="square" rtlCol="0">
            <a:spAutoFit/>
          </a:bodyPr>
          <a:lstStyle/>
          <a:p>
            <a:r>
              <a:rPr lang="zh-CN" altLang="en-US" dirty="0"/>
              <a:t>问题背景</a:t>
            </a:r>
          </a:p>
        </p:txBody>
      </p:sp>
      <p:pic>
        <p:nvPicPr>
          <p:cNvPr id="20" name="图片 19">
            <a:extLst>
              <a:ext uri="{FF2B5EF4-FFF2-40B4-BE49-F238E27FC236}">
                <a16:creationId xmlns:a16="http://schemas.microsoft.com/office/drawing/2014/main" id="{E32863F8-C945-4D78-BE36-C70264235A49}"/>
              </a:ext>
            </a:extLst>
          </p:cNvPr>
          <p:cNvPicPr>
            <a:picLocks noChangeAspect="1"/>
          </p:cNvPicPr>
          <p:nvPr/>
        </p:nvPicPr>
        <p:blipFill>
          <a:blip r:embed="rId3"/>
          <a:stretch>
            <a:fillRect/>
          </a:stretch>
        </p:blipFill>
        <p:spPr>
          <a:xfrm>
            <a:off x="155569" y="1839861"/>
            <a:ext cx="6940970" cy="1431669"/>
          </a:xfrm>
          <a:prstGeom prst="rect">
            <a:avLst/>
          </a:prstGeom>
        </p:spPr>
      </p:pic>
      <p:sp>
        <p:nvSpPr>
          <p:cNvPr id="19" name="文本框 18">
            <a:extLst>
              <a:ext uri="{FF2B5EF4-FFF2-40B4-BE49-F238E27FC236}">
                <a16:creationId xmlns:a16="http://schemas.microsoft.com/office/drawing/2014/main" id="{5DF8376C-161C-4A9E-B849-FCB001EA9EC7}"/>
              </a:ext>
            </a:extLst>
          </p:cNvPr>
          <p:cNvSpPr txBox="1"/>
          <p:nvPr/>
        </p:nvSpPr>
        <p:spPr>
          <a:xfrm>
            <a:off x="7536093" y="2942850"/>
            <a:ext cx="4500338" cy="2031325"/>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t>无线中继器发送和接受帧在同一个信道上，因而带宽会减半</a:t>
            </a: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r>
              <a:rPr lang="zh-CN" altLang="en-US" dirty="0"/>
              <a:t>原本的双频中继提供了</a:t>
            </a:r>
            <a:r>
              <a:rPr lang="en-US" altLang="zh-CN" dirty="0"/>
              <a:t>2.4GHz</a:t>
            </a:r>
            <a:r>
              <a:rPr lang="zh-CN" altLang="en-US" dirty="0"/>
              <a:t>和</a:t>
            </a:r>
            <a:r>
              <a:rPr lang="en-US" altLang="zh-CN" dirty="0"/>
              <a:t>5GHz</a:t>
            </a:r>
            <a:r>
              <a:rPr lang="zh-CN" altLang="en-US" dirty="0"/>
              <a:t>，用户可以根据需求选择合适的频段，但没有对带宽进行优化</a:t>
            </a:r>
            <a:endParaRPr lang="en-US" altLang="zh-CN" dirty="0"/>
          </a:p>
          <a:p>
            <a:endParaRPr lang="en-US" altLang="zh-CN" dirty="0"/>
          </a:p>
        </p:txBody>
      </p:sp>
    </p:spTree>
    <p:extLst>
      <p:ext uri="{BB962C8B-B14F-4D97-AF65-F5344CB8AC3E}">
        <p14:creationId xmlns:p14="http://schemas.microsoft.com/office/powerpoint/2010/main" val="32866146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p:cNvGrpSpPr/>
          <p:nvPr/>
        </p:nvGrpSpPr>
        <p:grpSpPr>
          <a:xfrm>
            <a:off x="-397123" y="-538250"/>
            <a:ext cx="2555690" cy="2296167"/>
            <a:chOff x="-1344978" y="-685187"/>
            <a:chExt cx="6781080" cy="6092478"/>
          </a:xfrm>
        </p:grpSpPr>
        <p:sp>
          <p:nvSpPr>
            <p:cNvPr id="2" name="椭圆 1"/>
            <p:cNvSpPr/>
            <p:nvPr/>
          </p:nvSpPr>
          <p:spPr>
            <a:xfrm>
              <a:off x="-185195" y="-312516"/>
              <a:ext cx="2245488" cy="224548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1344978" y="-144876"/>
              <a:ext cx="2689956" cy="268995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a:off x="494840" y="1571529"/>
              <a:ext cx="1318720" cy="13187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844556" y="2481611"/>
              <a:ext cx="1947513" cy="194751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1771092" y="283376"/>
              <a:ext cx="2606873" cy="260687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1344978" y="-685187"/>
              <a:ext cx="1644608" cy="164460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574093" y="4228496"/>
              <a:ext cx="1130238" cy="113023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2625707" y="3733966"/>
              <a:ext cx="817868" cy="81786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2371916" y="4306414"/>
              <a:ext cx="245420" cy="2454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1921862" y="3754016"/>
              <a:ext cx="245420" cy="2454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3779290" y="3536976"/>
              <a:ext cx="245420" cy="2454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3533870" y="4916451"/>
              <a:ext cx="490840" cy="49084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3779289" y="156746"/>
              <a:ext cx="1656813" cy="165681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16" name="直接连接符 15"/>
          <p:cNvCxnSpPr/>
          <p:nvPr/>
        </p:nvCxnSpPr>
        <p:spPr>
          <a:xfrm>
            <a:off x="2593542" y="804428"/>
            <a:ext cx="8244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18" name="图片 17">
            <a:extLst>
              <a:ext uri="{FF2B5EF4-FFF2-40B4-BE49-F238E27FC236}">
                <a16:creationId xmlns:a16="http://schemas.microsoft.com/office/drawing/2014/main" id="{790681CB-1D1B-48A6-AF1F-1B1707CF1CC6}"/>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319382" y="1883434"/>
            <a:ext cx="7816632" cy="2636294"/>
          </a:xfrm>
          <a:prstGeom prst="rect">
            <a:avLst/>
          </a:prstGeom>
          <a:noFill/>
          <a:ln>
            <a:noFill/>
          </a:ln>
        </p:spPr>
      </p:pic>
      <p:sp>
        <p:nvSpPr>
          <p:cNvPr id="21" name="文本框 20">
            <a:extLst>
              <a:ext uri="{FF2B5EF4-FFF2-40B4-BE49-F238E27FC236}">
                <a16:creationId xmlns:a16="http://schemas.microsoft.com/office/drawing/2014/main" id="{20637E16-2D7F-4FB8-9D6D-8A833AE01532}"/>
              </a:ext>
            </a:extLst>
          </p:cNvPr>
          <p:cNvSpPr txBox="1"/>
          <p:nvPr/>
        </p:nvSpPr>
        <p:spPr>
          <a:xfrm>
            <a:off x="557573" y="4934065"/>
            <a:ext cx="5417268" cy="646331"/>
          </a:xfrm>
          <a:prstGeom prst="rect">
            <a:avLst/>
          </a:prstGeom>
          <a:noFill/>
        </p:spPr>
        <p:txBody>
          <a:bodyPr wrap="square">
            <a:spAutoFit/>
          </a:bodyPr>
          <a:lstStyle/>
          <a:p>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绑定效率就是在输入稳定且流量足够大的情况下汇聚链路实际吞吐率</a:t>
            </a:r>
            <a:r>
              <a:rPr lang="en-US" altLang="zh-CN" sz="1800" kern="100" dirty="0">
                <a:effectLst/>
                <a:latin typeface="Times New Roman" panose="02020603050405020304" pitchFamily="18" charset="0"/>
                <a:ea typeface="宋体" panose="02010600030101010101" pitchFamily="2" charset="-122"/>
              </a:rPr>
              <a:t>TP</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与各链路实际容量</a:t>
            </a:r>
            <a:r>
              <a:rPr lang="en-US" altLang="zh-CN" sz="1800" kern="100" dirty="0">
                <a:effectLst/>
                <a:latin typeface="Times New Roman" panose="02020603050405020304" pitchFamily="18" charset="0"/>
                <a:ea typeface="宋体" panose="02010600030101010101" pitchFamily="2" charset="-122"/>
              </a:rPr>
              <a:t>c</a:t>
            </a:r>
            <a:r>
              <a:rPr lang="en-US" altLang="zh-CN" sz="1800" kern="100" baseline="-25000" dirty="0">
                <a:effectLst/>
                <a:latin typeface="Times New Roman" panose="02020603050405020304" pitchFamily="18" charset="0"/>
                <a:ea typeface="宋体" panose="02010600030101010101" pitchFamily="2" charset="-122"/>
              </a:rPr>
              <a:t>i</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之和的比值</a:t>
            </a:r>
            <a:endParaRPr lang="zh-CN" altLang="en-US" dirty="0"/>
          </a:p>
        </p:txBody>
      </p:sp>
      <p:sp>
        <p:nvSpPr>
          <p:cNvPr id="22" name="Rectangle 2">
            <a:extLst>
              <a:ext uri="{FF2B5EF4-FFF2-40B4-BE49-F238E27FC236}">
                <a16:creationId xmlns:a16="http://schemas.microsoft.com/office/drawing/2014/main" id="{6753F357-18C1-4323-BFD4-F38C0F84122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3" name="对象 22">
            <a:extLst>
              <a:ext uri="{FF2B5EF4-FFF2-40B4-BE49-F238E27FC236}">
                <a16:creationId xmlns:a16="http://schemas.microsoft.com/office/drawing/2014/main" id="{184254BB-5467-45D4-98EB-F8EA69BAAABE}"/>
              </a:ext>
            </a:extLst>
          </p:cNvPr>
          <p:cNvGraphicFramePr>
            <a:graphicFrameLocks noChangeAspect="1"/>
          </p:cNvGraphicFramePr>
          <p:nvPr>
            <p:extLst>
              <p:ext uri="{D42A27DB-BD31-4B8C-83A1-F6EECF244321}">
                <p14:modId xmlns:p14="http://schemas.microsoft.com/office/powerpoint/2010/main" val="2074733089"/>
              </p:ext>
            </p:extLst>
          </p:nvPr>
        </p:nvGraphicFramePr>
        <p:xfrm>
          <a:off x="6977131" y="4685909"/>
          <a:ext cx="1995948" cy="1483619"/>
        </p:xfrm>
        <a:graphic>
          <a:graphicData uri="http://schemas.openxmlformats.org/presentationml/2006/ole">
            <mc:AlternateContent xmlns:mc="http://schemas.openxmlformats.org/markup-compatibility/2006">
              <mc:Choice xmlns:v="urn:schemas-microsoft-com:vml" Requires="v">
                <p:oleObj spid="_x0000_s1049" r:id="rId4" imgW="596641" imgH="444307" progId="Equation.DSMT4">
                  <p:embed/>
                </p:oleObj>
              </mc:Choice>
              <mc:Fallback>
                <p:oleObj r:id="rId4" imgW="596641" imgH="444307" progId="Equation.DSMT4">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77131" y="4685909"/>
                        <a:ext cx="1995948" cy="1483619"/>
                      </a:xfrm>
                      <a:prstGeom prst="rect">
                        <a:avLst/>
                      </a:prstGeom>
                      <a:noFill/>
                    </p:spPr>
                  </p:pic>
                </p:oleObj>
              </mc:Fallback>
            </mc:AlternateContent>
          </a:graphicData>
        </a:graphic>
      </p:graphicFrame>
      <p:sp>
        <p:nvSpPr>
          <p:cNvPr id="17" name="文本框 16">
            <a:extLst>
              <a:ext uri="{FF2B5EF4-FFF2-40B4-BE49-F238E27FC236}">
                <a16:creationId xmlns:a16="http://schemas.microsoft.com/office/drawing/2014/main" id="{DA340DB7-0A71-4477-8D81-2C089D03C8EC}"/>
              </a:ext>
            </a:extLst>
          </p:cNvPr>
          <p:cNvSpPr txBox="1"/>
          <p:nvPr/>
        </p:nvSpPr>
        <p:spPr>
          <a:xfrm>
            <a:off x="2593542" y="448496"/>
            <a:ext cx="2346206" cy="369332"/>
          </a:xfrm>
          <a:prstGeom prst="rect">
            <a:avLst/>
          </a:prstGeom>
          <a:noFill/>
        </p:spPr>
        <p:txBody>
          <a:bodyPr wrap="square" rtlCol="0">
            <a:spAutoFit/>
          </a:bodyPr>
          <a:lstStyle/>
          <a:p>
            <a:r>
              <a:rPr lang="zh-CN" altLang="en-US" dirty="0"/>
              <a:t>问题背景</a:t>
            </a:r>
          </a:p>
        </p:txBody>
      </p:sp>
      <p:sp>
        <p:nvSpPr>
          <p:cNvPr id="24" name="文本框 23">
            <a:extLst>
              <a:ext uri="{FF2B5EF4-FFF2-40B4-BE49-F238E27FC236}">
                <a16:creationId xmlns:a16="http://schemas.microsoft.com/office/drawing/2014/main" id="{99661F50-B279-493F-9DAD-204D345BDA7A}"/>
              </a:ext>
            </a:extLst>
          </p:cNvPr>
          <p:cNvSpPr txBox="1"/>
          <p:nvPr/>
        </p:nvSpPr>
        <p:spPr>
          <a:xfrm>
            <a:off x="8401627" y="2349524"/>
            <a:ext cx="3160644" cy="1200329"/>
          </a:xfrm>
          <a:prstGeom prst="rect">
            <a:avLst/>
          </a:prstGeom>
          <a:noFill/>
        </p:spPr>
        <p:txBody>
          <a:bodyPr wrap="square" rtlCol="0">
            <a:spAutoFit/>
          </a:bodyPr>
          <a:lstStyle/>
          <a:p>
            <a:pPr marL="285750" indent="-285750">
              <a:buFont typeface="Arial" panose="020B0604020202020204" pitchFamily="34" charset="0"/>
              <a:buChar char="•"/>
            </a:pPr>
            <a:r>
              <a:rPr lang="en-US" altLang="zh-CN" dirty="0"/>
              <a:t>DBDC</a:t>
            </a:r>
            <a:r>
              <a:rPr lang="zh-CN" altLang="en-US" dirty="0"/>
              <a:t>允许</a:t>
            </a:r>
            <a:r>
              <a:rPr lang="en-US" altLang="zh-CN" dirty="0"/>
              <a:t>2.4GHz </a:t>
            </a:r>
            <a:r>
              <a:rPr lang="zh-CN" altLang="en-US" dirty="0"/>
              <a:t>和</a:t>
            </a:r>
            <a:r>
              <a:rPr lang="en-US" altLang="zh-CN" dirty="0"/>
              <a:t>5GHz</a:t>
            </a:r>
            <a:r>
              <a:rPr lang="zh-CN" altLang="en-US" dirty="0"/>
              <a:t>并发发送数据，因而可以通过融合两条链路传输数据，提高中继带宽</a:t>
            </a:r>
            <a:endParaRPr lang="en-US" altLang="zh-CN" dirty="0"/>
          </a:p>
        </p:txBody>
      </p:sp>
    </p:spTree>
    <p:extLst>
      <p:ext uri="{BB962C8B-B14F-4D97-AF65-F5344CB8AC3E}">
        <p14:creationId xmlns:p14="http://schemas.microsoft.com/office/powerpoint/2010/main" val="30027948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p:cNvGrpSpPr/>
          <p:nvPr/>
        </p:nvGrpSpPr>
        <p:grpSpPr>
          <a:xfrm>
            <a:off x="-248724" y="-184910"/>
            <a:ext cx="2555690" cy="2296167"/>
            <a:chOff x="-1344978" y="-685187"/>
            <a:chExt cx="6781080" cy="6092478"/>
          </a:xfrm>
        </p:grpSpPr>
        <p:sp>
          <p:nvSpPr>
            <p:cNvPr id="2" name="椭圆 1"/>
            <p:cNvSpPr/>
            <p:nvPr/>
          </p:nvSpPr>
          <p:spPr>
            <a:xfrm>
              <a:off x="-185195" y="-312516"/>
              <a:ext cx="2245488" cy="224548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1344978" y="-144876"/>
              <a:ext cx="2689956" cy="268995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a:off x="494840" y="1571529"/>
              <a:ext cx="1318720" cy="13187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844556" y="2481611"/>
              <a:ext cx="1947513" cy="194751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1771092" y="283376"/>
              <a:ext cx="2606873" cy="260687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1344978" y="-685187"/>
              <a:ext cx="1644608" cy="164460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574093" y="4228496"/>
              <a:ext cx="1130238" cy="113023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2625707" y="3733966"/>
              <a:ext cx="817868" cy="81786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2371916" y="4306414"/>
              <a:ext cx="245420" cy="2454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1921862" y="3754016"/>
              <a:ext cx="245420" cy="2454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3779290" y="3536976"/>
              <a:ext cx="245420" cy="2454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3533870" y="4916451"/>
              <a:ext cx="490840" cy="49084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3779289" y="156746"/>
              <a:ext cx="1656813" cy="165681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16" name="直接连接符 15"/>
          <p:cNvCxnSpPr/>
          <p:nvPr/>
        </p:nvCxnSpPr>
        <p:spPr>
          <a:xfrm>
            <a:off x="2593542" y="804428"/>
            <a:ext cx="8244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2" name="Rectangle 2">
            <a:extLst>
              <a:ext uri="{FF2B5EF4-FFF2-40B4-BE49-F238E27FC236}">
                <a16:creationId xmlns:a16="http://schemas.microsoft.com/office/drawing/2014/main" id="{6753F357-18C1-4323-BFD4-F38C0F84122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7" name="文本框 16">
            <a:extLst>
              <a:ext uri="{FF2B5EF4-FFF2-40B4-BE49-F238E27FC236}">
                <a16:creationId xmlns:a16="http://schemas.microsoft.com/office/drawing/2014/main" id="{DA340DB7-0A71-4477-8D81-2C089D03C8EC}"/>
              </a:ext>
            </a:extLst>
          </p:cNvPr>
          <p:cNvSpPr txBox="1"/>
          <p:nvPr/>
        </p:nvSpPr>
        <p:spPr>
          <a:xfrm>
            <a:off x="2593542" y="448496"/>
            <a:ext cx="2346206" cy="369332"/>
          </a:xfrm>
          <a:prstGeom prst="rect">
            <a:avLst/>
          </a:prstGeom>
          <a:noFill/>
        </p:spPr>
        <p:txBody>
          <a:bodyPr wrap="square" rtlCol="0">
            <a:spAutoFit/>
          </a:bodyPr>
          <a:lstStyle/>
          <a:p>
            <a:r>
              <a:rPr lang="zh-CN" altLang="en-US" dirty="0"/>
              <a:t>挑战</a:t>
            </a:r>
          </a:p>
        </p:txBody>
      </p:sp>
      <p:sp>
        <p:nvSpPr>
          <p:cNvPr id="19" name="文本框 18">
            <a:extLst>
              <a:ext uri="{FF2B5EF4-FFF2-40B4-BE49-F238E27FC236}">
                <a16:creationId xmlns:a16="http://schemas.microsoft.com/office/drawing/2014/main" id="{364A8562-6FF4-46A9-AD26-7E1FA05DF4DF}"/>
              </a:ext>
            </a:extLst>
          </p:cNvPr>
          <p:cNvSpPr txBox="1"/>
          <p:nvPr/>
        </p:nvSpPr>
        <p:spPr>
          <a:xfrm>
            <a:off x="2435087" y="1534409"/>
            <a:ext cx="6659217" cy="3416320"/>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t>如何选择合适的链路发送数据包</a:t>
            </a:r>
            <a:endParaRPr lang="en-US" altLang="zh-CN" dirty="0"/>
          </a:p>
          <a:p>
            <a:pPr marL="742950" lvl="1" indent="-285750">
              <a:buFont typeface="Arial" panose="020B0604020202020204" pitchFamily="34" charset="0"/>
              <a:buChar char="•"/>
            </a:pPr>
            <a:r>
              <a:rPr lang="zh-CN" altLang="en-US" dirty="0"/>
              <a:t>无线信道不稳定，特别</a:t>
            </a:r>
            <a:r>
              <a:rPr lang="en-US" altLang="zh-CN" dirty="0"/>
              <a:t>2.4GHz</a:t>
            </a:r>
            <a:r>
              <a:rPr lang="zh-CN" altLang="en-US" dirty="0"/>
              <a:t>受干扰较大，需要建立合适的模型评估信道质量</a:t>
            </a:r>
            <a:endParaRPr lang="en-US" altLang="zh-CN" dirty="0"/>
          </a:p>
          <a:p>
            <a:pPr marL="742950" lvl="1" indent="-285750">
              <a:buFont typeface="Arial" panose="020B0604020202020204" pitchFamily="34" charset="0"/>
              <a:buChar char="•"/>
            </a:pPr>
            <a:endParaRPr lang="en-US" altLang="zh-CN" dirty="0"/>
          </a:p>
          <a:p>
            <a:pPr marL="285750" indent="-285750">
              <a:buFont typeface="Arial" panose="020B0604020202020204" pitchFamily="34" charset="0"/>
              <a:buChar char="•"/>
            </a:pPr>
            <a:r>
              <a:rPr lang="zh-CN" altLang="en-US" dirty="0"/>
              <a:t>如何选择合适的数据包分组大小</a:t>
            </a:r>
            <a:endParaRPr lang="en-US" altLang="zh-CN" dirty="0"/>
          </a:p>
          <a:p>
            <a:pPr marL="742950" lvl="1" indent="-285750">
              <a:buFont typeface="Arial" panose="020B0604020202020204" pitchFamily="34" charset="0"/>
              <a:buChar char="•"/>
            </a:pPr>
            <a:r>
              <a:rPr lang="zh-CN" altLang="en-US" dirty="0"/>
              <a:t>每次发送</a:t>
            </a:r>
            <a:r>
              <a:rPr lang="en-US" altLang="zh-CN" dirty="0"/>
              <a:t>N</a:t>
            </a:r>
            <a:r>
              <a:rPr lang="zh-CN" altLang="en-US" dirty="0"/>
              <a:t>个数据包评估一次两条链路质量</a:t>
            </a:r>
            <a:endParaRPr lang="en-US" altLang="zh-CN" dirty="0"/>
          </a:p>
          <a:p>
            <a:pPr marL="742950" lvl="1" indent="-285750">
              <a:buFont typeface="Arial" panose="020B0604020202020204" pitchFamily="34" charset="0"/>
              <a:buChar char="•"/>
            </a:pPr>
            <a:r>
              <a:rPr lang="en-US" altLang="zh-CN" dirty="0"/>
              <a:t>N</a:t>
            </a:r>
            <a:r>
              <a:rPr lang="zh-CN" altLang="en-US" dirty="0"/>
              <a:t>过大，不能及时选取较好的链路</a:t>
            </a:r>
            <a:endParaRPr lang="en-US" altLang="zh-CN" dirty="0"/>
          </a:p>
          <a:p>
            <a:pPr marL="742950" lvl="1" indent="-285750">
              <a:buFont typeface="Arial" panose="020B0604020202020204" pitchFamily="34" charset="0"/>
              <a:buChar char="•"/>
            </a:pPr>
            <a:r>
              <a:rPr lang="en-US" altLang="zh-CN" dirty="0"/>
              <a:t>N</a:t>
            </a:r>
            <a:r>
              <a:rPr lang="zh-CN" altLang="en-US" dirty="0"/>
              <a:t>过小，切换过于频繁，同一业务流的数据包导致乱序</a:t>
            </a:r>
            <a:endParaRPr lang="en-US" altLang="zh-CN" dirty="0"/>
          </a:p>
          <a:p>
            <a:pPr marL="742950" lvl="1" indent="-285750">
              <a:buFont typeface="Arial" panose="020B0604020202020204" pitchFamily="34" charset="0"/>
              <a:buChar char="•"/>
            </a:pPr>
            <a:endParaRPr lang="en-US" altLang="zh-CN" dirty="0"/>
          </a:p>
          <a:p>
            <a:pPr marL="285750" indent="-285750">
              <a:buFont typeface="Arial" panose="020B0604020202020204" pitchFamily="34" charset="0"/>
              <a:buChar char="•"/>
            </a:pP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如何解决数据包乱序问题</a:t>
            </a:r>
            <a:endPar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marL="742950" lvl="1" indent="-285750">
              <a:buFont typeface="Arial" panose="020B0604020202020204" pitchFamily="34" charset="0"/>
              <a:buChar char="•"/>
            </a:pPr>
            <a:r>
              <a:rPr lang="zh-CN" altLang="en-US" dirty="0"/>
              <a:t>两条链路发送数据会导致数据包乱序，出现队头阻塞问题</a:t>
            </a:r>
            <a:endParaRPr lang="en-US" altLang="zh-CN" dirty="0"/>
          </a:p>
          <a:p>
            <a:pPr marL="742950" lvl="1" indent="-285750">
              <a:buFont typeface="Arial" panose="020B0604020202020204" pitchFamily="34" charset="0"/>
              <a:buChar char="•"/>
            </a:pPr>
            <a:r>
              <a:rPr lang="zh-CN" altLang="en-US" dirty="0"/>
              <a:t>乱序会触发快速重传，</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造成</a:t>
            </a:r>
            <a:r>
              <a:rPr lang="en-US" altLang="zh-CN" sz="1800" kern="100" dirty="0">
                <a:effectLst/>
                <a:latin typeface="Times New Roman" panose="02020603050405020304" pitchFamily="18" charset="0"/>
                <a:ea typeface="宋体" panose="02010600030101010101" pitchFamily="2" charset="-122"/>
              </a:rPr>
              <a:t>TCP</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发送速率降低</a:t>
            </a:r>
            <a:endParaRPr lang="en-US" altLang="zh-CN" dirty="0"/>
          </a:p>
        </p:txBody>
      </p:sp>
    </p:spTree>
    <p:extLst>
      <p:ext uri="{BB962C8B-B14F-4D97-AF65-F5344CB8AC3E}">
        <p14:creationId xmlns:p14="http://schemas.microsoft.com/office/powerpoint/2010/main" val="31053103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p:cNvGrpSpPr/>
          <p:nvPr/>
        </p:nvGrpSpPr>
        <p:grpSpPr>
          <a:xfrm>
            <a:off x="-397123" y="-538250"/>
            <a:ext cx="2555690" cy="2296167"/>
            <a:chOff x="-1344978" y="-685187"/>
            <a:chExt cx="6781080" cy="6092478"/>
          </a:xfrm>
        </p:grpSpPr>
        <p:sp>
          <p:nvSpPr>
            <p:cNvPr id="2" name="椭圆 1"/>
            <p:cNvSpPr/>
            <p:nvPr/>
          </p:nvSpPr>
          <p:spPr>
            <a:xfrm>
              <a:off x="-185195" y="-312516"/>
              <a:ext cx="2245488" cy="224548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1344978" y="-144876"/>
              <a:ext cx="2689956" cy="268995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a:off x="494840" y="1571529"/>
              <a:ext cx="1318720" cy="13187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844556" y="2481611"/>
              <a:ext cx="1947513" cy="194751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1771092" y="283376"/>
              <a:ext cx="2606873" cy="260687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1344978" y="-685187"/>
              <a:ext cx="1644608" cy="164460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574093" y="4228496"/>
              <a:ext cx="1130238" cy="113023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2625707" y="3733966"/>
              <a:ext cx="817868" cy="81786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2371916" y="4306414"/>
              <a:ext cx="245420" cy="2454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1921862" y="3754016"/>
              <a:ext cx="245420" cy="2454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3779290" y="3536976"/>
              <a:ext cx="245420" cy="2454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3533870" y="4916451"/>
              <a:ext cx="490840" cy="49084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3779289" y="156746"/>
              <a:ext cx="1656813" cy="165681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16" name="直接连接符 15"/>
          <p:cNvCxnSpPr/>
          <p:nvPr/>
        </p:nvCxnSpPr>
        <p:spPr>
          <a:xfrm>
            <a:off x="2593542" y="804428"/>
            <a:ext cx="8244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7" name="文本框 16">
            <a:extLst>
              <a:ext uri="{FF2B5EF4-FFF2-40B4-BE49-F238E27FC236}">
                <a16:creationId xmlns:a16="http://schemas.microsoft.com/office/drawing/2014/main" id="{F9A2AC50-88E4-4936-864D-93CD58F42F36}"/>
              </a:ext>
            </a:extLst>
          </p:cNvPr>
          <p:cNvSpPr txBox="1"/>
          <p:nvPr/>
        </p:nvSpPr>
        <p:spPr>
          <a:xfrm>
            <a:off x="2187601" y="972761"/>
            <a:ext cx="6600574" cy="1200329"/>
          </a:xfrm>
          <a:prstGeom prst="rect">
            <a:avLst/>
          </a:prstGeom>
          <a:noFill/>
        </p:spPr>
        <p:txBody>
          <a:bodyPr wrap="square" rtlCol="0">
            <a:spAutoFit/>
          </a:bodyPr>
          <a:lstStyle/>
          <a:p>
            <a:pPr marL="285750" indent="-285750">
              <a:buFont typeface="Arial" panose="020B0604020202020204" pitchFamily="34" charset="0"/>
              <a:buChar char="•"/>
            </a:pPr>
            <a:r>
              <a:rPr lang="zh-CN" altLang="en-US" sz="1800" b="0" i="0" dirty="0">
                <a:solidFill>
                  <a:srgbClr val="000000"/>
                </a:solidFill>
                <a:effectLst/>
                <a:latin typeface="宋体" panose="02010600030101010101" pitchFamily="2" charset="-122"/>
                <a:ea typeface="宋体" panose="02010600030101010101" pitchFamily="2" charset="-122"/>
              </a:rPr>
              <a:t>轮询发送</a:t>
            </a:r>
            <a:r>
              <a:rPr lang="zh-CN" altLang="en-US" dirty="0">
                <a:solidFill>
                  <a:srgbClr val="000000"/>
                </a:solidFill>
                <a:latin typeface="宋体" panose="02010600030101010101" pitchFamily="2" charset="-122"/>
                <a:ea typeface="宋体" panose="02010600030101010101" pitchFamily="2" charset="-122"/>
              </a:rPr>
              <a:t>：</a:t>
            </a:r>
            <a:r>
              <a:rPr lang="zh-CN" altLang="en-US" sz="1800" b="0" i="0" dirty="0">
                <a:solidFill>
                  <a:srgbClr val="000000"/>
                </a:solidFill>
                <a:effectLst/>
                <a:latin typeface="宋体" panose="02010600030101010101" pitchFamily="2" charset="-122"/>
                <a:ea typeface="宋体" panose="02010600030101010101" pitchFamily="2" charset="-122"/>
              </a:rPr>
              <a:t>即轮流往各个路径上发送相同数量的数据包</a:t>
            </a:r>
            <a:endParaRPr lang="en-US" altLang="zh-CN" sz="1800" b="0" i="0" dirty="0">
              <a:solidFill>
                <a:srgbClr val="000000"/>
              </a:solidFill>
              <a:effectLst/>
              <a:latin typeface="宋体" panose="02010600030101010101" pitchFamily="2" charset="-122"/>
              <a:ea typeface="宋体" panose="02010600030101010101" pitchFamily="2" charset="-122"/>
            </a:endParaRPr>
          </a:p>
          <a:p>
            <a:pPr marL="742950" lvl="1" indent="-285750">
              <a:buFont typeface="Arial" panose="020B0604020202020204" pitchFamily="34" charset="0"/>
              <a:buChar char="•"/>
            </a:pP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适合各链路传输能力</a:t>
            </a: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相近</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且较为稳定的情况</a:t>
            </a:r>
            <a:endParaRPr lang="en-US" altLang="zh-CN" b="0" i="0" dirty="0">
              <a:solidFill>
                <a:srgbClr val="000000"/>
              </a:solidFill>
              <a:effectLst/>
              <a:latin typeface="宋体" panose="02010600030101010101" pitchFamily="2" charset="-122"/>
              <a:ea typeface="宋体" panose="02010600030101010101" pitchFamily="2" charset="-122"/>
            </a:endParaRPr>
          </a:p>
          <a:p>
            <a:pPr marL="285750" indent="-285750">
              <a:buFont typeface="Arial" panose="020B0604020202020204" pitchFamily="34" charset="0"/>
              <a:buChar char="•"/>
            </a:pP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基于往返时延的调度算法</a:t>
            </a:r>
            <a:endPar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marL="742950" lvl="1" indent="-285750">
              <a:buFont typeface="Arial" panose="020B0604020202020204" pitchFamily="34" charset="0"/>
              <a:buChar char="•"/>
            </a:pPr>
            <a:r>
              <a:rPr lang="zh-CN" altLang="en-US" dirty="0"/>
              <a:t>仅考虑时延，不太准确</a:t>
            </a:r>
          </a:p>
        </p:txBody>
      </p:sp>
      <p:sp>
        <p:nvSpPr>
          <p:cNvPr id="18" name="文本框 17">
            <a:extLst>
              <a:ext uri="{FF2B5EF4-FFF2-40B4-BE49-F238E27FC236}">
                <a16:creationId xmlns:a16="http://schemas.microsoft.com/office/drawing/2014/main" id="{66D7702E-4B07-4F2D-BDE7-01DE4C06DDCF}"/>
              </a:ext>
            </a:extLst>
          </p:cNvPr>
          <p:cNvSpPr txBox="1"/>
          <p:nvPr/>
        </p:nvSpPr>
        <p:spPr>
          <a:xfrm>
            <a:off x="2359742" y="403491"/>
            <a:ext cx="2654710" cy="369332"/>
          </a:xfrm>
          <a:prstGeom prst="rect">
            <a:avLst/>
          </a:prstGeom>
          <a:noFill/>
        </p:spPr>
        <p:txBody>
          <a:bodyPr wrap="square" rtlCol="0">
            <a:spAutoFit/>
          </a:bodyPr>
          <a:lstStyle/>
          <a:p>
            <a:r>
              <a:rPr lang="zh-CN" altLang="en-US" dirty="0"/>
              <a:t>挑战一：选路算法</a:t>
            </a:r>
          </a:p>
        </p:txBody>
      </p:sp>
      <p:graphicFrame>
        <p:nvGraphicFramePr>
          <p:cNvPr id="20" name="对象 19">
            <a:extLst>
              <a:ext uri="{FF2B5EF4-FFF2-40B4-BE49-F238E27FC236}">
                <a16:creationId xmlns:a16="http://schemas.microsoft.com/office/drawing/2014/main" id="{3DDC8FC7-4EE6-4324-AD9C-6FF139668FA9}"/>
              </a:ext>
            </a:extLst>
          </p:cNvPr>
          <p:cNvGraphicFramePr>
            <a:graphicFrameLocks noChangeAspect="1"/>
          </p:cNvGraphicFramePr>
          <p:nvPr>
            <p:extLst>
              <p:ext uri="{D42A27DB-BD31-4B8C-83A1-F6EECF244321}">
                <p14:modId xmlns:p14="http://schemas.microsoft.com/office/powerpoint/2010/main" val="3835844788"/>
              </p:ext>
            </p:extLst>
          </p:nvPr>
        </p:nvGraphicFramePr>
        <p:xfrm>
          <a:off x="1028687" y="2908096"/>
          <a:ext cx="3010221" cy="1457632"/>
        </p:xfrm>
        <a:graphic>
          <a:graphicData uri="http://schemas.openxmlformats.org/presentationml/2006/ole">
            <mc:AlternateContent xmlns:mc="http://schemas.openxmlformats.org/markup-compatibility/2006">
              <mc:Choice xmlns:v="urn:schemas-microsoft-com:vml" Requires="v">
                <p:oleObj spid="_x0000_s2071" r:id="rId3" imgW="1002865" imgH="482391" progId="Equation.DSMT4">
                  <p:embed/>
                </p:oleObj>
              </mc:Choice>
              <mc:Fallback>
                <p:oleObj r:id="rId3" imgW="1002865" imgH="482391" progId="Equation.DSMT4">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28687" y="2908096"/>
                        <a:ext cx="3010221" cy="1457632"/>
                      </a:xfrm>
                      <a:prstGeom prst="rect">
                        <a:avLst/>
                      </a:prstGeom>
                      <a:noFill/>
                    </p:spPr>
                  </p:pic>
                </p:oleObj>
              </mc:Fallback>
            </mc:AlternateContent>
          </a:graphicData>
        </a:graphic>
      </p:graphicFrame>
      <p:sp>
        <p:nvSpPr>
          <p:cNvPr id="22" name="文本框 21">
            <a:extLst>
              <a:ext uri="{FF2B5EF4-FFF2-40B4-BE49-F238E27FC236}">
                <a16:creationId xmlns:a16="http://schemas.microsoft.com/office/drawing/2014/main" id="{55D832EF-447D-4208-B743-00C31AEC6E24}"/>
              </a:ext>
            </a:extLst>
          </p:cNvPr>
          <p:cNvSpPr txBox="1"/>
          <p:nvPr/>
        </p:nvSpPr>
        <p:spPr>
          <a:xfrm>
            <a:off x="949538" y="4677695"/>
            <a:ext cx="3609340" cy="923330"/>
          </a:xfrm>
          <a:prstGeom prst="rect">
            <a:avLst/>
          </a:prstGeom>
          <a:noFill/>
        </p:spPr>
        <p:txBody>
          <a:bodyPr wrap="square">
            <a:spAutoFit/>
          </a:bodyPr>
          <a:lstStyle/>
          <a:p>
            <a:r>
              <a:rPr lang="en-US" altLang="zh-CN" sz="1800" kern="100" dirty="0">
                <a:effectLst/>
                <a:latin typeface="Times New Roman" panose="02020603050405020304" pitchFamily="18" charset="0"/>
                <a:ea typeface="宋体" panose="02010600030101010101" pitchFamily="2" charset="-122"/>
              </a:rPr>
              <a:t>p</a:t>
            </a:r>
            <a:r>
              <a:rPr lang="en-US" altLang="zh-CN" sz="1800" kern="100" baseline="-25000" dirty="0">
                <a:effectLst/>
                <a:latin typeface="Times New Roman" panose="02020603050405020304" pitchFamily="18" charset="0"/>
                <a:ea typeface="宋体" panose="02010600030101010101" pitchFamily="2" charset="-122"/>
              </a:rPr>
              <a:t>i</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表示链路</a:t>
            </a:r>
            <a:r>
              <a:rPr lang="en-US" altLang="zh-CN" sz="1800" kern="100" dirty="0" err="1">
                <a:effectLst/>
                <a:latin typeface="Times New Roman" panose="02020603050405020304" pitchFamily="18" charset="0"/>
                <a:ea typeface="宋体" panose="02010600030101010101" pitchFamily="2" charset="-122"/>
              </a:rPr>
              <a:t>i</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的丢包率，</a:t>
            </a:r>
            <a:r>
              <a:rPr lang="en-US" altLang="zh-CN" sz="1800" kern="100" dirty="0" err="1">
                <a:effectLst/>
                <a:latin typeface="Times New Roman" panose="02020603050405020304" pitchFamily="18" charset="0"/>
                <a:ea typeface="宋体" panose="02010600030101010101" pitchFamily="2" charset="-122"/>
              </a:rPr>
              <a:t>QL</a:t>
            </a:r>
            <a:r>
              <a:rPr lang="en-US" altLang="zh-CN" sz="1800" kern="100" baseline="-25000" dirty="0" err="1">
                <a:effectLst/>
                <a:latin typeface="Times New Roman" panose="02020603050405020304" pitchFamily="18" charset="0"/>
                <a:ea typeface="宋体" panose="02010600030101010101" pitchFamily="2" charset="-122"/>
              </a:rPr>
              <a:t>i</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表示发送缓存队列长度，</a:t>
            </a:r>
            <a:r>
              <a:rPr lang="en-US" altLang="zh-CN" sz="1800" kern="100" dirty="0">
                <a:effectLst/>
                <a:latin typeface="Times New Roman" panose="02020603050405020304" pitchFamily="18" charset="0"/>
                <a:ea typeface="宋体" panose="02010600030101010101" pitchFamily="2" charset="-122"/>
              </a:rPr>
              <a:t>R</a:t>
            </a:r>
            <a:r>
              <a:rPr lang="en-US" altLang="zh-CN" sz="1800" kern="100" baseline="-25000" dirty="0">
                <a:effectLst/>
                <a:latin typeface="Times New Roman" panose="02020603050405020304" pitchFamily="18" charset="0"/>
                <a:ea typeface="宋体" panose="02010600030101010101" pitchFamily="2" charset="-122"/>
              </a:rPr>
              <a:t>i</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为链路</a:t>
            </a:r>
            <a:r>
              <a:rPr lang="en-US" altLang="zh-CN" sz="1800" kern="100" dirty="0" err="1">
                <a:effectLst/>
                <a:latin typeface="Times New Roman" panose="02020603050405020304" pitchFamily="18" charset="0"/>
                <a:ea typeface="宋体" panose="02010600030101010101" pitchFamily="2" charset="-122"/>
              </a:rPr>
              <a:t>i</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的可用带宽，</a:t>
            </a:r>
            <a:r>
              <a:rPr lang="en-US" altLang="zh-CN" sz="1800" kern="100" dirty="0" err="1">
                <a:effectLst/>
                <a:latin typeface="Times New Roman" panose="02020603050405020304" pitchFamily="18" charset="0"/>
                <a:ea typeface="宋体" panose="02010600030101010101" pitchFamily="2" charset="-122"/>
              </a:rPr>
              <a:t>L</a:t>
            </a:r>
            <a:r>
              <a:rPr lang="en-US" altLang="zh-CN" sz="1800" kern="100" baseline="-25000" dirty="0" err="1">
                <a:effectLst/>
                <a:latin typeface="Times New Roman" panose="02020603050405020304" pitchFamily="18" charset="0"/>
                <a:ea typeface="宋体" panose="02010600030101010101" pitchFamily="2" charset="-122"/>
              </a:rPr>
              <a:t>q</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为数据包长度</a:t>
            </a:r>
            <a:endParaRPr lang="zh-CN" altLang="en-US" dirty="0"/>
          </a:p>
        </p:txBody>
      </p:sp>
      <p:pic>
        <p:nvPicPr>
          <p:cNvPr id="23" name="图片 22">
            <a:extLst>
              <a:ext uri="{FF2B5EF4-FFF2-40B4-BE49-F238E27FC236}">
                <a16:creationId xmlns:a16="http://schemas.microsoft.com/office/drawing/2014/main" id="{C9ABF84F-B2DB-4EED-807C-15F17DDE829C}"/>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6096000" y="2647903"/>
            <a:ext cx="5374640" cy="1913674"/>
          </a:xfrm>
          <a:prstGeom prst="rect">
            <a:avLst/>
          </a:prstGeom>
          <a:noFill/>
          <a:ln>
            <a:noFill/>
          </a:ln>
        </p:spPr>
      </p:pic>
      <p:sp>
        <p:nvSpPr>
          <p:cNvPr id="25" name="文本框 24">
            <a:extLst>
              <a:ext uri="{FF2B5EF4-FFF2-40B4-BE49-F238E27FC236}">
                <a16:creationId xmlns:a16="http://schemas.microsoft.com/office/drawing/2014/main" id="{7F4FE559-EA91-4C94-936E-6726782F67EF}"/>
              </a:ext>
            </a:extLst>
          </p:cNvPr>
          <p:cNvSpPr txBox="1"/>
          <p:nvPr/>
        </p:nvSpPr>
        <p:spPr>
          <a:xfrm>
            <a:off x="6974840" y="5084220"/>
            <a:ext cx="4267622" cy="646331"/>
          </a:xfrm>
          <a:prstGeom prst="rect">
            <a:avLst/>
          </a:prstGeom>
          <a:noFill/>
        </p:spPr>
        <p:txBody>
          <a:bodyPr wrap="square">
            <a:spAutoFit/>
          </a:bodyPr>
          <a:lstStyle/>
          <a:p>
            <a:r>
              <a:rPr lang="en-US" altLang="zh-CN" sz="1800" kern="100" dirty="0">
                <a:effectLst/>
                <a:latin typeface="Times New Roman" panose="02020603050405020304" pitchFamily="18" charset="0"/>
                <a:ea typeface="宋体" panose="02010600030101010101" pitchFamily="2" charset="-122"/>
              </a:rPr>
              <a:t>R</a:t>
            </a:r>
            <a:r>
              <a:rPr lang="en-US" altLang="zh-CN" sz="1800" kern="100" baseline="-25000" dirty="0">
                <a:effectLst/>
                <a:latin typeface="Times New Roman" panose="02020603050405020304" pitchFamily="18" charset="0"/>
                <a:ea typeface="宋体" panose="02010600030101010101" pitchFamily="2" charset="-122"/>
              </a:rPr>
              <a:t>i</a:t>
            </a:r>
            <a:r>
              <a:rPr lang="en-US" altLang="zh-CN" sz="1800" kern="100" dirty="0">
                <a:effectLst/>
                <a:latin typeface="Times New Roman" panose="02020603050405020304" pitchFamily="18" charset="0"/>
                <a:ea typeface="宋体" panose="02010600030101010101" pitchFamily="2" charset="-122"/>
              </a:rPr>
              <a:t>(</a:t>
            </a:r>
            <a:r>
              <a:rPr lang="en-US" altLang="zh-CN" sz="1800" kern="100" dirty="0" err="1">
                <a:effectLst/>
                <a:latin typeface="Times New Roman" panose="02020603050405020304" pitchFamily="18" charset="0"/>
                <a:ea typeface="宋体" panose="02010600030101010101" pitchFamily="2" charset="-122"/>
              </a:rPr>
              <a:t>t|t</a:t>
            </a:r>
            <a:r>
              <a:rPr lang="en-US" altLang="zh-CN" sz="1800" kern="100" dirty="0">
                <a:effectLst/>
                <a:latin typeface="Times New Roman" panose="02020603050405020304" pitchFamily="18" charset="0"/>
                <a:ea typeface="宋体" panose="02010600030101010101" pitchFamily="2" charset="-122"/>
              </a:rPr>
              <a:t>)</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是当前可用带宽的最佳估计值</a:t>
            </a:r>
            <a:endPar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r>
              <a:rPr lang="en-US" altLang="zh-CN" sz="1800" kern="100" dirty="0">
                <a:effectLst/>
                <a:latin typeface="Times New Roman" panose="02020603050405020304" pitchFamily="18" charset="0"/>
                <a:ea typeface="宋体" panose="02010600030101010101" pitchFamily="2" charset="-122"/>
              </a:rPr>
              <a:t>TP(T)</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最近一个周期</a:t>
            </a: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50ms</a:t>
            </a: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内的吞吐率</a:t>
            </a:r>
            <a:endParaRPr lang="zh-CN" altLang="en-US" dirty="0"/>
          </a:p>
        </p:txBody>
      </p:sp>
      <p:sp>
        <p:nvSpPr>
          <p:cNvPr id="27" name="文本框 26">
            <a:extLst>
              <a:ext uri="{FF2B5EF4-FFF2-40B4-BE49-F238E27FC236}">
                <a16:creationId xmlns:a16="http://schemas.microsoft.com/office/drawing/2014/main" id="{D301E628-24A8-487F-A558-AEC5EDA14BBF}"/>
              </a:ext>
            </a:extLst>
          </p:cNvPr>
          <p:cNvSpPr txBox="1"/>
          <p:nvPr/>
        </p:nvSpPr>
        <p:spPr>
          <a:xfrm>
            <a:off x="949538" y="2589279"/>
            <a:ext cx="1763182" cy="369332"/>
          </a:xfrm>
          <a:prstGeom prst="rect">
            <a:avLst/>
          </a:prstGeom>
          <a:noFill/>
        </p:spPr>
        <p:txBody>
          <a:bodyPr wrap="square">
            <a:spAutoFit/>
          </a:bodyPr>
          <a:lstStyle/>
          <a:p>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链路快慢因子</a:t>
            </a:r>
            <a:endParaRPr lang="zh-CN" altLang="en-US" dirty="0"/>
          </a:p>
        </p:txBody>
      </p:sp>
    </p:spTree>
    <p:extLst>
      <p:ext uri="{BB962C8B-B14F-4D97-AF65-F5344CB8AC3E}">
        <p14:creationId xmlns:p14="http://schemas.microsoft.com/office/powerpoint/2010/main" val="40614022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p:cNvGrpSpPr/>
          <p:nvPr/>
        </p:nvGrpSpPr>
        <p:grpSpPr>
          <a:xfrm>
            <a:off x="-397123" y="-538250"/>
            <a:ext cx="2555690" cy="2296167"/>
            <a:chOff x="-1344978" y="-685187"/>
            <a:chExt cx="6781080" cy="6092478"/>
          </a:xfrm>
        </p:grpSpPr>
        <p:sp>
          <p:nvSpPr>
            <p:cNvPr id="2" name="椭圆 1"/>
            <p:cNvSpPr/>
            <p:nvPr/>
          </p:nvSpPr>
          <p:spPr>
            <a:xfrm>
              <a:off x="-185195" y="-312516"/>
              <a:ext cx="2245488" cy="224548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1344978" y="-144876"/>
              <a:ext cx="2689956" cy="268995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a:off x="494840" y="1571529"/>
              <a:ext cx="1318720" cy="13187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844556" y="2481611"/>
              <a:ext cx="1947513" cy="194751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1771092" y="283376"/>
              <a:ext cx="2606873" cy="260687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1344978" y="-685187"/>
              <a:ext cx="1644608" cy="164460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574093" y="4228496"/>
              <a:ext cx="1130238" cy="113023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2625707" y="3733966"/>
              <a:ext cx="817868" cy="81786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2371916" y="4306414"/>
              <a:ext cx="245420" cy="2454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1921862" y="3754016"/>
              <a:ext cx="245420" cy="2454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3779290" y="3536976"/>
              <a:ext cx="245420" cy="2454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3533870" y="4916451"/>
              <a:ext cx="490840" cy="49084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3779289" y="156746"/>
              <a:ext cx="1656813" cy="165681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16" name="直接连接符 15"/>
          <p:cNvCxnSpPr/>
          <p:nvPr/>
        </p:nvCxnSpPr>
        <p:spPr>
          <a:xfrm>
            <a:off x="2593542" y="804428"/>
            <a:ext cx="8244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17" name="图片 16">
            <a:extLst>
              <a:ext uri="{FF2B5EF4-FFF2-40B4-BE49-F238E27FC236}">
                <a16:creationId xmlns:a16="http://schemas.microsoft.com/office/drawing/2014/main" id="{728E1BA7-CE3A-4C7B-945F-FAE22BDC9B64}"/>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753160" y="1099269"/>
            <a:ext cx="8981462" cy="2013585"/>
          </a:xfrm>
          <a:prstGeom prst="rect">
            <a:avLst/>
          </a:prstGeom>
          <a:noFill/>
          <a:ln>
            <a:noFill/>
          </a:ln>
        </p:spPr>
      </p:pic>
      <p:pic>
        <p:nvPicPr>
          <p:cNvPr id="18" name="图片 17">
            <a:extLst>
              <a:ext uri="{FF2B5EF4-FFF2-40B4-BE49-F238E27FC236}">
                <a16:creationId xmlns:a16="http://schemas.microsoft.com/office/drawing/2014/main" id="{8677678F-DC35-40F4-8B00-C1F442FFCEB5}"/>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880348" y="3402843"/>
            <a:ext cx="4591050" cy="2724150"/>
          </a:xfrm>
          <a:prstGeom prst="rect">
            <a:avLst/>
          </a:prstGeom>
          <a:noFill/>
        </p:spPr>
      </p:pic>
      <p:sp>
        <p:nvSpPr>
          <p:cNvPr id="20" name="文本框 19">
            <a:extLst>
              <a:ext uri="{FF2B5EF4-FFF2-40B4-BE49-F238E27FC236}">
                <a16:creationId xmlns:a16="http://schemas.microsoft.com/office/drawing/2014/main" id="{84F39988-04BF-44EE-89F8-C7C888E28CD9}"/>
              </a:ext>
            </a:extLst>
          </p:cNvPr>
          <p:cNvSpPr txBox="1"/>
          <p:nvPr/>
        </p:nvSpPr>
        <p:spPr>
          <a:xfrm>
            <a:off x="5991860" y="4681974"/>
            <a:ext cx="3863340" cy="369332"/>
          </a:xfrm>
          <a:prstGeom prst="rect">
            <a:avLst/>
          </a:prstGeom>
          <a:noFill/>
        </p:spPr>
        <p:txBody>
          <a:bodyPr wrap="square">
            <a:spAutoFit/>
          </a:bodyPr>
          <a:lstStyle/>
          <a:p>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分组的变化会影响链路吞吐量的表现</a:t>
            </a:r>
            <a:endParaRPr lang="zh-CN" altLang="en-US" dirty="0"/>
          </a:p>
        </p:txBody>
      </p:sp>
      <p:sp>
        <p:nvSpPr>
          <p:cNvPr id="21" name="文本框 20">
            <a:extLst>
              <a:ext uri="{FF2B5EF4-FFF2-40B4-BE49-F238E27FC236}">
                <a16:creationId xmlns:a16="http://schemas.microsoft.com/office/drawing/2014/main" id="{03705FD4-8184-4618-AD85-52520FD3D6B7}"/>
              </a:ext>
            </a:extLst>
          </p:cNvPr>
          <p:cNvSpPr txBox="1"/>
          <p:nvPr/>
        </p:nvSpPr>
        <p:spPr>
          <a:xfrm>
            <a:off x="2593542" y="448496"/>
            <a:ext cx="2760778" cy="369332"/>
          </a:xfrm>
          <a:prstGeom prst="rect">
            <a:avLst/>
          </a:prstGeom>
          <a:noFill/>
        </p:spPr>
        <p:txBody>
          <a:bodyPr wrap="square">
            <a:spAutoFit/>
          </a:bodyPr>
          <a:lstStyle/>
          <a:p>
            <a:r>
              <a:rPr lang="zh-CN" altLang="en-US" kern="100" dirty="0">
                <a:latin typeface="Times New Roman" panose="02020603050405020304" pitchFamily="18" charset="0"/>
                <a:ea typeface="宋体" panose="02010600030101010101" pitchFamily="2" charset="-122"/>
                <a:cs typeface="Times New Roman" panose="02020603050405020304" pitchFamily="18" charset="0"/>
              </a:rPr>
              <a:t>挑战二：</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数据包调度分组</a:t>
            </a:r>
            <a:endParaRPr lang="zh-CN" altLang="en-US" dirty="0"/>
          </a:p>
        </p:txBody>
      </p:sp>
    </p:spTree>
    <p:extLst>
      <p:ext uri="{BB962C8B-B14F-4D97-AF65-F5344CB8AC3E}">
        <p14:creationId xmlns:p14="http://schemas.microsoft.com/office/powerpoint/2010/main" val="10241086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p:cNvGrpSpPr/>
          <p:nvPr/>
        </p:nvGrpSpPr>
        <p:grpSpPr>
          <a:xfrm>
            <a:off x="-397123" y="-538250"/>
            <a:ext cx="2555690" cy="2296167"/>
            <a:chOff x="-1344978" y="-685187"/>
            <a:chExt cx="6781080" cy="6092478"/>
          </a:xfrm>
        </p:grpSpPr>
        <p:sp>
          <p:nvSpPr>
            <p:cNvPr id="2" name="椭圆 1"/>
            <p:cNvSpPr/>
            <p:nvPr/>
          </p:nvSpPr>
          <p:spPr>
            <a:xfrm>
              <a:off x="-185195" y="-312516"/>
              <a:ext cx="2245488" cy="224548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1344978" y="-144876"/>
              <a:ext cx="2689956" cy="268995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a:off x="494840" y="1571529"/>
              <a:ext cx="1318720" cy="13187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844556" y="2481611"/>
              <a:ext cx="1947513" cy="194751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1771092" y="283376"/>
              <a:ext cx="2606873" cy="260687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1344978" y="-685187"/>
              <a:ext cx="1644608" cy="164460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574093" y="4228496"/>
              <a:ext cx="1130238" cy="113023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2625707" y="3733966"/>
              <a:ext cx="817868" cy="81786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2371916" y="4306414"/>
              <a:ext cx="245420" cy="2454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1921862" y="3754016"/>
              <a:ext cx="245420" cy="2454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3779290" y="3536976"/>
              <a:ext cx="245420" cy="2454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3533870" y="4916451"/>
              <a:ext cx="490840" cy="49084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3779289" y="156746"/>
              <a:ext cx="1656813" cy="165681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16" name="直接连接符 15"/>
          <p:cNvCxnSpPr/>
          <p:nvPr/>
        </p:nvCxnSpPr>
        <p:spPr>
          <a:xfrm>
            <a:off x="2593542" y="804428"/>
            <a:ext cx="8244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8" name="文本框 17">
            <a:extLst>
              <a:ext uri="{FF2B5EF4-FFF2-40B4-BE49-F238E27FC236}">
                <a16:creationId xmlns:a16="http://schemas.microsoft.com/office/drawing/2014/main" id="{63DABD91-8B1F-49B0-A3C1-9F90A59893C2}"/>
              </a:ext>
            </a:extLst>
          </p:cNvPr>
          <p:cNvSpPr txBox="1"/>
          <p:nvPr/>
        </p:nvSpPr>
        <p:spPr>
          <a:xfrm>
            <a:off x="2593542" y="448496"/>
            <a:ext cx="2760778" cy="369332"/>
          </a:xfrm>
          <a:prstGeom prst="rect">
            <a:avLst/>
          </a:prstGeom>
          <a:noFill/>
        </p:spPr>
        <p:txBody>
          <a:bodyPr wrap="square">
            <a:spAutoFit/>
          </a:bodyPr>
          <a:lstStyle/>
          <a:p>
            <a:r>
              <a:rPr lang="zh-CN" altLang="en-US" kern="100" dirty="0">
                <a:latin typeface="Times New Roman" panose="02020603050405020304" pitchFamily="18" charset="0"/>
                <a:ea typeface="宋体" panose="02010600030101010101" pitchFamily="2" charset="-122"/>
                <a:cs typeface="Times New Roman" panose="02020603050405020304" pitchFamily="18" charset="0"/>
              </a:rPr>
              <a:t>挑战二：</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数据包调度分组</a:t>
            </a:r>
            <a:endParaRPr lang="zh-CN" altLang="en-US" dirty="0"/>
          </a:p>
        </p:txBody>
      </p:sp>
      <p:pic>
        <p:nvPicPr>
          <p:cNvPr id="20" name="图片 19">
            <a:extLst>
              <a:ext uri="{FF2B5EF4-FFF2-40B4-BE49-F238E27FC236}">
                <a16:creationId xmlns:a16="http://schemas.microsoft.com/office/drawing/2014/main" id="{04C96A6A-3ED5-4F86-98A6-CF94C0A5D4DE}"/>
              </a:ext>
            </a:extLst>
          </p:cNvPr>
          <p:cNvPicPr>
            <a:picLocks noChangeAspect="1"/>
          </p:cNvPicPr>
          <p:nvPr/>
        </p:nvPicPr>
        <p:blipFill>
          <a:blip r:embed="rId2"/>
          <a:stretch>
            <a:fillRect/>
          </a:stretch>
        </p:blipFill>
        <p:spPr>
          <a:xfrm>
            <a:off x="616682" y="2986178"/>
            <a:ext cx="7955969" cy="2629128"/>
          </a:xfrm>
          <a:prstGeom prst="rect">
            <a:avLst/>
          </a:prstGeom>
        </p:spPr>
      </p:pic>
      <p:sp>
        <p:nvSpPr>
          <p:cNvPr id="22" name="文本框 21">
            <a:extLst>
              <a:ext uri="{FF2B5EF4-FFF2-40B4-BE49-F238E27FC236}">
                <a16:creationId xmlns:a16="http://schemas.microsoft.com/office/drawing/2014/main" id="{27B28B1B-55EE-4F78-8675-74DB76B5ADC2}"/>
              </a:ext>
            </a:extLst>
          </p:cNvPr>
          <p:cNvSpPr txBox="1"/>
          <p:nvPr/>
        </p:nvSpPr>
        <p:spPr>
          <a:xfrm>
            <a:off x="2385060" y="1295139"/>
            <a:ext cx="6294120" cy="1200329"/>
          </a:xfrm>
          <a:prstGeom prst="rect">
            <a:avLst/>
          </a:prstGeom>
          <a:noFill/>
        </p:spPr>
        <p:txBody>
          <a:bodyPr wrap="square">
            <a:spAutoFit/>
          </a:bodyPr>
          <a:lstStyle/>
          <a:p>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数目过小会导致路由器</a:t>
            </a:r>
            <a:r>
              <a:rPr lang="en-US" altLang="zh-CN" sz="1800" kern="100" dirty="0" err="1">
                <a:effectLst/>
                <a:latin typeface="Times New Roman" panose="02020603050405020304" pitchFamily="18" charset="0"/>
                <a:ea typeface="宋体" panose="02010600030101010101" pitchFamily="2" charset="-122"/>
                <a:cs typeface="Times New Roman" panose="02020603050405020304" pitchFamily="18" charset="0"/>
              </a:rPr>
              <a:t>cpu</a:t>
            </a:r>
            <a:r>
              <a:rPr lang="zh-CN" altLang="en-US" kern="100" dirty="0">
                <a:latin typeface="Times New Roman" panose="02020603050405020304" pitchFamily="18" charset="0"/>
                <a:ea typeface="宋体" panose="02010600030101010101" pitchFamily="2" charset="-122"/>
                <a:cs typeface="Times New Roman" panose="02020603050405020304" pitchFamily="18" charset="0"/>
              </a:rPr>
              <a:t>负担，数目过大会导致</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无法及时对链路质量变化做出调度调整</a:t>
            </a: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a:t>
            </a:r>
            <a:endPar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endParaRPr lang="en-US" altLang="zh-CN" kern="100" dirty="0">
              <a:latin typeface="Times New Roman" panose="02020603050405020304" pitchFamily="18" charset="0"/>
              <a:ea typeface="宋体" panose="02010600030101010101" pitchFamily="2" charset="-122"/>
              <a:cs typeface="Times New Roman" panose="02020603050405020304" pitchFamily="18" charset="0"/>
            </a:endParaRPr>
          </a:p>
          <a:p>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根据融合链路吞吐量变化来调整分组大小的过程</a:t>
            </a: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a:t>
            </a:r>
            <a:endParaRPr lang="zh-CN" altLang="en-US" dirty="0"/>
          </a:p>
        </p:txBody>
      </p:sp>
      <p:sp>
        <p:nvSpPr>
          <p:cNvPr id="24" name="文本框 23">
            <a:extLst>
              <a:ext uri="{FF2B5EF4-FFF2-40B4-BE49-F238E27FC236}">
                <a16:creationId xmlns:a16="http://schemas.microsoft.com/office/drawing/2014/main" id="{AF2AE8F6-9692-41DF-B14E-A3C5AA249616}"/>
              </a:ext>
            </a:extLst>
          </p:cNvPr>
          <p:cNvSpPr txBox="1"/>
          <p:nvPr/>
        </p:nvSpPr>
        <p:spPr>
          <a:xfrm>
            <a:off x="8874122" y="3429000"/>
            <a:ext cx="1963420" cy="646331"/>
          </a:xfrm>
          <a:prstGeom prst="rect">
            <a:avLst/>
          </a:prstGeom>
          <a:noFill/>
        </p:spPr>
        <p:txBody>
          <a:bodyPr wrap="square">
            <a:spAutoFit/>
          </a:bodyPr>
          <a:lstStyle/>
          <a:p>
            <a:r>
              <a:rPr lang="en-US" altLang="zh-CN" sz="1800" kern="100" dirty="0">
                <a:effectLst/>
                <a:latin typeface="Times New Roman" panose="02020603050405020304" pitchFamily="18" charset="0"/>
                <a:ea typeface="宋体" panose="02010600030101010101" pitchFamily="2" charset="-122"/>
              </a:rPr>
              <a:t>ΔTP = </a:t>
            </a:r>
            <a:r>
              <a:rPr lang="en-US" altLang="zh-CN" sz="1800" kern="100" dirty="0" err="1">
                <a:effectLst/>
                <a:latin typeface="Times New Roman" panose="02020603050405020304" pitchFamily="18" charset="0"/>
                <a:ea typeface="宋体" panose="02010600030101010101" pitchFamily="2" charset="-122"/>
              </a:rPr>
              <a:t>TP</a:t>
            </a:r>
            <a:r>
              <a:rPr lang="en-US" altLang="zh-CN" sz="1800" kern="100" baseline="-25000" dirty="0" err="1">
                <a:effectLst/>
                <a:latin typeface="Times New Roman" panose="02020603050405020304" pitchFamily="18" charset="0"/>
                <a:ea typeface="宋体" panose="02010600030101010101" pitchFamily="2" charset="-122"/>
              </a:rPr>
              <a:t>max</a:t>
            </a:r>
            <a:r>
              <a:rPr lang="en-US" altLang="zh-CN" sz="1800" kern="100" dirty="0" err="1">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kern="100" dirty="0" err="1">
                <a:effectLst/>
                <a:latin typeface="Times New Roman" panose="02020603050405020304" pitchFamily="18" charset="0"/>
                <a:ea typeface="宋体" panose="02010600030101010101" pitchFamily="2" charset="-122"/>
              </a:rPr>
              <a:t>Tp</a:t>
            </a:r>
            <a:r>
              <a:rPr lang="en-US" altLang="zh-CN" sz="1800" kern="100" baseline="-25000" dirty="0" err="1">
                <a:effectLst/>
                <a:latin typeface="Times New Roman" panose="02020603050405020304" pitchFamily="18" charset="0"/>
                <a:ea typeface="宋体" panose="02010600030101010101" pitchFamily="2" charset="-122"/>
              </a:rPr>
              <a:t>min</a:t>
            </a:r>
            <a:endParaRPr lang="en-US" altLang="zh-CN" sz="1800" kern="100" baseline="-25000" dirty="0">
              <a:effectLst/>
              <a:latin typeface="Times New Roman" panose="02020603050405020304" pitchFamily="18" charset="0"/>
              <a:ea typeface="宋体" panose="02010600030101010101" pitchFamily="2" charset="-122"/>
            </a:endParaRPr>
          </a:p>
          <a:p>
            <a:r>
              <a:rPr lang="en-US" altLang="zh-CN" sz="1800" kern="100" dirty="0">
                <a:effectLst/>
                <a:latin typeface="Times New Roman" panose="02020603050405020304" pitchFamily="18" charset="0"/>
                <a:ea typeface="宋体" panose="02010600030101010101" pitchFamily="2" charset="-122"/>
              </a:rPr>
              <a:t>ΔS</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1800" kern="100" dirty="0">
                <a:effectLst/>
                <a:latin typeface="Times New Roman" panose="02020603050405020304" pitchFamily="18" charset="0"/>
                <a:ea typeface="宋体" panose="02010600030101010101" pitchFamily="2" charset="-122"/>
              </a:rPr>
              <a:t>5</a:t>
            </a:r>
            <a:endParaRPr lang="zh-CN" altLang="en-US" dirty="0"/>
          </a:p>
        </p:txBody>
      </p:sp>
    </p:spTree>
    <p:extLst>
      <p:ext uri="{BB962C8B-B14F-4D97-AF65-F5344CB8AC3E}">
        <p14:creationId xmlns:p14="http://schemas.microsoft.com/office/powerpoint/2010/main" val="42608152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p:cNvGrpSpPr/>
          <p:nvPr/>
        </p:nvGrpSpPr>
        <p:grpSpPr>
          <a:xfrm>
            <a:off x="-397123" y="-538250"/>
            <a:ext cx="2555690" cy="2296167"/>
            <a:chOff x="-1344978" y="-685187"/>
            <a:chExt cx="6781080" cy="6092478"/>
          </a:xfrm>
        </p:grpSpPr>
        <p:sp>
          <p:nvSpPr>
            <p:cNvPr id="2" name="椭圆 1"/>
            <p:cNvSpPr/>
            <p:nvPr/>
          </p:nvSpPr>
          <p:spPr>
            <a:xfrm>
              <a:off x="-185195" y="-312516"/>
              <a:ext cx="2245488" cy="224548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1344978" y="-144876"/>
              <a:ext cx="2689956" cy="268995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a:off x="494840" y="1571529"/>
              <a:ext cx="1318720" cy="13187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844556" y="2481611"/>
              <a:ext cx="1947513" cy="194751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1771092" y="283376"/>
              <a:ext cx="2606873" cy="260687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1344978" y="-685187"/>
              <a:ext cx="1644608" cy="164460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574093" y="4228496"/>
              <a:ext cx="1130238" cy="113023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2625707" y="3733966"/>
              <a:ext cx="817868" cy="81786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2371916" y="4306414"/>
              <a:ext cx="245420" cy="2454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1921862" y="3754016"/>
              <a:ext cx="245420" cy="2454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3779290" y="3536976"/>
              <a:ext cx="245420" cy="2454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3533870" y="4916451"/>
              <a:ext cx="490840" cy="49084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3779289" y="156746"/>
              <a:ext cx="1656813" cy="165681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16" name="直接连接符 15"/>
          <p:cNvCxnSpPr/>
          <p:nvPr/>
        </p:nvCxnSpPr>
        <p:spPr>
          <a:xfrm>
            <a:off x="2593542" y="804428"/>
            <a:ext cx="8244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17" name="图片 16">
            <a:extLst>
              <a:ext uri="{FF2B5EF4-FFF2-40B4-BE49-F238E27FC236}">
                <a16:creationId xmlns:a16="http://schemas.microsoft.com/office/drawing/2014/main" id="{88DAA695-2109-440F-BFF5-9449BB6B289A}"/>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98592" y="1053022"/>
            <a:ext cx="6029424" cy="4583626"/>
          </a:xfrm>
          <a:prstGeom prst="rect">
            <a:avLst/>
          </a:prstGeom>
          <a:noFill/>
          <a:ln>
            <a:noFill/>
          </a:ln>
        </p:spPr>
      </p:pic>
      <p:sp>
        <p:nvSpPr>
          <p:cNvPr id="18" name="文本框 17">
            <a:extLst>
              <a:ext uri="{FF2B5EF4-FFF2-40B4-BE49-F238E27FC236}">
                <a16:creationId xmlns:a16="http://schemas.microsoft.com/office/drawing/2014/main" id="{8CCAFE5C-E7D5-427D-80D3-188DA38E9F7E}"/>
              </a:ext>
            </a:extLst>
          </p:cNvPr>
          <p:cNvSpPr txBox="1"/>
          <p:nvPr/>
        </p:nvSpPr>
        <p:spPr>
          <a:xfrm>
            <a:off x="2593542" y="312274"/>
            <a:ext cx="3856954" cy="369332"/>
          </a:xfrm>
          <a:prstGeom prst="rect">
            <a:avLst/>
          </a:prstGeom>
          <a:noFill/>
        </p:spPr>
        <p:txBody>
          <a:bodyPr wrap="square" rtlCol="0">
            <a:spAutoFit/>
          </a:bodyPr>
          <a:lstStyle/>
          <a:p>
            <a:r>
              <a:rPr lang="zh-CN" altLang="en-US" kern="100" dirty="0">
                <a:latin typeface="Times New Roman" panose="02020603050405020304" pitchFamily="18" charset="0"/>
                <a:ea typeface="宋体" panose="02010600030101010101" pitchFamily="2" charset="-122"/>
                <a:cs typeface="Times New Roman" panose="02020603050405020304" pitchFamily="18" charset="0"/>
              </a:rPr>
              <a:t>挑战三：</a:t>
            </a: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如何解决数据包乱序问题</a:t>
            </a:r>
            <a:endPar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082174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p:cNvGrpSpPr/>
          <p:nvPr/>
        </p:nvGrpSpPr>
        <p:grpSpPr>
          <a:xfrm>
            <a:off x="-397123" y="-538250"/>
            <a:ext cx="2555690" cy="2296167"/>
            <a:chOff x="-1344978" y="-685187"/>
            <a:chExt cx="6781080" cy="6092478"/>
          </a:xfrm>
        </p:grpSpPr>
        <p:sp>
          <p:nvSpPr>
            <p:cNvPr id="2" name="椭圆 1"/>
            <p:cNvSpPr/>
            <p:nvPr/>
          </p:nvSpPr>
          <p:spPr>
            <a:xfrm>
              <a:off x="-185195" y="-312516"/>
              <a:ext cx="2245488" cy="224548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1344978" y="-144876"/>
              <a:ext cx="2689956" cy="268995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a:off x="494840" y="1571529"/>
              <a:ext cx="1318720" cy="13187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844556" y="2481611"/>
              <a:ext cx="1947513" cy="194751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1771092" y="283376"/>
              <a:ext cx="2606873" cy="260687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1344978" y="-685187"/>
              <a:ext cx="1644608" cy="164460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574093" y="4228496"/>
              <a:ext cx="1130238" cy="113023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2625707" y="3733966"/>
              <a:ext cx="817868" cy="81786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2371916" y="4306414"/>
              <a:ext cx="245420" cy="2454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1921862" y="3754016"/>
              <a:ext cx="245420" cy="2454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3779290" y="3536976"/>
              <a:ext cx="245420" cy="2454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3533870" y="4916451"/>
              <a:ext cx="490840" cy="49084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3779289" y="156746"/>
              <a:ext cx="1656813" cy="165681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16" name="直接连接符 15"/>
          <p:cNvCxnSpPr/>
          <p:nvPr/>
        </p:nvCxnSpPr>
        <p:spPr>
          <a:xfrm>
            <a:off x="2593542" y="804428"/>
            <a:ext cx="8244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9" name="文本框 18">
            <a:extLst>
              <a:ext uri="{FF2B5EF4-FFF2-40B4-BE49-F238E27FC236}">
                <a16:creationId xmlns:a16="http://schemas.microsoft.com/office/drawing/2014/main" id="{C5E75409-D50A-44C9-A6A2-1CEAEAEE7447}"/>
              </a:ext>
            </a:extLst>
          </p:cNvPr>
          <p:cNvSpPr txBox="1"/>
          <p:nvPr/>
        </p:nvSpPr>
        <p:spPr>
          <a:xfrm>
            <a:off x="627780" y="3067774"/>
            <a:ext cx="3931523" cy="1504745"/>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t>轮询：</a:t>
            </a:r>
            <a:r>
              <a:rPr lang="en-US" altLang="zh-CN" sz="1800" kern="100" dirty="0">
                <a:effectLst/>
                <a:latin typeface="Times New Roman" panose="02020603050405020304" pitchFamily="18" charset="0"/>
                <a:ea typeface="宋体" panose="02010600030101010101" pitchFamily="2" charset="-122"/>
              </a:rPr>
              <a:t>69.8%</a:t>
            </a:r>
          </a:p>
          <a:p>
            <a:pPr marL="285750" indent="-285750">
              <a:buFont typeface="Arial" panose="020B0604020202020204" pitchFamily="34" charset="0"/>
              <a:buChar char="•"/>
            </a:pP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基于时延吞吐率变化调度：</a:t>
            </a:r>
            <a:r>
              <a:rPr lang="en-US" altLang="zh-CN" sz="1800" kern="100" dirty="0">
                <a:effectLst/>
                <a:latin typeface="Times New Roman" panose="02020603050405020304" pitchFamily="18" charset="0"/>
                <a:ea typeface="宋体" panose="02010600030101010101" pitchFamily="2" charset="-122"/>
              </a:rPr>
              <a:t>73.9%</a:t>
            </a:r>
          </a:p>
          <a:p>
            <a:pPr marL="285750" indent="-285750">
              <a:buFont typeface="Arial" panose="020B0604020202020204" pitchFamily="34" charset="0"/>
              <a:buChar char="•"/>
            </a:pPr>
            <a:r>
              <a:rPr lang="en-US" altLang="zh-CN" kern="100" dirty="0">
                <a:latin typeface="Times New Roman" panose="02020603050405020304" pitchFamily="18" charset="0"/>
                <a:ea typeface="宋体" panose="02010600030101010101" pitchFamily="2" charset="-122"/>
              </a:rPr>
              <a:t>Design1:82.3%</a:t>
            </a:r>
          </a:p>
          <a:p>
            <a:pPr marL="285750" indent="-285750">
              <a:buFont typeface="Arial" panose="020B0604020202020204" pitchFamily="34" charset="0"/>
              <a:buChar char="•"/>
            </a:pPr>
            <a:r>
              <a:rPr lang="en-US" altLang="zh-CN" sz="1800" kern="100" dirty="0">
                <a:effectLst/>
                <a:latin typeface="Times New Roman" panose="02020603050405020304" pitchFamily="18" charset="0"/>
                <a:ea typeface="宋体" panose="02010600030101010101" pitchFamily="2" charset="-122"/>
              </a:rPr>
              <a:t>Design1+Design2</a:t>
            </a:r>
            <a:r>
              <a:rPr lang="zh-CN" altLang="en-US" sz="1800" kern="100" dirty="0">
                <a:effectLst/>
                <a:latin typeface="Times New Roman" panose="02020603050405020304" pitchFamily="18" charset="0"/>
                <a:ea typeface="宋体" panose="02010600030101010101" pitchFamily="2" charset="-122"/>
              </a:rPr>
              <a:t>：</a:t>
            </a:r>
            <a:r>
              <a:rPr lang="en-US" altLang="zh-CN" sz="1800" kern="100" dirty="0">
                <a:effectLst/>
                <a:latin typeface="Times New Roman" panose="02020603050405020304" pitchFamily="18" charset="0"/>
                <a:ea typeface="宋体" panose="02010600030101010101" pitchFamily="2" charset="-122"/>
              </a:rPr>
              <a:t>86.2%</a:t>
            </a:r>
          </a:p>
          <a:p>
            <a:pPr marL="285750" indent="-285750">
              <a:buFont typeface="Arial" panose="020B0604020202020204" pitchFamily="34" charset="0"/>
              <a:buChar char="•"/>
            </a:pPr>
            <a:r>
              <a:rPr lang="en-US" altLang="zh-CN" sz="1800" kern="100" dirty="0">
                <a:effectLst/>
                <a:latin typeface="Times New Roman" panose="02020603050405020304" pitchFamily="18" charset="0"/>
                <a:ea typeface="宋体" panose="02010600030101010101" pitchFamily="2" charset="-122"/>
              </a:rPr>
              <a:t>Design1+Design2+Design3</a:t>
            </a:r>
            <a:r>
              <a:rPr lang="zh-CN" altLang="en-US" sz="1800" kern="100" dirty="0">
                <a:effectLst/>
                <a:latin typeface="Times New Roman" panose="02020603050405020304" pitchFamily="18" charset="0"/>
                <a:ea typeface="宋体" panose="02010600030101010101" pitchFamily="2" charset="-122"/>
              </a:rPr>
              <a:t>： </a:t>
            </a:r>
            <a:r>
              <a:rPr lang="en-US" altLang="zh-CN" sz="1800" kern="100" dirty="0">
                <a:effectLst/>
                <a:latin typeface="Times New Roman" panose="02020603050405020304" pitchFamily="18" charset="0"/>
                <a:ea typeface="宋体" panose="02010600030101010101" pitchFamily="2" charset="-122"/>
              </a:rPr>
              <a:t>90.8%</a:t>
            </a:r>
            <a:endParaRPr lang="zh-CN" altLang="en-US" dirty="0"/>
          </a:p>
        </p:txBody>
      </p:sp>
      <p:sp>
        <p:nvSpPr>
          <p:cNvPr id="20" name="文本框 19">
            <a:extLst>
              <a:ext uri="{FF2B5EF4-FFF2-40B4-BE49-F238E27FC236}">
                <a16:creationId xmlns:a16="http://schemas.microsoft.com/office/drawing/2014/main" id="{3EF71A19-FD2E-46CE-AED2-526CF32FA987}"/>
              </a:ext>
            </a:extLst>
          </p:cNvPr>
          <p:cNvSpPr txBox="1"/>
          <p:nvPr/>
        </p:nvSpPr>
        <p:spPr>
          <a:xfrm>
            <a:off x="2479040" y="312274"/>
            <a:ext cx="2641600" cy="369332"/>
          </a:xfrm>
          <a:prstGeom prst="rect">
            <a:avLst/>
          </a:prstGeom>
          <a:noFill/>
        </p:spPr>
        <p:txBody>
          <a:bodyPr wrap="square" rtlCol="0">
            <a:spAutoFit/>
          </a:bodyPr>
          <a:lstStyle/>
          <a:p>
            <a:r>
              <a:rPr lang="zh-CN" altLang="en-US" dirty="0"/>
              <a:t>实验结果</a:t>
            </a:r>
          </a:p>
        </p:txBody>
      </p:sp>
      <p:pic>
        <p:nvPicPr>
          <p:cNvPr id="21" name="图片 20" descr="lowdelay">
            <a:extLst>
              <a:ext uri="{FF2B5EF4-FFF2-40B4-BE49-F238E27FC236}">
                <a16:creationId xmlns:a16="http://schemas.microsoft.com/office/drawing/2014/main" id="{4F829795-3B7C-4508-A375-C368B018C654}"/>
              </a:ext>
            </a:extLst>
          </p:cNvPr>
          <p:cNvPicPr/>
          <p:nvPr/>
        </p:nvPicPr>
        <p:blipFill>
          <a:blip r:embed="rId2"/>
          <a:stretch>
            <a:fillRect/>
          </a:stretch>
        </p:blipFill>
        <p:spPr>
          <a:xfrm>
            <a:off x="5826222" y="1281386"/>
            <a:ext cx="4585970" cy="3439160"/>
          </a:xfrm>
          <a:prstGeom prst="rect">
            <a:avLst/>
          </a:prstGeom>
        </p:spPr>
      </p:pic>
      <p:sp>
        <p:nvSpPr>
          <p:cNvPr id="17" name="文本框 16">
            <a:extLst>
              <a:ext uri="{FF2B5EF4-FFF2-40B4-BE49-F238E27FC236}">
                <a16:creationId xmlns:a16="http://schemas.microsoft.com/office/drawing/2014/main" id="{B7620C6A-E74E-4302-8698-4FE496328672}"/>
              </a:ext>
            </a:extLst>
          </p:cNvPr>
          <p:cNvSpPr txBox="1"/>
          <p:nvPr/>
        </p:nvSpPr>
        <p:spPr>
          <a:xfrm>
            <a:off x="5826222" y="5196841"/>
            <a:ext cx="4512367" cy="369332"/>
          </a:xfrm>
          <a:prstGeom prst="rect">
            <a:avLst/>
          </a:prstGeom>
          <a:noFill/>
        </p:spPr>
        <p:txBody>
          <a:bodyPr wrap="square" rtlCol="0">
            <a:spAutoFit/>
          </a:bodyPr>
          <a:lstStyle/>
          <a:p>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平均单跳时延</a:t>
            </a: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kern="100" dirty="0">
                <a:effectLst/>
                <a:latin typeface="Times New Roman" panose="02020603050405020304" pitchFamily="18" charset="0"/>
                <a:ea typeface="宋体" panose="02010600030101010101" pitchFamily="2" charset="-122"/>
              </a:rPr>
              <a:t>12001.7us  =&gt; 10943.1us</a:t>
            </a:r>
            <a:endParaRPr lang="zh-CN" altLang="en-US" dirty="0"/>
          </a:p>
        </p:txBody>
      </p:sp>
    </p:spTree>
    <p:extLst>
      <p:ext uri="{BB962C8B-B14F-4D97-AF65-F5344CB8AC3E}">
        <p14:creationId xmlns:p14="http://schemas.microsoft.com/office/powerpoint/2010/main" val="3945647937"/>
      </p:ext>
    </p:extLst>
  </p:cSld>
  <p:clrMapOvr>
    <a:masterClrMapping/>
  </p:clrMapOvr>
</p:sld>
</file>

<file path=ppt/theme/theme1.xml><?xml version="1.0" encoding="utf-8"?>
<a:theme xmlns:a="http://schemas.openxmlformats.org/drawingml/2006/main" name="主题1">
  <a:themeElements>
    <a:clrScheme name="MOMODA1">
      <a:dk1>
        <a:sysClr val="windowText" lastClr="000000"/>
      </a:dk1>
      <a:lt1>
        <a:sysClr val="window" lastClr="FFFFFF"/>
      </a:lt1>
      <a:dk2>
        <a:srgbClr val="A5A5A5"/>
      </a:dk2>
      <a:lt2>
        <a:srgbClr val="DCD8DC"/>
      </a:lt2>
      <a:accent1>
        <a:srgbClr val="CF5F55"/>
      </a:accent1>
      <a:accent2>
        <a:srgbClr val="F2C06B"/>
      </a:accent2>
      <a:accent3>
        <a:srgbClr val="5F9387"/>
      </a:accent3>
      <a:accent4>
        <a:srgbClr val="97A6AB"/>
      </a:accent4>
      <a:accent5>
        <a:srgbClr val="837664"/>
      </a:accent5>
      <a:accent6>
        <a:srgbClr val="3F3F3F"/>
      </a:accent6>
      <a:hlink>
        <a:srgbClr val="FFFFFF"/>
      </a:hlink>
      <a:folHlink>
        <a:srgbClr val="8C8C8C"/>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主题1" id="{CBFA3A83-6BCC-4EE0-BB32-B92CCBD9E2A4}" vid="{69435C07-64FA-4E6E-A1D3-F570153E1B26}"/>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1471</TotalTime>
  <Words>442</Words>
  <Application>Microsoft Office PowerPoint</Application>
  <PresentationFormat>宽屏</PresentationFormat>
  <Paragraphs>48</Paragraphs>
  <Slides>12</Slides>
  <Notes>0</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1</vt:i4>
      </vt:variant>
      <vt:variant>
        <vt:lpstr>幻灯片标题</vt:lpstr>
      </vt:variant>
      <vt:variant>
        <vt:i4>12</vt:i4>
      </vt:variant>
    </vt:vector>
  </HeadingPairs>
  <TitlesOfParts>
    <vt:vector size="22" baseType="lpstr">
      <vt:lpstr>TimesNewRomanPS-ItalicMT</vt:lpstr>
      <vt:lpstr>TimesNewRomanPSMT</vt:lpstr>
      <vt:lpstr>宋体</vt:lpstr>
      <vt:lpstr>宋体</vt:lpstr>
      <vt:lpstr>Arial</vt:lpstr>
      <vt:lpstr>Calibri</vt:lpstr>
      <vt:lpstr>Calibri Light</vt:lpstr>
      <vt:lpstr>Times New Roman</vt:lpstr>
      <vt:lpstr>主题1</vt:lpstr>
      <vt:lpstr>Equation.DSMT4</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王 驰</cp:lastModifiedBy>
  <cp:revision>111</cp:revision>
  <dcterms:created xsi:type="dcterms:W3CDTF">2015-01-07T12:23:28Z</dcterms:created>
  <dcterms:modified xsi:type="dcterms:W3CDTF">2024-09-04T04:37:44Z</dcterms:modified>
</cp:coreProperties>
</file>