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07" r:id="rId2"/>
    <p:sldId id="405" r:id="rId3"/>
    <p:sldId id="408" r:id="rId4"/>
    <p:sldId id="340" r:id="rId5"/>
    <p:sldId id="417" r:id="rId6"/>
    <p:sldId id="33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8" r:id="rId16"/>
    <p:sldId id="428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9" r:id="rId2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472C4"/>
    <a:srgbClr val="11B0E9"/>
    <a:srgbClr val="3399FF"/>
    <a:srgbClr val="6DEDD8"/>
    <a:srgbClr val="404040"/>
    <a:srgbClr val="2898D6"/>
    <a:srgbClr val="7FC3E7"/>
    <a:srgbClr val="00B0F0"/>
    <a:srgbClr val="41E8CD"/>
    <a:srgbClr val="007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66" autoAdjust="0"/>
    <p:restoredTop sz="88225" autoAdjust="0"/>
  </p:normalViewPr>
  <p:slideViewPr>
    <p:cSldViewPr snapToGrid="0">
      <p:cViewPr varScale="1">
        <p:scale>
          <a:sx n="65" d="100"/>
          <a:sy n="65" d="100"/>
        </p:scale>
        <p:origin x="96" y="7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3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682" y="-84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18F53-036D-42D9-89B6-3327261F1ED8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FE77F-D0C7-470C-AF9A-B00186779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7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B0FBECB-D1BF-4B92-B178-AA60E3B9FE43}" type="datetime1">
              <a:rPr lang="zh-CN" altLang="en-US"/>
              <a:pPr/>
              <a:t>2020/9/28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BC31853-57FE-4155-A74E-EBB727E004B5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27373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82867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40507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69882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44406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94838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48429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4945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71039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7737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7301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8971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0269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1999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44395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8787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20651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1186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57309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5432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77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4163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950141" y="346514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sp>
        <p:nvSpPr>
          <p:cNvPr id="34" name="文本占位符 21"/>
          <p:cNvSpPr>
            <a:spLocks noGrp="1"/>
          </p:cNvSpPr>
          <p:nvPr>
            <p:ph type="body" sz="quarter" idx="16" hasCustomPrompt="1"/>
          </p:nvPr>
        </p:nvSpPr>
        <p:spPr>
          <a:xfrm>
            <a:off x="721856" y="2182547"/>
            <a:ext cx="2973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r>
              <a:rPr lang="zh-CN" altLang="en-US" dirty="0"/>
              <a:t>添加标题</a:t>
            </a:r>
          </a:p>
        </p:txBody>
      </p:sp>
      <p:sp>
        <p:nvSpPr>
          <p:cNvPr id="17" name="圆角矩形 16"/>
          <p:cNvSpPr/>
          <p:nvPr userDrawn="1"/>
        </p:nvSpPr>
        <p:spPr>
          <a:xfrm rot="10800000" flipV="1">
            <a:off x="695621" y="5695950"/>
            <a:ext cx="2850653" cy="61165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-92075" y="5765944"/>
            <a:ext cx="4549775" cy="495156"/>
          </a:xfrm>
        </p:spPr>
        <p:txBody>
          <a:bodyPr/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10394978" y="211599"/>
            <a:ext cx="2080110" cy="1255630"/>
            <a:chOff x="9308250" y="152843"/>
            <a:chExt cx="3083581" cy="1861361"/>
          </a:xfrm>
        </p:grpSpPr>
        <p:sp>
          <p:nvSpPr>
            <p:cNvPr id="25" name="矩形 24"/>
            <p:cNvSpPr/>
            <p:nvPr/>
          </p:nvSpPr>
          <p:spPr>
            <a:xfrm>
              <a:off x="10149384" y="1574633"/>
              <a:ext cx="439571" cy="439571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58225" y="588184"/>
              <a:ext cx="833606" cy="83360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308250" y="255692"/>
              <a:ext cx="724464" cy="72446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149384" y="152843"/>
              <a:ext cx="1268947" cy="1268947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513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9525" y="-4534"/>
            <a:ext cx="12217398" cy="6857999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5874" y="-119287"/>
            <a:ext cx="2114352" cy="1286328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204912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1010783" y="546001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420358" y="546001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1010783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625145" y="848819"/>
              <a:ext cx="606880" cy="6148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540488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30439" y="-75035"/>
            <a:ext cx="704850" cy="153272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2156462" y="190422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162700" y="765847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输入文本输入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6084353" y="252859"/>
            <a:ext cx="6133045" cy="7504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1B0E9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 97"/>
          <p:cNvGrpSpPr/>
          <p:nvPr userDrawn="1"/>
        </p:nvGrpSpPr>
        <p:grpSpPr>
          <a:xfrm>
            <a:off x="8814189" y="329060"/>
            <a:ext cx="3441689" cy="573186"/>
            <a:chOff x="9284089" y="252855"/>
            <a:chExt cx="2907908" cy="484289"/>
          </a:xfrm>
        </p:grpSpPr>
        <p:grpSp>
          <p:nvGrpSpPr>
            <p:cNvPr id="27" name="组 9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9" name="组 10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898D6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898D6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2" y="220271"/>
                <a:chExt cx="1284096" cy="1266241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537849" y="211344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898D6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>
                  <a:spLocks/>
                </p:cNvSpPr>
                <p:nvPr/>
              </p:nvSpPr>
              <p:spPr bwMode="auto">
                <a:xfrm>
                  <a:off x="1804149" y="499515"/>
                  <a:ext cx="733646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8" name="文本框 99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40" name="文本占位符 14"/>
          <p:cNvSpPr>
            <a:spLocks noGrp="1"/>
          </p:cNvSpPr>
          <p:nvPr>
            <p:ph type="body" sz="quarter" idx="18" hasCustomPrompt="1"/>
          </p:nvPr>
        </p:nvSpPr>
        <p:spPr>
          <a:xfrm>
            <a:off x="6248637" y="332859"/>
            <a:ext cx="4549775" cy="60960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输入副标题</a:t>
            </a:r>
          </a:p>
        </p:txBody>
      </p:sp>
    </p:spTree>
    <p:extLst>
      <p:ext uri="{BB962C8B-B14F-4D97-AF65-F5344CB8AC3E}">
        <p14:creationId xmlns:p14="http://schemas.microsoft.com/office/powerpoint/2010/main" val="600494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4163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2950141" y="346514"/>
            <a:ext cx="3962400" cy="7543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 err="1"/>
              <a:t>OpenStack</a:t>
            </a:r>
            <a:r>
              <a:rPr lang="zh-CN" altLang="en-US" dirty="0"/>
              <a:t>项目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任务实现</a:t>
            </a:r>
          </a:p>
        </p:txBody>
      </p:sp>
      <p:sp>
        <p:nvSpPr>
          <p:cNvPr id="39" name="圆角矩形 38"/>
          <p:cNvSpPr/>
          <p:nvPr userDrawn="1"/>
        </p:nvSpPr>
        <p:spPr>
          <a:xfrm>
            <a:off x="-304800" y="1844435"/>
            <a:ext cx="11168739" cy="4628936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 userDrawn="1"/>
        </p:nvSpPr>
        <p:spPr>
          <a:xfrm>
            <a:off x="-304800" y="1679335"/>
            <a:ext cx="11168739" cy="4628936"/>
          </a:xfrm>
          <a:prstGeom prst="roundRect">
            <a:avLst>
              <a:gd name="adj" fmla="val 0"/>
            </a:avLst>
          </a:prstGeom>
          <a:solidFill>
            <a:srgbClr val="7FC3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 userDrawn="1"/>
        </p:nvSpPr>
        <p:spPr>
          <a:xfrm rot="16200000" flipV="1">
            <a:off x="11799416" y="4424056"/>
            <a:ext cx="770655" cy="769253"/>
          </a:xfrm>
          <a:prstGeom prst="roundRect">
            <a:avLst>
              <a:gd name="adj" fmla="val 5039"/>
            </a:avLst>
          </a:prstGeom>
          <a:solidFill>
            <a:srgbClr val="7FC3E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 userDrawn="1"/>
        </p:nvSpPr>
        <p:spPr>
          <a:xfrm rot="16200000" flipV="1">
            <a:off x="11799416" y="5324189"/>
            <a:ext cx="770655" cy="769253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6200000" flipV="1">
            <a:off x="11799414" y="2656672"/>
            <a:ext cx="770655" cy="769257"/>
          </a:xfrm>
          <a:prstGeom prst="roundRect">
            <a:avLst>
              <a:gd name="adj" fmla="val 5039"/>
            </a:avLst>
          </a:prstGeom>
          <a:solidFill>
            <a:srgbClr val="7FC3E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 userDrawn="1"/>
        </p:nvSpPr>
        <p:spPr>
          <a:xfrm rot="16200000" flipV="1">
            <a:off x="11799414" y="3556806"/>
            <a:ext cx="770655" cy="769257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 userDrawn="1"/>
        </p:nvSpPr>
        <p:spPr>
          <a:xfrm rot="16200000" flipV="1">
            <a:off x="11799416" y="1736152"/>
            <a:ext cx="770655" cy="769257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4"/>
          <p:cNvSpPr>
            <a:spLocks noGrp="1"/>
          </p:cNvSpPr>
          <p:nvPr>
            <p:ph type="body" sz="quarter" idx="17"/>
          </p:nvPr>
        </p:nvSpPr>
        <p:spPr>
          <a:xfrm>
            <a:off x="10595426" y="1609725"/>
            <a:ext cx="653596" cy="5248275"/>
          </a:xfrm>
        </p:spPr>
        <p:txBody>
          <a:bodyPr/>
          <a:lstStyle>
            <a:lvl2pPr marL="457200" indent="0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49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0" y="-124529"/>
            <a:ext cx="12192000" cy="6982529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813050" y="2298700"/>
            <a:ext cx="5994400" cy="312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807449" y="4378592"/>
            <a:ext cx="1155701" cy="10443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9963149" y="3334284"/>
            <a:ext cx="1155701" cy="10443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8820147" y="2289976"/>
            <a:ext cx="1155701" cy="10443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7600944" y="1245668"/>
            <a:ext cx="1155701" cy="10443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1657348" y="4378592"/>
            <a:ext cx="1155701" cy="10443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1657347" y="3334284"/>
            <a:ext cx="1155701" cy="10443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18"/>
          <p:cNvSpPr>
            <a:spLocks noGrp="1"/>
          </p:cNvSpPr>
          <p:nvPr>
            <p:ph type="body" sz="quarter" idx="10" hasCustomPrompt="1"/>
          </p:nvPr>
        </p:nvSpPr>
        <p:spPr>
          <a:xfrm>
            <a:off x="4379409" y="2501900"/>
            <a:ext cx="2861681" cy="2048766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kumimoji="1" lang="zh-CN" altLang="en-US" sz="6600" b="1" dirty="0">
                <a:solidFill>
                  <a:schemeClr val="bg1"/>
                </a:solidFill>
              </a:defRPr>
            </a:lvl1pPr>
          </a:lstStyle>
          <a:p>
            <a:pPr algn="ctr"/>
            <a:r>
              <a:rPr kumimoji="1" lang="en-US" altLang="zh-CN" sz="6600" b="1" dirty="0">
                <a:solidFill>
                  <a:schemeClr val="bg1"/>
                </a:solidFill>
              </a:rPr>
              <a:t>THANK</a:t>
            </a:r>
            <a:r>
              <a:rPr kumimoji="1" lang="zh-CN" altLang="en-US" sz="6600" b="1" dirty="0">
                <a:solidFill>
                  <a:schemeClr val="bg1"/>
                </a:solidFill>
              </a:rPr>
              <a:t> </a:t>
            </a:r>
            <a:endParaRPr kumimoji="1" lang="en-US" altLang="zh-CN" sz="6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6600" b="1" dirty="0">
                <a:solidFill>
                  <a:schemeClr val="bg1"/>
                </a:solidFill>
              </a:rPr>
              <a:t>YOU!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21" name="矩形 20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22" name="矩形 21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0431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9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1"/>
          <p:cNvSpPr>
            <a:spLocks noChangeArrowheads="1"/>
          </p:cNvSpPr>
          <p:nvPr userDrawn="1"/>
        </p:nvSpPr>
        <p:spPr bwMode="auto">
          <a:xfrm>
            <a:off x="7707257" y="2061376"/>
            <a:ext cx="2948042" cy="156966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818267" y="-10865"/>
            <a:ext cx="4754267" cy="2091637"/>
            <a:chOff x="3954098" y="-6470"/>
            <a:chExt cx="4322060" cy="1571477"/>
          </a:xfrm>
        </p:grpSpPr>
        <p:sp>
          <p:nvSpPr>
            <p:cNvPr id="13" name="矩形 12"/>
            <p:cNvSpPr/>
            <p:nvPr/>
          </p:nvSpPr>
          <p:spPr>
            <a:xfrm>
              <a:off x="3955678" y="-6469"/>
              <a:ext cx="2160240" cy="733073"/>
            </a:xfrm>
            <a:prstGeom prst="rect">
              <a:avLst/>
            </a:prstGeom>
            <a:solidFill>
              <a:srgbClr val="3A6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15918" y="-6470"/>
              <a:ext cx="2160240" cy="733073"/>
            </a:xfrm>
            <a:prstGeom prst="rect">
              <a:avLst/>
            </a:prstGeom>
            <a:solidFill>
              <a:srgbClr val="30A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14884" y="725983"/>
              <a:ext cx="2160240" cy="733073"/>
            </a:xfrm>
            <a:prstGeom prst="rect">
              <a:avLst/>
            </a:prstGeom>
            <a:solidFill>
              <a:srgbClr val="76B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954098" y="726604"/>
              <a:ext cx="2160241" cy="733073"/>
            </a:xfrm>
            <a:prstGeom prst="rect">
              <a:avLst/>
            </a:prstGeom>
            <a:solidFill>
              <a:srgbClr val="428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955678" y="1459384"/>
              <a:ext cx="2160240" cy="105623"/>
            </a:xfrm>
            <a:prstGeom prst="rect">
              <a:avLst/>
            </a:prstGeom>
            <a:solidFill>
              <a:srgbClr val="3A6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11726" y="1458948"/>
              <a:ext cx="2160240" cy="105623"/>
            </a:xfrm>
            <a:prstGeom prst="rect">
              <a:avLst/>
            </a:prstGeom>
            <a:solidFill>
              <a:srgbClr val="30A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192374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83000">
              <a:srgbClr val="E6E3DE"/>
            </a:gs>
            <a:gs pos="20000">
              <a:srgbClr val="F7F4E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281" y="1308606"/>
            <a:ext cx="6858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965734" y="-207685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4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6" name="矩形 5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 userDrawn="1"/>
        </p:nvSpPr>
        <p:spPr>
          <a:xfrm>
            <a:off x="1538288" y="2460973"/>
            <a:ext cx="1181100" cy="11811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143249" y="3414714"/>
            <a:ext cx="1181100" cy="11811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443162" y="2762250"/>
            <a:ext cx="1000125" cy="1000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/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2627577" y="2926604"/>
            <a:ext cx="694267" cy="798513"/>
          </a:xfrm>
        </p:spPr>
        <p:txBody>
          <a:bodyPr/>
          <a:lstStyle>
            <a:lvl1pPr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占位符 21"/>
          <p:cNvSpPr>
            <a:spLocks noGrp="1"/>
          </p:cNvSpPr>
          <p:nvPr>
            <p:ph type="body" sz="quarter" idx="14" hasCustomPrompt="1"/>
          </p:nvPr>
        </p:nvSpPr>
        <p:spPr>
          <a:xfrm>
            <a:off x="4633457" y="2007344"/>
            <a:ext cx="5405967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r>
              <a:rPr lang="zh-CN" altLang="en-US" dirty="0"/>
              <a:t>添加标题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</p:nvPr>
        </p:nvSpPr>
        <p:spPr>
          <a:xfrm>
            <a:off x="4633456" y="2703560"/>
            <a:ext cx="58821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r>
              <a:rPr lang="zh-CN" altLang="en-US" dirty="0"/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1091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972050" y="-1"/>
            <a:ext cx="7219950" cy="6934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676650" y="-1"/>
            <a:ext cx="1295401" cy="11705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676650" y="1158607"/>
            <a:ext cx="1295401" cy="117054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676650" y="2280173"/>
            <a:ext cx="1295401" cy="46540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381248" y="1158607"/>
            <a:ext cx="1295401" cy="117054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085846" y="1158607"/>
            <a:ext cx="1295401" cy="117054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09556" y="1146672"/>
            <a:ext cx="1295401" cy="117054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85846" y="0"/>
            <a:ext cx="1295401" cy="11705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4972053" y="1158607"/>
            <a:ext cx="7219947" cy="1170543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5181607" y="1365313"/>
            <a:ext cx="54059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48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endParaRPr lang="zh-CN" altLang="en-US" dirty="0"/>
          </a:p>
        </p:txBody>
      </p:sp>
      <p:sp>
        <p:nvSpPr>
          <p:cNvPr id="16" name="文本占位符 21"/>
          <p:cNvSpPr>
            <a:spLocks noGrp="1"/>
          </p:cNvSpPr>
          <p:nvPr>
            <p:ph type="body" sz="quarter" idx="12"/>
          </p:nvPr>
        </p:nvSpPr>
        <p:spPr>
          <a:xfrm>
            <a:off x="5181606" y="2508676"/>
            <a:ext cx="54059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endParaRPr lang="zh-CN" altLang="en-US" dirty="0"/>
          </a:p>
        </p:txBody>
      </p:sp>
      <p:sp>
        <p:nvSpPr>
          <p:cNvPr id="17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5181606" y="3256640"/>
            <a:ext cx="54059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endParaRPr lang="zh-CN" altLang="en-US" dirty="0"/>
          </a:p>
        </p:txBody>
      </p:sp>
      <p:sp>
        <p:nvSpPr>
          <p:cNvPr id="18" name="文本占位符 21"/>
          <p:cNvSpPr>
            <a:spLocks noGrp="1"/>
          </p:cNvSpPr>
          <p:nvPr>
            <p:ph type="body" sz="quarter" idx="14"/>
          </p:nvPr>
        </p:nvSpPr>
        <p:spPr>
          <a:xfrm>
            <a:off x="5181606" y="4004604"/>
            <a:ext cx="54059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endParaRPr lang="zh-CN" altLang="en-US" dirty="0"/>
          </a:p>
        </p:txBody>
      </p:sp>
      <p:sp>
        <p:nvSpPr>
          <p:cNvPr id="19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5181606" y="4752568"/>
            <a:ext cx="54059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endParaRPr lang="zh-CN" altLang="en-US" dirty="0"/>
          </a:p>
        </p:txBody>
      </p:sp>
      <p:sp>
        <p:nvSpPr>
          <p:cNvPr id="20" name="文本占位符 21"/>
          <p:cNvSpPr>
            <a:spLocks noGrp="1"/>
          </p:cNvSpPr>
          <p:nvPr>
            <p:ph type="body" sz="quarter" idx="16"/>
          </p:nvPr>
        </p:nvSpPr>
        <p:spPr>
          <a:xfrm>
            <a:off x="5181606" y="5465653"/>
            <a:ext cx="54059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endParaRPr lang="zh-CN" altLang="en-US" dirty="0"/>
          </a:p>
        </p:txBody>
      </p:sp>
      <p:sp>
        <p:nvSpPr>
          <p:cNvPr id="21" name="文本占位符 21"/>
          <p:cNvSpPr>
            <a:spLocks noGrp="1"/>
          </p:cNvSpPr>
          <p:nvPr>
            <p:ph type="body" sz="quarter" idx="17"/>
          </p:nvPr>
        </p:nvSpPr>
        <p:spPr>
          <a:xfrm>
            <a:off x="5181606" y="6213617"/>
            <a:ext cx="54059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16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950141" y="346514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初识云计算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33425" y="2208653"/>
            <a:ext cx="4549775" cy="609600"/>
          </a:xfr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sp>
        <p:nvSpPr>
          <p:cNvPr id="34" name="文本占位符 21"/>
          <p:cNvSpPr>
            <a:spLocks noGrp="1"/>
          </p:cNvSpPr>
          <p:nvPr>
            <p:ph type="body" sz="quarter" idx="16" hasCustomPrompt="1"/>
          </p:nvPr>
        </p:nvSpPr>
        <p:spPr>
          <a:xfrm>
            <a:off x="721856" y="2937275"/>
            <a:ext cx="2973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r>
              <a:rPr lang="zh-CN" altLang="en-US" dirty="0"/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341136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950141" y="346514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初识云计算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33425" y="2208653"/>
            <a:ext cx="4549775" cy="609600"/>
          </a:xfr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sp>
        <p:nvSpPr>
          <p:cNvPr id="34" name="文本占位符 21"/>
          <p:cNvSpPr>
            <a:spLocks noGrp="1"/>
          </p:cNvSpPr>
          <p:nvPr>
            <p:ph type="body" sz="quarter" idx="16" hasCustomPrompt="1"/>
          </p:nvPr>
        </p:nvSpPr>
        <p:spPr>
          <a:xfrm>
            <a:off x="721856" y="2937275"/>
            <a:ext cx="2973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r>
              <a:rPr lang="zh-CN" altLang="en-US" dirty="0"/>
              <a:t>添加标题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0394978" y="211599"/>
            <a:ext cx="2080110" cy="1255630"/>
            <a:chOff x="9308250" y="152843"/>
            <a:chExt cx="3083581" cy="1861361"/>
          </a:xfrm>
        </p:grpSpPr>
        <p:sp>
          <p:nvSpPr>
            <p:cNvPr id="23" name="矩形 22"/>
            <p:cNvSpPr/>
            <p:nvPr/>
          </p:nvSpPr>
          <p:spPr>
            <a:xfrm>
              <a:off x="10149384" y="1574633"/>
              <a:ext cx="439571" cy="439571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558225" y="588184"/>
              <a:ext cx="833606" cy="83360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308250" y="255692"/>
              <a:ext cx="724464" cy="72446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149384" y="152843"/>
              <a:ext cx="1268947" cy="1268947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97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950141" y="346514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初识云计算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33425" y="1393600"/>
            <a:ext cx="4549775" cy="609600"/>
          </a:xfr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sp>
        <p:nvSpPr>
          <p:cNvPr id="34" name="文本占位符 21"/>
          <p:cNvSpPr>
            <a:spLocks noGrp="1"/>
          </p:cNvSpPr>
          <p:nvPr>
            <p:ph type="body" sz="quarter" idx="16" hasCustomPrompt="1"/>
          </p:nvPr>
        </p:nvSpPr>
        <p:spPr>
          <a:xfrm>
            <a:off x="721856" y="2182547"/>
            <a:ext cx="2973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r>
              <a:rPr lang="zh-CN" altLang="en-US" dirty="0"/>
              <a:t>添加标题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0394978" y="211599"/>
            <a:ext cx="2080110" cy="1255630"/>
            <a:chOff x="9308250" y="152843"/>
            <a:chExt cx="3083581" cy="1861361"/>
          </a:xfrm>
        </p:grpSpPr>
        <p:sp>
          <p:nvSpPr>
            <p:cNvPr id="23" name="矩形 22"/>
            <p:cNvSpPr/>
            <p:nvPr/>
          </p:nvSpPr>
          <p:spPr>
            <a:xfrm>
              <a:off x="10149384" y="1574633"/>
              <a:ext cx="439571" cy="439571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558225" y="588184"/>
              <a:ext cx="833606" cy="83360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308250" y="255692"/>
              <a:ext cx="724464" cy="72446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149384" y="152843"/>
              <a:ext cx="1268947" cy="1268947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88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53272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2950141" y="346514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虚拟化的概念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733425" y="2208653"/>
            <a:ext cx="4549775" cy="609600"/>
          </a:xfr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10394978" y="211599"/>
            <a:ext cx="2080110" cy="1255630"/>
            <a:chOff x="9308250" y="152843"/>
            <a:chExt cx="3083581" cy="1861361"/>
          </a:xfrm>
        </p:grpSpPr>
        <p:sp>
          <p:nvSpPr>
            <p:cNvPr id="25" name="矩形 24"/>
            <p:cNvSpPr/>
            <p:nvPr/>
          </p:nvSpPr>
          <p:spPr>
            <a:xfrm>
              <a:off x="10149384" y="1574633"/>
              <a:ext cx="439571" cy="439571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58225" y="588184"/>
              <a:ext cx="833606" cy="83360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308250" y="255692"/>
              <a:ext cx="724464" cy="72446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149384" y="152843"/>
              <a:ext cx="1268947" cy="1268947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10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4163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950141" y="346514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28625" y="2970653"/>
            <a:ext cx="4549775" cy="45906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sp>
        <p:nvSpPr>
          <p:cNvPr id="34" name="文本占位符 21"/>
          <p:cNvSpPr>
            <a:spLocks noGrp="1"/>
          </p:cNvSpPr>
          <p:nvPr>
            <p:ph type="body" sz="quarter" idx="16" hasCustomPrompt="1"/>
          </p:nvPr>
        </p:nvSpPr>
        <p:spPr>
          <a:xfrm>
            <a:off x="417056" y="3940575"/>
            <a:ext cx="2973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r>
              <a:rPr lang="zh-CN" altLang="en-US" dirty="0"/>
              <a:t>添加标题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0394978" y="211599"/>
            <a:ext cx="2080110" cy="1255630"/>
            <a:chOff x="9308250" y="152843"/>
            <a:chExt cx="3083581" cy="1861361"/>
          </a:xfrm>
        </p:grpSpPr>
        <p:sp>
          <p:nvSpPr>
            <p:cNvPr id="23" name="矩形 22"/>
            <p:cNvSpPr/>
            <p:nvPr/>
          </p:nvSpPr>
          <p:spPr>
            <a:xfrm>
              <a:off x="10149384" y="1574633"/>
              <a:ext cx="439571" cy="439571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558225" y="588184"/>
              <a:ext cx="833606" cy="83360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308250" y="255692"/>
              <a:ext cx="724464" cy="72446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149384" y="152843"/>
              <a:ext cx="1268947" cy="1268947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087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63863"/>
            <a:ext cx="10515600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 Light" charset="0"/>
              </a:rPr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979715"/>
            <a:ext cx="10515600" cy="519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dirty="0">
                <a:sym typeface="Calibri" pitchFamily="34" charset="0"/>
              </a:rPr>
              <a:t>第二级</a:t>
            </a:r>
          </a:p>
          <a:p>
            <a:pPr lvl="2"/>
            <a:r>
              <a:rPr lang="zh-CN" dirty="0">
                <a:sym typeface="Calibri" pitchFamily="34" charset="0"/>
              </a:rPr>
              <a:t>第三级</a:t>
            </a:r>
          </a:p>
          <a:p>
            <a:pPr lvl="3"/>
            <a:r>
              <a:rPr lang="zh-CN" dirty="0">
                <a:sym typeface="Calibri" pitchFamily="34" charset="0"/>
              </a:rPr>
              <a:t>第四级</a:t>
            </a:r>
          </a:p>
          <a:p>
            <a:pPr lvl="4"/>
            <a:r>
              <a:rPr lang="zh-CN" dirty="0">
                <a:sym typeface="Calibri" pitchFamily="34" charset="0"/>
              </a:rPr>
              <a:t>第五级</a:t>
            </a: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宋体" pitchFamily="2" charset="-122"/>
                <a:ea typeface="宋体" pitchFamily="2" charset="-122"/>
                <a:sym typeface="Calibri" pitchFamily="34" charset="0"/>
              </a:defRPr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103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C00000"/>
                </a:solidFill>
                <a:latin typeface="宋体" pitchFamily="2" charset="-122"/>
                <a:ea typeface="宋体" pitchFamily="2" charset="-122"/>
              </a:defRPr>
            </a:lvl1pPr>
          </a:lstStyle>
          <a:p>
            <a:pPr algn="l"/>
            <a:fld id="{23F96CF8-27D6-4507-B7E4-8667B630D5ED}" type="slidenum">
              <a:rPr lang="zh-CN" altLang="zh-CN" smtClean="0"/>
              <a:pPr algn="l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86" r:id="rId4"/>
    <p:sldLayoutId id="2147483685" r:id="rId5"/>
    <p:sldLayoutId id="2147483652" r:id="rId6"/>
    <p:sldLayoutId id="2147483682" r:id="rId7"/>
    <p:sldLayoutId id="2147483679" r:id="rId8"/>
    <p:sldLayoutId id="2147483684" r:id="rId9"/>
    <p:sldLayoutId id="2147483683" r:id="rId10"/>
    <p:sldLayoutId id="2147483680" r:id="rId11"/>
    <p:sldLayoutId id="2147483681" r:id="rId12"/>
    <p:sldLayoutId id="2147483675" r:id="rId13"/>
    <p:sldLayoutId id="2147483653" r:id="rId14"/>
  </p:sldLayoutIdLst>
  <p:hf sldNum="0" hdr="0" ft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  <a:sym typeface="Calibri Light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9pPr>
    </p:titleStyle>
    <p:bodyStyle>
      <a:lvl1pPr marL="228600" indent="-228600" algn="l" defTabSz="0" rtl="0" eaLnBrk="0" fontAlgn="base" hangingPunct="0">
        <a:lnSpc>
          <a:spcPct val="13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/>
        </p:nvSpPr>
        <p:spPr>
          <a:xfrm>
            <a:off x="1691333" y="4023040"/>
            <a:ext cx="1837170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691333" y="3192043"/>
            <a:ext cx="1795684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32250" y="1342722"/>
            <a:ext cx="7708900" cy="369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kern="100" spc="10">
                <a:latin typeface="+mn-ea"/>
                <a:ea typeface="+mn-ea"/>
              </a:rPr>
              <a:t>Docker</a:t>
            </a:r>
            <a:r>
              <a:rPr lang="zh-CN" altLang="zh-CN" sz="3200" kern="100" spc="10" dirty="0">
                <a:latin typeface="+mn-ea"/>
                <a:ea typeface="+mn-ea"/>
                <a:cs typeface="Times New Roman" panose="02020603050405020304" pitchFamily="18" charset="0"/>
              </a:rPr>
              <a:t>是时下流行的容器技术，在云计算领域应用广泛。本项目通过两个任务，主要介绍容器技术的发展及其应用，以及</a:t>
            </a:r>
            <a:r>
              <a:rPr lang="en-US" altLang="zh-CN" sz="3200" kern="100" spc="10" dirty="0" err="1">
                <a:latin typeface="+mn-ea"/>
                <a:ea typeface="+mn-ea"/>
              </a:rPr>
              <a:t>Docker</a:t>
            </a:r>
            <a:r>
              <a:rPr lang="zh-CN" altLang="zh-CN" sz="3200" kern="100" spc="10" dirty="0">
                <a:latin typeface="+mn-ea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3200" kern="100" spc="10" dirty="0" err="1">
                <a:latin typeface="+mn-ea"/>
                <a:ea typeface="+mn-ea"/>
              </a:rPr>
              <a:t>CentOS</a:t>
            </a:r>
            <a:r>
              <a:rPr lang="en-US" altLang="zh-CN" sz="3200" kern="100" spc="10" dirty="0">
                <a:latin typeface="+mn-ea"/>
                <a:ea typeface="+mn-ea"/>
              </a:rPr>
              <a:t> 7</a:t>
            </a:r>
            <a:r>
              <a:rPr lang="zh-CN" altLang="zh-CN" sz="3200" kern="100" spc="10" dirty="0"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3200" kern="100" spc="10" dirty="0">
                <a:latin typeface="+mn-ea"/>
                <a:ea typeface="+mn-ea"/>
              </a:rPr>
              <a:t>Windows</a:t>
            </a:r>
            <a:r>
              <a:rPr lang="zh-CN" altLang="zh-CN" sz="3200" kern="100" spc="10" dirty="0">
                <a:latin typeface="+mn-ea"/>
                <a:ea typeface="+mn-ea"/>
                <a:cs typeface="Times New Roman" panose="02020603050405020304" pitchFamily="18" charset="0"/>
              </a:rPr>
              <a:t>操作系统中安装的详细步骤</a:t>
            </a:r>
            <a:r>
              <a:rPr lang="zh-CN" altLang="en-US" sz="3200" kern="100" spc="1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170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320939" y="1723579"/>
            <a:ext cx="62280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2200" dirty="0">
                <a:latin typeface="+mn-ea"/>
                <a:ea typeface="+mn-ea"/>
              </a:rPr>
              <a:t>1. </a:t>
            </a:r>
            <a:r>
              <a:rPr lang="zh-CN" altLang="en-US" sz="2200" dirty="0">
                <a:latin typeface="+mn-ea"/>
                <a:ea typeface="+mn-ea"/>
              </a:rPr>
              <a:t>调研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en-US" sz="2200" dirty="0">
                <a:latin typeface="+mn-ea"/>
                <a:ea typeface="+mn-ea"/>
              </a:rPr>
              <a:t>与传统虚拟机的区别</a:t>
            </a:r>
            <a:endParaRPr lang="en-US" altLang="zh-CN" sz="22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en-US" altLang="zh-CN" sz="2200" dirty="0">
                <a:latin typeface="+mn-ea"/>
                <a:ea typeface="+mn-ea"/>
              </a:rPr>
              <a:t>       </a:t>
            </a:r>
            <a:r>
              <a:rPr lang="zh-CN" altLang="zh-CN" sz="2200" dirty="0">
                <a:latin typeface="+mn-ea"/>
                <a:ea typeface="+mn-ea"/>
              </a:rPr>
              <a:t>传统虚拟机运行在宿主机之上，具有完整的操作系统。其自身的内存管理通过相关的虚拟设备进行支持。在虚拟机中，可为用户操作系统和虚拟机管理程序分配有效的资源，从而在单台主机上并行运行一个或多个操作系统的多个实例。每个客户操作系统都作为主机系统中的单个实体运行，但会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</a:rPr>
              <a:t>占用较多的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</a:rPr>
              <a:t>CPU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</a:rPr>
              <a:t>、内存、硬盘资源</a:t>
            </a:r>
            <a:r>
              <a:rPr lang="zh-CN" altLang="zh-CN" sz="2200" dirty="0">
                <a:latin typeface="+mn-ea"/>
                <a:ea typeface="+mn-ea"/>
              </a:rPr>
              <a:t>。</a:t>
            </a:r>
            <a:endParaRPr lang="en-US" altLang="zh-CN" sz="2200" dirty="0">
              <a:latin typeface="+mn-ea"/>
              <a:ea typeface="+mn-ea"/>
            </a:endParaRPr>
          </a:p>
        </p:txBody>
      </p:sp>
      <p:pic>
        <p:nvPicPr>
          <p:cNvPr id="7" name="图片 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196" y="1932782"/>
            <a:ext cx="3500417" cy="455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753603" y="6590985"/>
            <a:ext cx="2293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kern="100" spc="10" dirty="0">
                <a:latin typeface="+mn-ea"/>
                <a:ea typeface="+mn-ea"/>
                <a:cs typeface="Times New Roman" panose="02020603050405020304" pitchFamily="18" charset="0"/>
              </a:rPr>
              <a:t>图</a:t>
            </a:r>
            <a:r>
              <a:rPr lang="en-US" altLang="zh-CN" sz="1600" kern="100" spc="10" dirty="0">
                <a:latin typeface="+mn-ea"/>
                <a:ea typeface="+mn-ea"/>
              </a:rPr>
              <a:t>1-1  </a:t>
            </a:r>
            <a:r>
              <a:rPr lang="zh-CN" altLang="zh-CN" sz="1600" kern="100" spc="10" dirty="0">
                <a:latin typeface="+mn-ea"/>
                <a:ea typeface="+mn-ea"/>
                <a:cs typeface="Times New Roman" panose="02020603050405020304" pitchFamily="18" charset="0"/>
              </a:rPr>
              <a:t>传统虚拟机架构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575776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1.1 </a:t>
            </a:r>
            <a:r>
              <a:rPr lang="zh-CN" altLang="en-US" dirty="0"/>
              <a:t>认识</a:t>
            </a:r>
            <a:r>
              <a:rPr lang="en-US" altLang="zh-CN" dirty="0" err="1"/>
              <a:t>Docker</a:t>
            </a:r>
            <a:r>
              <a:rPr lang="zh-CN" altLang="en-US" dirty="0"/>
              <a:t>技术</a:t>
            </a:r>
            <a:endParaRPr lang="zh-CN" altLang="zh-CN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任务实现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591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2062209"/>
            <a:ext cx="612321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kern="100" spc="10" dirty="0">
                <a:latin typeface="+mn-ea"/>
                <a:ea typeface="+mn-ea"/>
              </a:rPr>
              <a:t>       </a:t>
            </a:r>
            <a:r>
              <a:rPr lang="en-US" altLang="zh-CN" sz="2200" kern="100" spc="10" dirty="0" err="1">
                <a:latin typeface="+mn-ea"/>
                <a:ea typeface="+mn-ea"/>
              </a:rPr>
              <a:t>Docker</a:t>
            </a:r>
            <a:r>
              <a:rPr lang="zh-CN" altLang="zh-CN" sz="2200" kern="100" spc="10" dirty="0">
                <a:latin typeface="+mn-ea"/>
                <a:ea typeface="+mn-ea"/>
                <a:cs typeface="Times New Roman" panose="02020603050405020304" pitchFamily="18" charset="0"/>
              </a:rPr>
              <a:t>不同于传统的虚拟机，</a:t>
            </a:r>
            <a:r>
              <a:rPr lang="en-US" altLang="zh-CN" sz="2200" kern="100" spc="10" dirty="0" err="1">
                <a:latin typeface="+mn-ea"/>
                <a:ea typeface="+mn-ea"/>
              </a:rPr>
              <a:t>Docker</a:t>
            </a:r>
            <a:r>
              <a:rPr lang="zh-CN" altLang="zh-CN" sz="2200" kern="100" spc="10" dirty="0">
                <a:latin typeface="+mn-ea"/>
                <a:ea typeface="+mn-ea"/>
                <a:cs typeface="Times New Roman" panose="02020603050405020304" pitchFamily="18" charset="0"/>
              </a:rPr>
              <a:t>容器是使用</a:t>
            </a:r>
            <a:r>
              <a:rPr lang="en-US" altLang="zh-CN" sz="2200" kern="100" spc="10" dirty="0" err="1">
                <a:latin typeface="+mn-ea"/>
                <a:ea typeface="+mn-ea"/>
              </a:rPr>
              <a:t>Docker</a:t>
            </a:r>
            <a:r>
              <a:rPr lang="zh-CN" altLang="zh-CN" sz="2200" kern="100" spc="10" dirty="0">
                <a:latin typeface="+mn-ea"/>
                <a:ea typeface="+mn-ea"/>
                <a:cs typeface="Times New Roman" panose="02020603050405020304" pitchFamily="18" charset="0"/>
              </a:rPr>
              <a:t>引擎而不是管理程序来执行的。它只包含应用程序及依赖库，基于</a:t>
            </a:r>
            <a:r>
              <a:rPr lang="en-US" altLang="zh-CN" sz="2200" kern="100" spc="10" dirty="0" err="1">
                <a:latin typeface="+mn-ea"/>
                <a:ea typeface="+mn-ea"/>
              </a:rPr>
              <a:t>Libcontainer</a:t>
            </a:r>
            <a:r>
              <a:rPr lang="zh-CN" altLang="zh-CN" sz="2200" kern="100" spc="10" dirty="0">
                <a:latin typeface="+mn-ea"/>
                <a:ea typeface="+mn-ea"/>
                <a:cs typeface="Times New Roman" panose="02020603050405020304" pitchFamily="18" charset="0"/>
              </a:rPr>
              <a:t>运行在宿主机上，因此容器比虚拟机小，并且由于主机内核的共享，可以更快地启动，具有更好的性能、更少的隔离和更好的兼容性。启动容器只需几秒即可完成。由于</a:t>
            </a:r>
            <a:r>
              <a:rPr lang="en-US" altLang="zh-CN" sz="2200" kern="100" spc="10" dirty="0" err="1">
                <a:latin typeface="+mn-ea"/>
                <a:ea typeface="+mn-ea"/>
              </a:rPr>
              <a:t>Docker</a:t>
            </a:r>
            <a:r>
              <a:rPr lang="zh-CN" altLang="zh-CN" sz="2200" kern="100" spc="10" dirty="0">
                <a:latin typeface="+mn-ea"/>
                <a:ea typeface="+mn-ea"/>
                <a:cs typeface="Times New Roman" panose="02020603050405020304" pitchFamily="18" charset="0"/>
              </a:rPr>
              <a:t>轻量、资源占用少，使得</a:t>
            </a:r>
            <a:r>
              <a:rPr lang="en-US" altLang="zh-CN" sz="2200" kern="100" spc="10" dirty="0" err="1">
                <a:latin typeface="+mn-ea"/>
                <a:ea typeface="+mn-ea"/>
              </a:rPr>
              <a:t>Docker</a:t>
            </a:r>
            <a:r>
              <a:rPr lang="zh-CN" altLang="zh-CN" sz="2200" kern="100" spc="10" dirty="0">
                <a:latin typeface="+mn-ea"/>
                <a:ea typeface="+mn-ea"/>
                <a:cs typeface="Times New Roman" panose="02020603050405020304" pitchFamily="18" charset="0"/>
              </a:rPr>
              <a:t>可以轻易地应用到构建标准化的应用中。</a:t>
            </a:r>
            <a:endParaRPr lang="zh-CN" altLang="en-US" sz="2200" dirty="0">
              <a:latin typeface="+mn-ea"/>
              <a:ea typeface="+mn-ea"/>
            </a:endParaRPr>
          </a:p>
        </p:txBody>
      </p:sp>
      <p:pic>
        <p:nvPicPr>
          <p:cNvPr id="1027" name="图片 1" descr="I:\教材-源2\图1-2_1.gif图1-2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551" y="2637548"/>
            <a:ext cx="4791378" cy="361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8146183" y="6386470"/>
            <a:ext cx="1961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kern="100" spc="10" dirty="0">
                <a:latin typeface="+mn-ea"/>
                <a:ea typeface="+mn-ea"/>
                <a:cs typeface="Times New Roman" panose="02020603050405020304" pitchFamily="18" charset="0"/>
              </a:rPr>
              <a:t>图</a:t>
            </a:r>
            <a:r>
              <a:rPr lang="en-US" altLang="zh-CN" sz="1600" kern="100" spc="10" dirty="0">
                <a:latin typeface="+mn-ea"/>
                <a:ea typeface="+mn-ea"/>
              </a:rPr>
              <a:t>1-2  </a:t>
            </a:r>
            <a:r>
              <a:rPr lang="en-US" altLang="zh-CN" sz="1600" kern="100" spc="10" dirty="0" err="1">
                <a:latin typeface="+mn-ea"/>
                <a:ea typeface="+mn-ea"/>
              </a:rPr>
              <a:t>Docker</a:t>
            </a:r>
            <a:r>
              <a:rPr lang="zh-CN" altLang="zh-CN" sz="1600" kern="100" spc="10" dirty="0">
                <a:latin typeface="+mn-ea"/>
                <a:ea typeface="+mn-ea"/>
                <a:cs typeface="Times New Roman" panose="02020603050405020304" pitchFamily="18" charset="0"/>
              </a:rPr>
              <a:t>架构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575776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1.1 </a:t>
            </a:r>
            <a:r>
              <a:rPr lang="zh-CN" altLang="en-US" dirty="0"/>
              <a:t>认识</a:t>
            </a:r>
            <a:r>
              <a:rPr lang="en-US" altLang="zh-CN" dirty="0" err="1"/>
              <a:t>Docker</a:t>
            </a:r>
            <a:r>
              <a:rPr lang="zh-CN" altLang="en-US" dirty="0"/>
              <a:t>技术</a:t>
            </a:r>
            <a:endParaRPr lang="zh-CN" altLang="zh-CN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任务实现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1061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496277" y="1556075"/>
            <a:ext cx="1169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容器技术与传统虚拟机技术的特性比较如</a:t>
            </a:r>
            <a:r>
              <a:rPr lang="zh-CN" altLang="en-US" sz="2400" dirty="0">
                <a:latin typeface="+mn-ea"/>
                <a:ea typeface="+mn-ea"/>
              </a:rPr>
              <a:t>表</a:t>
            </a:r>
            <a:r>
              <a:rPr lang="en-US" altLang="zh-CN" sz="2400" dirty="0">
                <a:latin typeface="+mn-ea"/>
                <a:ea typeface="+mn-ea"/>
              </a:rPr>
              <a:t>1-1</a:t>
            </a:r>
            <a:r>
              <a:rPr lang="zh-CN" altLang="zh-CN" sz="2400" dirty="0">
                <a:latin typeface="+mn-ea"/>
                <a:ea typeface="+mn-ea"/>
              </a:rPr>
              <a:t>所示</a:t>
            </a:r>
            <a:endParaRPr lang="en-US" altLang="zh-CN" sz="2400" dirty="0">
              <a:latin typeface="+mn-ea"/>
              <a:ea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29582"/>
              </p:ext>
            </p:extLst>
          </p:nvPr>
        </p:nvGraphicFramePr>
        <p:xfrm>
          <a:off x="496277" y="2636548"/>
          <a:ext cx="11265000" cy="404758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75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949">
                <a:tc rowSpan="2"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特性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技术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容器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虚拟机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38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启动速度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秒级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分钟级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38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性能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接近原生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较弱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38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内存代价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>
                          <a:effectLst/>
                          <a:latin typeface="+mn-ea"/>
                          <a:ea typeface="+mn-ea"/>
                        </a:rPr>
                        <a:t>很小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较多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38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占用磁盘空间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>
                          <a:effectLst/>
                          <a:latin typeface="+mn-ea"/>
                          <a:ea typeface="+mn-ea"/>
                        </a:rPr>
                        <a:t>一般为</a:t>
                      </a:r>
                      <a:r>
                        <a:rPr lang="en-US" sz="1800" kern="100" spc="10">
                          <a:effectLst/>
                          <a:latin typeface="+mn-ea"/>
                          <a:ea typeface="+mn-ea"/>
                        </a:rPr>
                        <a:t>MB</a:t>
                      </a:r>
                      <a:endParaRPr lang="zh-CN" sz="18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一般为</a:t>
                      </a:r>
                      <a:r>
                        <a:rPr lang="en-US" sz="1800" kern="100" spc="10" dirty="0">
                          <a:effectLst/>
                          <a:latin typeface="+mn-ea"/>
                          <a:ea typeface="+mn-ea"/>
                        </a:rPr>
                        <a:t>GB</a:t>
                      </a:r>
                      <a:endParaRPr lang="zh-CN" sz="1800" kern="100" spc="1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38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运行密度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>
                          <a:effectLst/>
                          <a:latin typeface="+mn-ea"/>
                          <a:ea typeface="+mn-ea"/>
                        </a:rPr>
                        <a:t>单机支持上千个容器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一般支持几十个容器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38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隔离性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>
                          <a:effectLst/>
                          <a:latin typeface="+mn-ea"/>
                          <a:ea typeface="+mn-ea"/>
                        </a:rPr>
                        <a:t>安全隔离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完全隔离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738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迁移性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>
                          <a:effectLst/>
                          <a:latin typeface="+mn-ea"/>
                          <a:ea typeface="+mn-ea"/>
                        </a:rPr>
                        <a:t>优秀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一般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768271" y="2254229"/>
            <a:ext cx="5058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kern="100" spc="10" dirty="0">
                <a:latin typeface="+mn-ea"/>
                <a:ea typeface="+mn-ea"/>
                <a:cs typeface="Times New Roman" panose="02020603050405020304" pitchFamily="18" charset="0"/>
              </a:rPr>
              <a:t>表</a:t>
            </a:r>
            <a:r>
              <a:rPr lang="en-US" altLang="zh-CN" sz="1600" kern="100" spc="10" dirty="0">
                <a:latin typeface="+mn-ea"/>
                <a:ea typeface="+mn-ea"/>
              </a:rPr>
              <a:t>1-1  </a:t>
            </a:r>
            <a:r>
              <a:rPr lang="en-US" altLang="zh-CN" sz="1600" kern="100" spc="10" dirty="0" err="1">
                <a:latin typeface="+mn-ea"/>
                <a:ea typeface="+mn-ea"/>
              </a:rPr>
              <a:t>Docker</a:t>
            </a:r>
            <a:r>
              <a:rPr lang="zh-CN" altLang="zh-CN" sz="1600" kern="100" spc="10" dirty="0">
                <a:latin typeface="+mn-ea"/>
                <a:ea typeface="+mn-ea"/>
                <a:cs typeface="Times New Roman" panose="02020603050405020304" pitchFamily="18" charset="0"/>
              </a:rPr>
              <a:t>容器技术与传统虚拟机技术的特性比较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575776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1.1 </a:t>
            </a:r>
            <a:r>
              <a:rPr lang="zh-CN" altLang="en-US" dirty="0"/>
              <a:t>认识</a:t>
            </a:r>
            <a:r>
              <a:rPr lang="en-US" altLang="zh-CN" dirty="0" err="1"/>
              <a:t>Docker</a:t>
            </a:r>
            <a:r>
              <a:rPr lang="zh-CN" altLang="en-US" dirty="0"/>
              <a:t>技术</a:t>
            </a:r>
            <a:endParaRPr lang="zh-CN" altLang="zh-CN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任务实现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4797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496277" y="1744520"/>
            <a:ext cx="116957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2.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en-US" sz="2400" dirty="0">
                <a:latin typeface="+mn-ea"/>
                <a:ea typeface="+mn-ea"/>
              </a:rPr>
              <a:t>的用途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）简化配置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）代码管理化管理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zh-CN" sz="2400" dirty="0">
                <a:latin typeface="+mn-ea"/>
                <a:ea typeface="+mn-ea"/>
              </a:rPr>
              <a:t>）开发人员的生产化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zh-CN" sz="2400" dirty="0">
                <a:latin typeface="+mn-ea"/>
                <a:ea typeface="+mn-ea"/>
              </a:rPr>
              <a:t>）隔离应用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5</a:t>
            </a:r>
            <a:r>
              <a:rPr lang="zh-CN" altLang="zh-CN" sz="2400" dirty="0">
                <a:latin typeface="+mn-ea"/>
                <a:ea typeface="+mn-ea"/>
              </a:rPr>
              <a:t>）整合服务器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6</a:t>
            </a:r>
            <a:r>
              <a:rPr lang="zh-CN" altLang="zh-CN" sz="2400" dirty="0">
                <a:latin typeface="+mn-ea"/>
                <a:ea typeface="+mn-ea"/>
              </a:rPr>
              <a:t>）调试能力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7</a:t>
            </a:r>
            <a:r>
              <a:rPr lang="zh-CN" altLang="zh-CN" sz="2400" dirty="0">
                <a:latin typeface="+mn-ea"/>
                <a:ea typeface="+mn-ea"/>
              </a:rPr>
              <a:t>）多租户环境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8</a:t>
            </a:r>
            <a:r>
              <a:rPr lang="zh-CN" altLang="zh-CN" sz="2400" dirty="0">
                <a:latin typeface="+mn-ea"/>
                <a:ea typeface="+mn-ea"/>
              </a:rPr>
              <a:t>）快速部署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575776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1.1 </a:t>
            </a:r>
            <a:r>
              <a:rPr lang="zh-CN" altLang="en-US" dirty="0"/>
              <a:t>认识</a:t>
            </a:r>
            <a:r>
              <a:rPr lang="en-US" altLang="zh-CN" dirty="0" err="1"/>
              <a:t>Docker</a:t>
            </a:r>
            <a:r>
              <a:rPr lang="zh-CN" altLang="en-US" dirty="0"/>
              <a:t>技术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任务实现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75485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320939" y="1879241"/>
            <a:ext cx="11695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实训目的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）能够熟练使用百度、</a:t>
            </a:r>
            <a:r>
              <a:rPr lang="en-US" altLang="zh-CN" sz="2400" dirty="0">
                <a:latin typeface="+mn-ea"/>
                <a:ea typeface="+mn-ea"/>
              </a:rPr>
              <a:t>Google</a:t>
            </a:r>
            <a:r>
              <a:rPr lang="zh-CN" altLang="zh-CN" sz="2400" dirty="0">
                <a:latin typeface="+mn-ea"/>
                <a:ea typeface="+mn-ea"/>
              </a:rPr>
              <a:t>等搜索工具。</a:t>
            </a:r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）了解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的基本概念、特点、发展历程。</a:t>
            </a:r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zh-CN" sz="2400" dirty="0">
                <a:latin typeface="+mn-ea"/>
                <a:ea typeface="+mn-ea"/>
              </a:rPr>
              <a:t>）了解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容器与传统虚拟机的区别。</a:t>
            </a:r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zh-CN" sz="2400" dirty="0">
                <a:latin typeface="+mn-ea"/>
                <a:ea typeface="+mn-ea"/>
              </a:rPr>
              <a:t>）了解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的使用情况。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实训内容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）通过搜索工具，了解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的发展历程、概念、特点。</a:t>
            </a:r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）通过查看相关内容，了解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容器与传统虚拟机的区别。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575776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1.1 </a:t>
            </a:r>
            <a:r>
              <a:rPr lang="zh-CN" altLang="en-US" dirty="0"/>
              <a:t>认识</a:t>
            </a:r>
            <a:r>
              <a:rPr lang="en-US" altLang="zh-CN" dirty="0" err="1"/>
              <a:t>Docker</a:t>
            </a:r>
            <a:r>
              <a:rPr lang="zh-CN" altLang="en-US" dirty="0"/>
              <a:t>技术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项目实训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5604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500486" y="1352729"/>
            <a:ext cx="7167907" cy="1652978"/>
            <a:chOff x="2634569" y="1567519"/>
            <a:chExt cx="7167907" cy="1652978"/>
          </a:xfrm>
        </p:grpSpPr>
        <p:sp>
          <p:nvSpPr>
            <p:cNvPr id="70" name="文本框 61"/>
            <p:cNvSpPr>
              <a:spLocks noChangeArrowheads="1"/>
            </p:cNvSpPr>
            <p:nvPr/>
          </p:nvSpPr>
          <p:spPr bwMode="auto">
            <a:xfrm>
              <a:off x="4596683" y="2617302"/>
              <a:ext cx="52057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spc="3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认识</a:t>
              </a:r>
              <a:r>
                <a:rPr lang="en-US" altLang="zh-CN" sz="2800" b="1" spc="300" dirty="0" err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Dokcer</a:t>
              </a:r>
              <a:r>
                <a:rPr lang="zh-CN" altLang="en-US" sz="2800" b="1" spc="3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技术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634569" y="1567519"/>
              <a:ext cx="1872208" cy="151216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429102" y="2389500"/>
              <a:ext cx="11208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824168" y="271138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579986" y="3070131"/>
            <a:ext cx="6426483" cy="1645402"/>
            <a:chOff x="2638525" y="3259707"/>
            <a:chExt cx="6426483" cy="1645402"/>
          </a:xfrm>
        </p:grpSpPr>
        <p:sp>
          <p:nvSpPr>
            <p:cNvPr id="68" name="文本框 61"/>
            <p:cNvSpPr>
              <a:spLocks noChangeArrowheads="1"/>
            </p:cNvSpPr>
            <p:nvPr/>
          </p:nvSpPr>
          <p:spPr bwMode="auto">
            <a:xfrm>
              <a:off x="4582169" y="4277047"/>
              <a:ext cx="44828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spc="300" dirty="0">
                  <a:solidFill>
                    <a:srgbClr val="37C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熟悉</a:t>
              </a:r>
              <a:r>
                <a:rPr lang="en-US" altLang="zh-CN" sz="2800" b="1" spc="300" dirty="0" err="1">
                  <a:solidFill>
                    <a:srgbClr val="37C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Dokcer</a:t>
              </a:r>
              <a:r>
                <a:rPr lang="zh-CN" altLang="en-US" sz="2800" b="1" spc="300" dirty="0">
                  <a:solidFill>
                    <a:srgbClr val="37C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的安装方法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2638525" y="3259707"/>
              <a:ext cx="1872208" cy="1512168"/>
            </a:xfrm>
            <a:prstGeom prst="rect">
              <a:avLst/>
            </a:prstGeom>
            <a:solidFill>
              <a:srgbClr val="37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444733" y="4074112"/>
              <a:ext cx="12540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826547" y="4395996"/>
              <a:ext cx="697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1691333" y="4023040"/>
            <a:ext cx="1837170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691333" y="3192043"/>
            <a:ext cx="1795684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5843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 algn="just" fontAlgn="ctr">
              <a:lnSpc>
                <a:spcPct val="150000"/>
              </a:lnSpc>
            </a:pPr>
            <a:r>
              <a:rPr lang="zh-CN" altLang="zh-CN" sz="2800" dirty="0">
                <a:latin typeface="+mn-ea"/>
                <a:ea typeface="+mn-ea"/>
              </a:rPr>
              <a:t>工程师小王完成对</a:t>
            </a:r>
            <a:r>
              <a:rPr lang="en-US" altLang="zh-CN" sz="2800" dirty="0" err="1">
                <a:latin typeface="+mn-ea"/>
                <a:ea typeface="+mn-ea"/>
              </a:rPr>
              <a:t>Docker</a:t>
            </a:r>
            <a:r>
              <a:rPr lang="zh-CN" altLang="zh-CN" sz="2800" dirty="0">
                <a:latin typeface="+mn-ea"/>
                <a:ea typeface="+mn-ea"/>
              </a:rPr>
              <a:t>技术的调研后，公司安排小王编写</a:t>
            </a:r>
            <a:r>
              <a:rPr lang="en-US" altLang="zh-CN" sz="2800" dirty="0" err="1">
                <a:latin typeface="+mn-ea"/>
                <a:ea typeface="+mn-ea"/>
              </a:rPr>
              <a:t>Docker</a:t>
            </a:r>
            <a:r>
              <a:rPr lang="zh-CN" altLang="zh-CN" sz="2800" dirty="0">
                <a:latin typeface="+mn-ea"/>
                <a:ea typeface="+mn-ea"/>
              </a:rPr>
              <a:t>的安装手册，供公司相关技术人员学习，以便在公司内部推广该技术。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4"/>
            <a:ext cx="6446572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1.2 </a:t>
            </a:r>
            <a:r>
              <a:rPr lang="zh-CN" altLang="en-US" dirty="0"/>
              <a:t>熟悉</a:t>
            </a:r>
            <a:r>
              <a:rPr lang="en-US" altLang="zh-CN" dirty="0" err="1"/>
              <a:t>Docker</a:t>
            </a:r>
            <a:r>
              <a:rPr lang="zh-CN" altLang="en-US" dirty="0"/>
              <a:t>的安装方法</a:t>
            </a:r>
            <a:endParaRPr lang="zh-CN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任务要求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876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2800" dirty="0">
                <a:latin typeface="+mn-ea"/>
                <a:ea typeface="+mn-ea"/>
              </a:rPr>
              <a:t>1.2.1 </a:t>
            </a:r>
            <a:r>
              <a:rPr lang="en-US" altLang="zh-CN" sz="2800" dirty="0" err="1">
                <a:latin typeface="+mn-ea"/>
                <a:ea typeface="+mn-ea"/>
              </a:rPr>
              <a:t>Docker</a:t>
            </a:r>
            <a:r>
              <a:rPr lang="zh-CN" altLang="en-US" sz="2800" dirty="0">
                <a:latin typeface="+mn-ea"/>
                <a:ea typeface="+mn-ea"/>
              </a:rPr>
              <a:t>架构</a:t>
            </a:r>
            <a:endParaRPr lang="en-US" altLang="zh-CN" sz="28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en-US" altLang="zh-CN" sz="2800" dirty="0">
                <a:latin typeface="+mn-ea"/>
                <a:ea typeface="+mn-ea"/>
              </a:rPr>
              <a:t>       </a:t>
            </a:r>
            <a:r>
              <a:rPr lang="en-US" altLang="zh-CN" sz="2800" dirty="0" err="1">
                <a:latin typeface="+mn-ea"/>
                <a:ea typeface="+mn-ea"/>
              </a:rPr>
              <a:t>Docker</a:t>
            </a:r>
            <a:r>
              <a:rPr lang="zh-CN" altLang="zh-CN" sz="2800" dirty="0">
                <a:latin typeface="+mn-ea"/>
                <a:ea typeface="+mn-ea"/>
              </a:rPr>
              <a:t>采用客户端</a:t>
            </a:r>
            <a:r>
              <a:rPr lang="en-US" altLang="zh-CN" sz="2800" dirty="0">
                <a:latin typeface="+mn-ea"/>
                <a:ea typeface="+mn-ea"/>
              </a:rPr>
              <a:t>/</a:t>
            </a:r>
            <a:r>
              <a:rPr lang="zh-CN" altLang="zh-CN" sz="2800" dirty="0">
                <a:latin typeface="+mn-ea"/>
                <a:ea typeface="+mn-ea"/>
              </a:rPr>
              <a:t>服务器（</a:t>
            </a:r>
            <a:r>
              <a:rPr lang="en-US" altLang="zh-CN" sz="2800" dirty="0">
                <a:latin typeface="+mn-ea"/>
                <a:ea typeface="+mn-ea"/>
              </a:rPr>
              <a:t>Client/Server</a:t>
            </a:r>
            <a:r>
              <a:rPr lang="zh-CN" altLang="zh-CN" sz="2800" dirty="0">
                <a:latin typeface="+mn-ea"/>
                <a:ea typeface="+mn-ea"/>
              </a:rPr>
              <a:t>，</a:t>
            </a:r>
            <a:r>
              <a:rPr lang="en-US" altLang="zh-CN" sz="2800" dirty="0">
                <a:latin typeface="+mn-ea"/>
                <a:ea typeface="+mn-ea"/>
              </a:rPr>
              <a:t>C/S</a:t>
            </a:r>
            <a:r>
              <a:rPr lang="zh-CN" altLang="zh-CN" sz="2800" dirty="0">
                <a:latin typeface="+mn-ea"/>
                <a:ea typeface="+mn-ea"/>
              </a:rPr>
              <a:t>）架构模式，</a:t>
            </a:r>
            <a:r>
              <a:rPr lang="en-US" altLang="zh-CN" sz="2800" dirty="0" err="1">
                <a:latin typeface="+mn-ea"/>
                <a:ea typeface="+mn-ea"/>
              </a:rPr>
              <a:t>Docker</a:t>
            </a:r>
            <a:r>
              <a:rPr lang="zh-CN" altLang="zh-CN" sz="2800" dirty="0">
                <a:latin typeface="+mn-ea"/>
                <a:ea typeface="+mn-ea"/>
              </a:rPr>
              <a:t>架构如图</a:t>
            </a:r>
            <a:r>
              <a:rPr lang="en-US" altLang="zh-CN" sz="2800" dirty="0">
                <a:latin typeface="+mn-ea"/>
                <a:ea typeface="+mn-ea"/>
              </a:rPr>
              <a:t>1-3</a:t>
            </a:r>
            <a:r>
              <a:rPr lang="zh-CN" altLang="zh-CN" sz="2800" dirty="0">
                <a:latin typeface="+mn-ea"/>
                <a:ea typeface="+mn-ea"/>
              </a:rPr>
              <a:t>所示。</a:t>
            </a:r>
            <a:r>
              <a:rPr lang="en-US" altLang="zh-CN" sz="2800" dirty="0" err="1">
                <a:latin typeface="+mn-ea"/>
                <a:ea typeface="+mn-ea"/>
              </a:rPr>
              <a:t>Docker</a:t>
            </a:r>
            <a:r>
              <a:rPr lang="en-US" altLang="zh-CN" sz="2800" dirty="0">
                <a:latin typeface="+mn-ea"/>
                <a:ea typeface="+mn-ea"/>
              </a:rPr>
              <a:t> Daemon</a:t>
            </a:r>
            <a:r>
              <a:rPr lang="zh-CN" altLang="zh-CN" sz="2800" dirty="0">
                <a:latin typeface="+mn-ea"/>
                <a:ea typeface="+mn-ea"/>
              </a:rPr>
              <a:t>作为服务端接收客户端的请求，服务器端负责构建、运行和分发容器。客户端和服务器端可以运行在同一个</a:t>
            </a:r>
            <a:r>
              <a:rPr lang="en-US" altLang="zh-CN" sz="2800" dirty="0">
                <a:latin typeface="+mn-ea"/>
                <a:ea typeface="+mn-ea"/>
              </a:rPr>
              <a:t>Host</a:t>
            </a:r>
            <a:r>
              <a:rPr lang="zh-CN" altLang="zh-CN" sz="2800" dirty="0">
                <a:latin typeface="+mn-ea"/>
                <a:ea typeface="+mn-ea"/>
              </a:rPr>
              <a:t>上，客户端也可以通过</a:t>
            </a:r>
            <a:r>
              <a:rPr lang="en-US" altLang="zh-CN" sz="2800" dirty="0">
                <a:latin typeface="+mn-ea"/>
                <a:ea typeface="+mn-ea"/>
              </a:rPr>
              <a:t>Socket</a:t>
            </a:r>
            <a:r>
              <a:rPr lang="zh-CN" altLang="zh-CN" sz="2800" dirty="0">
                <a:latin typeface="+mn-ea"/>
                <a:ea typeface="+mn-ea"/>
              </a:rPr>
              <a:t>或</a:t>
            </a:r>
            <a:r>
              <a:rPr lang="en-US" altLang="zh-CN" sz="2800" dirty="0">
                <a:latin typeface="+mn-ea"/>
                <a:ea typeface="+mn-ea"/>
              </a:rPr>
              <a:t>REST API</a:t>
            </a:r>
            <a:r>
              <a:rPr lang="zh-CN" altLang="zh-CN" sz="2800" dirty="0">
                <a:latin typeface="+mn-ea"/>
                <a:ea typeface="+mn-ea"/>
              </a:rPr>
              <a:t>与远程的服务器端通信。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4"/>
            <a:ext cx="6446572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1.2 </a:t>
            </a:r>
            <a:r>
              <a:rPr lang="zh-CN" altLang="en-US" dirty="0"/>
              <a:t>熟悉</a:t>
            </a:r>
            <a:r>
              <a:rPr lang="en-US" altLang="zh-CN" dirty="0" err="1"/>
              <a:t>Docker</a:t>
            </a:r>
            <a:r>
              <a:rPr lang="zh-CN" altLang="en-US" dirty="0"/>
              <a:t>的安装方法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1399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5144077" y="5859178"/>
            <a:ext cx="715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zh-CN" altLang="en-US" sz="1600" dirty="0">
                <a:latin typeface="+mn-ea"/>
                <a:ea typeface="+mn-ea"/>
              </a:rPr>
              <a:t>图</a:t>
            </a:r>
            <a:r>
              <a:rPr lang="en-US" altLang="zh-CN" sz="1600" dirty="0">
                <a:latin typeface="+mn-ea"/>
                <a:ea typeface="+mn-ea"/>
              </a:rPr>
              <a:t>1-3  </a:t>
            </a:r>
            <a:r>
              <a:rPr lang="en-US" altLang="zh-CN" sz="1600" dirty="0" err="1">
                <a:latin typeface="+mn-ea"/>
                <a:ea typeface="+mn-ea"/>
              </a:rPr>
              <a:t>Docker</a:t>
            </a:r>
            <a:r>
              <a:rPr lang="zh-CN" altLang="en-US" sz="1600" dirty="0">
                <a:latin typeface="+mn-ea"/>
                <a:ea typeface="+mn-ea"/>
              </a:rPr>
              <a:t>架构</a:t>
            </a:r>
            <a:endParaRPr lang="en-US" altLang="zh-CN" sz="1600" dirty="0">
              <a:latin typeface="+mn-ea"/>
              <a:ea typeface="+mn-ea"/>
            </a:endParaRPr>
          </a:p>
        </p:txBody>
      </p:sp>
      <p:pic>
        <p:nvPicPr>
          <p:cNvPr id="4098" name="Picture 2" descr="1-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015" y="1972249"/>
            <a:ext cx="7245705" cy="377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4"/>
            <a:ext cx="6446572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1.2 </a:t>
            </a:r>
            <a:r>
              <a:rPr lang="zh-CN" altLang="en-US" dirty="0"/>
              <a:t>熟悉</a:t>
            </a:r>
            <a:r>
              <a:rPr lang="en-US" altLang="zh-CN" dirty="0" err="1"/>
              <a:t>Docker</a:t>
            </a:r>
            <a:r>
              <a:rPr lang="zh-CN" altLang="en-US" dirty="0"/>
              <a:t>的安装方法</a:t>
            </a:r>
            <a:endParaRPr lang="zh-CN" altLang="zh-CN" dirty="0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4" name="矩形 3"/>
          <p:cNvSpPr/>
          <p:nvPr/>
        </p:nvSpPr>
        <p:spPr>
          <a:xfrm>
            <a:off x="151285" y="1858852"/>
            <a:ext cx="45881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spc="10" dirty="0">
                <a:latin typeface="+mn-ea"/>
                <a:ea typeface="+mn-ea"/>
              </a:rPr>
              <a:t>       </a:t>
            </a:r>
            <a:r>
              <a:rPr lang="en-US" altLang="zh-CN" sz="2000" kern="100" spc="10" dirty="0" err="1">
                <a:latin typeface="+mn-ea"/>
                <a:ea typeface="+mn-ea"/>
              </a:rPr>
              <a:t>Docker</a:t>
            </a:r>
            <a:r>
              <a:rPr lang="en-US" altLang="zh-CN" sz="2000" kern="100" spc="10" dirty="0">
                <a:latin typeface="+mn-ea"/>
                <a:ea typeface="+mn-ea"/>
              </a:rPr>
              <a:t> Daemon</a:t>
            </a:r>
            <a:r>
              <a:rPr lang="zh-CN" altLang="zh-CN" sz="2000" kern="100" spc="10" dirty="0">
                <a:latin typeface="+mn-ea"/>
                <a:ea typeface="+mn-ea"/>
                <a:cs typeface="Times New Roman" panose="02020603050405020304" pitchFamily="18" charset="0"/>
              </a:rPr>
              <a:t>可以守护进程在宿主机后台运行，用户并不直接与其进行交互，而是通过</a:t>
            </a:r>
            <a:r>
              <a:rPr lang="en-US" altLang="zh-CN" sz="2000" kern="100" spc="10" dirty="0" err="1">
                <a:latin typeface="+mn-ea"/>
                <a:ea typeface="+mn-ea"/>
              </a:rPr>
              <a:t>Docker</a:t>
            </a:r>
            <a:r>
              <a:rPr lang="en-US" altLang="zh-CN" sz="2000" kern="100" spc="10" dirty="0">
                <a:latin typeface="+mn-ea"/>
                <a:ea typeface="+mn-ea"/>
              </a:rPr>
              <a:t> Client</a:t>
            </a:r>
            <a:r>
              <a:rPr lang="zh-CN" altLang="zh-CN" sz="2000" kern="100" spc="10" dirty="0">
                <a:latin typeface="+mn-ea"/>
                <a:ea typeface="+mn-ea"/>
                <a:cs typeface="Times New Roman" panose="02020603050405020304" pitchFamily="18" charset="0"/>
              </a:rPr>
              <a:t>间接和其通信。</a:t>
            </a:r>
            <a:r>
              <a:rPr lang="en-US" altLang="zh-CN" sz="2000" kern="100" spc="10" dirty="0" err="1">
                <a:latin typeface="+mn-ea"/>
                <a:ea typeface="+mn-ea"/>
              </a:rPr>
              <a:t>Docker</a:t>
            </a:r>
            <a:r>
              <a:rPr lang="en-US" altLang="zh-CN" sz="2000" kern="100" spc="10" dirty="0">
                <a:latin typeface="+mn-ea"/>
                <a:ea typeface="+mn-ea"/>
              </a:rPr>
              <a:t> Client</a:t>
            </a:r>
            <a:r>
              <a:rPr lang="zh-CN" altLang="zh-CN" sz="2000" kern="100" spc="10" dirty="0">
                <a:latin typeface="+mn-ea"/>
                <a:ea typeface="+mn-ea"/>
                <a:cs typeface="Times New Roman" panose="02020603050405020304" pitchFamily="18" charset="0"/>
              </a:rPr>
              <a:t>以系统命令的形式存在，用户使用</a:t>
            </a:r>
            <a:r>
              <a:rPr lang="en-US" altLang="zh-CN" sz="2000" kern="100" spc="10" dirty="0" err="1">
                <a:latin typeface="+mn-ea"/>
                <a:ea typeface="+mn-ea"/>
              </a:rPr>
              <a:t>Docker</a:t>
            </a:r>
            <a:r>
              <a:rPr lang="zh-CN" altLang="zh-CN" sz="2000" kern="100" spc="10" dirty="0">
                <a:latin typeface="+mn-ea"/>
                <a:ea typeface="+mn-ea"/>
                <a:cs typeface="Times New Roman" panose="02020603050405020304" pitchFamily="18" charset="0"/>
              </a:rPr>
              <a:t>命令来与</a:t>
            </a:r>
            <a:r>
              <a:rPr lang="en-US" altLang="zh-CN" sz="2000" kern="100" spc="10" dirty="0" err="1">
                <a:latin typeface="+mn-ea"/>
                <a:ea typeface="+mn-ea"/>
              </a:rPr>
              <a:t>Docker</a:t>
            </a:r>
            <a:r>
              <a:rPr lang="en-US" altLang="zh-CN" sz="2000" kern="100" spc="10" dirty="0">
                <a:latin typeface="+mn-ea"/>
                <a:ea typeface="+mn-ea"/>
              </a:rPr>
              <a:t> Daemon</a:t>
            </a:r>
            <a:r>
              <a:rPr lang="zh-CN" altLang="zh-CN" sz="2000" kern="100" spc="10" dirty="0">
                <a:latin typeface="+mn-ea"/>
                <a:ea typeface="+mn-ea"/>
                <a:cs typeface="Times New Roman" panose="02020603050405020304" pitchFamily="18" charset="0"/>
              </a:rPr>
              <a:t>交互。</a:t>
            </a:r>
            <a:r>
              <a:rPr lang="en-US" altLang="zh-CN" sz="2000" kern="100" spc="10" dirty="0" err="1">
                <a:latin typeface="+mn-ea"/>
                <a:ea typeface="+mn-ea"/>
              </a:rPr>
              <a:t>Docker</a:t>
            </a:r>
            <a:r>
              <a:rPr lang="en-US" altLang="zh-CN" sz="2000" kern="100" spc="10" dirty="0">
                <a:latin typeface="+mn-ea"/>
                <a:ea typeface="+mn-ea"/>
              </a:rPr>
              <a:t> Daemon</a:t>
            </a:r>
            <a:r>
              <a:rPr lang="zh-CN" altLang="zh-CN" sz="2000" kern="100" spc="10" dirty="0">
                <a:latin typeface="+mn-ea"/>
                <a:ea typeface="+mn-ea"/>
                <a:cs typeface="Times New Roman" panose="02020603050405020304" pitchFamily="18" charset="0"/>
              </a:rPr>
              <a:t>接收用户指令并与</a:t>
            </a:r>
            <a:r>
              <a:rPr lang="en-US" altLang="zh-CN" sz="2000" kern="100" spc="10" dirty="0" err="1">
                <a:latin typeface="+mn-ea"/>
                <a:ea typeface="+mn-ea"/>
              </a:rPr>
              <a:t>Docker</a:t>
            </a:r>
            <a:r>
              <a:rPr lang="zh-CN" altLang="zh-CN" sz="2000" kern="100" spc="10" dirty="0">
                <a:latin typeface="+mn-ea"/>
                <a:ea typeface="+mn-ea"/>
                <a:cs typeface="Times New Roman" panose="02020603050405020304" pitchFamily="18" charset="0"/>
              </a:rPr>
              <a:t>共同守护进程通信。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37161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333955" y="1744520"/>
            <a:ext cx="11858045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1.2.2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en-US" sz="2400" dirty="0">
                <a:latin typeface="+mn-ea"/>
                <a:ea typeface="+mn-ea"/>
              </a:rPr>
              <a:t>的核心组件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  <a:ea typeface="+mn-ea"/>
              </a:rPr>
              <a:t>       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的核心组件包括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客户端（</a:t>
            </a:r>
            <a:r>
              <a:rPr lang="en-US" altLang="zh-CN" sz="2200" dirty="0">
                <a:latin typeface="+mn-ea"/>
                <a:ea typeface="+mn-ea"/>
              </a:rPr>
              <a:t>Client</a:t>
            </a:r>
            <a:r>
              <a:rPr lang="zh-CN" altLang="zh-CN" sz="2200" dirty="0">
                <a:latin typeface="+mn-ea"/>
                <a:ea typeface="+mn-ea"/>
              </a:rPr>
              <a:t>）、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服务器（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en-US" altLang="zh-CN" sz="2200" dirty="0">
                <a:latin typeface="+mn-ea"/>
                <a:ea typeface="+mn-ea"/>
              </a:rPr>
              <a:t> Daemon</a:t>
            </a:r>
            <a:r>
              <a:rPr lang="zh-CN" altLang="zh-CN" sz="2200" dirty="0">
                <a:latin typeface="+mn-ea"/>
                <a:ea typeface="+mn-ea"/>
              </a:rPr>
              <a:t>）、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镜像（</a:t>
            </a:r>
            <a:r>
              <a:rPr lang="en-US" altLang="zh-CN" sz="2200" dirty="0">
                <a:latin typeface="+mn-ea"/>
                <a:ea typeface="+mn-ea"/>
              </a:rPr>
              <a:t>Image</a:t>
            </a:r>
            <a:r>
              <a:rPr lang="zh-CN" altLang="zh-CN" sz="2200" dirty="0">
                <a:latin typeface="+mn-ea"/>
                <a:ea typeface="+mn-ea"/>
              </a:rPr>
              <a:t>）、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仓库和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容器（</a:t>
            </a:r>
            <a:r>
              <a:rPr lang="en-US" altLang="zh-CN" sz="2200" dirty="0">
                <a:latin typeface="+mn-ea"/>
                <a:ea typeface="+mn-ea"/>
              </a:rPr>
              <a:t>Container</a:t>
            </a:r>
            <a:r>
              <a:rPr lang="zh-CN" altLang="zh-CN" sz="2200" dirty="0">
                <a:latin typeface="+mn-ea"/>
                <a:ea typeface="+mn-ea"/>
              </a:rPr>
              <a:t>）。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2200" dirty="0">
                <a:latin typeface="+mn-ea"/>
                <a:ea typeface="+mn-ea"/>
              </a:rPr>
              <a:t>  1</a:t>
            </a:r>
            <a:r>
              <a:rPr lang="zh-CN" altLang="zh-CN" sz="2200" dirty="0">
                <a:latin typeface="+mn-ea"/>
                <a:ea typeface="+mn-ea"/>
              </a:rPr>
              <a:t>．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客户端</a:t>
            </a:r>
          </a:p>
          <a:p>
            <a:pPr indent="457200">
              <a:lnSpc>
                <a:spcPct val="150000"/>
              </a:lnSpc>
            </a:pPr>
            <a:r>
              <a:rPr lang="en-US" altLang="zh-CN" sz="2200" dirty="0">
                <a:latin typeface="+mn-ea"/>
                <a:ea typeface="+mn-ea"/>
              </a:rPr>
              <a:t>  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客户端通过命令行或者其他工具使用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en-US" altLang="zh-CN" sz="2200" dirty="0">
                <a:latin typeface="+mn-ea"/>
                <a:ea typeface="+mn-ea"/>
              </a:rPr>
              <a:t> API</a:t>
            </a:r>
            <a:r>
              <a:rPr lang="zh-CN" altLang="zh-CN" sz="2200" dirty="0">
                <a:latin typeface="+mn-ea"/>
                <a:ea typeface="+mn-ea"/>
              </a:rPr>
              <a:t>与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的守护进程通信。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2200" dirty="0">
                <a:latin typeface="+mn-ea"/>
                <a:ea typeface="+mn-ea"/>
              </a:rPr>
              <a:t>  2</a:t>
            </a:r>
            <a:r>
              <a:rPr lang="zh-CN" altLang="zh-CN" sz="2200" dirty="0">
                <a:latin typeface="+mn-ea"/>
                <a:ea typeface="+mn-ea"/>
              </a:rPr>
              <a:t>．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服务器</a:t>
            </a:r>
          </a:p>
          <a:p>
            <a:pPr indent="457200">
              <a:lnSpc>
                <a:spcPct val="150000"/>
              </a:lnSpc>
            </a:pPr>
            <a:r>
              <a:rPr lang="en-US" altLang="zh-CN" sz="2200" dirty="0">
                <a:latin typeface="+mn-ea"/>
                <a:ea typeface="+mn-ea"/>
              </a:rPr>
              <a:t>  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en-US" altLang="zh-CN" sz="2200" dirty="0">
                <a:latin typeface="+mn-ea"/>
                <a:ea typeface="+mn-ea"/>
              </a:rPr>
              <a:t> Daemon</a:t>
            </a:r>
            <a:r>
              <a:rPr lang="zh-CN" altLang="zh-CN" sz="2200" dirty="0">
                <a:latin typeface="+mn-ea"/>
                <a:ea typeface="+mn-ea"/>
              </a:rPr>
              <a:t>是服务器组件，以</a:t>
            </a:r>
            <a:r>
              <a:rPr lang="en-US" altLang="zh-CN" sz="2200" dirty="0">
                <a:latin typeface="+mn-ea"/>
                <a:ea typeface="+mn-ea"/>
              </a:rPr>
              <a:t>Linux</a:t>
            </a:r>
            <a:r>
              <a:rPr lang="zh-CN" altLang="zh-CN" sz="2200" dirty="0">
                <a:latin typeface="+mn-ea"/>
                <a:ea typeface="+mn-ea"/>
              </a:rPr>
              <a:t>后台服务的方式运行。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2200" dirty="0">
                <a:latin typeface="+mn-ea"/>
                <a:ea typeface="+mn-ea"/>
              </a:rPr>
              <a:t>  3</a:t>
            </a:r>
            <a:r>
              <a:rPr lang="zh-CN" altLang="zh-CN" sz="2200" dirty="0">
                <a:latin typeface="+mn-ea"/>
                <a:ea typeface="+mn-ea"/>
              </a:rPr>
              <a:t>．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镜像</a:t>
            </a:r>
          </a:p>
          <a:p>
            <a:pPr indent="457200">
              <a:lnSpc>
                <a:spcPct val="150000"/>
              </a:lnSpc>
            </a:pPr>
            <a:r>
              <a:rPr lang="en-US" altLang="zh-CN" sz="2200" dirty="0">
                <a:latin typeface="+mn-ea"/>
                <a:ea typeface="+mn-ea"/>
              </a:rPr>
              <a:t>  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镜像就是一个只读的模板，镜像可以用于创建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容器，每一个镜像由一系列的层组成。</a:t>
            </a:r>
            <a:endParaRPr lang="en-US" altLang="zh-CN" sz="22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4"/>
            <a:ext cx="6446572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1.2 </a:t>
            </a:r>
            <a:r>
              <a:rPr lang="zh-CN" altLang="en-US" dirty="0"/>
              <a:t>熟悉</a:t>
            </a:r>
            <a:r>
              <a:rPr lang="en-US" altLang="zh-CN" dirty="0" err="1"/>
              <a:t>Docker</a:t>
            </a:r>
            <a:r>
              <a:rPr lang="zh-CN" altLang="en-US" dirty="0"/>
              <a:t>的安装方法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5853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181607" y="1365313"/>
            <a:ext cx="5405967" cy="975011"/>
          </a:xfrm>
        </p:spPr>
        <p:txBody>
          <a:bodyPr/>
          <a:lstStyle/>
          <a:p>
            <a:r>
              <a:rPr lang="zh-CN" altLang="en-US" dirty="0"/>
              <a:t>知识目标</a:t>
            </a:r>
          </a:p>
        </p:txBody>
      </p:sp>
      <p:sp>
        <p:nvSpPr>
          <p:cNvPr id="5" name="矩形 4"/>
          <p:cNvSpPr/>
          <p:nvPr/>
        </p:nvSpPr>
        <p:spPr>
          <a:xfrm>
            <a:off x="5181607" y="2583022"/>
            <a:ext cx="6032494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800" kern="100" dirty="0">
                <a:solidFill>
                  <a:schemeClr val="bg1"/>
                </a:solidFill>
                <a:latin typeface="+mn-ea"/>
                <a:ea typeface="+mn-ea"/>
              </a:rPr>
              <a:t>了解容器技术的发展历程。</a:t>
            </a:r>
            <a:endParaRPr lang="en-US" altLang="zh-CN" sz="2800" kern="1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800" kern="100" dirty="0">
                <a:solidFill>
                  <a:schemeClr val="bg1"/>
                </a:solidFill>
                <a:latin typeface="+mn-ea"/>
                <a:ea typeface="+mn-ea"/>
              </a:rPr>
              <a:t>掌握</a:t>
            </a:r>
            <a:r>
              <a:rPr lang="en-US" altLang="zh-CN" sz="2800" kern="100" dirty="0" err="1">
                <a:solidFill>
                  <a:schemeClr val="bg1"/>
                </a:solidFill>
                <a:latin typeface="+mn-ea"/>
                <a:ea typeface="+mn-ea"/>
              </a:rPr>
              <a:t>Docker</a:t>
            </a:r>
            <a:r>
              <a:rPr lang="zh-CN" altLang="zh-CN" sz="2800" kern="100" dirty="0">
                <a:solidFill>
                  <a:schemeClr val="bg1"/>
                </a:solidFill>
                <a:latin typeface="+mn-ea"/>
                <a:ea typeface="+mn-ea"/>
              </a:rPr>
              <a:t>的基本概念和特点。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2800" kern="100" spc="1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掌握</a:t>
            </a:r>
            <a:r>
              <a:rPr lang="en-US" altLang="zh-CN" sz="2800" kern="100" spc="10" dirty="0" err="1">
                <a:solidFill>
                  <a:schemeClr val="bg1"/>
                </a:solidFill>
                <a:latin typeface="+mn-ea"/>
                <a:ea typeface="+mn-ea"/>
              </a:rPr>
              <a:t>Docker</a:t>
            </a:r>
            <a:r>
              <a:rPr lang="zh-CN" altLang="zh-CN" sz="2800" kern="100" spc="1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与传统虚拟机的区别，掌握</a:t>
            </a:r>
            <a:r>
              <a:rPr lang="en-US" altLang="zh-CN" sz="2800" kern="100" spc="10" dirty="0" err="1">
                <a:solidFill>
                  <a:schemeClr val="bg1"/>
                </a:solidFill>
                <a:latin typeface="+mn-ea"/>
                <a:ea typeface="+mn-ea"/>
              </a:rPr>
              <a:t>Docker</a:t>
            </a:r>
            <a:r>
              <a:rPr lang="zh-CN" altLang="zh-CN" sz="2800" kern="100" spc="1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的应用。</a:t>
            </a:r>
            <a:endParaRPr lang="zh-CN" alt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01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630942"/>
            <a:ext cx="116957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  <a:ea typeface="+mn-ea"/>
              </a:rPr>
              <a:t>4</a:t>
            </a:r>
            <a:r>
              <a:rPr lang="zh-CN" altLang="zh-CN" sz="2200" dirty="0">
                <a:latin typeface="+mn-ea"/>
                <a:ea typeface="+mn-ea"/>
              </a:rPr>
              <a:t>．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仓库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  <a:ea typeface="+mn-ea"/>
              </a:rPr>
              <a:t>       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仓库类似于代码仓库，它是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集中存放镜像文件的场所。有时候，人们会把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仓库和仓库注册服务器（</a:t>
            </a:r>
            <a:r>
              <a:rPr lang="en-US" altLang="zh-CN" sz="2200" dirty="0">
                <a:latin typeface="+mn-ea"/>
                <a:ea typeface="+mn-ea"/>
              </a:rPr>
              <a:t>Registry</a:t>
            </a:r>
            <a:r>
              <a:rPr lang="zh-CN" altLang="zh-CN" sz="2200" dirty="0">
                <a:latin typeface="+mn-ea"/>
                <a:ea typeface="+mn-ea"/>
              </a:rPr>
              <a:t>）混为一谈，并不严格区分。实际上，仓库注册服务器是存放仓库的地方，其上往往存放着多个仓库，每个仓库集中存放某一类镜像，往往包括多个镜像文件，通过不同的标签来进行区分。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  <a:ea typeface="+mn-ea"/>
              </a:rPr>
              <a:t>       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仓库分为公有（</a:t>
            </a:r>
            <a:r>
              <a:rPr lang="en-US" altLang="zh-CN" sz="2200" dirty="0">
                <a:latin typeface="+mn-ea"/>
                <a:ea typeface="+mn-ea"/>
              </a:rPr>
              <a:t>Public</a:t>
            </a:r>
            <a:r>
              <a:rPr lang="zh-CN" altLang="zh-CN" sz="2200" dirty="0">
                <a:latin typeface="+mn-ea"/>
                <a:ea typeface="+mn-ea"/>
              </a:rPr>
              <a:t>）仓库和私有（</a:t>
            </a:r>
            <a:r>
              <a:rPr lang="en-US" altLang="zh-CN" sz="2200" dirty="0">
                <a:latin typeface="+mn-ea"/>
                <a:ea typeface="+mn-ea"/>
              </a:rPr>
              <a:t>Private</a:t>
            </a:r>
            <a:r>
              <a:rPr lang="zh-CN" altLang="zh-CN" sz="2200" dirty="0">
                <a:latin typeface="+mn-ea"/>
                <a:ea typeface="+mn-ea"/>
              </a:rPr>
              <a:t>）仓库两种形式。目前，最大的公有仓库是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en-US" altLang="zh-CN" sz="2200" dirty="0">
                <a:latin typeface="+mn-ea"/>
                <a:ea typeface="+mn-ea"/>
              </a:rPr>
              <a:t> Hub</a:t>
            </a:r>
            <a:r>
              <a:rPr lang="zh-CN" altLang="zh-CN" sz="2200" dirty="0">
                <a:latin typeface="+mn-ea"/>
                <a:ea typeface="+mn-ea"/>
              </a:rPr>
              <a:t>，存放了数量庞大的镜像供用户下载。当然，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也支持用户在本地网络中创建一个私有仓库。当用户创建了自己的镜像之后，可以使用</a:t>
            </a:r>
            <a:r>
              <a:rPr lang="en-US" altLang="zh-CN" sz="2200" dirty="0">
                <a:latin typeface="+mn-ea"/>
                <a:ea typeface="+mn-ea"/>
              </a:rPr>
              <a:t>push</a:t>
            </a:r>
            <a:r>
              <a:rPr lang="zh-CN" altLang="zh-CN" sz="2200" dirty="0">
                <a:latin typeface="+mn-ea"/>
                <a:ea typeface="+mn-ea"/>
              </a:rPr>
              <a:t>命令将其上传到公有或者私有仓库中，这样，当用户需在另一台主机上使用该镜像时，只需要将镜像从仓库中获取下来即可。</a:t>
            </a:r>
            <a:endParaRPr lang="en-US" altLang="zh-CN" sz="22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4"/>
            <a:ext cx="6446572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1.2 </a:t>
            </a:r>
            <a:r>
              <a:rPr lang="zh-CN" altLang="en-US" dirty="0"/>
              <a:t>熟悉</a:t>
            </a:r>
            <a:r>
              <a:rPr lang="en-US" altLang="zh-CN" dirty="0" err="1"/>
              <a:t>Docker</a:t>
            </a:r>
            <a:r>
              <a:rPr lang="zh-CN" altLang="en-US" dirty="0"/>
              <a:t>的安装方法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7395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  <a:ea typeface="+mn-ea"/>
              </a:rPr>
              <a:t>5</a:t>
            </a:r>
            <a:r>
              <a:rPr lang="zh-CN" altLang="zh-CN" sz="2200" dirty="0">
                <a:latin typeface="+mn-ea"/>
                <a:ea typeface="+mn-ea"/>
              </a:rPr>
              <a:t>．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容器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  <a:ea typeface="+mn-ea"/>
              </a:rPr>
              <a:t>       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利用容器来运行应用。容器是从镜像创建的运行实例，它可以被启动、开始、终止、删除。容器是一个隔离环境，多个容器之间不会相互影响，以保证容器中的应用运行在一个相对安全的环境中。</a:t>
            </a:r>
            <a:endParaRPr lang="en-US" altLang="zh-CN" sz="22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4"/>
            <a:ext cx="6446572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1.2 </a:t>
            </a:r>
            <a:r>
              <a:rPr lang="zh-CN" altLang="en-US" dirty="0"/>
              <a:t>熟悉</a:t>
            </a:r>
            <a:r>
              <a:rPr lang="en-US" altLang="zh-CN" dirty="0" err="1"/>
              <a:t>Docker</a:t>
            </a:r>
            <a:r>
              <a:rPr lang="zh-CN" altLang="en-US" dirty="0"/>
              <a:t>的安装方法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89038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0939" y="1762083"/>
            <a:ext cx="11282926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54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540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1.2.3 </a:t>
            </a:r>
            <a:r>
              <a:rPr kumimoji="0" lang="en-US" altLang="zh-CN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Docker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的版本分类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       </a:t>
            </a:r>
            <a:r>
              <a:rPr kumimoji="0" lang="en-US" altLang="zh-CN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Docker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的早期版本是</a:t>
            </a:r>
            <a:r>
              <a:rPr kumimoji="0" lang="en-US" altLang="zh-CN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docker-io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，版本号是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1.*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，最新版是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1.13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r>
              <a:rPr kumimoji="0" lang="en-US" altLang="zh-CN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Docker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从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1.13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版本之后采用时间线的方式作为版本号，分为</a:t>
            </a:r>
            <a:r>
              <a:rPr kumimoji="0" lang="en-US" altLang="zh-CN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Docker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 CE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（社区版）和</a:t>
            </a:r>
            <a:r>
              <a:rPr kumimoji="0" lang="en-US" altLang="zh-CN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Docker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 EE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（企业版）。</a:t>
            </a:r>
            <a:r>
              <a:rPr lang="zh-CN" altLang="en-US" sz="2200" dirty="0">
                <a:latin typeface="+mn-ea"/>
                <a:ea typeface="+mn-ea"/>
              </a:rPr>
              <a:t>     </a:t>
            </a:r>
            <a:endParaRPr lang="en-US" altLang="zh-CN" sz="2200" dirty="0"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       </a:t>
            </a:r>
            <a:r>
              <a:rPr kumimoji="0" lang="en-US" altLang="zh-CN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Docker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 CE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（社区版）是免费提供给个人开发者和小型团体使用的，</a:t>
            </a:r>
            <a:r>
              <a:rPr kumimoji="0" lang="en-US" altLang="zh-CN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Docker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 EE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（企业版）会提供额外的收费服务，如经过官方测试认证过的基础设施、容器、插件等。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latin typeface="+mn-ea"/>
                <a:ea typeface="+mn-ea"/>
                <a:cs typeface="Times New Roman" panose="02020603050405020304" pitchFamily="18" charset="0"/>
              </a:rPr>
              <a:t>       </a:t>
            </a:r>
            <a:r>
              <a:rPr kumimoji="0" lang="en-US" altLang="zh-CN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Docker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现在改为基于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YY.MM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版本。</a:t>
            </a:r>
            <a:r>
              <a:rPr kumimoji="0" lang="en-US" altLang="zh-CN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Docker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 CE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（社区版）按照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stable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edge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两种方式发布，每个季度更新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stable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版本，每个月份更新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edge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版本。例如，使用基于月份的发行版本，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17.03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的第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版就指向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17.03.0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，如果有漏洞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安全修复需要发布，那么将会指向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17.03.1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等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4"/>
            <a:ext cx="6446572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1.2 </a:t>
            </a:r>
            <a:r>
              <a:rPr lang="zh-CN" altLang="en-US" dirty="0"/>
              <a:t>熟悉</a:t>
            </a:r>
            <a:r>
              <a:rPr lang="en-US" altLang="zh-CN" dirty="0" err="1"/>
              <a:t>Docker</a:t>
            </a:r>
            <a:r>
              <a:rPr lang="zh-CN" altLang="en-US" dirty="0"/>
              <a:t>的安装方法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7839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ctr">
              <a:lnSpc>
                <a:spcPct val="150000"/>
              </a:lnSpc>
              <a:buAutoNum type="arabicPeriod"/>
            </a:pPr>
            <a:r>
              <a:rPr lang="zh-CN" altLang="en-US" sz="2400">
                <a:latin typeface="+mn-ea"/>
                <a:ea typeface="+mn-ea"/>
              </a:rPr>
              <a:t>在</a:t>
            </a:r>
            <a:r>
              <a:rPr lang="en-US" altLang="zh-CN" sz="2400">
                <a:latin typeface="+mn-ea"/>
                <a:ea typeface="+mn-ea"/>
              </a:rPr>
              <a:t>CentOS 7</a:t>
            </a:r>
            <a:r>
              <a:rPr lang="zh-CN" altLang="en-US" sz="2400">
                <a:latin typeface="+mn-ea"/>
                <a:ea typeface="+mn-ea"/>
              </a:rPr>
              <a:t>中</a:t>
            </a:r>
            <a:r>
              <a:rPr lang="zh-CN" altLang="en-US" sz="2400" dirty="0">
                <a:latin typeface="+mn-ea"/>
                <a:ea typeface="+mn-ea"/>
              </a:rPr>
              <a:t>在线安装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（略）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en-US" altLang="zh-CN" sz="2400">
                <a:latin typeface="+mn-ea"/>
                <a:ea typeface="+mn-ea"/>
              </a:rPr>
              <a:t>. </a:t>
            </a:r>
            <a:r>
              <a:rPr lang="zh-CN" altLang="en-US" sz="2400">
                <a:latin typeface="+mn-ea"/>
                <a:ea typeface="+mn-ea"/>
              </a:rPr>
              <a:t>在</a:t>
            </a:r>
            <a:r>
              <a:rPr lang="en-US" altLang="zh-CN" sz="2400">
                <a:latin typeface="+mn-ea"/>
                <a:ea typeface="+mn-ea"/>
              </a:rPr>
              <a:t>CentOS 7</a:t>
            </a:r>
            <a:r>
              <a:rPr lang="zh-CN" altLang="en-US" sz="2400">
                <a:latin typeface="+mn-ea"/>
                <a:ea typeface="+mn-ea"/>
              </a:rPr>
              <a:t>中</a:t>
            </a:r>
            <a:r>
              <a:rPr lang="zh-CN" altLang="en-US" sz="2400" dirty="0">
                <a:latin typeface="+mn-ea"/>
                <a:ea typeface="+mn-ea"/>
              </a:rPr>
              <a:t>离线安装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（略）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3. </a:t>
            </a:r>
            <a:r>
              <a:rPr lang="zh-CN" altLang="en-US" sz="2400" dirty="0">
                <a:latin typeface="+mn-ea"/>
                <a:ea typeface="+mn-ea"/>
              </a:rPr>
              <a:t>在</a:t>
            </a:r>
            <a:r>
              <a:rPr lang="en-US" altLang="zh-CN" sz="2400" dirty="0">
                <a:latin typeface="+mn-ea"/>
                <a:ea typeface="+mn-ea"/>
              </a:rPr>
              <a:t>Windows</a:t>
            </a:r>
            <a:r>
              <a:rPr lang="zh-CN" altLang="en-US" sz="2400" dirty="0">
                <a:latin typeface="+mn-ea"/>
                <a:ea typeface="+mn-ea"/>
              </a:rPr>
              <a:t>操作系统中安装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（略）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4"/>
            <a:ext cx="6446572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1.2 </a:t>
            </a:r>
            <a:r>
              <a:rPr lang="zh-CN" altLang="en-US" dirty="0"/>
              <a:t>熟悉</a:t>
            </a:r>
            <a:r>
              <a:rPr lang="en-US" altLang="zh-CN" dirty="0" err="1"/>
              <a:t>Docker</a:t>
            </a:r>
            <a:r>
              <a:rPr lang="zh-CN" altLang="en-US" dirty="0"/>
              <a:t>的安装方法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任务实现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62163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320939" y="1637949"/>
            <a:ext cx="11695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实训目的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）掌握</a:t>
            </a:r>
            <a:r>
              <a:rPr lang="en-US" altLang="zh-CN" sz="2400" err="1">
                <a:latin typeface="+mn-ea"/>
                <a:ea typeface="+mn-ea"/>
              </a:rPr>
              <a:t>Docker</a:t>
            </a:r>
            <a:r>
              <a:rPr lang="zh-CN" altLang="zh-CN" sz="2400">
                <a:latin typeface="+mn-ea"/>
                <a:ea typeface="+mn-ea"/>
              </a:rPr>
              <a:t>在</a:t>
            </a:r>
            <a:r>
              <a:rPr lang="en-US" altLang="zh-CN" sz="2400">
                <a:latin typeface="+mn-ea"/>
                <a:ea typeface="+mn-ea"/>
              </a:rPr>
              <a:t>CentOS 7</a:t>
            </a:r>
            <a:r>
              <a:rPr lang="zh-CN" altLang="zh-CN" sz="2400">
                <a:latin typeface="+mn-ea"/>
                <a:ea typeface="+mn-ea"/>
              </a:rPr>
              <a:t>操作系统</a:t>
            </a:r>
            <a:r>
              <a:rPr lang="zh-CN" altLang="zh-CN" sz="2400" dirty="0">
                <a:latin typeface="+mn-ea"/>
                <a:ea typeface="+mn-ea"/>
              </a:rPr>
              <a:t>中的安装方法。</a:t>
            </a:r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）掌握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在</a:t>
            </a:r>
            <a:r>
              <a:rPr lang="en-US" altLang="zh-CN" sz="2400" dirty="0">
                <a:latin typeface="+mn-ea"/>
                <a:ea typeface="+mn-ea"/>
              </a:rPr>
              <a:t>Windows</a:t>
            </a:r>
            <a:r>
              <a:rPr lang="zh-CN" altLang="zh-CN" sz="2400" dirty="0">
                <a:latin typeface="+mn-ea"/>
                <a:ea typeface="+mn-ea"/>
              </a:rPr>
              <a:t>操作系统中的安装方法。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实训内容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>
                <a:latin typeface="+mn-ea"/>
                <a:ea typeface="+mn-ea"/>
              </a:rPr>
              <a:t>）在</a:t>
            </a:r>
            <a:r>
              <a:rPr lang="en-US" altLang="zh-CN" sz="2400">
                <a:latin typeface="+mn-ea"/>
                <a:ea typeface="+mn-ea"/>
              </a:rPr>
              <a:t>CentOS</a:t>
            </a:r>
            <a:r>
              <a:rPr lang="zh-CN" altLang="en-US" sz="2400">
                <a:latin typeface="+mn-ea"/>
                <a:ea typeface="+mn-ea"/>
              </a:rPr>
              <a:t>操作系统</a:t>
            </a:r>
            <a:r>
              <a:rPr lang="zh-CN" altLang="en-US" sz="2400" dirty="0">
                <a:latin typeface="+mn-ea"/>
                <a:ea typeface="+mn-ea"/>
              </a:rPr>
              <a:t>中安装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）在</a:t>
            </a:r>
            <a:r>
              <a:rPr lang="en-US" altLang="zh-CN" sz="2400" dirty="0">
                <a:latin typeface="+mn-ea"/>
                <a:ea typeface="+mn-ea"/>
              </a:rPr>
              <a:t>Windows</a:t>
            </a:r>
            <a:r>
              <a:rPr lang="zh-CN" altLang="en-US" sz="2400" dirty="0">
                <a:latin typeface="+mn-ea"/>
                <a:ea typeface="+mn-ea"/>
              </a:rPr>
              <a:t>操作系统中安装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en-US" sz="2400" dirty="0">
                <a:latin typeface="+mn-ea"/>
                <a:ea typeface="+mn-ea"/>
              </a:rPr>
              <a:t>的最新版本。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4"/>
            <a:ext cx="6446572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1.2 </a:t>
            </a:r>
            <a:r>
              <a:rPr lang="zh-CN" altLang="en-US" dirty="0"/>
              <a:t>熟悉</a:t>
            </a:r>
            <a:r>
              <a:rPr lang="en-US" altLang="zh-CN" dirty="0" err="1"/>
              <a:t>Docker</a:t>
            </a:r>
            <a:r>
              <a:rPr lang="zh-CN" altLang="en-US" dirty="0"/>
              <a:t>的安装方法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项目实训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179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709609" y="2501900"/>
            <a:ext cx="2334293" cy="2754665"/>
          </a:xfrm>
        </p:spPr>
        <p:txBody>
          <a:bodyPr/>
          <a:lstStyle/>
          <a:p>
            <a:r>
              <a:rPr lang="en-US" altLang="zh-CN" dirty="0"/>
              <a:t>Thank</a:t>
            </a:r>
          </a:p>
          <a:p>
            <a:r>
              <a:rPr lang="en-US" altLang="zh-CN" dirty="0"/>
              <a:t>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74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181607" y="1365313"/>
            <a:ext cx="5405967" cy="975011"/>
          </a:xfrm>
        </p:spPr>
        <p:txBody>
          <a:bodyPr/>
          <a:lstStyle/>
          <a:p>
            <a:r>
              <a:rPr lang="zh-CN" altLang="en-US" dirty="0"/>
              <a:t>能力目标</a:t>
            </a:r>
          </a:p>
        </p:txBody>
      </p:sp>
      <p:sp>
        <p:nvSpPr>
          <p:cNvPr id="5" name="矩形 4"/>
          <p:cNvSpPr/>
          <p:nvPr/>
        </p:nvSpPr>
        <p:spPr>
          <a:xfrm>
            <a:off x="5109882" y="2583022"/>
            <a:ext cx="6944659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2400" kern="100" dirty="0">
                <a:solidFill>
                  <a:schemeClr val="bg1"/>
                </a:solidFill>
                <a:latin typeface="+mn-ea"/>
                <a:ea typeface="+mn-ea"/>
              </a:rPr>
              <a:t>熟练掌握百度、</a:t>
            </a:r>
            <a:r>
              <a:rPr lang="en-US" altLang="zh-CN" sz="2400" kern="100" dirty="0">
                <a:solidFill>
                  <a:schemeClr val="bg1"/>
                </a:solidFill>
                <a:latin typeface="+mn-ea"/>
                <a:ea typeface="+mn-ea"/>
              </a:rPr>
              <a:t>Google</a:t>
            </a:r>
            <a:r>
              <a:rPr lang="zh-CN" altLang="zh-CN" sz="2400" kern="100" dirty="0">
                <a:solidFill>
                  <a:schemeClr val="bg1"/>
                </a:solidFill>
                <a:latin typeface="+mn-ea"/>
                <a:ea typeface="+mn-ea"/>
              </a:rPr>
              <a:t>等搜索工具的使用方法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2400" kern="100" dirty="0">
                <a:solidFill>
                  <a:schemeClr val="bg1"/>
                </a:solidFill>
                <a:latin typeface="+mn-ea"/>
                <a:ea typeface="+mn-ea"/>
              </a:rPr>
              <a:t>掌握在</a:t>
            </a:r>
            <a:r>
              <a:rPr lang="en-US" altLang="zh-CN" sz="2400" kern="100" dirty="0" err="1">
                <a:solidFill>
                  <a:schemeClr val="bg1"/>
                </a:solidFill>
                <a:latin typeface="+mn-ea"/>
                <a:ea typeface="+mn-ea"/>
              </a:rPr>
              <a:t>CentOS</a:t>
            </a:r>
            <a:r>
              <a:rPr lang="en-US" altLang="zh-CN" sz="2400" kern="100" dirty="0">
                <a:solidFill>
                  <a:schemeClr val="bg1"/>
                </a:solidFill>
                <a:latin typeface="+mn-ea"/>
                <a:ea typeface="+mn-ea"/>
              </a:rPr>
              <a:t> 7</a:t>
            </a:r>
            <a:r>
              <a:rPr lang="zh-CN" altLang="zh-CN" sz="2400" kern="100" dirty="0">
                <a:solidFill>
                  <a:schemeClr val="bg1"/>
                </a:solidFill>
                <a:latin typeface="+mn-ea"/>
                <a:ea typeface="+mn-ea"/>
              </a:rPr>
              <a:t>中安装</a:t>
            </a:r>
            <a:r>
              <a:rPr lang="en-US" altLang="zh-CN" sz="2400" kern="100" dirty="0" err="1">
                <a:solidFill>
                  <a:schemeClr val="bg1"/>
                </a:solidFill>
                <a:latin typeface="+mn-ea"/>
                <a:ea typeface="+mn-ea"/>
              </a:rPr>
              <a:t>Docker</a:t>
            </a:r>
            <a:r>
              <a:rPr lang="zh-CN" altLang="zh-CN" sz="2400" kern="100" dirty="0">
                <a:solidFill>
                  <a:schemeClr val="bg1"/>
                </a:solidFill>
                <a:latin typeface="+mn-ea"/>
                <a:ea typeface="+mn-ea"/>
              </a:rPr>
              <a:t>的步骤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2400" kern="100" dirty="0">
                <a:solidFill>
                  <a:schemeClr val="bg1"/>
                </a:solidFill>
                <a:latin typeface="+mn-ea"/>
                <a:ea typeface="+mn-ea"/>
              </a:rPr>
              <a:t>掌握在</a:t>
            </a:r>
            <a:r>
              <a:rPr lang="en-US" altLang="zh-CN" sz="2400" kern="100" dirty="0">
                <a:solidFill>
                  <a:schemeClr val="bg1"/>
                </a:solidFill>
                <a:latin typeface="+mn-ea"/>
                <a:ea typeface="+mn-ea"/>
              </a:rPr>
              <a:t>Windows</a:t>
            </a:r>
            <a:r>
              <a:rPr lang="zh-CN" altLang="zh-CN" sz="2400" kern="100" dirty="0">
                <a:solidFill>
                  <a:schemeClr val="bg1"/>
                </a:solidFill>
                <a:latin typeface="+mn-ea"/>
                <a:ea typeface="+mn-ea"/>
              </a:rPr>
              <a:t>中安装</a:t>
            </a:r>
            <a:r>
              <a:rPr lang="en-US" altLang="zh-CN" sz="2400" kern="100" dirty="0" err="1">
                <a:solidFill>
                  <a:schemeClr val="bg1"/>
                </a:solidFill>
                <a:latin typeface="+mn-ea"/>
                <a:ea typeface="+mn-ea"/>
              </a:rPr>
              <a:t>Docker</a:t>
            </a:r>
            <a:r>
              <a:rPr lang="zh-CN" altLang="zh-CN" sz="2400" kern="100" dirty="0">
                <a:solidFill>
                  <a:schemeClr val="bg1"/>
                </a:solidFill>
                <a:latin typeface="+mn-ea"/>
                <a:ea typeface="+mn-ea"/>
              </a:rPr>
              <a:t>的步骤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2400" kern="100" dirty="0">
                <a:solidFill>
                  <a:schemeClr val="bg1"/>
                </a:solidFill>
                <a:latin typeface="+mn-ea"/>
                <a:ea typeface="+mn-ea"/>
              </a:rPr>
              <a:t>掌握</a:t>
            </a:r>
            <a:r>
              <a:rPr lang="en-US" altLang="zh-CN" sz="2400" kern="100" dirty="0" err="1">
                <a:solidFill>
                  <a:schemeClr val="bg1"/>
                </a:solidFill>
                <a:latin typeface="+mn-ea"/>
                <a:ea typeface="+mn-ea"/>
              </a:rPr>
              <a:t>Docker</a:t>
            </a:r>
            <a:r>
              <a:rPr lang="zh-CN" altLang="zh-CN" sz="2400" kern="100" dirty="0">
                <a:solidFill>
                  <a:schemeClr val="bg1"/>
                </a:solidFill>
                <a:latin typeface="+mn-ea"/>
                <a:ea typeface="+mn-ea"/>
              </a:rPr>
              <a:t>容器启动和验证的基本方法</a:t>
            </a:r>
          </a:p>
        </p:txBody>
      </p:sp>
    </p:spTree>
    <p:extLst>
      <p:ext uri="{BB962C8B-B14F-4D97-AF65-F5344CB8AC3E}">
        <p14:creationId xmlns:p14="http://schemas.microsoft.com/office/powerpoint/2010/main" val="175565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500486" y="1352729"/>
            <a:ext cx="7167907" cy="1652978"/>
            <a:chOff x="2634569" y="1567519"/>
            <a:chExt cx="7167907" cy="1652978"/>
          </a:xfrm>
        </p:grpSpPr>
        <p:sp>
          <p:nvSpPr>
            <p:cNvPr id="70" name="文本框 61"/>
            <p:cNvSpPr>
              <a:spLocks noChangeArrowheads="1"/>
            </p:cNvSpPr>
            <p:nvPr/>
          </p:nvSpPr>
          <p:spPr bwMode="auto">
            <a:xfrm>
              <a:off x="4596683" y="2617302"/>
              <a:ext cx="52057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spc="3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认识</a:t>
              </a:r>
              <a:r>
                <a:rPr lang="en-US" altLang="zh-CN" sz="2800" b="1" spc="300" dirty="0" err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Dokcer</a:t>
              </a:r>
              <a:r>
                <a:rPr lang="zh-CN" altLang="en-US" sz="2800" b="1" spc="3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技术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634569" y="1567519"/>
              <a:ext cx="1872208" cy="151216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429102" y="2389500"/>
              <a:ext cx="11208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824168" y="271138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579986" y="3070131"/>
            <a:ext cx="6426483" cy="1645402"/>
            <a:chOff x="2638525" y="3259707"/>
            <a:chExt cx="6426483" cy="1645402"/>
          </a:xfrm>
        </p:grpSpPr>
        <p:sp>
          <p:nvSpPr>
            <p:cNvPr id="68" name="文本框 61"/>
            <p:cNvSpPr>
              <a:spLocks noChangeArrowheads="1"/>
            </p:cNvSpPr>
            <p:nvPr/>
          </p:nvSpPr>
          <p:spPr bwMode="auto">
            <a:xfrm>
              <a:off x="4582169" y="4277047"/>
              <a:ext cx="44828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spc="300" dirty="0">
                  <a:solidFill>
                    <a:srgbClr val="37C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熟悉</a:t>
              </a:r>
              <a:r>
                <a:rPr lang="en-US" altLang="zh-CN" sz="2800" b="1" spc="300" dirty="0" err="1">
                  <a:solidFill>
                    <a:srgbClr val="37C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Dokcer</a:t>
              </a:r>
              <a:r>
                <a:rPr lang="zh-CN" altLang="en-US" sz="2800" b="1" spc="300" dirty="0">
                  <a:solidFill>
                    <a:srgbClr val="37C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的安装方法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2638525" y="3259707"/>
              <a:ext cx="1872208" cy="1512168"/>
            </a:xfrm>
            <a:prstGeom prst="rect">
              <a:avLst/>
            </a:prstGeom>
            <a:solidFill>
              <a:srgbClr val="37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444733" y="4074112"/>
              <a:ext cx="12540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826547" y="4395996"/>
              <a:ext cx="697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1691333" y="4023040"/>
            <a:ext cx="1837170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691333" y="3192043"/>
            <a:ext cx="1795684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762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 algn="just" fontAlgn="ctr">
              <a:lnSpc>
                <a:spcPct val="150000"/>
              </a:lnSpc>
            </a:pPr>
            <a:r>
              <a:rPr lang="zh-CN" altLang="zh-CN" sz="2800" dirty="0">
                <a:latin typeface="+mn-ea"/>
                <a:ea typeface="+mn-ea"/>
              </a:rPr>
              <a:t>某公司因业务扩展，在应用的开发和部署过程中，存在着软件更新和发布低效、环境一致性难以保证、迁移成本太高等问题。为提高应用从开发到部署的效率，公司了解到</a:t>
            </a:r>
            <a:r>
              <a:rPr lang="en-US" altLang="zh-CN" sz="2800" dirty="0" err="1">
                <a:latin typeface="+mn-ea"/>
                <a:ea typeface="+mn-ea"/>
              </a:rPr>
              <a:t>Docker</a:t>
            </a:r>
            <a:r>
              <a:rPr lang="zh-CN" altLang="zh-CN" sz="2800" dirty="0">
                <a:latin typeface="+mn-ea"/>
                <a:ea typeface="+mn-ea"/>
              </a:rPr>
              <a:t>作为开源的应用容器引擎，在应用的持续集成方面有明显的优势，因此决定</a:t>
            </a:r>
            <a:r>
              <a:rPr lang="zh-CN" altLang="zh-CN" sz="2800" dirty="0">
                <a:solidFill>
                  <a:srgbClr val="FF0000"/>
                </a:solidFill>
                <a:latin typeface="+mn-ea"/>
                <a:ea typeface="+mn-ea"/>
              </a:rPr>
              <a:t>利用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lang="zh-CN" altLang="zh-CN" sz="2800" dirty="0">
                <a:solidFill>
                  <a:srgbClr val="FF0000"/>
                </a:solidFill>
                <a:latin typeface="+mn-ea"/>
                <a:ea typeface="+mn-ea"/>
              </a:rPr>
              <a:t>容器技术来构建研发运维持续集成环境</a:t>
            </a:r>
            <a:r>
              <a:rPr lang="zh-CN" altLang="zh-CN" sz="2800" dirty="0">
                <a:latin typeface="+mn-ea"/>
                <a:ea typeface="+mn-ea"/>
              </a:rPr>
              <a:t>，于是安排工程师小王对</a:t>
            </a:r>
            <a:r>
              <a:rPr lang="en-US" altLang="zh-CN" sz="2800" dirty="0" err="1">
                <a:latin typeface="+mn-ea"/>
                <a:ea typeface="+mn-ea"/>
              </a:rPr>
              <a:t>Docker</a:t>
            </a:r>
            <a:r>
              <a:rPr lang="zh-CN" altLang="zh-CN" sz="2800" dirty="0">
                <a:latin typeface="+mn-ea"/>
                <a:ea typeface="+mn-ea"/>
              </a:rPr>
              <a:t>技术进行调研。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575776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1.1 </a:t>
            </a:r>
            <a:r>
              <a:rPr lang="zh-CN" altLang="en-US" dirty="0"/>
              <a:t>认识</a:t>
            </a:r>
            <a:r>
              <a:rPr lang="en-US" altLang="zh-CN" dirty="0" err="1"/>
              <a:t>Docker</a:t>
            </a:r>
            <a:r>
              <a:rPr lang="zh-CN" altLang="en-US" dirty="0"/>
              <a:t>技术</a:t>
            </a:r>
            <a:endParaRPr lang="zh-CN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任务要求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7208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8" y="1744520"/>
            <a:ext cx="11322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1.1.1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en-US" sz="2400" dirty="0">
                <a:latin typeface="+mn-ea"/>
                <a:ea typeface="+mn-ea"/>
              </a:rPr>
              <a:t>的发展历程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 </a:t>
            </a:r>
            <a:r>
              <a:rPr lang="zh-CN" altLang="zh-CN" sz="2400" dirty="0">
                <a:latin typeface="+mn-ea"/>
                <a:ea typeface="+mn-ea"/>
              </a:rPr>
              <a:t>信息技术的飞速发展，促使人类进入云计算时代，云计算时代下孕育出众多的云计算平台。但众多的云平台之间标准规范不统一，每个云平台都有各自独立的资源管理策略、网络映射策略和内部依赖关系，导致各个平台无法做到相互兼容、相互连接。同时，应用的规模愈发庞大、逻辑愈发复杂，任何一款产品都无法顺利地从一个云平台“迁移”到另外一个云平台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575776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1.1 </a:t>
            </a:r>
            <a:r>
              <a:rPr lang="zh-CN" altLang="en-US" dirty="0"/>
              <a:t>认识</a:t>
            </a:r>
            <a:r>
              <a:rPr lang="en-US" altLang="zh-CN" dirty="0" err="1"/>
              <a:t>Docker</a:t>
            </a:r>
            <a:r>
              <a:rPr lang="zh-CN" altLang="en-US" dirty="0"/>
              <a:t>技术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0991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90484"/>
            <a:ext cx="11695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利用容器技术弥合了各个云平台之间的差异，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通过容器来打包应用、解耦应用和运行平台。在进行迁移的时候，只需要在新的服务器上启动需要的容器即可，而所付出的成本代价是极低的。</a:t>
            </a:r>
            <a:endParaRPr lang="en-US" altLang="zh-CN" sz="2400" dirty="0">
              <a:latin typeface="+mn-ea"/>
              <a:ea typeface="+mn-ea"/>
            </a:endParaRPr>
          </a:p>
          <a:p>
            <a:pPr indent="540000"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最初是</a:t>
            </a:r>
            <a:r>
              <a:rPr lang="en-US" altLang="zh-CN" sz="2400" dirty="0" err="1">
                <a:latin typeface="+mn-ea"/>
                <a:ea typeface="+mn-ea"/>
              </a:rPr>
              <a:t>dotCloud</a:t>
            </a:r>
            <a:r>
              <a:rPr lang="zh-CN" altLang="zh-CN" sz="2400" dirty="0">
                <a:latin typeface="+mn-ea"/>
                <a:ea typeface="+mn-ea"/>
              </a:rPr>
              <a:t>公司的创始人</a:t>
            </a:r>
            <a:r>
              <a:rPr lang="en-US" altLang="zh-CN" sz="2400" dirty="0">
                <a:latin typeface="+mn-ea"/>
                <a:ea typeface="+mn-ea"/>
              </a:rPr>
              <a:t>Solomon </a:t>
            </a:r>
            <a:r>
              <a:rPr lang="en-US" altLang="zh-CN" sz="2400" dirty="0" err="1">
                <a:latin typeface="+mn-ea"/>
                <a:ea typeface="+mn-ea"/>
              </a:rPr>
              <a:t>Hykes</a:t>
            </a:r>
            <a:r>
              <a:rPr lang="zh-CN" altLang="zh-CN" sz="2400" dirty="0">
                <a:latin typeface="+mn-ea"/>
                <a:ea typeface="+mn-ea"/>
              </a:rPr>
              <a:t>所带领的团队发起的，其主要项目</a:t>
            </a:r>
            <a:r>
              <a:rPr lang="zh-CN" altLang="zh-CN" sz="2400">
                <a:latin typeface="+mn-ea"/>
                <a:ea typeface="+mn-ea"/>
              </a:rPr>
              <a:t>代码在</a:t>
            </a:r>
            <a:r>
              <a:rPr lang="en-US" altLang="zh-CN" sz="2400">
                <a:latin typeface="+mn-ea"/>
                <a:ea typeface="+mn-ea"/>
              </a:rPr>
              <a:t>GitHub</a:t>
            </a:r>
            <a:r>
              <a:rPr lang="zh-CN" altLang="zh-CN" sz="2400">
                <a:latin typeface="+mn-ea"/>
                <a:ea typeface="+mn-ea"/>
              </a:rPr>
              <a:t>上</a:t>
            </a:r>
            <a:r>
              <a:rPr lang="zh-CN" altLang="zh-CN" sz="2400" dirty="0">
                <a:latin typeface="+mn-ea"/>
                <a:ea typeface="+mn-ea"/>
              </a:rPr>
              <a:t>进行维护。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575776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1.1 </a:t>
            </a:r>
            <a:r>
              <a:rPr lang="zh-CN" altLang="en-US" dirty="0"/>
              <a:t>认识</a:t>
            </a:r>
            <a:r>
              <a:rPr lang="en-US" altLang="zh-CN" dirty="0" err="1"/>
              <a:t>Docker</a:t>
            </a:r>
            <a:r>
              <a:rPr lang="zh-CN" altLang="en-US" dirty="0"/>
              <a:t>技术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8316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496277" y="1744520"/>
            <a:ext cx="11695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1.1.2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en-US" sz="2400" dirty="0">
                <a:latin typeface="+mn-ea"/>
                <a:ea typeface="+mn-ea"/>
              </a:rPr>
              <a:t>的概念与特点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1.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en-US" sz="2400" dirty="0">
                <a:latin typeface="+mn-ea"/>
                <a:ea typeface="+mn-ea"/>
              </a:rPr>
              <a:t>的定义</a:t>
            </a:r>
            <a:r>
              <a:rPr lang="en-US" altLang="zh-CN" sz="2400" dirty="0">
                <a:latin typeface="+mn-ea"/>
                <a:ea typeface="+mn-ea"/>
              </a:rPr>
              <a:t>       </a:t>
            </a:r>
          </a:p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是以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ea typeface="+mn-ea"/>
              </a:rPr>
              <a:t>容器</a:t>
            </a:r>
            <a:r>
              <a:rPr lang="zh-CN" altLang="zh-CN" sz="2400" dirty="0">
                <a:latin typeface="+mn-ea"/>
                <a:ea typeface="+mn-ea"/>
              </a:rPr>
              <a:t>为资源分割和调度的基本单位，封装整个软件运行时环境，为开发者和系统管理员设计，用于构建、发布和运行分布式应用的平台。它是一个跨平台、可移植且简单易用的容器解决方案。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的源代码托管在</a:t>
            </a:r>
            <a:r>
              <a:rPr lang="en-US" altLang="zh-CN" sz="2400" dirty="0" err="1">
                <a:latin typeface="+mn-ea"/>
                <a:ea typeface="+mn-ea"/>
              </a:rPr>
              <a:t>GitHub</a:t>
            </a:r>
            <a:r>
              <a:rPr lang="zh-CN" altLang="zh-CN" sz="2400" dirty="0">
                <a:latin typeface="+mn-ea"/>
                <a:ea typeface="+mn-ea"/>
              </a:rPr>
              <a:t>上，基于</a:t>
            </a:r>
            <a:r>
              <a:rPr lang="en-US" altLang="zh-CN" sz="2400" dirty="0">
                <a:latin typeface="+mn-ea"/>
                <a:ea typeface="+mn-ea"/>
              </a:rPr>
              <a:t>Go</a:t>
            </a:r>
            <a:r>
              <a:rPr lang="zh-CN" altLang="zh-CN" sz="2400" dirty="0">
                <a:latin typeface="+mn-ea"/>
                <a:ea typeface="+mn-ea"/>
              </a:rPr>
              <a:t>语言开发，并遵从</a:t>
            </a:r>
            <a:r>
              <a:rPr lang="en-US" altLang="zh-CN" sz="2400" dirty="0">
                <a:latin typeface="+mn-ea"/>
                <a:ea typeface="+mn-ea"/>
              </a:rPr>
              <a:t>Apache 2.0</a:t>
            </a:r>
            <a:r>
              <a:rPr lang="zh-CN" altLang="zh-CN" sz="2400" dirty="0">
                <a:latin typeface="+mn-ea"/>
                <a:ea typeface="+mn-ea"/>
              </a:rPr>
              <a:t>协议。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可在容器内部快速自动化地部署应用，并通过操作系统内核技术</a:t>
            </a:r>
            <a:r>
              <a:rPr lang="zh-CN" altLang="zh-CN" sz="2400">
                <a:latin typeface="+mn-ea"/>
                <a:ea typeface="+mn-ea"/>
              </a:rPr>
              <a:t>（</a:t>
            </a:r>
            <a:r>
              <a:rPr lang="en-US" altLang="zh-CN" sz="2400">
                <a:latin typeface="+mn-ea"/>
                <a:ea typeface="+mn-ea"/>
              </a:rPr>
              <a:t>namespaces</a:t>
            </a:r>
            <a:r>
              <a:rPr lang="zh-CN" altLang="zh-CN" sz="2400">
                <a:latin typeface="+mn-ea"/>
                <a:ea typeface="+mn-ea"/>
              </a:rPr>
              <a:t>、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CGroups</a:t>
            </a:r>
            <a:r>
              <a:rPr lang="zh-CN" altLang="zh-CN" sz="2400" dirty="0">
                <a:latin typeface="+mn-ea"/>
                <a:ea typeface="+mn-ea"/>
              </a:rPr>
              <a:t>等）为容器提供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ea typeface="+mn-ea"/>
              </a:rPr>
              <a:t>资源隔离</a:t>
            </a:r>
            <a:r>
              <a:rPr lang="zh-CN" altLang="zh-CN" sz="2400" dirty="0">
                <a:latin typeface="+mn-ea"/>
                <a:ea typeface="+mn-ea"/>
              </a:rPr>
              <a:t>与安全保障。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575776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1.1 </a:t>
            </a:r>
            <a:r>
              <a:rPr lang="zh-CN" altLang="en-US" dirty="0"/>
              <a:t>认识</a:t>
            </a:r>
            <a:r>
              <a:rPr lang="en-US" altLang="zh-CN" dirty="0" err="1"/>
              <a:t>Docker</a:t>
            </a:r>
            <a:r>
              <a:rPr lang="zh-CN" altLang="en-US" dirty="0"/>
              <a:t>技术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654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496277" y="1744520"/>
            <a:ext cx="11695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2. </a:t>
            </a:r>
            <a:r>
              <a:rPr lang="zh-CN" altLang="en-US" sz="2400" dirty="0">
                <a:latin typeface="+mn-ea"/>
                <a:ea typeface="+mn-ea"/>
              </a:rPr>
              <a:t>优点</a:t>
            </a:r>
            <a:endParaRPr lang="en-US" altLang="zh-CN" sz="2400" dirty="0">
              <a:latin typeface="+mn-ea"/>
              <a:ea typeface="+mn-ea"/>
            </a:endParaRPr>
          </a:p>
          <a:p>
            <a:pPr lvl="1"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r>
              <a:rPr lang="zh-CN" altLang="zh-CN" sz="2400" dirty="0">
                <a:latin typeface="+mn-ea"/>
                <a:ea typeface="+mn-ea"/>
              </a:rPr>
              <a:t>更快的交付和部署</a:t>
            </a:r>
            <a:endParaRPr lang="en-US" altLang="zh-CN" sz="2400" dirty="0">
              <a:latin typeface="+mn-ea"/>
              <a:ea typeface="+mn-ea"/>
            </a:endParaRPr>
          </a:p>
          <a:p>
            <a:pPr lvl="1"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r>
              <a:rPr lang="zh-CN" altLang="zh-CN" sz="2400" dirty="0">
                <a:latin typeface="+mn-ea"/>
                <a:ea typeface="+mn-ea"/>
              </a:rPr>
              <a:t>高效的资源利用和隔离</a:t>
            </a:r>
            <a:endParaRPr lang="en-US" altLang="zh-CN" sz="2400" dirty="0">
              <a:latin typeface="+mn-ea"/>
              <a:ea typeface="+mn-ea"/>
            </a:endParaRPr>
          </a:p>
          <a:p>
            <a:pPr lvl="1"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r>
              <a:rPr lang="zh-CN" altLang="zh-CN" sz="2400" dirty="0">
                <a:latin typeface="+mn-ea"/>
                <a:ea typeface="+mn-ea"/>
              </a:rPr>
              <a:t>环境标准化和版本控制</a:t>
            </a:r>
            <a:endParaRPr lang="en-US" altLang="zh-CN" sz="2400" dirty="0">
              <a:latin typeface="+mn-ea"/>
              <a:ea typeface="+mn-ea"/>
            </a:endParaRPr>
          </a:p>
          <a:p>
            <a:pPr lvl="1"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r>
              <a:rPr lang="zh-CN" altLang="zh-CN" sz="2400" dirty="0">
                <a:latin typeface="+mn-ea"/>
                <a:ea typeface="+mn-ea"/>
              </a:rPr>
              <a:t>更轻松的迁移和扩展</a:t>
            </a:r>
            <a:endParaRPr lang="en-US" altLang="zh-CN" sz="2400" dirty="0">
              <a:latin typeface="+mn-ea"/>
              <a:ea typeface="+mn-ea"/>
            </a:endParaRPr>
          </a:p>
          <a:p>
            <a:pPr lvl="1"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5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r>
              <a:rPr lang="zh-CN" altLang="zh-CN" sz="2400" dirty="0">
                <a:latin typeface="+mn-ea"/>
                <a:ea typeface="+mn-ea"/>
              </a:rPr>
              <a:t>更简单的维护和更新管理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575776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1.1 </a:t>
            </a:r>
            <a:r>
              <a:rPr lang="zh-CN" altLang="en-US" dirty="0"/>
              <a:t>认识</a:t>
            </a:r>
            <a:r>
              <a:rPr lang="en-US" altLang="zh-CN" dirty="0" err="1"/>
              <a:t>Docker</a:t>
            </a:r>
            <a:r>
              <a:rPr lang="zh-CN" altLang="en-US" dirty="0"/>
              <a:t>技术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1.1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0768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5593</TotalTime>
  <Words>2029</Words>
  <Application>Microsoft Office PowerPoint</Application>
  <PresentationFormat>宽屏</PresentationFormat>
  <Paragraphs>224</Paragraphs>
  <Slides>25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Calibri Light</vt:lpstr>
      <vt:lpstr>Segoe UI Semilight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蔡 果</cp:lastModifiedBy>
  <cp:revision>1011</cp:revision>
  <dcterms:modified xsi:type="dcterms:W3CDTF">2020-09-28T01:57:03Z</dcterms:modified>
</cp:coreProperties>
</file>