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3"/>
  </p:sldMasterIdLst>
  <p:notesMasterIdLst>
    <p:notesMasterId r:id="rId9"/>
  </p:notesMasterIdLst>
  <p:handoutMasterIdLst>
    <p:handoutMasterId r:id="rId48"/>
  </p:handoutMasterIdLst>
  <p:sldIdLst>
    <p:sldId id="418" r:id="rId4"/>
    <p:sldId id="419" r:id="rId5"/>
    <p:sldId id="420" r:id="rId6"/>
    <p:sldId id="421" r:id="rId7"/>
    <p:sldId id="438" r:id="rId8"/>
    <p:sldId id="423" r:id="rId10"/>
    <p:sldId id="424" r:id="rId11"/>
    <p:sldId id="425"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39" r:id="rId25"/>
    <p:sldId id="461" r:id="rId26"/>
    <p:sldId id="441" r:id="rId27"/>
    <p:sldId id="442" r:id="rId28"/>
    <p:sldId id="443" r:id="rId29"/>
    <p:sldId id="444" r:id="rId30"/>
    <p:sldId id="445" r:id="rId31"/>
    <p:sldId id="446" r:id="rId32"/>
    <p:sldId id="447" r:id="rId33"/>
    <p:sldId id="448" r:id="rId34"/>
    <p:sldId id="449" r:id="rId35"/>
    <p:sldId id="450" r:id="rId36"/>
    <p:sldId id="451" r:id="rId37"/>
    <p:sldId id="452" r:id="rId38"/>
    <p:sldId id="453" r:id="rId39"/>
    <p:sldId id="454" r:id="rId40"/>
    <p:sldId id="455" r:id="rId41"/>
    <p:sldId id="456" r:id="rId42"/>
    <p:sldId id="457" r:id="rId43"/>
    <p:sldId id="458" r:id="rId44"/>
    <p:sldId id="462" r:id="rId45"/>
    <p:sldId id="459" r:id="rId46"/>
    <p:sldId id="460" r:id="rId47"/>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472C4"/>
    <a:srgbClr val="11B0E9"/>
    <a:srgbClr val="3399FF"/>
    <a:srgbClr val="6DEDD8"/>
    <a:srgbClr val="404040"/>
    <a:srgbClr val="2898D6"/>
    <a:srgbClr val="7FC3E7"/>
    <a:srgbClr val="00B0F0"/>
    <a:srgbClr val="41E8CD"/>
    <a:srgbClr val="007D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1" autoAdjust="0"/>
    <p:restoredTop sz="88018" autoAdjust="0"/>
  </p:normalViewPr>
  <p:slideViewPr>
    <p:cSldViewPr snapToGrid="0">
      <p:cViewPr varScale="1">
        <p:scale>
          <a:sx n="75" d="100"/>
          <a:sy n="75" d="100"/>
        </p:scale>
        <p:origin x="444" y="69"/>
      </p:cViewPr>
      <p:guideLst>
        <p:guide orient="horz" pos="2160"/>
        <p:guide pos="3840"/>
      </p:guideLst>
    </p:cSldViewPr>
  </p:slideViewPr>
  <p:outlineViewPr>
    <p:cViewPr>
      <p:scale>
        <a:sx n="33" d="100"/>
        <a:sy n="33" d="100"/>
      </p:scale>
      <p:origin x="0" y="4362"/>
    </p:cViewPr>
  </p:outlineViewPr>
  <p:notesTextViewPr>
    <p:cViewPr>
      <p:scale>
        <a:sx n="1" d="1"/>
        <a:sy n="1" d="1"/>
      </p:scale>
      <p:origin x="0" y="0"/>
    </p:cViewPr>
  </p:notesTextViewPr>
  <p:notesViewPr>
    <p:cSldViewPr snapToGrid="0">
      <p:cViewPr varScale="1">
        <p:scale>
          <a:sx n="54" d="100"/>
          <a:sy n="54" d="100"/>
        </p:scale>
        <p:origin x="-2682" y="-84"/>
      </p:cViewPr>
      <p:guideLst>
        <p:guide orient="horz" pos="2880"/>
        <p:guide pos="2160"/>
      </p:guideLst>
    </p:cSldViewPr>
  </p:notes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218F53-036D-42D9-89B6-3327261F1ED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BFE77F-D0C7-470C-AF9A-B00186779AF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021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3025" y="0"/>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5B0FBECB-D1BF-4B92-B178-AA60E3B9FE43}"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0">
              <a:spcBef>
                <a:spcPct val="30000"/>
              </a:spcBef>
              <a:buFontTx/>
              <a:buNone/>
            </a:pPr>
            <a:r>
              <a:rPr lang="zh-CN" sz="1200">
                <a:latin typeface="Arial" panose="020B0604020202020204" pitchFamily="34" charset="0"/>
              </a:rPr>
              <a:t>单击此处编辑母版文本样式</a:t>
            </a:r>
            <a:endParaRPr lang="zh-CN" sz="1200">
              <a:latin typeface="Arial" panose="020B0604020202020204" pitchFamily="34" charset="0"/>
            </a:endParaRPr>
          </a:p>
          <a:p>
            <a:pPr defTabSz="0">
              <a:spcBef>
                <a:spcPct val="30000"/>
              </a:spcBef>
              <a:buFontTx/>
              <a:buNone/>
            </a:pPr>
            <a:r>
              <a:rPr lang="zh-CN" sz="1200">
                <a:latin typeface="Arial" panose="020B0604020202020204" pitchFamily="34" charset="0"/>
              </a:rPr>
              <a:t>第二级</a:t>
            </a:r>
            <a:endParaRPr lang="zh-CN" sz="1200">
              <a:latin typeface="Arial" panose="020B0604020202020204" pitchFamily="34" charset="0"/>
            </a:endParaRPr>
          </a:p>
          <a:p>
            <a:pPr defTabSz="0">
              <a:spcBef>
                <a:spcPct val="30000"/>
              </a:spcBef>
              <a:buFontTx/>
              <a:buNone/>
            </a:pPr>
            <a:r>
              <a:rPr lang="zh-CN" sz="1200">
                <a:latin typeface="Arial" panose="020B0604020202020204" pitchFamily="34" charset="0"/>
              </a:rPr>
              <a:t>第三级</a:t>
            </a:r>
            <a:endParaRPr lang="zh-CN" sz="1200">
              <a:latin typeface="Arial" panose="020B0604020202020204" pitchFamily="34" charset="0"/>
            </a:endParaRPr>
          </a:p>
          <a:p>
            <a:pPr defTabSz="0">
              <a:spcBef>
                <a:spcPct val="30000"/>
              </a:spcBef>
              <a:buFontTx/>
              <a:buNone/>
            </a:pPr>
            <a:r>
              <a:rPr lang="zh-CN" sz="1200">
                <a:latin typeface="Arial" panose="020B0604020202020204" pitchFamily="34" charset="0"/>
              </a:rPr>
              <a:t>第四级</a:t>
            </a:r>
            <a:endParaRPr lang="zh-CN" sz="1200">
              <a:latin typeface="Arial" panose="020B0604020202020204" pitchFamily="34" charset="0"/>
            </a:endParaRPr>
          </a:p>
          <a:p>
            <a:pPr defTabSz="0">
              <a:spcBef>
                <a:spcPct val="30000"/>
              </a:spcBef>
              <a:buFontTx/>
              <a:buNone/>
            </a:pPr>
            <a:r>
              <a:rPr lang="zh-CN" sz="1200">
                <a:latin typeface="Arial" panose="020B0604020202020204" pitchFamily="34" charset="0"/>
              </a:rPr>
              <a:t>第五级</a:t>
            </a:r>
            <a:endParaRPr lang="zh-CN" sz="1200">
              <a:latin typeface="Arial" panose="020B0604020202020204" pitchFamily="34" charset="0"/>
            </a:endParaRPr>
          </a:p>
        </p:txBody>
      </p:sp>
      <p:sp>
        <p:nvSpPr>
          <p:cNvPr id="2054" name="页脚占位符 5"/>
          <p:cNvSpPr>
            <a:spLocks noGrp="1" noChangeArrowheads="1"/>
          </p:cNvSpPr>
          <p:nvPr>
            <p:ph type="ftr" sz="quarter" idx="4"/>
          </p:nvPr>
        </p:nvSpPr>
        <p:spPr bwMode="auto">
          <a:xfrm>
            <a:off x="0" y="8685213"/>
            <a:ext cx="297021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6BC31853-57FE-4155-A74E-EBB727E004B5}"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5B0FBECB-D1BF-4B92-B178-AA60E3B9FE4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6BC31853-57FE-4155-A74E-EBB727E004B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416350"/>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3</a:t>
            </a:r>
            <a:endParaRPr lang="zh-CN" altLang="en-US" dirty="0"/>
          </a:p>
        </p:txBody>
      </p:sp>
      <p:sp>
        <p:nvSpPr>
          <p:cNvPr id="22" name="文本占位符 2"/>
          <p:cNvSpPr>
            <a:spLocks noGrp="1"/>
          </p:cNvSpPr>
          <p:nvPr>
            <p:ph type="body" sz="quarter" idx="1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endParaRPr lang="zh-CN" altLang="en-US" dirty="0"/>
          </a:p>
        </p:txBody>
      </p:sp>
      <p:sp>
        <p:nvSpPr>
          <p:cNvPr id="33" name="文本占位符 2"/>
          <p:cNvSpPr>
            <a:spLocks noGrp="1"/>
          </p:cNvSpPr>
          <p:nvPr>
            <p:ph type="body" sz="quarter" idx="15"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endParaRPr lang="zh-CN" altLang="en-US" dirty="0"/>
          </a:p>
        </p:txBody>
      </p:sp>
      <p:sp>
        <p:nvSpPr>
          <p:cNvPr id="34" name="文本占位符 21"/>
          <p:cNvSpPr>
            <a:spLocks noGrp="1"/>
          </p:cNvSpPr>
          <p:nvPr>
            <p:ph type="body" sz="quarter" idx="16" hasCustomPrompt="1"/>
          </p:nvPr>
        </p:nvSpPr>
        <p:spPr>
          <a:xfrm>
            <a:off x="721856" y="2182547"/>
            <a:ext cx="29738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400"/>
            <a:r>
              <a:rPr lang="zh-CN" altLang="en-US" dirty="0"/>
              <a:t>添加标题</a:t>
            </a:r>
            <a:endParaRPr lang="zh-CN" altLang="en-US" dirty="0"/>
          </a:p>
        </p:txBody>
      </p:sp>
      <p:sp>
        <p:nvSpPr>
          <p:cNvPr id="17" name="圆角矩形 16"/>
          <p:cNvSpPr/>
          <p:nvPr userDrawn="1"/>
        </p:nvSpPr>
        <p:spPr>
          <a:xfrm rot="10800000" flipV="1">
            <a:off x="695621" y="5695950"/>
            <a:ext cx="2850653" cy="611653"/>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endParaRPr lang="zh-CN" altLang="en-US" sz="2000" dirty="0">
              <a:latin typeface="微软雅黑" panose="020B0503020204020204" pitchFamily="34" charset="-122"/>
              <a:ea typeface="微软雅黑" panose="020B0503020204020204" pitchFamily="34" charset="-122"/>
            </a:endParaRPr>
          </a:p>
        </p:txBody>
      </p:sp>
      <p:sp>
        <p:nvSpPr>
          <p:cNvPr id="23" name="文本占位符 2"/>
          <p:cNvSpPr>
            <a:spLocks noGrp="1"/>
          </p:cNvSpPr>
          <p:nvPr>
            <p:ph type="body" sz="quarter" idx="14" hasCustomPrompt="1"/>
          </p:nvPr>
        </p:nvSpPr>
        <p:spPr>
          <a:xfrm>
            <a:off x="-92075" y="5765944"/>
            <a:ext cx="4549775" cy="495156"/>
          </a:xfrm>
        </p:spPr>
        <p:txBody>
          <a:bodyPr/>
          <a:lstStyle>
            <a:lvl1pPr marL="0" indent="0" algn="ctr">
              <a:buNone/>
              <a:defRPr sz="2000" b="0">
                <a:solidFill>
                  <a:schemeClr val="bg1"/>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endParaRPr lang="zh-CN" altLang="en-US" dirty="0"/>
          </a:p>
        </p:txBody>
      </p:sp>
      <p:grpSp>
        <p:nvGrpSpPr>
          <p:cNvPr id="24" name="组合 23"/>
          <p:cNvGrpSpPr/>
          <p:nvPr userDrawn="1"/>
        </p:nvGrpSpPr>
        <p:grpSpPr>
          <a:xfrm>
            <a:off x="10394978" y="211599"/>
            <a:ext cx="2080110" cy="1255630"/>
            <a:chOff x="9308250" y="152843"/>
            <a:chExt cx="3083581" cy="1861361"/>
          </a:xfrm>
        </p:grpSpPr>
        <p:sp>
          <p:nvSpPr>
            <p:cNvPr id="25" name="矩形 24"/>
            <p:cNvSpPr/>
            <p:nvPr/>
          </p:nvSpPr>
          <p:spPr>
            <a:xfrm>
              <a:off x="10149384" y="1574633"/>
              <a:ext cx="439571" cy="439571"/>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558225" y="588184"/>
              <a:ext cx="833606" cy="83360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308250" y="255692"/>
              <a:ext cx="724464" cy="724464"/>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149384" y="152843"/>
              <a:ext cx="1268947" cy="1268947"/>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14" name="矩形 13"/>
          <p:cNvSpPr/>
          <p:nvPr userDrawn="1"/>
        </p:nvSpPr>
        <p:spPr bwMode="auto">
          <a:xfrm>
            <a:off x="-9525" y="-4534"/>
            <a:ext cx="12217398" cy="6857999"/>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grpSp>
        <p:nvGrpSpPr>
          <p:cNvPr id="12" name="组合 11"/>
          <p:cNvGrpSpPr/>
          <p:nvPr userDrawn="1"/>
        </p:nvGrpSpPr>
        <p:grpSpPr>
          <a:xfrm>
            <a:off x="-15874" y="-119287"/>
            <a:ext cx="2114352" cy="1286328"/>
            <a:chOff x="-177800" y="-127000"/>
            <a:chExt cx="2614611" cy="1590675"/>
          </a:xfrm>
        </p:grpSpPr>
        <p:sp>
          <p:nvSpPr>
            <p:cNvPr id="13" name="矩形 12"/>
            <p:cNvSpPr/>
            <p:nvPr userDrawn="1"/>
          </p:nvSpPr>
          <p:spPr>
            <a:xfrm>
              <a:off x="-177800" y="463550"/>
              <a:ext cx="1204912"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1010783" y="546001"/>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420358" y="546001"/>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1010783"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625145" y="848819"/>
              <a:ext cx="606880" cy="61485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540488"/>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130439" y="-75035"/>
            <a:ext cx="704850" cy="1532727"/>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3</a:t>
            </a:r>
            <a:endParaRPr lang="zh-CN" altLang="en-US" dirty="0"/>
          </a:p>
        </p:txBody>
      </p:sp>
      <p:sp>
        <p:nvSpPr>
          <p:cNvPr id="17" name="文本占位符 2"/>
          <p:cNvSpPr>
            <a:spLocks noGrp="1"/>
          </p:cNvSpPr>
          <p:nvPr>
            <p:ph type="body" sz="quarter" idx="14" hasCustomPrompt="1"/>
          </p:nvPr>
        </p:nvSpPr>
        <p:spPr>
          <a:xfrm>
            <a:off x="2156462" y="190422"/>
            <a:ext cx="3962400" cy="751809"/>
          </a:xfrm>
          <a:prstGeom prst="rect">
            <a:avLst/>
          </a:prstGeom>
        </p:spPr>
        <p:txBody>
          <a:bodyPr wrap="square">
            <a:spAutoFit/>
          </a:bodyPr>
          <a:lstStyle>
            <a:lvl1pPr marL="0" indent="0">
              <a:buNone/>
              <a:defRPr b="1">
                <a:solidFill>
                  <a:schemeClr val="tx1">
                    <a:lumMod val="65000"/>
                    <a:lumOff val="35000"/>
                  </a:schemeClr>
                </a:solidFill>
              </a:defRPr>
            </a:lvl1pPr>
          </a:lstStyle>
          <a:p>
            <a:pPr lvl="0"/>
            <a:r>
              <a:rPr lang="zh-CN" altLang="en-US" dirty="0"/>
              <a:t>输入标题</a:t>
            </a:r>
            <a:endParaRPr lang="zh-CN" altLang="en-US" dirty="0"/>
          </a:p>
        </p:txBody>
      </p:sp>
      <p:sp>
        <p:nvSpPr>
          <p:cNvPr id="24" name="文本占位符 2"/>
          <p:cNvSpPr>
            <a:spLocks noGrp="1"/>
          </p:cNvSpPr>
          <p:nvPr>
            <p:ph type="body" sz="quarter" idx="16" hasCustomPrompt="1"/>
          </p:nvPr>
        </p:nvSpPr>
        <p:spPr>
          <a:xfrm>
            <a:off x="2162700" y="765847"/>
            <a:ext cx="4549775" cy="609600"/>
          </a:xfrm>
        </p:spPr>
        <p:txBody>
          <a:bodyPr/>
          <a:lstStyle>
            <a:lvl1pPr marL="0" indent="0">
              <a:buNone/>
              <a:defRPr sz="2400" b="0">
                <a:solidFill>
                  <a:schemeClr val="tx1">
                    <a:lumMod val="65000"/>
                    <a:lumOff val="35000"/>
                  </a:schemeClr>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输入文本输入</a:t>
            </a:r>
            <a:endParaRPr lang="zh-CN" altLang="en-US" dirty="0"/>
          </a:p>
        </p:txBody>
      </p:sp>
      <p:sp>
        <p:nvSpPr>
          <p:cNvPr id="25" name="矩形 24"/>
          <p:cNvSpPr/>
          <p:nvPr userDrawn="1"/>
        </p:nvSpPr>
        <p:spPr>
          <a:xfrm>
            <a:off x="6084353" y="252859"/>
            <a:ext cx="6133045" cy="750441"/>
          </a:xfrm>
          <a:prstGeom prst="rect">
            <a:avLst/>
          </a:prstGeom>
          <a:gradFill>
            <a:gsLst>
              <a:gs pos="0">
                <a:schemeClr val="accent1">
                  <a:lumMod val="5000"/>
                  <a:lumOff val="95000"/>
                  <a:alpha val="0"/>
                </a:schemeClr>
              </a:gs>
              <a:gs pos="78000">
                <a:srgbClr val="11B0E9"/>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26" name="组 97"/>
          <p:cNvGrpSpPr/>
          <p:nvPr userDrawn="1"/>
        </p:nvGrpSpPr>
        <p:grpSpPr>
          <a:xfrm>
            <a:off x="8814189" y="329060"/>
            <a:ext cx="3441689" cy="573186"/>
            <a:chOff x="9284089" y="252855"/>
            <a:chExt cx="2907908" cy="484289"/>
          </a:xfrm>
        </p:grpSpPr>
        <p:grpSp>
          <p:nvGrpSpPr>
            <p:cNvPr id="27" name="组 98"/>
            <p:cNvGrpSpPr/>
            <p:nvPr/>
          </p:nvGrpSpPr>
          <p:grpSpPr>
            <a:xfrm>
              <a:off x="11454105" y="252856"/>
              <a:ext cx="737892" cy="484288"/>
              <a:chOff x="11454105" y="252856"/>
              <a:chExt cx="737892" cy="484288"/>
            </a:xfrm>
          </p:grpSpPr>
          <p:grpSp>
            <p:nvGrpSpPr>
              <p:cNvPr id="29" name="组 100"/>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2898D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2898D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99"/>
              <p:cNvGrpSpPr/>
              <p:nvPr/>
            </p:nvGrpSpPr>
            <p:grpSpPr>
              <a:xfrm>
                <a:off x="11454105" y="252857"/>
                <a:ext cx="491115" cy="484287"/>
                <a:chOff x="1528922" y="220271"/>
                <a:chExt cx="1284096" cy="1266241"/>
              </a:xfrm>
            </p:grpSpPr>
            <p:sp>
              <p:nvSpPr>
                <p:cNvPr id="31" name="圆角矩形 30"/>
                <p:cNvSpPr/>
                <p:nvPr/>
              </p:nvSpPr>
              <p:spPr>
                <a:xfrm rot="16200000" flipV="1">
                  <a:off x="1537849" y="211344"/>
                  <a:ext cx="1266241" cy="1284096"/>
                </a:xfrm>
                <a:prstGeom prst="roundRect">
                  <a:avLst>
                    <a:gd name="adj" fmla="val 5039"/>
                  </a:avLst>
                </a:prstGeom>
                <a:solidFill>
                  <a:srgbClr val="2898D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9" y="499515"/>
                  <a:ext cx="733646"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8" name="文本框 99"/>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40" name="文本占位符 14"/>
          <p:cNvSpPr>
            <a:spLocks noGrp="1"/>
          </p:cNvSpPr>
          <p:nvPr>
            <p:ph type="body" sz="quarter" idx="18" hasCustomPrompt="1"/>
          </p:nvPr>
        </p:nvSpPr>
        <p:spPr>
          <a:xfrm>
            <a:off x="6248637" y="332859"/>
            <a:ext cx="4549775" cy="609600"/>
          </a:xfrm>
        </p:spPr>
        <p:txBody>
          <a:bodyPr/>
          <a:lstStyle>
            <a:lvl1pPr marL="0" indent="0">
              <a:buNone/>
              <a:defRPr sz="2800">
                <a:solidFill>
                  <a:schemeClr val="bg1"/>
                </a:solidFill>
              </a:defRPr>
            </a:lvl1pPr>
          </a:lstStyle>
          <a:p>
            <a:r>
              <a:rPr lang="zh-CN" altLang="en-US" dirty="0">
                <a:solidFill>
                  <a:schemeClr val="bg1"/>
                </a:solidFill>
              </a:rPr>
              <a:t>输入副标题</a:t>
            </a:r>
            <a:endParaRPr lang="zh-CN" altLang="en-US" dirty="0">
              <a:solidFill>
                <a:schemeClr val="bg1"/>
              </a:solidFill>
            </a:endParaRPr>
          </a:p>
        </p:txBody>
      </p:sp>
      <p:pic>
        <p:nvPicPr>
          <p:cNvPr id="3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42763" y="-11821"/>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416350"/>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1</a:t>
            </a:r>
            <a:endParaRPr lang="zh-CN" altLang="en-US" dirty="0"/>
          </a:p>
        </p:txBody>
      </p:sp>
      <p:sp>
        <p:nvSpPr>
          <p:cNvPr id="17" name="文本占位符 2"/>
          <p:cNvSpPr>
            <a:spLocks noGrp="1"/>
          </p:cNvSpPr>
          <p:nvPr>
            <p:ph type="body" sz="quarter" idx="14" hasCustomPrompt="1"/>
          </p:nvPr>
        </p:nvSpPr>
        <p:spPr>
          <a:xfrm>
            <a:off x="2950141" y="346514"/>
            <a:ext cx="3962400" cy="754374"/>
          </a:xfrm>
          <a:prstGeom prst="rect">
            <a:avLst/>
          </a:prstGeom>
        </p:spPr>
        <p:txBody>
          <a:bodyPr wrap="square">
            <a:spAutoFit/>
          </a:bodyPr>
          <a:lstStyle>
            <a:lvl1pPr marL="0" indent="0">
              <a:buNone/>
              <a:defRPr b="1">
                <a:solidFill>
                  <a:schemeClr val="accent1"/>
                </a:solidFill>
              </a:defRPr>
            </a:lvl1pPr>
          </a:lstStyle>
          <a:p>
            <a:pPr lvl="0"/>
            <a:r>
              <a:rPr lang="en-US" altLang="zh-CN" dirty="0" err="1"/>
              <a:t>OpenStack</a:t>
            </a:r>
            <a:r>
              <a:rPr lang="zh-CN" altLang="en-US" dirty="0"/>
              <a:t>项目</a:t>
            </a:r>
            <a:endParaRPr lang="zh-CN" altLang="en-US" dirty="0"/>
          </a:p>
        </p:txBody>
      </p:sp>
      <p:sp>
        <p:nvSpPr>
          <p:cNvPr id="24" name="文本占位符 2"/>
          <p:cNvSpPr>
            <a:spLocks noGrp="1"/>
          </p:cNvSpPr>
          <p:nvPr>
            <p:ph type="body" sz="quarter" idx="16"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任务实现</a:t>
            </a:r>
            <a:endParaRPr lang="zh-CN" altLang="en-US" dirty="0"/>
          </a:p>
        </p:txBody>
      </p:sp>
      <p:sp>
        <p:nvSpPr>
          <p:cNvPr id="39" name="圆角矩形 38"/>
          <p:cNvSpPr/>
          <p:nvPr userDrawn="1"/>
        </p:nvSpPr>
        <p:spPr>
          <a:xfrm>
            <a:off x="-304800" y="1844435"/>
            <a:ext cx="11168739" cy="4628936"/>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0" name="圆角矩形 39"/>
          <p:cNvSpPr/>
          <p:nvPr userDrawn="1"/>
        </p:nvSpPr>
        <p:spPr>
          <a:xfrm>
            <a:off x="-304800" y="1679335"/>
            <a:ext cx="11168739" cy="4628936"/>
          </a:xfrm>
          <a:prstGeom prst="roundRect">
            <a:avLst>
              <a:gd name="adj" fmla="val 0"/>
            </a:avLst>
          </a:prstGeom>
          <a:solidFill>
            <a:srgbClr val="7FC3E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1" name="圆角矩形 40"/>
          <p:cNvSpPr/>
          <p:nvPr userDrawn="1"/>
        </p:nvSpPr>
        <p:spPr>
          <a:xfrm rot="16200000" flipV="1">
            <a:off x="11799416" y="4424056"/>
            <a:ext cx="770655" cy="769253"/>
          </a:xfrm>
          <a:prstGeom prst="roundRect">
            <a:avLst>
              <a:gd name="adj" fmla="val 5039"/>
            </a:avLst>
          </a:prstGeom>
          <a:solidFill>
            <a:srgbClr val="7FC3E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2" name="圆角矩形 41"/>
          <p:cNvSpPr/>
          <p:nvPr userDrawn="1"/>
        </p:nvSpPr>
        <p:spPr>
          <a:xfrm rot="16200000" flipV="1">
            <a:off x="11799416" y="5324189"/>
            <a:ext cx="770655" cy="769253"/>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3" name="圆角矩形 42"/>
          <p:cNvSpPr/>
          <p:nvPr userDrawn="1"/>
        </p:nvSpPr>
        <p:spPr>
          <a:xfrm rot="16200000" flipV="1">
            <a:off x="11799414" y="2656672"/>
            <a:ext cx="770655" cy="769257"/>
          </a:xfrm>
          <a:prstGeom prst="roundRect">
            <a:avLst>
              <a:gd name="adj" fmla="val 5039"/>
            </a:avLst>
          </a:prstGeom>
          <a:solidFill>
            <a:srgbClr val="7FC3E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4" name="圆角矩形 43"/>
          <p:cNvSpPr/>
          <p:nvPr userDrawn="1"/>
        </p:nvSpPr>
        <p:spPr>
          <a:xfrm rot="16200000" flipV="1">
            <a:off x="11799414" y="3556806"/>
            <a:ext cx="770655" cy="769257"/>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5" name="圆角矩形 44"/>
          <p:cNvSpPr/>
          <p:nvPr userDrawn="1"/>
        </p:nvSpPr>
        <p:spPr>
          <a:xfrm rot="16200000" flipV="1">
            <a:off x="11799416" y="1736152"/>
            <a:ext cx="770655" cy="769257"/>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46" name="文本占位符 4"/>
          <p:cNvSpPr>
            <a:spLocks noGrp="1"/>
          </p:cNvSpPr>
          <p:nvPr>
            <p:ph type="body" sz="quarter" idx="17"/>
          </p:nvPr>
        </p:nvSpPr>
        <p:spPr>
          <a:xfrm>
            <a:off x="10595426" y="1609725"/>
            <a:ext cx="653596" cy="5248275"/>
          </a:xfrm>
        </p:spPr>
        <p:txBody>
          <a:bodyPr/>
          <a:lstStyle>
            <a:lvl2pPr marL="457200" indent="0">
              <a:buNone/>
              <a:defRPr sz="2800" b="1">
                <a:solidFill>
                  <a:schemeClr val="tx1">
                    <a:lumMod val="65000"/>
                    <a:lumOff val="35000"/>
                  </a:schemeClr>
                </a:solidFill>
              </a:defRPr>
            </a:lvl2pPr>
          </a:lstStyle>
          <a:p>
            <a:pPr lvl="1"/>
            <a:endParaRPr lang="zh-CN" altLang="en-US" dirty="0"/>
          </a:p>
        </p:txBody>
      </p:sp>
      <p:pic>
        <p:nvPicPr>
          <p:cNvPr id="2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32636"/>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矩形 11"/>
          <p:cNvSpPr/>
          <p:nvPr userDrawn="1"/>
        </p:nvSpPr>
        <p:spPr bwMode="auto">
          <a:xfrm>
            <a:off x="0" y="-124529"/>
            <a:ext cx="12192000" cy="6982529"/>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3" name="矩形 12"/>
          <p:cNvSpPr/>
          <p:nvPr userDrawn="1"/>
        </p:nvSpPr>
        <p:spPr>
          <a:xfrm>
            <a:off x="2813050" y="2298700"/>
            <a:ext cx="5994400" cy="312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8807449" y="4378592"/>
            <a:ext cx="1155701" cy="104430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9963149" y="3334284"/>
            <a:ext cx="1155701" cy="104430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820147" y="2289976"/>
            <a:ext cx="1155701" cy="10443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7600944" y="1245668"/>
            <a:ext cx="1155701" cy="10443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657348" y="4378592"/>
            <a:ext cx="1155701" cy="10443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1657347" y="3334284"/>
            <a:ext cx="1155701" cy="10443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占位符 18"/>
          <p:cNvSpPr>
            <a:spLocks noGrp="1"/>
          </p:cNvSpPr>
          <p:nvPr>
            <p:ph type="body" sz="quarter" idx="10" hasCustomPrompt="1"/>
          </p:nvPr>
        </p:nvSpPr>
        <p:spPr>
          <a:xfrm>
            <a:off x="4379409" y="2501900"/>
            <a:ext cx="2861681" cy="2048766"/>
          </a:xfrm>
          <a:prstGeom prst="rect">
            <a:avLst/>
          </a:prstGeom>
        </p:spPr>
        <p:txBody>
          <a:bodyPr wrap="none">
            <a:spAutoFit/>
          </a:bodyPr>
          <a:lstStyle>
            <a:lvl1pPr marL="0" indent="0">
              <a:buNone/>
              <a:defRPr kumimoji="1" lang="zh-CN" altLang="en-US" sz="6600" b="1" dirty="0">
                <a:solidFill>
                  <a:schemeClr val="bg1"/>
                </a:solidFill>
              </a:defRPr>
            </a:lvl1pPr>
          </a:lstStyle>
          <a:p>
            <a:pPr algn="ctr"/>
            <a:r>
              <a:rPr kumimoji="1" lang="en-US" altLang="zh-CN" sz="6600" b="1" dirty="0">
                <a:solidFill>
                  <a:schemeClr val="bg1"/>
                </a:solidFill>
              </a:rPr>
              <a:t>THANK</a:t>
            </a:r>
            <a:r>
              <a:rPr kumimoji="1" lang="zh-CN" altLang="en-US" sz="6600" b="1" dirty="0">
                <a:solidFill>
                  <a:schemeClr val="bg1"/>
                </a:solidFill>
              </a:rPr>
              <a:t> </a:t>
            </a:r>
            <a:endParaRPr kumimoji="1" lang="en-US" altLang="zh-CN" sz="6600" b="1" dirty="0">
              <a:solidFill>
                <a:schemeClr val="bg1"/>
              </a:solidFill>
            </a:endParaRPr>
          </a:p>
          <a:p>
            <a:pPr algn="ctr"/>
            <a:r>
              <a:rPr kumimoji="1" lang="en-US" altLang="zh-CN" sz="6600" b="1" dirty="0">
                <a:solidFill>
                  <a:schemeClr val="bg1"/>
                </a:solidFill>
              </a:rPr>
              <a:t>YOU!</a:t>
            </a:r>
            <a:endParaRPr kumimoji="1" lang="zh-CN" altLang="en-US" sz="6600" b="1" dirty="0">
              <a:solidFill>
                <a:schemeClr val="bg1"/>
              </a:solidFill>
            </a:endParaRPr>
          </a:p>
        </p:txBody>
      </p:sp>
      <p:grpSp>
        <p:nvGrpSpPr>
          <p:cNvPr id="11" name="组合 10"/>
          <p:cNvGrpSpPr/>
          <p:nvPr userDrawn="1"/>
        </p:nvGrpSpPr>
        <p:grpSpPr>
          <a:xfrm>
            <a:off x="-177800" y="-127000"/>
            <a:ext cx="2614611" cy="1590675"/>
            <a:chOff x="-177800" y="-127000"/>
            <a:chExt cx="2614611" cy="1590675"/>
          </a:xfrm>
        </p:grpSpPr>
        <p:sp>
          <p:nvSpPr>
            <p:cNvPr id="21" name="矩形 20"/>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22" name="矩形 21"/>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07650"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矩形 11"/>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grpSp>
        <p:nvGrpSpPr>
          <p:cNvPr id="5" name="组合 4"/>
          <p:cNvGrpSpPr/>
          <p:nvPr userDrawn="1"/>
        </p:nvGrpSpPr>
        <p:grpSpPr>
          <a:xfrm>
            <a:off x="741933" y="49353"/>
            <a:ext cx="2332833" cy="1556858"/>
            <a:chOff x="741933" y="49353"/>
            <a:chExt cx="2332833" cy="1556858"/>
          </a:xfrm>
        </p:grpSpPr>
        <p:grpSp>
          <p:nvGrpSpPr>
            <p:cNvPr id="6" name="组合 5"/>
            <p:cNvGrpSpPr/>
            <p:nvPr/>
          </p:nvGrpSpPr>
          <p:grpSpPr>
            <a:xfrm>
              <a:off x="741933" y="49353"/>
              <a:ext cx="2332833" cy="1556858"/>
              <a:chOff x="741933" y="49353"/>
              <a:chExt cx="2332833" cy="1556858"/>
            </a:xfrm>
          </p:grpSpPr>
          <p:sp>
            <p:nvSpPr>
              <p:cNvPr id="9" name="文本框 8"/>
              <p:cNvSpPr txBox="1"/>
              <p:nvPr/>
            </p:nvSpPr>
            <p:spPr>
              <a:xfrm>
                <a:off x="1239007" y="1226093"/>
                <a:ext cx="1835759" cy="369332"/>
              </a:xfrm>
              <a:prstGeom prst="rect">
                <a:avLst/>
              </a:prstGeom>
              <a:noFill/>
              <a:effectLst/>
            </p:spPr>
            <p:txBody>
              <a:bodyPr wrap="none" rtlCol="0">
                <a:spAutoFit/>
              </a:bodyPr>
              <a:lstStyle/>
              <a:p>
                <a:r>
                  <a:rPr lang="en-US" altLang="zh-CN" dirty="0" err="1">
                    <a:solidFill>
                      <a:srgbClr val="0070C0"/>
                    </a:solidFill>
                    <a:latin typeface="微软雅黑" panose="020B0503020204020204" pitchFamily="34" charset="-122"/>
                    <a:ea typeface="微软雅黑" panose="020B0503020204020204" pitchFamily="34" charset="-122"/>
                  </a:rPr>
                  <a:t>OpenStack</a:t>
                </a:r>
                <a:r>
                  <a:rPr lang="zh-CN" altLang="en-US" dirty="0">
                    <a:solidFill>
                      <a:srgbClr val="0070C0"/>
                    </a:solidFill>
                    <a:latin typeface="微软雅黑" panose="020B0503020204020204" pitchFamily="34" charset="-122"/>
                    <a:ea typeface="微软雅黑" panose="020B0503020204020204" pitchFamily="34" charset="-122"/>
                  </a:rPr>
                  <a:t>项目</a:t>
                </a:r>
                <a:endParaRPr lang="zh-CN" altLang="en-US" dirty="0">
                  <a:solidFill>
                    <a:srgbClr val="0070C0"/>
                  </a:solidFill>
                  <a:latin typeface="微软雅黑" panose="020B0503020204020204" pitchFamily="34" charset="-122"/>
                  <a:ea typeface="微软雅黑" panose="020B0503020204020204" pitchFamily="34" charset="-122"/>
                </a:endParaRPr>
              </a:p>
            </p:txBody>
          </p:sp>
          <p:pic>
            <p:nvPicPr>
              <p:cNvPr id="10" name="Picture 4" descr="Openstack-vertical-small.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2386"/>
              <a:stretch>
                <a:fillRect/>
              </a:stretch>
            </p:blipFill>
            <p:spPr bwMode="auto">
              <a:xfrm>
                <a:off x="741933" y="49353"/>
                <a:ext cx="1193192" cy="926086"/>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773920" y="1144546"/>
                <a:ext cx="562975" cy="461665"/>
              </a:xfrm>
              <a:prstGeom prst="rect">
                <a:avLst/>
              </a:prstGeom>
              <a:noFill/>
              <a:effectLst/>
            </p:spPr>
            <p:txBody>
              <a:bodyPr wrap="none" rtlCol="0">
                <a:spAutoFit/>
              </a:bodyPr>
              <a:lstStyle/>
              <a:p>
                <a:r>
                  <a:rPr lang="en-US" altLang="zh-CN" sz="2400" b="1" dirty="0">
                    <a:solidFill>
                      <a:srgbClr val="0070C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03</a:t>
                </a:r>
                <a:endParaRPr lang="zh-CN" altLang="en-US" sz="2400" b="1" dirty="0">
                  <a:solidFill>
                    <a:srgbClr val="0070C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grpSp>
        <p:pic>
          <p:nvPicPr>
            <p:cNvPr id="7" name="Picture 4" descr="Openstack-vertical-small.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2386"/>
            <a:stretch>
              <a:fillRect/>
            </a:stretch>
          </p:blipFill>
          <p:spPr bwMode="auto">
            <a:xfrm>
              <a:off x="741933" y="49353"/>
              <a:ext cx="1193192" cy="92608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bwMode="auto">
            <a:xfrm flipV="1">
              <a:off x="845226" y="1144546"/>
              <a:ext cx="2113426" cy="780"/>
            </a:xfrm>
            <a:prstGeom prst="line">
              <a:avLst/>
            </a:prstGeom>
            <a:ln>
              <a:solidFill>
                <a:srgbClr val="4F81BD"/>
              </a:solidFill>
            </a:ln>
          </p:spPr>
          <p:style>
            <a:lnRef idx="2">
              <a:schemeClr val="accent2"/>
            </a:lnRef>
            <a:fillRef idx="0">
              <a:schemeClr val="accent2"/>
            </a:fillRef>
            <a:effectRef idx="1">
              <a:schemeClr val="accent2"/>
            </a:effectRef>
            <a:fontRef idx="minor">
              <a:schemeClr val="tx1"/>
            </a:fontRef>
          </p:style>
        </p:cxnSp>
      </p:gr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solidFill>
            <a:srgbClr val="3C9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61"/>
          <p:cNvSpPr>
            <a:spLocks noChangeArrowheads="1"/>
          </p:cNvSpPr>
          <p:nvPr userDrawn="1"/>
        </p:nvSpPr>
        <p:spPr bwMode="auto">
          <a:xfrm>
            <a:off x="7707257" y="2061376"/>
            <a:ext cx="2948042" cy="15696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algn="ctr"/>
            <a:r>
              <a:rPr lang="en-US" altLang="zh-CN" sz="9600" b="1" dirty="0">
                <a:solidFill>
                  <a:schemeClr val="bg1"/>
                </a:solidFill>
                <a:latin typeface="微软雅黑" panose="020B0503020204020204" pitchFamily="34" charset="-122"/>
                <a:ea typeface="微软雅黑" panose="020B0503020204020204" pitchFamily="34" charset="-122"/>
              </a:rPr>
              <a:t>01</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userDrawn="1"/>
        </p:nvGrpSpPr>
        <p:grpSpPr>
          <a:xfrm>
            <a:off x="6818267" y="-10865"/>
            <a:ext cx="4754267" cy="2091637"/>
            <a:chOff x="3954098" y="-6470"/>
            <a:chExt cx="4322060" cy="1571477"/>
          </a:xfrm>
        </p:grpSpPr>
        <p:sp>
          <p:nvSpPr>
            <p:cNvPr id="13" name="矩形 12"/>
            <p:cNvSpPr/>
            <p:nvPr/>
          </p:nvSpPr>
          <p:spPr>
            <a:xfrm>
              <a:off x="3955678" y="-6469"/>
              <a:ext cx="2160240" cy="733073"/>
            </a:xfrm>
            <a:prstGeom prst="rect">
              <a:avLst/>
            </a:prstGeom>
            <a:solidFill>
              <a:srgbClr val="3A6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p>
          </p:txBody>
        </p:sp>
        <p:sp>
          <p:nvSpPr>
            <p:cNvPr id="14" name="矩形 13"/>
            <p:cNvSpPr/>
            <p:nvPr/>
          </p:nvSpPr>
          <p:spPr>
            <a:xfrm>
              <a:off x="6115918" y="-6470"/>
              <a:ext cx="2160240" cy="733073"/>
            </a:xfrm>
            <a:prstGeom prst="rect">
              <a:avLst/>
            </a:prstGeom>
            <a:solidFill>
              <a:srgbClr val="30A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p>
          </p:txBody>
        </p:sp>
        <p:sp>
          <p:nvSpPr>
            <p:cNvPr id="15" name="矩形 14"/>
            <p:cNvSpPr/>
            <p:nvPr/>
          </p:nvSpPr>
          <p:spPr>
            <a:xfrm>
              <a:off x="6114884" y="725983"/>
              <a:ext cx="2160240" cy="733073"/>
            </a:xfrm>
            <a:prstGeom prst="rect">
              <a:avLst/>
            </a:prstGeom>
            <a:solidFill>
              <a:srgbClr val="76B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p>
          </p:txBody>
        </p:sp>
        <p:sp>
          <p:nvSpPr>
            <p:cNvPr id="16" name="矩形 15"/>
            <p:cNvSpPr/>
            <p:nvPr/>
          </p:nvSpPr>
          <p:spPr>
            <a:xfrm>
              <a:off x="3954098" y="726604"/>
              <a:ext cx="2160241" cy="733073"/>
            </a:xfrm>
            <a:prstGeom prst="rect">
              <a:avLst/>
            </a:prstGeom>
            <a:solidFill>
              <a:srgbClr val="428E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p>
          </p:txBody>
        </p:sp>
        <p:sp>
          <p:nvSpPr>
            <p:cNvPr id="17" name="矩形 16"/>
            <p:cNvSpPr/>
            <p:nvPr/>
          </p:nvSpPr>
          <p:spPr>
            <a:xfrm>
              <a:off x="3955678" y="1459384"/>
              <a:ext cx="2160240" cy="105623"/>
            </a:xfrm>
            <a:prstGeom prst="rect">
              <a:avLst/>
            </a:prstGeom>
            <a:solidFill>
              <a:srgbClr val="3A6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p>
          </p:txBody>
        </p:sp>
        <p:sp>
          <p:nvSpPr>
            <p:cNvPr id="18" name="矩形 17"/>
            <p:cNvSpPr/>
            <p:nvPr/>
          </p:nvSpPr>
          <p:spPr>
            <a:xfrm>
              <a:off x="6111726" y="1458948"/>
              <a:ext cx="2160240" cy="105623"/>
            </a:xfrm>
            <a:prstGeom prst="rect">
              <a:avLst/>
            </a:prstGeom>
            <a:solidFill>
              <a:srgbClr val="30A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p>
          </p:txBody>
        </p:sp>
      </p:grpSp>
      <p:pic>
        <p:nvPicPr>
          <p:cNvPr id="1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8" name="矩形 17"/>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 name="标题 1"/>
          <p:cNvSpPr>
            <a:spLocks noGrp="1"/>
          </p:cNvSpPr>
          <p:nvPr>
            <p:ph type="title" hasCustomPrompt="1"/>
          </p:nvPr>
        </p:nvSpPr>
        <p:spPr>
          <a:xfrm>
            <a:off x="619504" y="2948751"/>
            <a:ext cx="3355272" cy="1042527"/>
          </a:xfrm>
        </p:spPr>
        <p:txBody>
          <a:bodyPr/>
          <a:lstStyle>
            <a:lvl1pPr algn="l">
              <a:defRPr b="1">
                <a:solidFill>
                  <a:srgbClr val="00B0F0"/>
                </a:solidFill>
              </a:defRPr>
            </a:lvl1pPr>
          </a:lstStyle>
          <a:p>
            <a:r>
              <a:rPr lang="zh-CN" altLang="en-US" dirty="0"/>
              <a:t>单击此处编辑</a:t>
            </a:r>
            <a:endParaRPr lang="zh-CN" altLang="en-US" dirty="0"/>
          </a:p>
        </p:txBody>
      </p:sp>
      <p:grpSp>
        <p:nvGrpSpPr>
          <p:cNvPr id="9" name="组合 8"/>
          <p:cNvGrpSpPr/>
          <p:nvPr userDrawn="1"/>
        </p:nvGrpSpPr>
        <p:grpSpPr>
          <a:xfrm>
            <a:off x="741933" y="49353"/>
            <a:ext cx="1898679" cy="1562883"/>
            <a:chOff x="741933" y="49353"/>
            <a:chExt cx="1898679" cy="1562883"/>
          </a:xfrm>
        </p:grpSpPr>
        <p:sp>
          <p:nvSpPr>
            <p:cNvPr id="10" name="文本框 9"/>
            <p:cNvSpPr txBox="1"/>
            <p:nvPr/>
          </p:nvSpPr>
          <p:spPr>
            <a:xfrm>
              <a:off x="1301784" y="1229717"/>
              <a:ext cx="1338828" cy="369332"/>
            </a:xfrm>
            <a:prstGeom prst="rect">
              <a:avLst/>
            </a:prstGeom>
            <a:noFill/>
            <a:effectLst/>
          </p:spPr>
          <p:txBody>
            <a:bodyPr wrap="non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初识云计算</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06397" y="1150571"/>
              <a:ext cx="562975" cy="461665"/>
            </a:xfrm>
            <a:prstGeom prst="rect">
              <a:avLst/>
            </a:prstGeom>
            <a:noFill/>
            <a:effectLst/>
          </p:spPr>
          <p:txBody>
            <a:bodyPr wrap="none" rtlCol="0">
              <a:spAutoFit/>
            </a:bodyPr>
            <a:lstStyle/>
            <a:p>
              <a:r>
                <a:rPr lang="en-US" altLang="zh-CN" sz="2400" b="1" dirty="0">
                  <a:solidFill>
                    <a:srgbClr val="0070C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01</a:t>
              </a:r>
              <a:endParaRPr lang="zh-CN" altLang="en-US" sz="2400" b="1" dirty="0">
                <a:solidFill>
                  <a:srgbClr val="0070C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grpSp>
          <p:nvGrpSpPr>
            <p:cNvPr id="12" name="组合 11"/>
            <p:cNvGrpSpPr/>
            <p:nvPr/>
          </p:nvGrpSpPr>
          <p:grpSpPr>
            <a:xfrm>
              <a:off x="741933" y="49353"/>
              <a:ext cx="1860579" cy="1095973"/>
              <a:chOff x="741933" y="49353"/>
              <a:chExt cx="1860579" cy="1095973"/>
            </a:xfrm>
          </p:grpSpPr>
          <p:cxnSp>
            <p:nvCxnSpPr>
              <p:cNvPr id="13" name="直接连接符 12"/>
              <p:cNvCxnSpPr/>
              <p:nvPr/>
            </p:nvCxnSpPr>
            <p:spPr bwMode="auto">
              <a:xfrm>
                <a:off x="845226" y="1145326"/>
                <a:ext cx="1757286" cy="0"/>
              </a:xfrm>
              <a:prstGeom prst="line">
                <a:avLst/>
              </a:prstGeom>
            </p:spPr>
            <p:style>
              <a:lnRef idx="2">
                <a:schemeClr val="accent1"/>
              </a:lnRef>
              <a:fillRef idx="0">
                <a:schemeClr val="accent1"/>
              </a:fillRef>
              <a:effectRef idx="1">
                <a:schemeClr val="accent1"/>
              </a:effectRef>
              <a:fontRef idx="minor">
                <a:schemeClr val="tx1"/>
              </a:fontRef>
            </p:style>
          </p:cxnSp>
          <p:pic>
            <p:nvPicPr>
              <p:cNvPr id="14" name="Picture 4" descr="Openstack-vertical-small.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2386"/>
              <a:stretch>
                <a:fillRect/>
              </a:stretch>
            </p:blipFill>
            <p:spPr bwMode="auto">
              <a:xfrm>
                <a:off x="741933" y="49353"/>
                <a:ext cx="1193192" cy="92608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7" name="标题 1"/>
          <p:cNvSpPr txBox="1"/>
          <p:nvPr userDrawn="1"/>
        </p:nvSpPr>
        <p:spPr bwMode="auto">
          <a:xfrm>
            <a:off x="619504" y="4029379"/>
            <a:ext cx="3355272" cy="84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4000">
                <a:solidFill>
                  <a:srgbClr val="C00000"/>
                </a:solidFill>
                <a:latin typeface="+mj-lt"/>
                <a:ea typeface="+mj-ea"/>
                <a:cs typeface="+mj-cs"/>
                <a:sym typeface="Calibri Light" panose="020F0302020204030204" charset="0"/>
              </a:defRPr>
            </a:lvl1pPr>
            <a:lvl2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2pPr>
            <a:lvl3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3pPr>
            <a:lvl4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4pPr>
            <a:lvl5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5pPr>
            <a:lvl6pPr marL="4572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6pPr>
            <a:lvl7pPr marL="9144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7pPr>
            <a:lvl8pPr marL="13716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8pPr>
            <a:lvl9pPr marL="18288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9pPr>
          </a:lstStyle>
          <a:p>
            <a:pPr algn="l">
              <a:buFontTx/>
            </a:pPr>
            <a:r>
              <a:rPr lang="zh-CN" altLang="en-US" sz="2800" kern="0" dirty="0">
                <a:solidFill>
                  <a:srgbClr val="00B0F0"/>
                </a:solidFill>
              </a:rPr>
              <a:t>单击此处编辑母版标题样式</a:t>
            </a:r>
            <a:endParaRPr lang="zh-CN" altLang="en-US" sz="2800" kern="0" dirty="0">
              <a:solidFill>
                <a:srgbClr val="00B0F0"/>
              </a:solidFill>
            </a:endParaRPr>
          </a:p>
        </p:txBody>
      </p:sp>
      <p:sp>
        <p:nvSpPr>
          <p:cNvPr id="15" name="文本占位符 20"/>
          <p:cNvSpPr>
            <a:spLocks noGrp="1"/>
          </p:cNvSpPr>
          <p:nvPr>
            <p:ph type="body" sz="quarter" idx="12"/>
          </p:nvPr>
        </p:nvSpPr>
        <p:spPr>
          <a:xfrm>
            <a:off x="619504" y="4012446"/>
            <a:ext cx="5168900" cy="244682"/>
          </a:xfrm>
          <a:prstGeom prst="rect">
            <a:avLst/>
          </a:prstGeom>
        </p:spPr>
        <p:txBody>
          <a:bodyPr wrap="square">
            <a:spAutoFit/>
          </a:bodyPr>
          <a:lstStyle>
            <a:lvl1pPr marL="0" indent="0" algn="r">
              <a:buNone/>
              <a:defRPr lang="zh-CN" altLang="en-US" sz="1100" dirty="0">
                <a:solidFill>
                  <a:schemeClr val="bg1"/>
                </a:solidFill>
              </a:defRPr>
            </a:lvl1pPr>
          </a:lstStyle>
          <a:p>
            <a:pPr marL="0" lvl="0" algn="r" defTabSz="914400"/>
            <a:endParaRPr lang="zh-CN" altLang="en-US" dirty="0"/>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18" name="矩形 17"/>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 name="标题 1"/>
          <p:cNvSpPr>
            <a:spLocks noGrp="1"/>
          </p:cNvSpPr>
          <p:nvPr>
            <p:ph type="title" hasCustomPrompt="1"/>
          </p:nvPr>
        </p:nvSpPr>
        <p:spPr>
          <a:xfrm>
            <a:off x="619504" y="2948751"/>
            <a:ext cx="3355272" cy="1042527"/>
          </a:xfrm>
        </p:spPr>
        <p:txBody>
          <a:bodyPr/>
          <a:lstStyle>
            <a:lvl1pPr algn="l">
              <a:defRPr b="1">
                <a:solidFill>
                  <a:srgbClr val="00B0F0"/>
                </a:solidFill>
              </a:defRPr>
            </a:lvl1pPr>
          </a:lstStyle>
          <a:p>
            <a:r>
              <a:rPr lang="zh-CN" altLang="en-US" dirty="0"/>
              <a:t>单击此处编辑</a:t>
            </a:r>
            <a:endParaRPr lang="zh-CN" altLang="en-US" dirty="0"/>
          </a:p>
        </p:txBody>
      </p:sp>
      <p:sp>
        <p:nvSpPr>
          <p:cNvPr id="17" name="标题 1"/>
          <p:cNvSpPr txBox="1"/>
          <p:nvPr userDrawn="1"/>
        </p:nvSpPr>
        <p:spPr bwMode="auto">
          <a:xfrm>
            <a:off x="619504" y="4029379"/>
            <a:ext cx="3355272" cy="84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4000">
                <a:solidFill>
                  <a:srgbClr val="C00000"/>
                </a:solidFill>
                <a:latin typeface="+mj-lt"/>
                <a:ea typeface="+mj-ea"/>
                <a:cs typeface="+mj-cs"/>
                <a:sym typeface="Calibri Light" panose="020F0302020204030204" charset="0"/>
              </a:defRPr>
            </a:lvl1pPr>
            <a:lvl2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2pPr>
            <a:lvl3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3pPr>
            <a:lvl4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4pPr>
            <a:lvl5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5pPr>
            <a:lvl6pPr marL="4572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6pPr>
            <a:lvl7pPr marL="9144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7pPr>
            <a:lvl8pPr marL="13716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8pPr>
            <a:lvl9pPr marL="18288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9pPr>
          </a:lstStyle>
          <a:p>
            <a:pPr algn="l">
              <a:buFontTx/>
            </a:pPr>
            <a:r>
              <a:rPr lang="zh-CN" altLang="en-US" sz="2800" kern="0" dirty="0">
                <a:solidFill>
                  <a:srgbClr val="00B0F0"/>
                </a:solidFill>
              </a:rPr>
              <a:t>单击此处编辑母版标题样式</a:t>
            </a:r>
            <a:endParaRPr lang="zh-CN" altLang="en-US" sz="2800" kern="0" dirty="0">
              <a:solidFill>
                <a:srgbClr val="00B0F0"/>
              </a:solidFill>
            </a:endParaRPr>
          </a:p>
        </p:txBody>
      </p:sp>
      <p:grpSp>
        <p:nvGrpSpPr>
          <p:cNvPr id="15" name="组合 14"/>
          <p:cNvGrpSpPr/>
          <p:nvPr userDrawn="1"/>
        </p:nvGrpSpPr>
        <p:grpSpPr>
          <a:xfrm>
            <a:off x="741933" y="49353"/>
            <a:ext cx="2066734" cy="1556858"/>
            <a:chOff x="741933" y="49353"/>
            <a:chExt cx="2066734" cy="1556858"/>
          </a:xfrm>
        </p:grpSpPr>
        <p:grpSp>
          <p:nvGrpSpPr>
            <p:cNvPr id="16" name="组合 15"/>
            <p:cNvGrpSpPr/>
            <p:nvPr/>
          </p:nvGrpSpPr>
          <p:grpSpPr>
            <a:xfrm>
              <a:off x="741933" y="49353"/>
              <a:ext cx="2066734" cy="1556858"/>
              <a:chOff x="741933" y="49353"/>
              <a:chExt cx="2066734" cy="1556858"/>
            </a:xfrm>
          </p:grpSpPr>
          <p:sp>
            <p:nvSpPr>
              <p:cNvPr id="21" name="文本框 20"/>
              <p:cNvSpPr txBox="1"/>
              <p:nvPr/>
            </p:nvSpPr>
            <p:spPr>
              <a:xfrm>
                <a:off x="1239007" y="1226093"/>
                <a:ext cx="1569660" cy="369332"/>
              </a:xfrm>
              <a:prstGeom prst="rect">
                <a:avLst/>
              </a:prstGeom>
              <a:noFill/>
              <a:effectLst/>
            </p:spPr>
            <p:txBody>
              <a:bodyPr wrap="non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虚拟化的概念</a:t>
                </a:r>
                <a:endParaRPr lang="zh-CN" altLang="en-US" dirty="0">
                  <a:solidFill>
                    <a:srgbClr val="0070C0"/>
                  </a:solidFill>
                  <a:latin typeface="微软雅黑" panose="020B0503020204020204" pitchFamily="34" charset="-122"/>
                  <a:ea typeface="微软雅黑" panose="020B0503020204020204" pitchFamily="34" charset="-122"/>
                </a:endParaRPr>
              </a:p>
            </p:txBody>
          </p:sp>
          <p:pic>
            <p:nvPicPr>
              <p:cNvPr id="22" name="Picture 4" descr="Openstack-vertical-small.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2386"/>
              <a:stretch>
                <a:fillRect/>
              </a:stretch>
            </p:blipFill>
            <p:spPr bwMode="auto">
              <a:xfrm>
                <a:off x="741933" y="49353"/>
                <a:ext cx="1193192" cy="926086"/>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p:cNvSpPr txBox="1"/>
              <p:nvPr/>
            </p:nvSpPr>
            <p:spPr>
              <a:xfrm>
                <a:off x="773920" y="1144546"/>
                <a:ext cx="562975" cy="461665"/>
              </a:xfrm>
              <a:prstGeom prst="rect">
                <a:avLst/>
              </a:prstGeom>
              <a:noFill/>
              <a:effectLst/>
            </p:spPr>
            <p:txBody>
              <a:bodyPr wrap="none" rtlCol="0">
                <a:spAutoFit/>
              </a:bodyPr>
              <a:lstStyle/>
              <a:p>
                <a:r>
                  <a:rPr lang="en-US" altLang="zh-CN" sz="2400" b="1" dirty="0">
                    <a:solidFill>
                      <a:srgbClr val="0070C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02</a:t>
                </a:r>
                <a:endParaRPr lang="zh-CN" altLang="en-US" sz="2400" b="1" dirty="0">
                  <a:solidFill>
                    <a:srgbClr val="0070C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grpSp>
        <p:pic>
          <p:nvPicPr>
            <p:cNvPr id="19" name="Picture 4" descr="Openstack-vertical-small.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2386"/>
            <a:stretch>
              <a:fillRect/>
            </a:stretch>
          </p:blipFill>
          <p:spPr bwMode="auto">
            <a:xfrm>
              <a:off x="741933" y="49353"/>
              <a:ext cx="1193192" cy="926086"/>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接连接符 19"/>
            <p:cNvCxnSpPr/>
            <p:nvPr/>
          </p:nvCxnSpPr>
          <p:spPr bwMode="auto">
            <a:xfrm>
              <a:off x="845226" y="1145326"/>
              <a:ext cx="1859874" cy="0"/>
            </a:xfrm>
            <a:prstGeom prst="line">
              <a:avLst/>
            </a:prstGeom>
            <a:ln>
              <a:solidFill>
                <a:srgbClr val="4F81BD"/>
              </a:solidFill>
            </a:ln>
          </p:spPr>
          <p:style>
            <a:lnRef idx="2">
              <a:schemeClr val="accent2"/>
            </a:lnRef>
            <a:fillRef idx="0">
              <a:schemeClr val="accent2"/>
            </a:fillRef>
            <a:effectRef idx="1">
              <a:schemeClr val="accent2"/>
            </a:effectRef>
            <a:fontRef idx="minor">
              <a:schemeClr val="tx1"/>
            </a:fontRef>
          </p:style>
        </p:cxnSp>
      </p:grpSp>
      <p:pic>
        <p:nvPicPr>
          <p:cNvPr id="1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18" name="矩形 17"/>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 name="标题 1"/>
          <p:cNvSpPr>
            <a:spLocks noGrp="1"/>
          </p:cNvSpPr>
          <p:nvPr>
            <p:ph type="title" hasCustomPrompt="1"/>
          </p:nvPr>
        </p:nvSpPr>
        <p:spPr>
          <a:xfrm>
            <a:off x="619504" y="2948751"/>
            <a:ext cx="3355272" cy="1042527"/>
          </a:xfrm>
        </p:spPr>
        <p:txBody>
          <a:bodyPr/>
          <a:lstStyle>
            <a:lvl1pPr algn="l">
              <a:defRPr b="1">
                <a:solidFill>
                  <a:srgbClr val="00B0F0"/>
                </a:solidFill>
              </a:defRPr>
            </a:lvl1pPr>
          </a:lstStyle>
          <a:p>
            <a:r>
              <a:rPr lang="zh-CN" altLang="en-US" dirty="0"/>
              <a:t>单击此处编辑</a:t>
            </a:r>
            <a:endParaRPr lang="zh-CN" altLang="en-US" dirty="0"/>
          </a:p>
        </p:txBody>
      </p:sp>
      <p:sp>
        <p:nvSpPr>
          <p:cNvPr id="17" name="标题 1"/>
          <p:cNvSpPr txBox="1"/>
          <p:nvPr userDrawn="1"/>
        </p:nvSpPr>
        <p:spPr bwMode="auto">
          <a:xfrm>
            <a:off x="619504" y="4029379"/>
            <a:ext cx="3355272" cy="84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4000">
                <a:solidFill>
                  <a:srgbClr val="C00000"/>
                </a:solidFill>
                <a:latin typeface="+mj-lt"/>
                <a:ea typeface="+mj-ea"/>
                <a:cs typeface="+mj-cs"/>
                <a:sym typeface="Calibri Light" panose="020F0302020204030204" charset="0"/>
              </a:defRPr>
            </a:lvl1pPr>
            <a:lvl2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2pPr>
            <a:lvl3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3pPr>
            <a:lvl4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4pPr>
            <a:lvl5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5pPr>
            <a:lvl6pPr marL="4572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6pPr>
            <a:lvl7pPr marL="9144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7pPr>
            <a:lvl8pPr marL="13716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8pPr>
            <a:lvl9pPr marL="18288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9pPr>
          </a:lstStyle>
          <a:p>
            <a:pPr algn="l">
              <a:buFontTx/>
            </a:pPr>
            <a:r>
              <a:rPr lang="zh-CN" altLang="en-US" sz="2800" kern="0" dirty="0">
                <a:solidFill>
                  <a:srgbClr val="00B0F0"/>
                </a:solidFill>
              </a:rPr>
              <a:t>单击此处编辑母版标题样式</a:t>
            </a:r>
            <a:endParaRPr lang="zh-CN" altLang="en-US" sz="2800" kern="0" dirty="0">
              <a:solidFill>
                <a:srgbClr val="00B0F0"/>
              </a:solidFill>
            </a:endParaRPr>
          </a:p>
        </p:txBody>
      </p:sp>
      <p:grpSp>
        <p:nvGrpSpPr>
          <p:cNvPr id="12" name="组合 11"/>
          <p:cNvGrpSpPr/>
          <p:nvPr userDrawn="1"/>
        </p:nvGrpSpPr>
        <p:grpSpPr>
          <a:xfrm>
            <a:off x="741933" y="49353"/>
            <a:ext cx="2332833" cy="1556858"/>
            <a:chOff x="741933" y="49353"/>
            <a:chExt cx="2332833" cy="1556858"/>
          </a:xfrm>
        </p:grpSpPr>
        <p:grpSp>
          <p:nvGrpSpPr>
            <p:cNvPr id="13" name="组合 12"/>
            <p:cNvGrpSpPr/>
            <p:nvPr/>
          </p:nvGrpSpPr>
          <p:grpSpPr>
            <a:xfrm>
              <a:off x="741933" y="49353"/>
              <a:ext cx="2332833" cy="1556858"/>
              <a:chOff x="741933" y="49353"/>
              <a:chExt cx="2332833" cy="1556858"/>
            </a:xfrm>
          </p:grpSpPr>
          <p:sp>
            <p:nvSpPr>
              <p:cNvPr id="25" name="文本框 24"/>
              <p:cNvSpPr txBox="1"/>
              <p:nvPr/>
            </p:nvSpPr>
            <p:spPr>
              <a:xfrm>
                <a:off x="1239007" y="1226093"/>
                <a:ext cx="1835759" cy="369332"/>
              </a:xfrm>
              <a:prstGeom prst="rect">
                <a:avLst/>
              </a:prstGeom>
              <a:noFill/>
              <a:effectLst/>
            </p:spPr>
            <p:txBody>
              <a:bodyPr wrap="none" rtlCol="0">
                <a:spAutoFit/>
              </a:bodyPr>
              <a:lstStyle/>
              <a:p>
                <a:r>
                  <a:rPr lang="en-US" altLang="zh-CN" dirty="0" err="1">
                    <a:solidFill>
                      <a:srgbClr val="0070C0"/>
                    </a:solidFill>
                    <a:latin typeface="微软雅黑" panose="020B0503020204020204" pitchFamily="34" charset="-122"/>
                    <a:ea typeface="微软雅黑" panose="020B0503020204020204" pitchFamily="34" charset="-122"/>
                  </a:rPr>
                  <a:t>OpenStack</a:t>
                </a:r>
                <a:r>
                  <a:rPr lang="zh-CN" altLang="en-US" dirty="0">
                    <a:solidFill>
                      <a:srgbClr val="0070C0"/>
                    </a:solidFill>
                    <a:latin typeface="微软雅黑" panose="020B0503020204020204" pitchFamily="34" charset="-122"/>
                    <a:ea typeface="微软雅黑" panose="020B0503020204020204" pitchFamily="34" charset="-122"/>
                  </a:rPr>
                  <a:t>项目</a:t>
                </a:r>
                <a:endParaRPr lang="zh-CN" altLang="en-US" dirty="0">
                  <a:solidFill>
                    <a:srgbClr val="0070C0"/>
                  </a:solidFill>
                  <a:latin typeface="微软雅黑" panose="020B0503020204020204" pitchFamily="34" charset="-122"/>
                  <a:ea typeface="微软雅黑" panose="020B0503020204020204" pitchFamily="34" charset="-122"/>
                </a:endParaRPr>
              </a:p>
            </p:txBody>
          </p:sp>
          <p:pic>
            <p:nvPicPr>
              <p:cNvPr id="26" name="Picture 4" descr="Openstack-vertical-small.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2386"/>
              <a:stretch>
                <a:fillRect/>
              </a:stretch>
            </p:blipFill>
            <p:spPr bwMode="auto">
              <a:xfrm>
                <a:off x="741933" y="49353"/>
                <a:ext cx="1193192" cy="926086"/>
              </a:xfrm>
              <a:prstGeom prst="rect">
                <a:avLst/>
              </a:prstGeom>
              <a:noFill/>
              <a:extLst>
                <a:ext uri="{909E8E84-426E-40DD-AFC4-6F175D3DCCD1}">
                  <a14:hiddenFill xmlns:a14="http://schemas.microsoft.com/office/drawing/2010/main">
                    <a:solidFill>
                      <a:srgbClr val="FFFFFF"/>
                    </a:solidFill>
                  </a14:hiddenFill>
                </a:ext>
              </a:extLst>
            </p:spPr>
          </p:pic>
          <p:sp>
            <p:nvSpPr>
              <p:cNvPr id="27" name="文本框 26"/>
              <p:cNvSpPr txBox="1"/>
              <p:nvPr/>
            </p:nvSpPr>
            <p:spPr>
              <a:xfrm>
                <a:off x="773920" y="1144546"/>
                <a:ext cx="562975" cy="461665"/>
              </a:xfrm>
              <a:prstGeom prst="rect">
                <a:avLst/>
              </a:prstGeom>
              <a:noFill/>
              <a:effectLst/>
            </p:spPr>
            <p:txBody>
              <a:bodyPr wrap="none" rtlCol="0">
                <a:spAutoFit/>
              </a:bodyPr>
              <a:lstStyle/>
              <a:p>
                <a:r>
                  <a:rPr lang="en-US" altLang="zh-CN" sz="2400" b="1" dirty="0">
                    <a:solidFill>
                      <a:srgbClr val="0070C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03</a:t>
                </a:r>
                <a:endParaRPr lang="zh-CN" altLang="en-US" sz="2400" b="1" dirty="0">
                  <a:solidFill>
                    <a:srgbClr val="0070C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grpSp>
        <p:pic>
          <p:nvPicPr>
            <p:cNvPr id="14" name="Picture 4" descr="Openstack-vertical-small.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2386"/>
            <a:stretch>
              <a:fillRect/>
            </a:stretch>
          </p:blipFill>
          <p:spPr bwMode="auto">
            <a:xfrm>
              <a:off x="741933" y="49353"/>
              <a:ext cx="1193192" cy="926086"/>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bwMode="auto">
            <a:xfrm flipV="1">
              <a:off x="845226" y="1144546"/>
              <a:ext cx="2113426" cy="780"/>
            </a:xfrm>
            <a:prstGeom prst="line">
              <a:avLst/>
            </a:prstGeom>
            <a:ln>
              <a:solidFill>
                <a:srgbClr val="4F81BD"/>
              </a:solidFill>
            </a:ln>
          </p:spPr>
          <p:style>
            <a:lnRef idx="2">
              <a:schemeClr val="accent2"/>
            </a:lnRef>
            <a:fillRef idx="0">
              <a:schemeClr val="accent2"/>
            </a:fillRef>
            <a:effectRef idx="1">
              <a:schemeClr val="accent2"/>
            </a:effectRef>
            <a:fontRef idx="minor">
              <a:schemeClr val="tx1"/>
            </a:fontRef>
          </p:style>
        </p:cxnSp>
      </p:grpSp>
      <p:pic>
        <p:nvPicPr>
          <p:cNvPr id="1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4" name="灯片编号占位符 3"/>
          <p:cNvSpPr>
            <a:spLocks noGrp="1"/>
          </p:cNvSpPr>
          <p:nvPr>
            <p:ph type="sldNum" sz="quarter" idx="12"/>
          </p:nvPr>
        </p:nvSpPr>
        <p:spPr/>
        <p:txBody>
          <a:bodyPr/>
          <a:lstStyle>
            <a:lvl1pPr algn="l">
              <a:defRPr/>
            </a:lvl1pPr>
          </a:lstStyle>
          <a:p>
            <a:endParaRPr lang="zh-CN" altLang="en-US"/>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83000">
              <a:srgbClr val="E6E3DE"/>
            </a:gs>
            <a:gs pos="20000">
              <a:srgbClr val="F7F4ED"/>
            </a:gs>
          </a:gsLst>
          <a:path path="circle">
            <a:fillToRect l="50000" t="50000" r="50000" b="50000"/>
          </a:path>
        </a:gra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20281" y="1308606"/>
            <a:ext cx="6858000" cy="68580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flipV="1">
            <a:off x="6965734" y="-2076852"/>
            <a:ext cx="6858000" cy="68580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6" name="页脚占位符 5"/>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7" name="灯片编号占位符 6"/>
          <p:cNvSpPr>
            <a:spLocks noGrp="1"/>
          </p:cNvSpPr>
          <p:nvPr>
            <p:ph type="sldNum" sz="quarter" idx="12"/>
          </p:nvPr>
        </p:nvSpPr>
        <p:spPr/>
        <p:txBody>
          <a:bodyPr/>
          <a:lstStyle>
            <a:lvl1pPr algn="l">
              <a:defRPr/>
            </a:lvl1pPr>
          </a:lstStyle>
          <a:p>
            <a:endParaRPr lang="zh-CN" alt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6" name="页脚占位符 5"/>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7" name="灯片编号占位符 6"/>
          <p:cNvSpPr>
            <a:spLocks noGrp="1"/>
          </p:cNvSpPr>
          <p:nvPr>
            <p:ph type="sldNum" sz="quarter" idx="12"/>
          </p:nvPr>
        </p:nvSpPr>
        <p:spPr/>
        <p:txBody>
          <a:bodyPr/>
          <a:lstStyle>
            <a:lvl1pPr algn="l">
              <a:defRPr/>
            </a:lvl1pPr>
          </a:lstStyle>
          <a:p>
            <a:endParaRPr lang="zh-CN" alt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p:txBody>
          <a:bodyPr/>
          <a:lstStyle>
            <a:lvl1pPr algn="l">
              <a:defRPr/>
            </a:lvl1pPr>
          </a:lstStyle>
          <a:p>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50800"/>
            <a:ext cx="2628900" cy="61277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50800"/>
            <a:ext cx="7734300" cy="61277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p:txBody>
          <a:bodyPr/>
          <a:lstStyle>
            <a:lvl1pPr algn="l">
              <a:defRPr/>
            </a:lvl1pPr>
          </a:lstStyle>
          <a:p>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50800"/>
            <a:ext cx="10515600" cy="798513"/>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838200" y="1120775"/>
            <a:ext cx="10515600" cy="5057775"/>
          </a:xfrm>
        </p:spPr>
        <p:txBody>
          <a:bodyPr/>
          <a:lstStyle/>
          <a:p>
            <a:endParaRPr lang="zh-CN" altLang="en-US"/>
          </a:p>
        </p:txBody>
      </p:sp>
      <p:sp>
        <p:nvSpPr>
          <p:cNvPr id="5" name="页脚占位符 4"/>
          <p:cNvSpPr>
            <a:spLocks noGrp="1"/>
          </p:cNvSpPr>
          <p:nvPr>
            <p:ph type="ftr" sz="quarter" idx="11"/>
          </p:nvPr>
        </p:nvSpPr>
        <p:spPr>
          <a:xfrm>
            <a:off x="4038600" y="6356350"/>
            <a:ext cx="4114800" cy="365125"/>
          </a:xfrm>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a:xfrm>
            <a:off x="8610600" y="6356350"/>
            <a:ext cx="2743200" cy="365125"/>
          </a:xfrm>
        </p:spPr>
        <p:txBody>
          <a:bodyPr/>
          <a:lstStyle>
            <a:lvl1pPr algn="l">
              <a:defRPr/>
            </a:lvl1pPr>
          </a:lstStyle>
          <a:p>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sz="4800">
                <a:solidFill>
                  <a:srgbClr val="C0000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5" name="页脚占位符 4"/>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p:txBody>
          <a:bodyPr/>
          <a:lstStyle>
            <a:lvl1pPr algn="l">
              <a:defRPr/>
            </a:lvl1pPr>
          </a:lstStyle>
          <a:p>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496" y="-20538"/>
            <a:ext cx="12208675" cy="375651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800"/>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3600"/>
            </a:lvl1pPr>
            <a:lvl2pPr>
              <a:defRPr sz="3200"/>
            </a:lvl2pPr>
            <a:lvl3pPr>
              <a:defRPr sz="2800"/>
            </a:lvl3pPr>
            <a:lvl4pPr>
              <a:defRPr sz="2400"/>
            </a:lvl4pPr>
            <a:lvl5pPr>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p:txBody>
          <a:bodyPr/>
          <a:lstStyle>
            <a:lvl1pPr algn="l">
              <a:defRPr/>
            </a:lvl1pPr>
          </a:lstStyle>
          <a:p>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ctr"/>
          <a:lstStyle>
            <a:lvl1pPr algn="ctr">
              <a:defRPr sz="4000" b="0"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423388"/>
            <a:ext cx="10363200" cy="1500187"/>
          </a:xfrm>
        </p:spPr>
        <p:txBody>
          <a:bodyPr anchor="ctr"/>
          <a:lstStyle>
            <a:lvl1pPr marL="0" indent="0" algn="ctr">
              <a:buNone/>
              <a:defRPr sz="4800">
                <a:solidFill>
                  <a:srgbClr val="C0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endParaRPr lang="zh-CN" altLang="en-US" dirty="0"/>
          </a:p>
        </p:txBody>
      </p:sp>
      <p:sp>
        <p:nvSpPr>
          <p:cNvPr id="5" name="页脚占位符 4"/>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p:txBody>
          <a:bodyPr/>
          <a:lstStyle>
            <a:lvl1pPr algn="l">
              <a:defRPr/>
            </a:lvl1pPr>
          </a:lstStyle>
          <a:p>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67864" y="6525170"/>
            <a:ext cx="1224136" cy="332830"/>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120775"/>
            <a:ext cx="5181600" cy="505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120775"/>
            <a:ext cx="5181600" cy="505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7" name="灯片编号占位符 6"/>
          <p:cNvSpPr>
            <a:spLocks noGrp="1"/>
          </p:cNvSpPr>
          <p:nvPr>
            <p:ph type="sldNum" sz="quarter" idx="12"/>
          </p:nvPr>
        </p:nvSpPr>
        <p:spPr/>
        <p:txBody>
          <a:bodyPr/>
          <a:lstStyle>
            <a:lvl1pPr algn="l">
              <a:defRPr/>
            </a:lvl1pPr>
          </a:lstStyle>
          <a:p>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页脚占位符 7"/>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9" name="灯片编号占位符 8"/>
          <p:cNvSpPr>
            <a:spLocks noGrp="1"/>
          </p:cNvSpPr>
          <p:nvPr>
            <p:ph type="sldNum" sz="quarter" idx="12"/>
          </p:nvPr>
        </p:nvSpPr>
        <p:spPr/>
        <p:txBody>
          <a:bodyPr/>
          <a:lstStyle>
            <a:lvl1pPr algn="l">
              <a:defRPr/>
            </a:lvl1p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1" name="矩形 10"/>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grpSp>
        <p:nvGrpSpPr>
          <p:cNvPr id="2" name="组合 1"/>
          <p:cNvGrpSpPr/>
          <p:nvPr userDrawn="1"/>
        </p:nvGrpSpPr>
        <p:grpSpPr>
          <a:xfrm>
            <a:off x="-177800" y="-127000"/>
            <a:ext cx="2614611" cy="1590675"/>
            <a:chOff x="-177800" y="-127000"/>
            <a:chExt cx="2614611" cy="1590675"/>
          </a:xfrm>
        </p:grpSpPr>
        <p:sp>
          <p:nvSpPr>
            <p:cNvPr id="6" name="矩形 5"/>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8" name="矩形 7"/>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userDrawn="1"/>
        </p:nvSpPr>
        <p:spPr>
          <a:xfrm>
            <a:off x="1538288" y="2460973"/>
            <a:ext cx="1181100" cy="11811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3143249" y="3414714"/>
            <a:ext cx="1181100" cy="11811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2443162" y="27622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3" name="标题 2"/>
          <p:cNvSpPr>
            <a:spLocks noGrp="1"/>
          </p:cNvSpPr>
          <p:nvPr>
            <p:ph type="title" hasCustomPrompt="1"/>
          </p:nvPr>
        </p:nvSpPr>
        <p:spPr>
          <a:xfrm>
            <a:off x="2627577" y="2926604"/>
            <a:ext cx="694267" cy="798513"/>
          </a:xfrm>
        </p:spPr>
        <p:txBody>
          <a:bodyPr/>
          <a:lstStyle>
            <a:lvl1pPr>
              <a:defRPr sz="7200" b="1">
                <a:solidFill>
                  <a:schemeClr val="bg1"/>
                </a:solidFill>
                <a:latin typeface="+mn-lt"/>
              </a:defRPr>
            </a:lvl1pPr>
          </a:lstStyle>
          <a:p>
            <a:r>
              <a:rPr lang="en-US" altLang="zh-CN" dirty="0"/>
              <a:t>1</a:t>
            </a:r>
            <a:endParaRPr lang="zh-CN" altLang="en-US" dirty="0"/>
          </a:p>
        </p:txBody>
      </p:sp>
      <p:sp>
        <p:nvSpPr>
          <p:cNvPr id="20" name="文本占位符 21"/>
          <p:cNvSpPr>
            <a:spLocks noGrp="1"/>
          </p:cNvSpPr>
          <p:nvPr>
            <p:ph type="body" sz="quarter" idx="14" hasCustomPrompt="1"/>
          </p:nvPr>
        </p:nvSpPr>
        <p:spPr>
          <a:xfrm>
            <a:off x="4633457" y="2007344"/>
            <a:ext cx="5405967" cy="670120"/>
          </a:xfrm>
          <a:prstGeom prst="rect">
            <a:avLst/>
          </a:prstGeom>
          <a:noFill/>
        </p:spPr>
        <p:txBody>
          <a:bodyPr wrap="square" rtlCol="0">
            <a:spAutoFit/>
          </a:bodyPr>
          <a:lstStyle>
            <a:lvl1pPr marL="0" indent="0">
              <a:buNone/>
              <a:defRPr lang="zh-CN" altLang="en-US" sz="2800" b="1" dirty="0">
                <a:solidFill>
                  <a:srgbClr val="00B0F0"/>
                </a:solidFill>
                <a:latin typeface="微软雅黑" panose="020B0503020204020204" pitchFamily="34" charset="-122"/>
                <a:ea typeface="微软雅黑" panose="020B0503020204020204" pitchFamily="34" charset="-122"/>
              </a:defRPr>
            </a:lvl1pPr>
          </a:lstStyle>
          <a:p>
            <a:pPr marL="0" lvl="0" defTabSz="914400"/>
            <a:r>
              <a:rPr lang="zh-CN" altLang="en-US" dirty="0"/>
              <a:t>添加标题</a:t>
            </a:r>
            <a:endParaRPr lang="zh-CN" altLang="en-US" dirty="0"/>
          </a:p>
        </p:txBody>
      </p:sp>
      <p:sp>
        <p:nvSpPr>
          <p:cNvPr id="22" name="文本占位符 21"/>
          <p:cNvSpPr>
            <a:spLocks noGrp="1"/>
          </p:cNvSpPr>
          <p:nvPr>
            <p:ph type="body" sz="quarter" idx="15" hasCustomPrompt="1"/>
          </p:nvPr>
        </p:nvSpPr>
        <p:spPr>
          <a:xfrm>
            <a:off x="4633456" y="2703560"/>
            <a:ext cx="58821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400"/>
            <a:r>
              <a:rPr lang="zh-CN" altLang="en-US" dirty="0"/>
              <a:t>添加标题</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页脚占位符 3"/>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5" name="灯片编号占位符 4"/>
          <p:cNvSpPr>
            <a:spLocks noGrp="1"/>
          </p:cNvSpPr>
          <p:nvPr>
            <p:ph type="sldNum" sz="quarter" idx="12"/>
          </p:nvPr>
        </p:nvSpPr>
        <p:spPr/>
        <p:txBody>
          <a:bodyPr/>
          <a:lstStyle>
            <a:lvl1pPr algn="l">
              <a:defRPr/>
            </a:lvl1pPr>
          </a:lstStyle>
          <a:p>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4" name="灯片编号占位符 3"/>
          <p:cNvSpPr>
            <a:spLocks noGrp="1"/>
          </p:cNvSpPr>
          <p:nvPr>
            <p:ph type="sldNum" sz="quarter" idx="12"/>
          </p:nvPr>
        </p:nvSpPr>
        <p:spPr/>
        <p:txBody>
          <a:bodyPr/>
          <a:lstStyle>
            <a:lvl1pPr algn="l">
              <a:defRPr/>
            </a:lvl1pPr>
          </a:lstStyle>
          <a:p>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showMasterSp="0">
  <p:cSld name="1_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4" name="灯片编号占位符 3"/>
          <p:cNvSpPr>
            <a:spLocks noGrp="1"/>
          </p:cNvSpPr>
          <p:nvPr>
            <p:ph type="sldNum" sz="quarter" idx="12"/>
          </p:nvPr>
        </p:nvSpPr>
        <p:spPr/>
        <p:txBody>
          <a:bodyPr/>
          <a:lstStyle>
            <a:lvl1pPr algn="l">
              <a:defRPr/>
            </a:lvl1pPr>
          </a:lstStyle>
          <a:p>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6" name="页脚占位符 5"/>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7" name="灯片编号占位符 6"/>
          <p:cNvSpPr>
            <a:spLocks noGrp="1"/>
          </p:cNvSpPr>
          <p:nvPr>
            <p:ph type="sldNum" sz="quarter" idx="12"/>
          </p:nvPr>
        </p:nvSpPr>
        <p:spPr/>
        <p:txBody>
          <a:bodyPr/>
          <a:lstStyle>
            <a:lvl1pPr algn="l">
              <a:defRPr/>
            </a:lvl1pPr>
          </a:lstStyle>
          <a:p>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6" name="页脚占位符 5"/>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7" name="灯片编号占位符 6"/>
          <p:cNvSpPr>
            <a:spLocks noGrp="1"/>
          </p:cNvSpPr>
          <p:nvPr>
            <p:ph type="sldNum" sz="quarter" idx="12"/>
          </p:nvPr>
        </p:nvSpPr>
        <p:spPr/>
        <p:txBody>
          <a:bodyPr/>
          <a:lstStyle>
            <a:lvl1pPr algn="l">
              <a:defRPr/>
            </a:lvl1pPr>
          </a:lstStyle>
          <a:p>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p:txBody>
          <a:bodyPr/>
          <a:lstStyle>
            <a:lvl1pPr algn="l">
              <a:defRPr/>
            </a:lvl1pPr>
          </a:lstStyle>
          <a:p>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50800"/>
            <a:ext cx="2628900" cy="61277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50800"/>
            <a:ext cx="7734300" cy="61277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p:txBody>
          <a:bodyPr/>
          <a:lstStyle>
            <a:lvl1pPr algn="l">
              <a:defRPr/>
            </a:lvl1pPr>
          </a:lstStyle>
          <a:p>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50800"/>
            <a:ext cx="10515600" cy="798513"/>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838200" y="1120775"/>
            <a:ext cx="10515600" cy="5057775"/>
          </a:xfrm>
        </p:spPr>
        <p:txBody>
          <a:bodyPr/>
          <a:lstStyle/>
          <a:p>
            <a:endParaRPr lang="zh-CN" altLang="en-US"/>
          </a:p>
        </p:txBody>
      </p:sp>
      <p:sp>
        <p:nvSpPr>
          <p:cNvPr id="5" name="页脚占位符 4"/>
          <p:cNvSpPr>
            <a:spLocks noGrp="1"/>
          </p:cNvSpPr>
          <p:nvPr>
            <p:ph type="ftr" sz="quarter" idx="11"/>
          </p:nvPr>
        </p:nvSpPr>
        <p:spPr>
          <a:xfrm>
            <a:off x="4038600" y="6356350"/>
            <a:ext cx="4114800" cy="365125"/>
          </a:xfrm>
        </p:spPr>
        <p:txBody>
          <a:bodyPr/>
          <a:lstStyle>
            <a:lvl1pPr>
              <a:defRPr/>
            </a:lvl1pPr>
          </a:lstStyle>
          <a:p>
            <a:r>
              <a:rPr lang="zh-CN" altLang="en-US"/>
              <a:t>版权所有： 南京第五十五所计算开发有限公司</a:t>
            </a:r>
            <a:endParaRPr lang="zh-CN" altLang="zh-CN"/>
          </a:p>
        </p:txBody>
      </p:sp>
      <p:sp>
        <p:nvSpPr>
          <p:cNvPr id="6" name="灯片编号占位符 5"/>
          <p:cNvSpPr>
            <a:spLocks noGrp="1"/>
          </p:cNvSpPr>
          <p:nvPr>
            <p:ph type="sldNum" sz="quarter" idx="12"/>
          </p:nvPr>
        </p:nvSpPr>
        <p:spPr>
          <a:xfrm>
            <a:off x="8610600" y="6356350"/>
            <a:ext cx="2743200" cy="365125"/>
          </a:xfrm>
        </p:spPr>
        <p:txBody>
          <a:bodyPr/>
          <a:lstStyle>
            <a:lvl1pPr algn="l">
              <a:defRPr/>
            </a:lvl1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6" name="矩形 5"/>
          <p:cNvSpPr/>
          <p:nvPr userDrawn="1"/>
        </p:nvSpPr>
        <p:spPr>
          <a:xfrm>
            <a:off x="4972050" y="-1"/>
            <a:ext cx="7219950" cy="6934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676650" y="-1"/>
            <a:ext cx="1295401" cy="117054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3676650" y="1158607"/>
            <a:ext cx="1295401" cy="117054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676650" y="2280173"/>
            <a:ext cx="1295401" cy="465402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2381248" y="1158607"/>
            <a:ext cx="1295401" cy="1170543"/>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1085846" y="1158607"/>
            <a:ext cx="1295401" cy="1170543"/>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209556" y="1146672"/>
            <a:ext cx="1295401" cy="1170543"/>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1085846" y="0"/>
            <a:ext cx="1295401" cy="117054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4972053" y="1158607"/>
            <a:ext cx="7219947" cy="1170543"/>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21"/>
          <p:cNvSpPr>
            <a:spLocks noGrp="1"/>
          </p:cNvSpPr>
          <p:nvPr>
            <p:ph type="body" sz="quarter" idx="11"/>
          </p:nvPr>
        </p:nvSpPr>
        <p:spPr>
          <a:xfrm>
            <a:off x="5181607" y="1365313"/>
            <a:ext cx="5405967" cy="757130"/>
          </a:xfrm>
          <a:prstGeom prst="rect">
            <a:avLst/>
          </a:prstGeom>
          <a:noFill/>
        </p:spPr>
        <p:txBody>
          <a:bodyPr wrap="square" rtlCol="0">
            <a:spAutoFit/>
          </a:bodyPr>
          <a:lstStyle>
            <a:lvl1pPr marL="0" indent="0">
              <a:buNone/>
              <a:defRPr lang="zh-CN" altLang="en-US" sz="4800" b="1" dirty="0">
                <a:solidFill>
                  <a:schemeClr val="bg1"/>
                </a:solidFill>
              </a:defRPr>
            </a:lvl1pPr>
          </a:lstStyle>
          <a:p>
            <a:pPr marL="0" lvl="0" defTabSz="914400"/>
            <a:endParaRPr lang="zh-CN" altLang="en-US" dirty="0"/>
          </a:p>
        </p:txBody>
      </p:sp>
      <p:sp>
        <p:nvSpPr>
          <p:cNvPr id="16" name="文本占位符 21"/>
          <p:cNvSpPr>
            <a:spLocks noGrp="1"/>
          </p:cNvSpPr>
          <p:nvPr>
            <p:ph type="body" sz="quarter" idx="12"/>
          </p:nvPr>
        </p:nvSpPr>
        <p:spPr>
          <a:xfrm>
            <a:off x="5181606" y="2508676"/>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400"/>
            <a:endParaRPr lang="zh-CN" altLang="en-US" dirty="0"/>
          </a:p>
        </p:txBody>
      </p:sp>
      <p:sp>
        <p:nvSpPr>
          <p:cNvPr id="17" name="文本占位符 21"/>
          <p:cNvSpPr>
            <a:spLocks noGrp="1"/>
          </p:cNvSpPr>
          <p:nvPr>
            <p:ph type="body" sz="quarter" idx="13"/>
          </p:nvPr>
        </p:nvSpPr>
        <p:spPr>
          <a:xfrm>
            <a:off x="5181606" y="3256640"/>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400"/>
            <a:endParaRPr lang="zh-CN" altLang="en-US" dirty="0"/>
          </a:p>
        </p:txBody>
      </p:sp>
      <p:sp>
        <p:nvSpPr>
          <p:cNvPr id="18" name="文本占位符 21"/>
          <p:cNvSpPr>
            <a:spLocks noGrp="1"/>
          </p:cNvSpPr>
          <p:nvPr>
            <p:ph type="body" sz="quarter" idx="14"/>
          </p:nvPr>
        </p:nvSpPr>
        <p:spPr>
          <a:xfrm>
            <a:off x="5181606" y="4004604"/>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400"/>
            <a:endParaRPr lang="zh-CN" altLang="en-US" dirty="0"/>
          </a:p>
        </p:txBody>
      </p:sp>
      <p:sp>
        <p:nvSpPr>
          <p:cNvPr id="19" name="文本占位符 21"/>
          <p:cNvSpPr>
            <a:spLocks noGrp="1"/>
          </p:cNvSpPr>
          <p:nvPr>
            <p:ph type="body" sz="quarter" idx="15"/>
          </p:nvPr>
        </p:nvSpPr>
        <p:spPr>
          <a:xfrm>
            <a:off x="5181606" y="4752568"/>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400"/>
            <a:endParaRPr lang="zh-CN" altLang="en-US" dirty="0"/>
          </a:p>
        </p:txBody>
      </p:sp>
      <p:sp>
        <p:nvSpPr>
          <p:cNvPr id="20" name="文本占位符 21"/>
          <p:cNvSpPr>
            <a:spLocks noGrp="1"/>
          </p:cNvSpPr>
          <p:nvPr>
            <p:ph type="body" sz="quarter" idx="16"/>
          </p:nvPr>
        </p:nvSpPr>
        <p:spPr>
          <a:xfrm>
            <a:off x="5181606" y="5465653"/>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400"/>
            <a:endParaRPr lang="zh-CN" altLang="en-US" dirty="0"/>
          </a:p>
        </p:txBody>
      </p:sp>
      <p:sp>
        <p:nvSpPr>
          <p:cNvPr id="21" name="文本占位符 21"/>
          <p:cNvSpPr>
            <a:spLocks noGrp="1"/>
          </p:cNvSpPr>
          <p:nvPr>
            <p:ph type="body" sz="quarter" idx="17"/>
          </p:nvPr>
        </p:nvSpPr>
        <p:spPr>
          <a:xfrm>
            <a:off x="5181606" y="6213617"/>
            <a:ext cx="5405967" cy="572464"/>
          </a:xfrm>
          <a:prstGeom prst="rect">
            <a:avLst/>
          </a:prstGeom>
          <a:noFill/>
        </p:spPr>
        <p:txBody>
          <a:bodyPr wrap="square" rtlCol="0">
            <a:spAutoFit/>
          </a:bodyPr>
          <a:lstStyle>
            <a:lvl1pPr marL="0" indent="0">
              <a:buNone/>
              <a:defRPr lang="zh-CN" altLang="en-US" sz="2400" dirty="0">
                <a:solidFill>
                  <a:schemeClr val="bg1"/>
                </a:solidFill>
                <a:latin typeface="微软雅黑" panose="020B0503020204020204" pitchFamily="34" charset="-122"/>
                <a:ea typeface="微软雅黑" panose="020B0503020204020204" pitchFamily="34" charset="-122"/>
              </a:defRPr>
            </a:lvl1pPr>
          </a:lstStyle>
          <a:p>
            <a:pPr marL="0" lvl="0" defTabSz="914400"/>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089529"/>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1</a:t>
            </a:r>
            <a:endParaRPr lang="zh-CN" altLang="en-US" dirty="0"/>
          </a:p>
        </p:txBody>
      </p:sp>
      <p:sp>
        <p:nvSpPr>
          <p:cNvPr id="22" name="文本占位符 2"/>
          <p:cNvSpPr>
            <a:spLocks noGrp="1"/>
          </p:cNvSpPr>
          <p:nvPr>
            <p:ph type="body" sz="quarter" idx="11" hasCustomPrompt="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r>
              <a:rPr lang="zh-CN" altLang="en-US" dirty="0"/>
              <a:t>初识云计算</a:t>
            </a:r>
            <a:endParaRPr lang="zh-CN" altLang="en-US" dirty="0"/>
          </a:p>
        </p:txBody>
      </p:sp>
      <p:sp>
        <p:nvSpPr>
          <p:cNvPr id="31" name="文本占位符 2"/>
          <p:cNvSpPr>
            <a:spLocks noGrp="1"/>
          </p:cNvSpPr>
          <p:nvPr>
            <p:ph type="body" sz="quarter" idx="14" hasCustomPrompt="1"/>
          </p:nvPr>
        </p:nvSpPr>
        <p:spPr>
          <a:xfrm>
            <a:off x="733425" y="2208653"/>
            <a:ext cx="4549775" cy="609600"/>
          </a:xfrm>
        </p:spPr>
        <p:txBody>
          <a:bodyPr/>
          <a:lstStyle>
            <a:lvl1pPr marL="0" indent="0">
              <a:buNone/>
              <a:defRPr sz="28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endParaRPr lang="zh-CN" altLang="en-US" dirty="0"/>
          </a:p>
        </p:txBody>
      </p:sp>
      <p:sp>
        <p:nvSpPr>
          <p:cNvPr id="33" name="文本占位符 2"/>
          <p:cNvSpPr>
            <a:spLocks noGrp="1"/>
          </p:cNvSpPr>
          <p:nvPr>
            <p:ph type="body" sz="quarter" idx="15"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endParaRPr lang="zh-CN" altLang="en-US" dirty="0"/>
          </a:p>
        </p:txBody>
      </p:sp>
      <p:sp>
        <p:nvSpPr>
          <p:cNvPr id="34" name="文本占位符 21"/>
          <p:cNvSpPr>
            <a:spLocks noGrp="1"/>
          </p:cNvSpPr>
          <p:nvPr>
            <p:ph type="body" sz="quarter" idx="16" hasCustomPrompt="1"/>
          </p:nvPr>
        </p:nvSpPr>
        <p:spPr>
          <a:xfrm>
            <a:off x="721856" y="2937275"/>
            <a:ext cx="29738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400"/>
            <a:r>
              <a:rPr lang="zh-CN" altLang="en-US" dirty="0"/>
              <a:t>添加标题</a:t>
            </a:r>
            <a:endParaRPr lang="zh-CN" altLang="en-US" dirty="0"/>
          </a:p>
        </p:txBody>
      </p:sp>
      <p:pic>
        <p:nvPicPr>
          <p:cNvPr id="1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089529"/>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1</a:t>
            </a:r>
            <a:endParaRPr lang="zh-CN" altLang="en-US" dirty="0"/>
          </a:p>
        </p:txBody>
      </p:sp>
      <p:sp>
        <p:nvSpPr>
          <p:cNvPr id="22" name="文本占位符 2"/>
          <p:cNvSpPr>
            <a:spLocks noGrp="1"/>
          </p:cNvSpPr>
          <p:nvPr>
            <p:ph type="body" sz="quarter" idx="11" hasCustomPrompt="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r>
              <a:rPr lang="zh-CN" altLang="en-US" dirty="0"/>
              <a:t>初识云计算</a:t>
            </a:r>
            <a:endParaRPr lang="zh-CN" altLang="en-US" dirty="0"/>
          </a:p>
        </p:txBody>
      </p:sp>
      <p:sp>
        <p:nvSpPr>
          <p:cNvPr id="31" name="文本占位符 2"/>
          <p:cNvSpPr>
            <a:spLocks noGrp="1"/>
          </p:cNvSpPr>
          <p:nvPr>
            <p:ph type="body" sz="quarter" idx="14" hasCustomPrompt="1"/>
          </p:nvPr>
        </p:nvSpPr>
        <p:spPr>
          <a:xfrm>
            <a:off x="733425" y="2208653"/>
            <a:ext cx="4549775" cy="609600"/>
          </a:xfrm>
        </p:spPr>
        <p:txBody>
          <a:bodyPr/>
          <a:lstStyle>
            <a:lvl1pPr marL="0" indent="0">
              <a:buNone/>
              <a:defRPr sz="28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endParaRPr lang="zh-CN" altLang="en-US" dirty="0"/>
          </a:p>
        </p:txBody>
      </p:sp>
      <p:sp>
        <p:nvSpPr>
          <p:cNvPr id="33" name="文本占位符 2"/>
          <p:cNvSpPr>
            <a:spLocks noGrp="1"/>
          </p:cNvSpPr>
          <p:nvPr>
            <p:ph type="body" sz="quarter" idx="15"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endParaRPr lang="zh-CN" altLang="en-US" dirty="0"/>
          </a:p>
        </p:txBody>
      </p:sp>
      <p:sp>
        <p:nvSpPr>
          <p:cNvPr id="34" name="文本占位符 21"/>
          <p:cNvSpPr>
            <a:spLocks noGrp="1"/>
          </p:cNvSpPr>
          <p:nvPr>
            <p:ph type="body" sz="quarter" idx="16" hasCustomPrompt="1"/>
          </p:nvPr>
        </p:nvSpPr>
        <p:spPr>
          <a:xfrm>
            <a:off x="721856" y="2937275"/>
            <a:ext cx="29738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400"/>
            <a:r>
              <a:rPr lang="zh-CN" altLang="en-US" dirty="0"/>
              <a:t>添加标题</a:t>
            </a:r>
            <a:endParaRPr lang="zh-CN" altLang="en-US" dirty="0"/>
          </a:p>
        </p:txBody>
      </p:sp>
      <p:grpSp>
        <p:nvGrpSpPr>
          <p:cNvPr id="17" name="组合 16"/>
          <p:cNvGrpSpPr/>
          <p:nvPr userDrawn="1"/>
        </p:nvGrpSpPr>
        <p:grpSpPr>
          <a:xfrm>
            <a:off x="10394978" y="211599"/>
            <a:ext cx="2080110" cy="1255630"/>
            <a:chOff x="9308250" y="152843"/>
            <a:chExt cx="3083581" cy="1861361"/>
          </a:xfrm>
        </p:grpSpPr>
        <p:sp>
          <p:nvSpPr>
            <p:cNvPr id="23" name="矩形 22"/>
            <p:cNvSpPr/>
            <p:nvPr/>
          </p:nvSpPr>
          <p:spPr>
            <a:xfrm>
              <a:off x="10149384" y="1574633"/>
              <a:ext cx="439571" cy="439571"/>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1558225" y="588184"/>
              <a:ext cx="833606" cy="83360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9308250" y="255692"/>
              <a:ext cx="724464" cy="724464"/>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0149384" y="152843"/>
              <a:ext cx="1268947" cy="1268947"/>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40632"/>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089529"/>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1</a:t>
            </a:r>
            <a:endParaRPr lang="zh-CN" altLang="en-US" dirty="0"/>
          </a:p>
        </p:txBody>
      </p:sp>
      <p:sp>
        <p:nvSpPr>
          <p:cNvPr id="22" name="文本占位符 2"/>
          <p:cNvSpPr>
            <a:spLocks noGrp="1"/>
          </p:cNvSpPr>
          <p:nvPr>
            <p:ph type="body" sz="quarter" idx="11" hasCustomPrompt="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r>
              <a:rPr lang="zh-CN" altLang="en-US" dirty="0"/>
              <a:t>初识云计算</a:t>
            </a:r>
            <a:endParaRPr lang="zh-CN" altLang="en-US" dirty="0"/>
          </a:p>
        </p:txBody>
      </p:sp>
      <p:sp>
        <p:nvSpPr>
          <p:cNvPr id="31" name="文本占位符 2"/>
          <p:cNvSpPr>
            <a:spLocks noGrp="1"/>
          </p:cNvSpPr>
          <p:nvPr>
            <p:ph type="body" sz="quarter" idx="14" hasCustomPrompt="1"/>
          </p:nvPr>
        </p:nvSpPr>
        <p:spPr>
          <a:xfrm>
            <a:off x="733425" y="1393600"/>
            <a:ext cx="4549775" cy="609600"/>
          </a:xfrm>
        </p:spPr>
        <p:txBody>
          <a:bodyPr/>
          <a:lstStyle>
            <a:lvl1pPr marL="0" indent="0">
              <a:buNone/>
              <a:defRPr sz="28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endParaRPr lang="zh-CN" altLang="en-US" dirty="0"/>
          </a:p>
        </p:txBody>
      </p:sp>
      <p:sp>
        <p:nvSpPr>
          <p:cNvPr id="33" name="文本占位符 2"/>
          <p:cNvSpPr>
            <a:spLocks noGrp="1"/>
          </p:cNvSpPr>
          <p:nvPr>
            <p:ph type="body" sz="quarter" idx="15"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endParaRPr lang="zh-CN" altLang="en-US" dirty="0"/>
          </a:p>
        </p:txBody>
      </p:sp>
      <p:sp>
        <p:nvSpPr>
          <p:cNvPr id="34" name="文本占位符 21"/>
          <p:cNvSpPr>
            <a:spLocks noGrp="1"/>
          </p:cNvSpPr>
          <p:nvPr>
            <p:ph type="body" sz="quarter" idx="16" hasCustomPrompt="1"/>
          </p:nvPr>
        </p:nvSpPr>
        <p:spPr>
          <a:xfrm>
            <a:off x="721856" y="2182547"/>
            <a:ext cx="29738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400"/>
            <a:r>
              <a:rPr lang="zh-CN" altLang="en-US" dirty="0"/>
              <a:t>添加标题</a:t>
            </a:r>
            <a:endParaRPr lang="zh-CN" altLang="en-US" dirty="0"/>
          </a:p>
        </p:txBody>
      </p:sp>
      <p:grpSp>
        <p:nvGrpSpPr>
          <p:cNvPr id="17" name="组合 16"/>
          <p:cNvGrpSpPr/>
          <p:nvPr userDrawn="1"/>
        </p:nvGrpSpPr>
        <p:grpSpPr>
          <a:xfrm>
            <a:off x="10394978" y="211599"/>
            <a:ext cx="2080110" cy="1255630"/>
            <a:chOff x="9308250" y="152843"/>
            <a:chExt cx="3083581" cy="1861361"/>
          </a:xfrm>
        </p:grpSpPr>
        <p:sp>
          <p:nvSpPr>
            <p:cNvPr id="23" name="矩形 22"/>
            <p:cNvSpPr/>
            <p:nvPr/>
          </p:nvSpPr>
          <p:spPr>
            <a:xfrm>
              <a:off x="10149384" y="1574633"/>
              <a:ext cx="439571" cy="439571"/>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1558225" y="588184"/>
              <a:ext cx="833606" cy="83360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9308250" y="255692"/>
              <a:ext cx="724464" cy="724464"/>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0149384" y="152843"/>
              <a:ext cx="1268947" cy="1268947"/>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532727"/>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2</a:t>
            </a:r>
            <a:endParaRPr lang="zh-CN" altLang="en-US" dirty="0"/>
          </a:p>
        </p:txBody>
      </p:sp>
      <p:sp>
        <p:nvSpPr>
          <p:cNvPr id="17" name="文本占位符 2"/>
          <p:cNvSpPr>
            <a:spLocks noGrp="1"/>
          </p:cNvSpPr>
          <p:nvPr>
            <p:ph type="body" sz="quarter" idx="14" hasCustomPrompt="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r>
              <a:rPr lang="zh-CN" altLang="en-US" dirty="0"/>
              <a:t>虚拟化的概念</a:t>
            </a:r>
            <a:endParaRPr lang="zh-CN" altLang="en-US" dirty="0"/>
          </a:p>
        </p:txBody>
      </p:sp>
      <p:sp>
        <p:nvSpPr>
          <p:cNvPr id="23" name="文本占位符 2"/>
          <p:cNvSpPr>
            <a:spLocks noGrp="1"/>
          </p:cNvSpPr>
          <p:nvPr>
            <p:ph type="body" sz="quarter" idx="15" hasCustomPrompt="1"/>
          </p:nvPr>
        </p:nvSpPr>
        <p:spPr>
          <a:xfrm>
            <a:off x="733425" y="2208653"/>
            <a:ext cx="4549775" cy="609600"/>
          </a:xfrm>
        </p:spPr>
        <p:txBody>
          <a:bodyPr/>
          <a:lstStyle>
            <a:lvl1pPr marL="0" indent="0">
              <a:buNone/>
              <a:defRPr sz="28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endParaRPr lang="zh-CN" altLang="en-US" dirty="0"/>
          </a:p>
        </p:txBody>
      </p:sp>
      <p:sp>
        <p:nvSpPr>
          <p:cNvPr id="24" name="文本占位符 2"/>
          <p:cNvSpPr>
            <a:spLocks noGrp="1"/>
          </p:cNvSpPr>
          <p:nvPr>
            <p:ph type="body" sz="quarter" idx="16"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endParaRPr lang="zh-CN" altLang="en-US" dirty="0"/>
          </a:p>
        </p:txBody>
      </p:sp>
      <p:grpSp>
        <p:nvGrpSpPr>
          <p:cNvPr id="22" name="组合 21"/>
          <p:cNvGrpSpPr/>
          <p:nvPr userDrawn="1"/>
        </p:nvGrpSpPr>
        <p:grpSpPr>
          <a:xfrm>
            <a:off x="10394978" y="211599"/>
            <a:ext cx="2080110" cy="1255630"/>
            <a:chOff x="9308250" y="152843"/>
            <a:chExt cx="3083581" cy="1861361"/>
          </a:xfrm>
        </p:grpSpPr>
        <p:sp>
          <p:nvSpPr>
            <p:cNvPr id="25" name="矩形 24"/>
            <p:cNvSpPr/>
            <p:nvPr/>
          </p:nvSpPr>
          <p:spPr>
            <a:xfrm>
              <a:off x="10149384" y="1574633"/>
              <a:ext cx="439571" cy="439571"/>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558225" y="588184"/>
              <a:ext cx="833606" cy="83360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308250" y="255692"/>
              <a:ext cx="724464" cy="724464"/>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149384" y="152843"/>
              <a:ext cx="1268947" cy="1268947"/>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40632"/>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两栏内容">
    <p:spTree>
      <p:nvGrpSpPr>
        <p:cNvPr id="1" name=""/>
        <p:cNvGrpSpPr/>
        <p:nvPr/>
      </p:nvGrpSpPr>
      <p:grpSpPr>
        <a:xfrm>
          <a:off x="0" y="0"/>
          <a:ext cx="0" cy="0"/>
          <a:chOff x="0" y="0"/>
          <a:chExt cx="0" cy="0"/>
        </a:xfrm>
      </p:grpSpPr>
      <p:sp>
        <p:nvSpPr>
          <p:cNvPr id="14" name="矩形 13"/>
          <p:cNvSpPr/>
          <p:nvPr userDrawn="1"/>
        </p:nvSpPr>
        <p:spPr bwMode="auto">
          <a:xfrm>
            <a:off x="-174171" y="-124529"/>
            <a:ext cx="12689115" cy="7108495"/>
          </a:xfrm>
          <a:prstGeom prst="rect">
            <a:avLst/>
          </a:prstGeom>
          <a:gradFill>
            <a:gsLst>
              <a:gs pos="83000">
                <a:srgbClr val="E6E3DE"/>
              </a:gs>
              <a:gs pos="20000">
                <a:srgbClr val="F7F4ED"/>
              </a:gs>
            </a:gsLst>
            <a:path path="circle">
              <a:fillToRect l="50000" t="50000" r="50000" b="50000"/>
            </a:path>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grpSp>
        <p:nvGrpSpPr>
          <p:cNvPr id="12" name="组合 11"/>
          <p:cNvGrpSpPr/>
          <p:nvPr userDrawn="1"/>
        </p:nvGrpSpPr>
        <p:grpSpPr>
          <a:xfrm>
            <a:off x="-177800" y="-127000"/>
            <a:ext cx="2614611" cy="1590675"/>
            <a:chOff x="-177800" y="-127000"/>
            <a:chExt cx="2614611" cy="1590675"/>
          </a:xfrm>
        </p:grpSpPr>
        <p:sp>
          <p:nvSpPr>
            <p:cNvPr id="13" name="矩形 12"/>
            <p:cNvSpPr/>
            <p:nvPr userDrawn="1"/>
          </p:nvSpPr>
          <p:spPr>
            <a:xfrm>
              <a:off x="-177800" y="463550"/>
              <a:ext cx="1000125" cy="1000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p>
          </p:txBody>
        </p:sp>
        <p:sp>
          <p:nvSpPr>
            <p:cNvPr id="15" name="矩形 14"/>
            <p:cNvSpPr/>
            <p:nvPr userDrawn="1"/>
          </p:nvSpPr>
          <p:spPr>
            <a:xfrm>
              <a:off x="-177800" y="-127000"/>
              <a:ext cx="1409700" cy="5905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822325" y="463550"/>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31900" y="463550"/>
              <a:ext cx="409575" cy="4095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22325" y="1054100"/>
              <a:ext cx="409575" cy="40957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472405" y="704055"/>
              <a:ext cx="759619" cy="7596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027236" y="499267"/>
              <a:ext cx="409575" cy="4095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4"/>
          <p:cNvSpPr>
            <a:spLocks noGrp="1"/>
          </p:cNvSpPr>
          <p:nvPr>
            <p:ph type="body" sz="quarter" idx="13" hasCustomPrompt="1"/>
          </p:nvPr>
        </p:nvSpPr>
        <p:spPr>
          <a:xfrm>
            <a:off x="-31486" y="221599"/>
            <a:ext cx="704850" cy="1416350"/>
          </a:xfrm>
          <a:prstGeom prst="rect">
            <a:avLst/>
          </a:prstGeom>
        </p:spPr>
        <p:txBody>
          <a:bodyPr wrap="square">
            <a:spAutoFit/>
          </a:bodyPr>
          <a:lstStyle>
            <a:lvl1pPr marL="0" indent="0" algn="ctr">
              <a:buNone/>
              <a:defRPr sz="7200" b="1">
                <a:solidFill>
                  <a:schemeClr val="bg1"/>
                </a:solidFill>
              </a:defRPr>
            </a:lvl1pPr>
          </a:lstStyle>
          <a:p>
            <a:pPr lvl="0"/>
            <a:r>
              <a:rPr lang="en-US" altLang="zh-CN" dirty="0"/>
              <a:t>3</a:t>
            </a:r>
            <a:endParaRPr lang="zh-CN" altLang="en-US" dirty="0"/>
          </a:p>
        </p:txBody>
      </p:sp>
      <p:sp>
        <p:nvSpPr>
          <p:cNvPr id="22" name="文本占位符 2"/>
          <p:cNvSpPr>
            <a:spLocks noGrp="1"/>
          </p:cNvSpPr>
          <p:nvPr>
            <p:ph type="body" sz="quarter" idx="11"/>
          </p:nvPr>
        </p:nvSpPr>
        <p:spPr>
          <a:xfrm>
            <a:off x="2950141" y="346514"/>
            <a:ext cx="3962400" cy="751809"/>
          </a:xfrm>
          <a:prstGeom prst="rect">
            <a:avLst/>
          </a:prstGeom>
        </p:spPr>
        <p:txBody>
          <a:bodyPr wrap="square">
            <a:spAutoFit/>
          </a:bodyPr>
          <a:lstStyle>
            <a:lvl1pPr marL="0" indent="0">
              <a:buNone/>
              <a:defRPr b="1">
                <a:solidFill>
                  <a:schemeClr val="accent1"/>
                </a:solidFill>
              </a:defRPr>
            </a:lvl1pPr>
          </a:lstStyle>
          <a:p>
            <a:pPr lvl="0"/>
            <a:endParaRPr lang="zh-CN" altLang="en-US" dirty="0"/>
          </a:p>
        </p:txBody>
      </p:sp>
      <p:sp>
        <p:nvSpPr>
          <p:cNvPr id="31" name="文本占位符 2"/>
          <p:cNvSpPr>
            <a:spLocks noGrp="1"/>
          </p:cNvSpPr>
          <p:nvPr>
            <p:ph type="body" sz="quarter" idx="14" hasCustomPrompt="1"/>
          </p:nvPr>
        </p:nvSpPr>
        <p:spPr>
          <a:xfrm>
            <a:off x="428625" y="2970653"/>
            <a:ext cx="4549775" cy="459066"/>
          </a:xfrm>
        </p:spPr>
        <p:txBody>
          <a:bodyPr/>
          <a:lstStyle>
            <a:lvl1pPr marL="0" indent="0">
              <a:lnSpc>
                <a:spcPct val="100000"/>
              </a:lnSpc>
              <a:spcBef>
                <a:spcPts val="0"/>
              </a:spcBef>
              <a:buNone/>
              <a:defRPr sz="28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endParaRPr lang="en-US" altLang="zh-CN" dirty="0"/>
          </a:p>
          <a:p>
            <a:pPr lvl="0"/>
            <a:endParaRPr lang="zh-CN" altLang="en-US" dirty="0"/>
          </a:p>
        </p:txBody>
      </p:sp>
      <p:sp>
        <p:nvSpPr>
          <p:cNvPr id="33" name="文本占位符 2"/>
          <p:cNvSpPr>
            <a:spLocks noGrp="1"/>
          </p:cNvSpPr>
          <p:nvPr>
            <p:ph type="body" sz="quarter" idx="15" hasCustomPrompt="1"/>
          </p:nvPr>
        </p:nvSpPr>
        <p:spPr>
          <a:xfrm>
            <a:off x="2956379" y="921939"/>
            <a:ext cx="4549775" cy="609600"/>
          </a:xfrm>
        </p:spPr>
        <p:txBody>
          <a:bodyPr/>
          <a:lstStyle>
            <a:lvl1pPr marL="0" indent="0">
              <a:buNone/>
              <a:defRPr sz="2400" b="0">
                <a:solidFill>
                  <a:srgbClr val="00B0F0"/>
                </a:solidFill>
              </a:defRPr>
            </a:lvl1pPr>
            <a:lvl2pPr>
              <a:defRPr sz="2800" b="1">
                <a:solidFill>
                  <a:srgbClr val="00B0F0"/>
                </a:solidFill>
              </a:defRPr>
            </a:lvl2pPr>
            <a:lvl3pPr>
              <a:defRPr sz="2800" b="1">
                <a:solidFill>
                  <a:srgbClr val="00B0F0"/>
                </a:solidFill>
              </a:defRPr>
            </a:lvl3pPr>
            <a:lvl4pPr>
              <a:defRPr sz="2800" b="1">
                <a:solidFill>
                  <a:srgbClr val="00B0F0"/>
                </a:solidFill>
              </a:defRPr>
            </a:lvl4pPr>
            <a:lvl5pPr>
              <a:defRPr sz="2800" b="1">
                <a:solidFill>
                  <a:srgbClr val="00B0F0"/>
                </a:solidFill>
              </a:defRPr>
            </a:lvl5pPr>
          </a:lstStyle>
          <a:p>
            <a:pPr lvl="0"/>
            <a:r>
              <a:rPr lang="zh-CN" altLang="en-US" dirty="0"/>
              <a:t>单击文本输入</a:t>
            </a:r>
            <a:endParaRPr lang="zh-CN" altLang="en-US" dirty="0"/>
          </a:p>
        </p:txBody>
      </p:sp>
      <p:sp>
        <p:nvSpPr>
          <p:cNvPr id="34" name="文本占位符 21"/>
          <p:cNvSpPr>
            <a:spLocks noGrp="1"/>
          </p:cNvSpPr>
          <p:nvPr>
            <p:ph type="body" sz="quarter" idx="16" hasCustomPrompt="1"/>
          </p:nvPr>
        </p:nvSpPr>
        <p:spPr>
          <a:xfrm>
            <a:off x="417056" y="3940575"/>
            <a:ext cx="2973844" cy="492443"/>
          </a:xfrm>
          <a:prstGeom prst="rect">
            <a:avLst/>
          </a:prstGeom>
          <a:noFill/>
        </p:spPr>
        <p:txBody>
          <a:bodyPr wrap="square" rtlCol="0">
            <a:spAutoFit/>
          </a:bodyPr>
          <a:lstStyle>
            <a:lvl1pPr marL="0" indent="0">
              <a:buNone/>
              <a:defRPr lang="zh-CN" altLang="en-US" sz="2000" b="0" dirty="0">
                <a:solidFill>
                  <a:schemeClr val="tx1"/>
                </a:solidFill>
                <a:latin typeface="微软雅黑" panose="020B0503020204020204" pitchFamily="34" charset="-122"/>
                <a:ea typeface="微软雅黑" panose="020B0503020204020204" pitchFamily="34" charset="-122"/>
              </a:defRPr>
            </a:lvl1pPr>
          </a:lstStyle>
          <a:p>
            <a:pPr marL="0" lvl="0" defTabSz="914400"/>
            <a:r>
              <a:rPr lang="zh-CN" altLang="en-US" dirty="0"/>
              <a:t>添加标题</a:t>
            </a:r>
            <a:endParaRPr lang="zh-CN" altLang="en-US" dirty="0"/>
          </a:p>
        </p:txBody>
      </p:sp>
      <p:grpSp>
        <p:nvGrpSpPr>
          <p:cNvPr id="17" name="组合 16"/>
          <p:cNvGrpSpPr/>
          <p:nvPr userDrawn="1"/>
        </p:nvGrpSpPr>
        <p:grpSpPr>
          <a:xfrm>
            <a:off x="10394978" y="211599"/>
            <a:ext cx="2080110" cy="1255630"/>
            <a:chOff x="9308250" y="152843"/>
            <a:chExt cx="3083581" cy="1861361"/>
          </a:xfrm>
        </p:grpSpPr>
        <p:sp>
          <p:nvSpPr>
            <p:cNvPr id="23" name="矩形 22"/>
            <p:cNvSpPr/>
            <p:nvPr/>
          </p:nvSpPr>
          <p:spPr>
            <a:xfrm>
              <a:off x="10149384" y="1574633"/>
              <a:ext cx="439571" cy="439571"/>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1558225" y="588184"/>
              <a:ext cx="833606" cy="83360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9308250" y="255692"/>
              <a:ext cx="724464" cy="724464"/>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0149384" y="152843"/>
              <a:ext cx="1268947" cy="1268947"/>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30594" y="-127000"/>
            <a:ext cx="1784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6" Type="http://schemas.openxmlformats.org/officeDocument/2006/relationships/theme" Target="../theme/theme2.xml"/><Relationship Id="rId15" Type="http://schemas.openxmlformats.org/officeDocument/2006/relationships/image" Target="../media/image6.png"/><Relationship Id="rId14" Type="http://schemas.openxmlformats.org/officeDocument/2006/relationships/image" Target="../media/image5.png"/><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7" name="标题占位符 1"/>
          <p:cNvSpPr>
            <a:spLocks noGrp="1" noChangeArrowheads="1"/>
          </p:cNvSpPr>
          <p:nvPr>
            <p:ph type="title" idx="4294967295"/>
          </p:nvPr>
        </p:nvSpPr>
        <p:spPr bwMode="auto">
          <a:xfrm>
            <a:off x="838200" y="63863"/>
            <a:ext cx="105156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sym typeface="Calibri Light" panose="020F0302020204030204" charset="0"/>
              </a:rPr>
              <a:t>单击此处编辑母版标题样式</a:t>
            </a:r>
            <a:endParaRPr lang="zh-CN">
              <a:sym typeface="Calibri Light" panose="020F0302020204030204" charset="0"/>
            </a:endParaRPr>
          </a:p>
        </p:txBody>
      </p:sp>
      <p:sp>
        <p:nvSpPr>
          <p:cNvPr id="1028" name="文本占位符 2"/>
          <p:cNvSpPr>
            <a:spLocks noGrp="1" noChangeArrowheads="1"/>
          </p:cNvSpPr>
          <p:nvPr>
            <p:ph type="body" idx="1"/>
          </p:nvPr>
        </p:nvSpPr>
        <p:spPr bwMode="auto">
          <a:xfrm>
            <a:off x="838200" y="979715"/>
            <a:ext cx="10515600" cy="519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sym typeface="Calibri" panose="020F0502020204030204" pitchFamily="34" charset="0"/>
              </a:rPr>
              <a:t>单击此处编辑母版文本样式</a:t>
            </a:r>
            <a:endParaRPr lang="zh-CN" dirty="0">
              <a:sym typeface="Calibri" panose="020F0502020204030204" pitchFamily="34" charset="0"/>
            </a:endParaRPr>
          </a:p>
          <a:p>
            <a:pPr lvl="1"/>
            <a:r>
              <a:rPr lang="zh-CN" dirty="0">
                <a:sym typeface="Calibri" panose="020F0502020204030204" pitchFamily="34" charset="0"/>
              </a:rPr>
              <a:t>第二级</a:t>
            </a:r>
            <a:endParaRPr lang="zh-CN" dirty="0">
              <a:sym typeface="Calibri" panose="020F0502020204030204" pitchFamily="34" charset="0"/>
            </a:endParaRPr>
          </a:p>
          <a:p>
            <a:pPr lvl="2"/>
            <a:r>
              <a:rPr lang="zh-CN" dirty="0">
                <a:sym typeface="Calibri" panose="020F0502020204030204" pitchFamily="34" charset="0"/>
              </a:rPr>
              <a:t>第三级</a:t>
            </a:r>
            <a:endParaRPr lang="zh-CN" dirty="0">
              <a:sym typeface="Calibri" panose="020F0502020204030204" pitchFamily="34" charset="0"/>
            </a:endParaRPr>
          </a:p>
          <a:p>
            <a:pPr lvl="3"/>
            <a:r>
              <a:rPr lang="zh-CN" dirty="0">
                <a:sym typeface="Calibri" panose="020F0502020204030204" pitchFamily="34" charset="0"/>
              </a:rPr>
              <a:t>第四级</a:t>
            </a:r>
            <a:endParaRPr lang="zh-CN" dirty="0">
              <a:sym typeface="Calibri" panose="020F0502020204030204" pitchFamily="34" charset="0"/>
            </a:endParaRPr>
          </a:p>
          <a:p>
            <a:pPr lvl="4"/>
            <a:r>
              <a:rPr lang="zh-CN" dirty="0">
                <a:sym typeface="Calibri" panose="020F0502020204030204" pitchFamily="34" charset="0"/>
              </a:rPr>
              <a:t>第五级</a:t>
            </a:r>
            <a:endParaRPr lang="zh-CN" dirty="0">
              <a:sym typeface="Calibri" panose="020F0502020204030204" pitchFamily="34" charset="0"/>
            </a:endParaRPr>
          </a:p>
        </p:txBody>
      </p:sp>
      <p:sp>
        <p:nvSpPr>
          <p:cNvPr id="1030"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a:solidFill>
                  <a:srgbClr val="898989"/>
                </a:solidFill>
                <a:latin typeface="宋体" panose="02010600030101010101" pitchFamily="2" charset="-122"/>
                <a:ea typeface="宋体" panose="02010600030101010101" pitchFamily="2" charset="-122"/>
                <a:sym typeface="Calibri" panose="020F0502020204030204" pitchFamily="34" charset="0"/>
              </a:defRPr>
            </a:lvl1pPr>
          </a:lstStyle>
          <a:p>
            <a:r>
              <a:rPr lang="zh-CN" altLang="en-US"/>
              <a:t>版权所有： 南京第五十五所计算开发有限公司</a:t>
            </a:r>
            <a:endParaRPr lang="zh-CN" altLang="zh-CN"/>
          </a:p>
        </p:txBody>
      </p:sp>
      <p:sp>
        <p:nvSpPr>
          <p:cNvPr id="1035"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defRPr sz="1200" b="1">
                <a:solidFill>
                  <a:srgbClr val="C00000"/>
                </a:solidFill>
                <a:latin typeface="宋体" panose="02010600030101010101" pitchFamily="2" charset="-122"/>
                <a:ea typeface="宋体" panose="02010600030101010101" pitchFamily="2" charset="-122"/>
              </a:defRPr>
            </a:lvl1pPr>
          </a:lstStyle>
          <a:p>
            <a:pPr algn="l"/>
            <a:fld id="{23F96CF8-27D6-4507-B7E4-8667B630D5ED}" type="slidenum">
              <a:rPr lang="zh-CN" altLang="zh-CN" smtClean="0"/>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p:txStyles>
    <p:titleStyle>
      <a:lvl1pPr algn="ctr" rtl="0" eaLnBrk="0" fontAlgn="base" hangingPunct="0">
        <a:lnSpc>
          <a:spcPct val="90000"/>
        </a:lnSpc>
        <a:spcBef>
          <a:spcPct val="0"/>
        </a:spcBef>
        <a:spcAft>
          <a:spcPct val="0"/>
        </a:spcAft>
        <a:defRPr sz="4000">
          <a:solidFill>
            <a:srgbClr val="C00000"/>
          </a:solidFill>
          <a:latin typeface="+mj-lt"/>
          <a:ea typeface="+mj-ea"/>
          <a:cs typeface="+mj-cs"/>
          <a:sym typeface="Calibri Light" panose="020F0302020204030204" charset="0"/>
        </a:defRPr>
      </a:lvl1pPr>
      <a:lvl2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2pPr>
      <a:lvl3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3pPr>
      <a:lvl4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4pPr>
      <a:lvl5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5pPr>
      <a:lvl6pPr marL="4572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6pPr>
      <a:lvl7pPr marL="9144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7pPr>
      <a:lvl8pPr marL="13716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8pPr>
      <a:lvl9pPr marL="18288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9pPr>
    </p:titleStyle>
    <p:bodyStyle>
      <a:lvl1pPr marL="228600" indent="-228600" algn="l" defTabSz="0" rtl="0" eaLnBrk="0" fontAlgn="base" hangingPunct="0">
        <a:lnSpc>
          <a:spcPct val="130000"/>
        </a:lnSpc>
        <a:spcBef>
          <a:spcPts val="1000"/>
        </a:spcBef>
        <a:spcAft>
          <a:spcPct val="0"/>
        </a:spcAft>
        <a:buFont typeface="Arial" panose="020B0604020202020204" pitchFamily="34" charset="0"/>
        <a:buChar char="•"/>
        <a:defRPr sz="3600">
          <a:solidFill>
            <a:schemeClr val="tx1"/>
          </a:solidFill>
          <a:latin typeface="+mn-lt"/>
          <a:ea typeface="+mn-ea"/>
          <a:cs typeface="+mn-cs"/>
          <a:sym typeface="Calibri" panose="020F0502020204030204" pitchFamily="34" charset="0"/>
        </a:defRPr>
      </a:lvl1pPr>
      <a:lvl2pPr marL="685800" indent="-228600" algn="l" defTabSz="0" rtl="0" eaLnBrk="0" fontAlgn="base" hangingPunct="0">
        <a:lnSpc>
          <a:spcPct val="130000"/>
        </a:lnSpc>
        <a:spcBef>
          <a:spcPts val="500"/>
        </a:spcBef>
        <a:spcAft>
          <a:spcPct val="0"/>
        </a:spcAft>
        <a:buFont typeface="Arial" panose="020B0604020202020204" pitchFamily="34" charset="0"/>
        <a:buChar char="•"/>
        <a:defRPr sz="3200">
          <a:solidFill>
            <a:schemeClr val="tx1"/>
          </a:solidFill>
          <a:latin typeface="+mn-lt"/>
          <a:ea typeface="+mn-ea"/>
          <a:sym typeface="Calibri" panose="020F0502020204030204" pitchFamily="34" charset="0"/>
        </a:defRPr>
      </a:lvl2pPr>
      <a:lvl3pPr marL="1143000" indent="-228600" algn="l" defTabSz="0" rtl="0" eaLnBrk="0" fontAlgn="base" hangingPunct="0">
        <a:lnSpc>
          <a:spcPct val="130000"/>
        </a:lnSpc>
        <a:spcBef>
          <a:spcPts val="5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3pPr>
      <a:lvl4pPr marL="1600200" indent="-228600" algn="l" defTabSz="0" rtl="0" eaLnBrk="0" fontAlgn="base" hangingPunct="0">
        <a:lnSpc>
          <a:spcPct val="13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4pPr>
      <a:lvl5pPr marL="2057400" indent="-228600" algn="l" defTabSz="0" rtl="0" eaLnBrk="0" fontAlgn="base" hangingPunct="0">
        <a:lnSpc>
          <a:spcPct val="13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5pPr>
      <a:lvl6pPr marL="2514600" indent="-228600" algn="l" defTabSz="0" rtl="0" eaLnBrk="0" fontAlgn="base" hangingPunct="0">
        <a:lnSpc>
          <a:spcPct val="13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defTabSz="0" rtl="0" eaLnBrk="0" fontAlgn="base" hangingPunct="0">
        <a:lnSpc>
          <a:spcPct val="13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defTabSz="0" rtl="0" eaLnBrk="0" fontAlgn="base" hangingPunct="0">
        <a:lnSpc>
          <a:spcPct val="13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defTabSz="0" rtl="0" eaLnBrk="0" fontAlgn="base" hangingPunct="0">
        <a:lnSpc>
          <a:spcPct val="13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7" name="标题占位符 1"/>
          <p:cNvSpPr>
            <a:spLocks noGrp="1" noChangeArrowheads="1"/>
          </p:cNvSpPr>
          <p:nvPr>
            <p:ph type="title" idx="4294967295"/>
          </p:nvPr>
        </p:nvSpPr>
        <p:spPr bwMode="auto">
          <a:xfrm>
            <a:off x="838200" y="63863"/>
            <a:ext cx="105156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sym typeface="Calibri Light" panose="020F0302020204030204" charset="0"/>
              </a:rPr>
              <a:t>单击此处编辑母版标题样式</a:t>
            </a:r>
            <a:endParaRPr lang="zh-CN">
              <a:sym typeface="Calibri Light" panose="020F0302020204030204" charset="0"/>
            </a:endParaRPr>
          </a:p>
        </p:txBody>
      </p:sp>
      <p:sp>
        <p:nvSpPr>
          <p:cNvPr id="1028" name="文本占位符 2"/>
          <p:cNvSpPr>
            <a:spLocks noGrp="1" noChangeArrowheads="1"/>
          </p:cNvSpPr>
          <p:nvPr>
            <p:ph type="body" idx="1"/>
          </p:nvPr>
        </p:nvSpPr>
        <p:spPr bwMode="auto">
          <a:xfrm>
            <a:off x="838200" y="979715"/>
            <a:ext cx="10515600" cy="519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sym typeface="Calibri" panose="020F0502020204030204" pitchFamily="34" charset="0"/>
              </a:rPr>
              <a:t>单击此处编辑母版文本样式</a:t>
            </a:r>
            <a:endParaRPr lang="zh-CN" dirty="0">
              <a:sym typeface="Calibri" panose="020F0502020204030204" pitchFamily="34" charset="0"/>
            </a:endParaRPr>
          </a:p>
          <a:p>
            <a:pPr lvl="1"/>
            <a:r>
              <a:rPr lang="zh-CN" dirty="0">
                <a:sym typeface="Calibri" panose="020F0502020204030204" pitchFamily="34" charset="0"/>
              </a:rPr>
              <a:t>第二级</a:t>
            </a:r>
            <a:endParaRPr lang="zh-CN" dirty="0">
              <a:sym typeface="Calibri" panose="020F0502020204030204" pitchFamily="34" charset="0"/>
            </a:endParaRPr>
          </a:p>
          <a:p>
            <a:pPr lvl="2"/>
            <a:r>
              <a:rPr lang="zh-CN" dirty="0">
                <a:sym typeface="Calibri" panose="020F0502020204030204" pitchFamily="34" charset="0"/>
              </a:rPr>
              <a:t>第三级</a:t>
            </a:r>
            <a:endParaRPr lang="zh-CN" dirty="0">
              <a:sym typeface="Calibri" panose="020F0502020204030204" pitchFamily="34" charset="0"/>
            </a:endParaRPr>
          </a:p>
          <a:p>
            <a:pPr lvl="3"/>
            <a:r>
              <a:rPr lang="zh-CN" dirty="0">
                <a:sym typeface="Calibri" panose="020F0502020204030204" pitchFamily="34" charset="0"/>
              </a:rPr>
              <a:t>第四级</a:t>
            </a:r>
            <a:endParaRPr lang="zh-CN" dirty="0">
              <a:sym typeface="Calibri" panose="020F0502020204030204" pitchFamily="34" charset="0"/>
            </a:endParaRPr>
          </a:p>
          <a:p>
            <a:pPr lvl="4"/>
            <a:r>
              <a:rPr lang="zh-CN" dirty="0">
                <a:sym typeface="Calibri" panose="020F0502020204030204" pitchFamily="34" charset="0"/>
              </a:rPr>
              <a:t>第五级</a:t>
            </a:r>
            <a:endParaRPr lang="zh-CN" dirty="0">
              <a:sym typeface="Calibri" panose="020F0502020204030204" pitchFamily="34" charset="0"/>
            </a:endParaRPr>
          </a:p>
        </p:txBody>
      </p:sp>
      <p:sp>
        <p:nvSpPr>
          <p:cNvPr id="1030"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a:solidFill>
                  <a:srgbClr val="898989"/>
                </a:solidFill>
                <a:latin typeface="宋体" panose="02010600030101010101" pitchFamily="2" charset="-122"/>
                <a:ea typeface="宋体" panose="02010600030101010101" pitchFamily="2" charset="-122"/>
                <a:sym typeface="Calibri" panose="020F0502020204030204" pitchFamily="34" charset="0"/>
              </a:defRPr>
            </a:lvl1pPr>
          </a:lstStyle>
          <a:p>
            <a:r>
              <a:rPr lang="zh-CN" altLang="en-US"/>
              <a:t>版权所有： 南京第五十五所计算开发有限公司</a:t>
            </a:r>
            <a:endParaRPr lang="zh-CN" altLang="zh-CN"/>
          </a:p>
        </p:txBody>
      </p:sp>
      <p:sp>
        <p:nvSpPr>
          <p:cNvPr id="1035"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defRPr sz="1200" b="1">
                <a:solidFill>
                  <a:srgbClr val="C00000"/>
                </a:solidFill>
                <a:latin typeface="宋体" panose="02010600030101010101" pitchFamily="2" charset="-122"/>
                <a:ea typeface="宋体" panose="02010600030101010101" pitchFamily="2" charset="-122"/>
              </a:defRPr>
            </a:lvl1pPr>
          </a:lstStyle>
          <a:p>
            <a:pPr algn="l"/>
            <a:fld id="{23F96CF8-27D6-4507-B7E4-8667B630D5ED}" type="slidenum">
              <a:rPr lang="zh-CN" altLang="zh-CN" smtClean="0"/>
            </a:fld>
            <a:endParaRPr lang="zh-CN" altLang="zh-CN"/>
          </a:p>
        </p:txBody>
      </p:sp>
      <p:pic>
        <p:nvPicPr>
          <p:cNvPr id="12" name="图片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50408" y="6270172"/>
            <a:ext cx="1671983" cy="454595"/>
          </a:xfrm>
          <a:prstGeom prst="rect">
            <a:avLst/>
          </a:prstGeom>
        </p:spPr>
      </p:pic>
      <p:pic>
        <p:nvPicPr>
          <p:cNvPr id="13" name="图片 1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041787" y="65315"/>
            <a:ext cx="867677" cy="867677"/>
          </a:xfrm>
          <a:prstGeom prst="rect">
            <a:avLst/>
          </a:prstGeom>
        </p:spPr>
      </p:pic>
      <p:sp>
        <p:nvSpPr>
          <p:cNvPr id="3" name="矩形 2"/>
          <p:cNvSpPr/>
          <p:nvPr userDrawn="1"/>
        </p:nvSpPr>
        <p:spPr bwMode="auto">
          <a:xfrm>
            <a:off x="-9969" y="1"/>
            <a:ext cx="261257" cy="932992"/>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sldNum="0" hdr="0" ftr="0"/>
  <p:txStyles>
    <p:titleStyle>
      <a:lvl1pPr algn="ctr" rtl="0" eaLnBrk="0" fontAlgn="base" hangingPunct="0">
        <a:lnSpc>
          <a:spcPct val="90000"/>
        </a:lnSpc>
        <a:spcBef>
          <a:spcPct val="0"/>
        </a:spcBef>
        <a:spcAft>
          <a:spcPct val="0"/>
        </a:spcAft>
        <a:defRPr sz="4000">
          <a:solidFill>
            <a:srgbClr val="C00000"/>
          </a:solidFill>
          <a:latin typeface="+mj-lt"/>
          <a:ea typeface="+mj-ea"/>
          <a:cs typeface="+mj-cs"/>
          <a:sym typeface="Calibri Light" panose="020F0302020204030204" charset="0"/>
        </a:defRPr>
      </a:lvl1pPr>
      <a:lvl2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2pPr>
      <a:lvl3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3pPr>
      <a:lvl4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4pPr>
      <a:lvl5pPr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5pPr>
      <a:lvl6pPr marL="4572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6pPr>
      <a:lvl7pPr marL="9144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7pPr>
      <a:lvl8pPr marL="13716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8pPr>
      <a:lvl9pPr marL="1828800" algn="l" rtl="0" eaLnBrk="0" fontAlgn="base" hangingPunct="0">
        <a:lnSpc>
          <a:spcPct val="90000"/>
        </a:lnSpc>
        <a:spcBef>
          <a:spcPct val="0"/>
        </a:spcBef>
        <a:spcAft>
          <a:spcPct val="0"/>
        </a:spcAft>
        <a:defRPr sz="4000">
          <a:solidFill>
            <a:schemeClr val="bg1"/>
          </a:solidFill>
          <a:latin typeface="Calibri Light" panose="020F0302020204030204" charset="0"/>
          <a:ea typeface="微软雅黑" panose="020B0503020204020204" pitchFamily="34" charset="-122"/>
          <a:sym typeface="Calibri Light" panose="020F0302020204030204" charset="0"/>
        </a:defRPr>
      </a:lvl9pPr>
    </p:titleStyle>
    <p:bodyStyle>
      <a:lvl1pPr marL="228600" indent="-228600" algn="l" defTabSz="0" rtl="0" eaLnBrk="0" fontAlgn="base" hangingPunct="0">
        <a:lnSpc>
          <a:spcPct val="130000"/>
        </a:lnSpc>
        <a:spcBef>
          <a:spcPts val="1000"/>
        </a:spcBef>
        <a:spcAft>
          <a:spcPct val="0"/>
        </a:spcAft>
        <a:buFont typeface="Arial" panose="020B0604020202020204" pitchFamily="34" charset="0"/>
        <a:buChar char="•"/>
        <a:defRPr sz="3600">
          <a:solidFill>
            <a:schemeClr val="tx1"/>
          </a:solidFill>
          <a:latin typeface="+mn-lt"/>
          <a:ea typeface="+mn-ea"/>
          <a:cs typeface="+mn-cs"/>
          <a:sym typeface="Calibri" panose="020F0502020204030204" pitchFamily="34" charset="0"/>
        </a:defRPr>
      </a:lvl1pPr>
      <a:lvl2pPr marL="685800" indent="-228600" algn="l" defTabSz="0" rtl="0" eaLnBrk="0" fontAlgn="base" hangingPunct="0">
        <a:lnSpc>
          <a:spcPct val="130000"/>
        </a:lnSpc>
        <a:spcBef>
          <a:spcPts val="500"/>
        </a:spcBef>
        <a:spcAft>
          <a:spcPct val="0"/>
        </a:spcAft>
        <a:buFont typeface="Arial" panose="020B0604020202020204" pitchFamily="34" charset="0"/>
        <a:buChar char="•"/>
        <a:defRPr sz="3200">
          <a:solidFill>
            <a:schemeClr val="tx1"/>
          </a:solidFill>
          <a:latin typeface="+mn-lt"/>
          <a:ea typeface="+mn-ea"/>
          <a:sym typeface="Calibri" panose="020F0502020204030204" pitchFamily="34" charset="0"/>
        </a:defRPr>
      </a:lvl2pPr>
      <a:lvl3pPr marL="1143000" indent="-228600" algn="l" defTabSz="0" rtl="0" eaLnBrk="0" fontAlgn="base" hangingPunct="0">
        <a:lnSpc>
          <a:spcPct val="130000"/>
        </a:lnSpc>
        <a:spcBef>
          <a:spcPts val="5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3pPr>
      <a:lvl4pPr marL="1600200" indent="-228600" algn="l" defTabSz="0" rtl="0" eaLnBrk="0" fontAlgn="base" hangingPunct="0">
        <a:lnSpc>
          <a:spcPct val="13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4pPr>
      <a:lvl5pPr marL="2057400" indent="-228600" algn="l" defTabSz="0" rtl="0" eaLnBrk="0" fontAlgn="base" hangingPunct="0">
        <a:lnSpc>
          <a:spcPct val="13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5pPr>
      <a:lvl6pPr marL="2514600" indent="-228600" algn="l" defTabSz="0" rtl="0" eaLnBrk="0" fontAlgn="base" hangingPunct="0">
        <a:lnSpc>
          <a:spcPct val="13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defTabSz="0" rtl="0" eaLnBrk="0" fontAlgn="base" hangingPunct="0">
        <a:lnSpc>
          <a:spcPct val="13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defTabSz="0" rtl="0" eaLnBrk="0" fontAlgn="base" hangingPunct="0">
        <a:lnSpc>
          <a:spcPct val="13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defTabSz="0" rtl="0" eaLnBrk="0" fontAlgn="base" hangingPunct="0">
        <a:lnSpc>
          <a:spcPct val="13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文本框 76"/>
          <p:cNvSpPr txBox="1"/>
          <p:nvPr/>
        </p:nvSpPr>
        <p:spPr>
          <a:xfrm>
            <a:off x="373487" y="4023040"/>
            <a:ext cx="3412902" cy="461665"/>
          </a:xfrm>
          <a:prstGeom prst="rect">
            <a:avLst/>
          </a:prstGeom>
          <a:noFill/>
          <a:effectLst/>
        </p:spPr>
        <p:txBody>
          <a:bodyPr wrap="square" rtlCol="0">
            <a:spAutoFit/>
          </a:bodyPr>
          <a:lstStyle/>
          <a:p>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Docker</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镜像管理和定制</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1691333" y="3192043"/>
            <a:ext cx="1795684" cy="830997"/>
          </a:xfrm>
          <a:prstGeom prst="rect">
            <a:avLst/>
          </a:prstGeom>
          <a:noFill/>
          <a:effectLst/>
        </p:spPr>
        <p:txBody>
          <a:bodyPr wrap="none" rtlCol="0">
            <a:spAutoFit/>
          </a:bodyPr>
          <a:lstStyle/>
          <a:p>
            <a:r>
              <a:rPr lang="zh-CN" altLang="en-US"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项目</a:t>
            </a:r>
            <a:r>
              <a:rPr lang="en-US" altLang="zh-CN"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2</a:t>
            </a:r>
            <a:endParaRPr lang="zh-CN" altLang="en-US"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20" name="矩形 19"/>
          <p:cNvSpPr/>
          <p:nvPr/>
        </p:nvSpPr>
        <p:spPr>
          <a:xfrm>
            <a:off x="4267200" y="929774"/>
            <a:ext cx="7924800" cy="4437305"/>
          </a:xfrm>
          <a:prstGeom prst="rect">
            <a:avLst/>
          </a:prstGeom>
        </p:spPr>
        <p:txBody>
          <a:bodyPr wrap="square">
            <a:spAutoFit/>
          </a:bodyPr>
          <a:lstStyle/>
          <a:p>
            <a:pPr>
              <a:lnSpc>
                <a:spcPct val="150000"/>
              </a:lnSpc>
            </a:pPr>
            <a:r>
              <a:rPr lang="zh-CN" altLang="zh-CN" sz="3200">
                <a:latin typeface="+mn-ea"/>
                <a:ea typeface="+mn-ea"/>
              </a:rPr>
              <a:t>镜像</a:t>
            </a:r>
            <a:r>
              <a:rPr lang="zh-CN" altLang="zh-CN" sz="3200" dirty="0">
                <a:latin typeface="+mn-ea"/>
                <a:ea typeface="+mn-ea"/>
              </a:rPr>
              <a:t>是</a:t>
            </a:r>
            <a:r>
              <a:rPr lang="en-US" altLang="zh-CN" sz="3200" dirty="0" err="1">
                <a:latin typeface="+mn-ea"/>
                <a:ea typeface="+mn-ea"/>
              </a:rPr>
              <a:t>Docker</a:t>
            </a:r>
            <a:r>
              <a:rPr lang="zh-CN" altLang="zh-CN" sz="3200" dirty="0">
                <a:latin typeface="+mn-ea"/>
                <a:ea typeface="+mn-ea"/>
              </a:rPr>
              <a:t>的核心技术之一。本项目通过两个任务，主要介绍了镜像的基本概念和围绕镜像这一核心概念的具体操作，包括如何使用</a:t>
            </a:r>
            <a:r>
              <a:rPr lang="en-US" altLang="zh-CN" sz="3200" dirty="0">
                <a:latin typeface="+mn-ea"/>
                <a:ea typeface="+mn-ea"/>
              </a:rPr>
              <a:t>pull</a:t>
            </a:r>
            <a:r>
              <a:rPr lang="zh-CN" altLang="zh-CN" sz="3200" dirty="0">
                <a:latin typeface="+mn-ea"/>
                <a:ea typeface="+mn-ea"/>
              </a:rPr>
              <a:t>命令获取镜像，如何查看本地已有的镜像信息和管理镜像，如何创建用户定制的镜像，以及如何创建私有仓库。</a:t>
            </a:r>
            <a:endParaRPr lang="zh-CN" altLang="en-US" sz="3200" dirty="0">
              <a:latin typeface="+mn-ea"/>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8" y="1744520"/>
            <a:ext cx="11554696" cy="3970318"/>
          </a:xfrm>
          <a:prstGeom prst="rect">
            <a:avLst/>
          </a:prstGeom>
          <a:noFill/>
        </p:spPr>
        <p:txBody>
          <a:bodyPr wrap="square" rtlCol="0">
            <a:spAutoFit/>
          </a:bodyPr>
          <a:lstStyle/>
          <a:p>
            <a:pPr>
              <a:lnSpc>
                <a:spcPct val="150000"/>
              </a:lnSpc>
            </a:pPr>
            <a:r>
              <a:rPr lang="en-US" altLang="zh-CN" sz="2400" dirty="0">
                <a:latin typeface="+mn-ea"/>
                <a:ea typeface="+mn-ea"/>
              </a:rPr>
              <a:t>1</a:t>
            </a:r>
            <a:r>
              <a:rPr lang="zh-CN" altLang="zh-CN" sz="2400" dirty="0">
                <a:latin typeface="+mn-ea"/>
                <a:ea typeface="+mn-ea"/>
              </a:rPr>
              <a:t>．</a:t>
            </a:r>
            <a:r>
              <a:rPr lang="en-US" altLang="zh-CN" sz="2400" dirty="0" err="1">
                <a:latin typeface="+mn-ea"/>
                <a:ea typeface="+mn-ea"/>
              </a:rPr>
              <a:t>Docker</a:t>
            </a:r>
            <a:r>
              <a:rPr lang="zh-CN" altLang="zh-CN" sz="2400" dirty="0">
                <a:latin typeface="+mn-ea"/>
                <a:ea typeface="+mn-ea"/>
              </a:rPr>
              <a:t>公共仓库</a:t>
            </a:r>
            <a:endParaRPr lang="zh-CN" altLang="zh-CN" sz="2400" dirty="0">
              <a:latin typeface="+mn-ea"/>
              <a:ea typeface="+mn-ea"/>
            </a:endParaRPr>
          </a:p>
          <a:p>
            <a:pPr>
              <a:lnSpc>
                <a:spcPct val="150000"/>
              </a:lnSpc>
            </a:pPr>
            <a:r>
              <a:rPr lang="en-US" altLang="zh-CN" sz="2400" dirty="0">
                <a:latin typeface="+mn-ea"/>
                <a:ea typeface="+mn-ea"/>
              </a:rPr>
              <a:t>       </a:t>
            </a:r>
            <a:r>
              <a:rPr lang="en-US" altLang="zh-CN" sz="2400" dirty="0" err="1">
                <a:latin typeface="+mn-ea"/>
                <a:ea typeface="+mn-ea"/>
              </a:rPr>
              <a:t>Docker</a:t>
            </a:r>
            <a:r>
              <a:rPr lang="en-US" altLang="zh-CN" sz="2400" dirty="0">
                <a:latin typeface="+mn-ea"/>
                <a:ea typeface="+mn-ea"/>
              </a:rPr>
              <a:t> Hub</a:t>
            </a:r>
            <a:r>
              <a:rPr lang="zh-CN" altLang="zh-CN" sz="2400" dirty="0">
                <a:latin typeface="+mn-ea"/>
                <a:ea typeface="+mn-ea"/>
              </a:rPr>
              <a:t>是默认的</a:t>
            </a:r>
            <a:r>
              <a:rPr lang="en-US" altLang="zh-CN" sz="2400" dirty="0" err="1">
                <a:latin typeface="+mn-ea"/>
                <a:ea typeface="+mn-ea"/>
              </a:rPr>
              <a:t>Docker</a:t>
            </a:r>
            <a:r>
              <a:rPr lang="en-US" altLang="zh-CN" sz="2400" dirty="0">
                <a:latin typeface="+mn-ea"/>
                <a:ea typeface="+mn-ea"/>
              </a:rPr>
              <a:t> Registry</a:t>
            </a:r>
            <a:r>
              <a:rPr lang="zh-CN" altLang="zh-CN" sz="2400" dirty="0">
                <a:latin typeface="+mn-ea"/>
                <a:ea typeface="+mn-ea"/>
              </a:rPr>
              <a:t>，由</a:t>
            </a:r>
            <a:r>
              <a:rPr lang="en-US" altLang="zh-CN" sz="2400" dirty="0" err="1">
                <a:latin typeface="+mn-ea"/>
                <a:ea typeface="+mn-ea"/>
              </a:rPr>
              <a:t>Docker</a:t>
            </a:r>
            <a:r>
              <a:rPr lang="zh-CN" altLang="zh-CN" sz="2400" dirty="0">
                <a:latin typeface="+mn-ea"/>
                <a:ea typeface="+mn-ea"/>
              </a:rPr>
              <a:t>公司维护，其中拥有大量高质量的官方镜像，供用户免费上传、下载和使用。但也有提供收费服务的</a:t>
            </a:r>
            <a:r>
              <a:rPr lang="en-US" altLang="zh-CN" sz="2400" dirty="0">
                <a:latin typeface="+mn-ea"/>
                <a:ea typeface="+mn-ea"/>
              </a:rPr>
              <a:t>Registry</a:t>
            </a:r>
            <a:r>
              <a:rPr lang="zh-CN" altLang="zh-CN" sz="2400" dirty="0">
                <a:latin typeface="+mn-ea"/>
                <a:ea typeface="+mn-ea"/>
              </a:rPr>
              <a:t>。公共仓库</a:t>
            </a:r>
            <a:r>
              <a:rPr lang="en-US" altLang="zh-CN" sz="2400" dirty="0" err="1">
                <a:latin typeface="+mn-ea"/>
                <a:ea typeface="+mn-ea"/>
              </a:rPr>
              <a:t>Docker</a:t>
            </a:r>
            <a:r>
              <a:rPr lang="en-US" altLang="zh-CN" sz="2400" dirty="0">
                <a:latin typeface="+mn-ea"/>
                <a:ea typeface="+mn-ea"/>
              </a:rPr>
              <a:t> Hub</a:t>
            </a:r>
            <a:r>
              <a:rPr lang="zh-CN" altLang="zh-CN" sz="2400" dirty="0">
                <a:latin typeface="+mn-ea"/>
                <a:ea typeface="+mn-ea"/>
              </a:rPr>
              <a:t>具有以下特点。</a:t>
            </a:r>
            <a:endParaRPr lang="zh-CN" altLang="zh-CN" sz="2400" dirty="0">
              <a:latin typeface="+mn-ea"/>
              <a:ea typeface="+mn-ea"/>
            </a:endParaRPr>
          </a:p>
          <a:p>
            <a:pPr lvl="1">
              <a:lnSpc>
                <a:spcPct val="150000"/>
              </a:lnSpc>
            </a:pPr>
            <a:r>
              <a:rPr lang="zh-CN" altLang="zh-CN" sz="2400" dirty="0">
                <a:latin typeface="+mn-ea"/>
                <a:ea typeface="+mn-ea"/>
              </a:rPr>
              <a:t>（</a:t>
            </a:r>
            <a:r>
              <a:rPr lang="en-US" altLang="zh-CN" sz="2400" dirty="0">
                <a:latin typeface="+mn-ea"/>
                <a:ea typeface="+mn-ea"/>
              </a:rPr>
              <a:t>1</a:t>
            </a:r>
            <a:r>
              <a:rPr lang="zh-CN" altLang="zh-CN" sz="2400" dirty="0">
                <a:latin typeface="+mn-ea"/>
                <a:ea typeface="+mn-ea"/>
              </a:rPr>
              <a:t>）数量大、种类多。</a:t>
            </a:r>
            <a:endParaRPr lang="zh-CN" altLang="zh-CN" sz="2400" dirty="0">
              <a:latin typeface="+mn-ea"/>
              <a:ea typeface="+mn-ea"/>
            </a:endParaRPr>
          </a:p>
          <a:p>
            <a:pPr lvl="1">
              <a:lnSpc>
                <a:spcPct val="150000"/>
              </a:lnSpc>
            </a:pPr>
            <a:r>
              <a:rPr lang="zh-CN" altLang="zh-CN" sz="2400" dirty="0">
                <a:latin typeface="+mn-ea"/>
                <a:ea typeface="+mn-ea"/>
              </a:rPr>
              <a:t>（</a:t>
            </a:r>
            <a:r>
              <a:rPr lang="en-US" altLang="zh-CN" sz="2400" dirty="0">
                <a:latin typeface="+mn-ea"/>
                <a:ea typeface="+mn-ea"/>
              </a:rPr>
              <a:t>2</a:t>
            </a:r>
            <a:r>
              <a:rPr lang="zh-CN" altLang="zh-CN" sz="2400" dirty="0">
                <a:latin typeface="+mn-ea"/>
                <a:ea typeface="+mn-ea"/>
              </a:rPr>
              <a:t>）稳定、可靠、干净。</a:t>
            </a:r>
            <a:endParaRPr lang="zh-CN" altLang="zh-CN" sz="2400" dirty="0">
              <a:latin typeface="+mn-ea"/>
              <a:ea typeface="+mn-ea"/>
            </a:endParaRPr>
          </a:p>
          <a:p>
            <a:pPr lvl="1">
              <a:lnSpc>
                <a:spcPct val="150000"/>
              </a:lnSpc>
            </a:pPr>
            <a:r>
              <a:rPr lang="zh-CN" altLang="zh-CN" sz="2400" dirty="0">
                <a:latin typeface="+mn-ea"/>
                <a:ea typeface="+mn-ea"/>
              </a:rPr>
              <a:t>（</a:t>
            </a:r>
            <a:r>
              <a:rPr lang="en-US" altLang="zh-CN" sz="2400" dirty="0">
                <a:latin typeface="+mn-ea"/>
                <a:ea typeface="+mn-ea"/>
              </a:rPr>
              <a:t>3</a:t>
            </a:r>
            <a:r>
              <a:rPr lang="zh-CN" altLang="zh-CN" sz="2400" dirty="0">
                <a:latin typeface="+mn-ea"/>
                <a:ea typeface="+mn-ea"/>
              </a:rPr>
              <a:t>）仓库名称前没有命名空间。</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7165030" cy="809178"/>
          </a:xfrm>
        </p:spPr>
        <p:txBody>
          <a:bodyPr/>
          <a:lstStyle/>
          <a:p>
            <a:r>
              <a:rPr lang="zh-CN" altLang="en-US" dirty="0"/>
              <a:t>任务</a:t>
            </a:r>
            <a:r>
              <a:rPr lang="en-US" altLang="zh-CN" dirty="0"/>
              <a:t>2.1 </a:t>
            </a:r>
            <a:r>
              <a:rPr lang="zh-CN" altLang="en-US" dirty="0"/>
              <a:t>查看和管理</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2.1</a:t>
            </a:r>
            <a:endParaRPr lang="zh-CN" altLang="en-US"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368491" y="1744520"/>
            <a:ext cx="11823510" cy="5078313"/>
          </a:xfrm>
          <a:prstGeom prst="rect">
            <a:avLst/>
          </a:prstGeom>
          <a:noFill/>
        </p:spPr>
        <p:txBody>
          <a:bodyPr wrap="square" rtlCol="0">
            <a:spAutoFit/>
          </a:bodyPr>
          <a:lstStyle/>
          <a:p>
            <a:pPr>
              <a:lnSpc>
                <a:spcPct val="150000"/>
              </a:lnSpc>
            </a:pPr>
            <a:r>
              <a:rPr lang="en-US" altLang="zh-CN" sz="2400" dirty="0">
                <a:latin typeface="+mn-ea"/>
                <a:ea typeface="+mn-ea"/>
              </a:rPr>
              <a:t>2</a:t>
            </a:r>
            <a:r>
              <a:rPr lang="zh-CN" altLang="zh-CN" sz="2400" dirty="0">
                <a:latin typeface="+mn-ea"/>
                <a:ea typeface="+mn-ea"/>
              </a:rPr>
              <a:t>．</a:t>
            </a:r>
            <a:r>
              <a:rPr lang="en-US" altLang="zh-CN" sz="2400" dirty="0" err="1">
                <a:latin typeface="+mn-ea"/>
                <a:ea typeface="+mn-ea"/>
              </a:rPr>
              <a:t>Docker</a:t>
            </a:r>
            <a:r>
              <a:rPr lang="zh-CN" altLang="zh-CN" sz="2400" dirty="0">
                <a:latin typeface="+mn-ea"/>
                <a:ea typeface="+mn-ea"/>
              </a:rPr>
              <a:t>私有仓库</a:t>
            </a:r>
            <a:endParaRPr lang="zh-CN" altLang="zh-CN" sz="2400" dirty="0">
              <a:latin typeface="+mn-ea"/>
              <a:ea typeface="+mn-ea"/>
            </a:endParaRPr>
          </a:p>
          <a:p>
            <a:pPr>
              <a:lnSpc>
                <a:spcPct val="150000"/>
              </a:lnSpc>
            </a:pPr>
            <a:r>
              <a:rPr lang="en-US" altLang="zh-CN" sz="2400" dirty="0">
                <a:latin typeface="+mn-ea"/>
                <a:ea typeface="+mn-ea"/>
              </a:rPr>
              <a:t>       </a:t>
            </a:r>
            <a:r>
              <a:rPr lang="en-US" altLang="zh-CN" sz="2400" dirty="0" err="1">
                <a:latin typeface="+mn-ea"/>
                <a:ea typeface="+mn-ea"/>
              </a:rPr>
              <a:t>Docker</a:t>
            </a:r>
            <a:r>
              <a:rPr lang="zh-CN" altLang="zh-CN" sz="2400" dirty="0">
                <a:latin typeface="+mn-ea"/>
                <a:ea typeface="+mn-ea"/>
              </a:rPr>
              <a:t>公有仓库虽然优点有很多，但是也存在一些问题。例如，公司企业级的一些私有镜像，由于镜像涉及一些机密的数据和软件，私密性比较强，因此不太适合放在公有仓库中。此外，出于安全考虑，一些公司不允许公司内网服务器环境访问外网，因此无法下载到公有仓库的镜像。为了解决这些问题，可以根据需要搭建私有仓库，存储私有镜像。私有仓库具有以下特点。</a:t>
            </a:r>
            <a:endParaRPr lang="zh-CN" altLang="zh-CN" sz="2400" dirty="0">
              <a:latin typeface="+mn-ea"/>
              <a:ea typeface="+mn-ea"/>
            </a:endParaRPr>
          </a:p>
          <a:p>
            <a:pPr lvl="1">
              <a:lnSpc>
                <a:spcPct val="150000"/>
              </a:lnSpc>
            </a:pPr>
            <a:r>
              <a:rPr lang="zh-CN" altLang="zh-CN" sz="2400" dirty="0">
                <a:latin typeface="+mn-ea"/>
                <a:ea typeface="+mn-ea"/>
              </a:rPr>
              <a:t>（</a:t>
            </a:r>
            <a:r>
              <a:rPr lang="en-US" altLang="zh-CN" sz="2400" dirty="0">
                <a:latin typeface="+mn-ea"/>
                <a:ea typeface="+mn-ea"/>
              </a:rPr>
              <a:t>1</a:t>
            </a:r>
            <a:r>
              <a:rPr lang="zh-CN" altLang="zh-CN" sz="2400" dirty="0">
                <a:latin typeface="+mn-ea"/>
                <a:ea typeface="+mn-ea"/>
              </a:rPr>
              <a:t>）安全性和私密性高。</a:t>
            </a:r>
            <a:endParaRPr lang="zh-CN" altLang="zh-CN" sz="2400" dirty="0">
              <a:latin typeface="+mn-ea"/>
              <a:ea typeface="+mn-ea"/>
            </a:endParaRPr>
          </a:p>
          <a:p>
            <a:pPr lvl="1">
              <a:lnSpc>
                <a:spcPct val="150000"/>
              </a:lnSpc>
            </a:pPr>
            <a:r>
              <a:rPr lang="zh-CN" altLang="zh-CN" sz="2400" dirty="0">
                <a:latin typeface="+mn-ea"/>
                <a:ea typeface="+mn-ea"/>
              </a:rPr>
              <a:t>（</a:t>
            </a:r>
            <a:r>
              <a:rPr lang="en-US" altLang="zh-CN" sz="2400" dirty="0">
                <a:latin typeface="+mn-ea"/>
                <a:ea typeface="+mn-ea"/>
              </a:rPr>
              <a:t>2</a:t>
            </a:r>
            <a:r>
              <a:rPr lang="zh-CN" altLang="zh-CN" sz="2400" dirty="0">
                <a:latin typeface="+mn-ea"/>
                <a:ea typeface="+mn-ea"/>
              </a:rPr>
              <a:t>）访问速度快。</a:t>
            </a:r>
            <a:endParaRPr lang="zh-CN" altLang="zh-CN" sz="2400" dirty="0">
              <a:latin typeface="+mn-ea"/>
              <a:ea typeface="+mn-ea"/>
            </a:endParaRPr>
          </a:p>
          <a:p>
            <a:pPr lvl="1">
              <a:lnSpc>
                <a:spcPct val="150000"/>
              </a:lnSpc>
            </a:pPr>
            <a:r>
              <a:rPr lang="zh-CN" altLang="zh-CN" sz="2400" dirty="0">
                <a:latin typeface="+mn-ea"/>
                <a:ea typeface="+mn-ea"/>
              </a:rPr>
              <a:t>（</a:t>
            </a:r>
            <a:r>
              <a:rPr lang="en-US" altLang="zh-CN" sz="2400" dirty="0">
                <a:latin typeface="+mn-ea"/>
                <a:ea typeface="+mn-ea"/>
              </a:rPr>
              <a:t>3</a:t>
            </a:r>
            <a:r>
              <a:rPr lang="zh-CN" altLang="zh-CN" sz="2400" dirty="0">
                <a:latin typeface="+mn-ea"/>
                <a:ea typeface="+mn-ea"/>
              </a:rPr>
              <a:t>）自主控制、方便存储和可维护性高。</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854787" cy="809178"/>
          </a:xfrm>
        </p:spPr>
        <p:txBody>
          <a:bodyPr/>
          <a:lstStyle/>
          <a:p>
            <a:r>
              <a:rPr lang="zh-CN" altLang="en-US" dirty="0"/>
              <a:t>任务</a:t>
            </a:r>
            <a:r>
              <a:rPr lang="en-US" altLang="zh-CN" dirty="0"/>
              <a:t>2.1 </a:t>
            </a:r>
            <a:r>
              <a:rPr lang="zh-CN" altLang="en-US" dirty="0"/>
              <a:t>查看和管理</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2.1</a:t>
            </a:r>
            <a:endParaRPr lang="zh-CN" altLang="en-US"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3970318"/>
          </a:xfrm>
          <a:prstGeom prst="rect">
            <a:avLst/>
          </a:prstGeom>
          <a:noFill/>
        </p:spPr>
        <p:txBody>
          <a:bodyPr wrap="square" rtlCol="0">
            <a:spAutoFit/>
          </a:bodyPr>
          <a:lstStyle/>
          <a:p>
            <a:pPr>
              <a:lnSpc>
                <a:spcPct val="150000"/>
              </a:lnSpc>
            </a:pPr>
            <a:r>
              <a:rPr lang="en-US" altLang="zh-CN" sz="2400" dirty="0">
                <a:latin typeface="+mn-ea"/>
                <a:ea typeface="+mn-ea"/>
              </a:rPr>
              <a:t>1</a:t>
            </a:r>
            <a:r>
              <a:rPr lang="zh-CN" altLang="zh-CN" sz="2400" dirty="0">
                <a:latin typeface="+mn-ea"/>
                <a:ea typeface="+mn-ea"/>
              </a:rPr>
              <a:t>．使用</a:t>
            </a:r>
            <a:r>
              <a:rPr lang="en-US" altLang="zh-CN" sz="2400" dirty="0" err="1">
                <a:latin typeface="+mn-ea"/>
                <a:ea typeface="+mn-ea"/>
              </a:rPr>
              <a:t>Docker</a:t>
            </a:r>
            <a:r>
              <a:rPr lang="zh-CN" altLang="zh-CN" sz="2400" dirty="0">
                <a:latin typeface="+mn-ea"/>
                <a:ea typeface="+mn-ea"/>
              </a:rPr>
              <a:t>的常用命令</a:t>
            </a:r>
            <a:endParaRPr lang="zh-CN" altLang="zh-CN" sz="2400" dirty="0">
              <a:latin typeface="+mn-ea"/>
              <a:ea typeface="+mn-ea"/>
            </a:endParaRPr>
          </a:p>
          <a:p>
            <a:pPr>
              <a:lnSpc>
                <a:spcPct val="150000"/>
              </a:lnSpc>
            </a:pPr>
            <a:r>
              <a:rPr lang="zh-CN" altLang="zh-CN" sz="2400" dirty="0">
                <a:latin typeface="+mn-ea"/>
                <a:ea typeface="+mn-ea"/>
              </a:rPr>
              <a:t>（</a:t>
            </a:r>
            <a:r>
              <a:rPr lang="en-US" altLang="zh-CN" sz="2400" dirty="0">
                <a:latin typeface="+mn-ea"/>
                <a:ea typeface="+mn-ea"/>
              </a:rPr>
              <a:t>1</a:t>
            </a:r>
            <a:r>
              <a:rPr lang="zh-CN" altLang="zh-CN" sz="2400" dirty="0">
                <a:latin typeface="+mn-ea"/>
                <a:ea typeface="+mn-ea"/>
              </a:rPr>
              <a:t>）获取镜像。</a:t>
            </a:r>
            <a:endParaRPr lang="en-US"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命令格式</a:t>
            </a:r>
            <a:r>
              <a:rPr lang="zh-CN" altLang="en-US" sz="2400" dirty="0">
                <a:latin typeface="+mn-ea"/>
                <a:ea typeface="+mn-ea"/>
              </a:rPr>
              <a:t>：</a:t>
            </a:r>
            <a:endParaRPr lang="zh-CN" altLang="zh-CN" sz="2400" dirty="0">
              <a:latin typeface="+mn-ea"/>
              <a:ea typeface="+mn-ea"/>
            </a:endParaRPr>
          </a:p>
          <a:p>
            <a:pPr>
              <a:lnSpc>
                <a:spcPct val="150000"/>
              </a:lnSpc>
            </a:pPr>
            <a:r>
              <a:rPr lang="en-US" altLang="zh-CN" sz="2400" dirty="0">
                <a:solidFill>
                  <a:srgbClr val="FF0000"/>
                </a:solidFill>
                <a:latin typeface="+mn-ea"/>
                <a:ea typeface="+mn-ea"/>
              </a:rPr>
              <a:t>       </a:t>
            </a:r>
            <a:r>
              <a:rPr lang="en-US" altLang="zh-CN" sz="2400" dirty="0" err="1">
                <a:solidFill>
                  <a:srgbClr val="FF0000"/>
                </a:solidFill>
                <a:latin typeface="+mn-ea"/>
                <a:ea typeface="+mn-ea"/>
              </a:rPr>
              <a:t>docker</a:t>
            </a:r>
            <a:r>
              <a:rPr lang="en-US" altLang="zh-CN" sz="2400" dirty="0">
                <a:solidFill>
                  <a:srgbClr val="FF0000"/>
                </a:solidFill>
                <a:latin typeface="+mn-ea"/>
                <a:ea typeface="+mn-ea"/>
              </a:rPr>
              <a:t> pull [</a:t>
            </a:r>
            <a:r>
              <a:rPr lang="en-US" altLang="zh-CN" sz="2400" dirty="0" err="1">
                <a:solidFill>
                  <a:srgbClr val="FF0000"/>
                </a:solidFill>
                <a:latin typeface="+mn-ea"/>
                <a:ea typeface="+mn-ea"/>
              </a:rPr>
              <a:t>Docker</a:t>
            </a:r>
            <a:r>
              <a:rPr lang="en-US" altLang="zh-CN" sz="2400" dirty="0">
                <a:solidFill>
                  <a:srgbClr val="FF0000"/>
                </a:solidFill>
                <a:latin typeface="+mn-ea"/>
                <a:ea typeface="+mn-ea"/>
              </a:rPr>
              <a:t> Registry</a:t>
            </a:r>
            <a:r>
              <a:rPr lang="zh-CN" altLang="zh-CN" sz="2400" dirty="0">
                <a:solidFill>
                  <a:srgbClr val="FF0000"/>
                </a:solidFill>
                <a:latin typeface="+mn-ea"/>
                <a:ea typeface="+mn-ea"/>
              </a:rPr>
              <a:t>地址</a:t>
            </a:r>
            <a:r>
              <a:rPr lang="en-US" altLang="zh-CN" sz="2400" dirty="0">
                <a:solidFill>
                  <a:srgbClr val="FF0000"/>
                </a:solidFill>
                <a:latin typeface="+mn-ea"/>
                <a:ea typeface="+mn-ea"/>
              </a:rPr>
              <a:t>]&lt;</a:t>
            </a:r>
            <a:r>
              <a:rPr lang="zh-CN" altLang="en-US" sz="2400" dirty="0">
                <a:solidFill>
                  <a:srgbClr val="FF0000"/>
                </a:solidFill>
                <a:latin typeface="+mn-ea"/>
                <a:ea typeface="+mn-ea"/>
              </a:rPr>
              <a:t>镜像名</a:t>
            </a:r>
            <a:r>
              <a:rPr lang="en-US" altLang="zh-CN" sz="2400" dirty="0">
                <a:solidFill>
                  <a:srgbClr val="FF0000"/>
                </a:solidFill>
                <a:latin typeface="+mn-ea"/>
                <a:ea typeface="+mn-ea"/>
              </a:rPr>
              <a:t>&gt;[:&lt;</a:t>
            </a:r>
            <a:r>
              <a:rPr lang="zh-CN" altLang="zh-CN" sz="2400" dirty="0">
                <a:solidFill>
                  <a:srgbClr val="FF0000"/>
                </a:solidFill>
                <a:latin typeface="+mn-ea"/>
                <a:ea typeface="+mn-ea"/>
              </a:rPr>
              <a:t>标签名</a:t>
            </a:r>
            <a:r>
              <a:rPr lang="en-US" altLang="zh-CN" sz="2400" dirty="0">
                <a:solidFill>
                  <a:srgbClr val="FF0000"/>
                </a:solidFill>
                <a:latin typeface="+mn-ea"/>
                <a:ea typeface="+mn-ea"/>
              </a:rPr>
              <a:t>&gt;]</a:t>
            </a:r>
            <a:endParaRPr lang="zh-CN" altLang="zh-CN" sz="2400" dirty="0">
              <a:solidFill>
                <a:srgbClr val="FF0000"/>
              </a:solidFill>
              <a:latin typeface="+mn-ea"/>
              <a:ea typeface="+mn-ea"/>
            </a:endParaRPr>
          </a:p>
          <a:p>
            <a:pPr>
              <a:lnSpc>
                <a:spcPct val="150000"/>
              </a:lnSpc>
            </a:pPr>
            <a:r>
              <a:rPr lang="en-US" altLang="zh-CN" sz="2400" dirty="0">
                <a:latin typeface="+mn-ea"/>
                <a:ea typeface="+mn-ea"/>
              </a:rPr>
              <a:t>  </a:t>
            </a:r>
            <a:r>
              <a:rPr lang="zh-CN" altLang="zh-CN" sz="2400" dirty="0">
                <a:latin typeface="+mn-ea"/>
                <a:ea typeface="+mn-ea"/>
              </a:rPr>
              <a:t>说明：如果只指定了镜像的名称，则默认会获取</a:t>
            </a:r>
            <a:r>
              <a:rPr lang="en-US" altLang="zh-CN" sz="2400" dirty="0" err="1">
                <a:latin typeface="+mn-ea"/>
                <a:ea typeface="+mn-ea"/>
              </a:rPr>
              <a:t>laster</a:t>
            </a:r>
            <a:r>
              <a:rPr lang="zh-CN" altLang="zh-CN" sz="2400" dirty="0">
                <a:latin typeface="+mn-ea"/>
                <a:ea typeface="+mn-ea"/>
              </a:rPr>
              <a:t>标签标记的镜像。</a:t>
            </a:r>
            <a:endParaRPr lang="en-US"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例如，获取</a:t>
            </a:r>
            <a:r>
              <a:rPr lang="en-US" altLang="zh-CN" sz="2400" dirty="0" err="1">
                <a:latin typeface="+mn-ea"/>
                <a:ea typeface="+mn-ea"/>
              </a:rPr>
              <a:t>centos:latess</a:t>
            </a:r>
            <a:r>
              <a:rPr lang="zh-CN" altLang="zh-CN" sz="2400" dirty="0">
                <a:latin typeface="+mn-ea"/>
                <a:ea typeface="+mn-ea"/>
              </a:rPr>
              <a:t>镜像的代码如下。</a:t>
            </a:r>
            <a:endParaRPr lang="zh-CN" altLang="zh-CN" sz="2400" dirty="0">
              <a:latin typeface="+mn-ea"/>
              <a:ea typeface="+mn-ea"/>
            </a:endParaRPr>
          </a:p>
          <a:p>
            <a:pPr>
              <a:lnSpc>
                <a:spcPct val="150000"/>
              </a:lnSpc>
            </a:pPr>
            <a:r>
              <a:rPr lang="en-US" altLang="zh-CN" sz="2400" dirty="0">
                <a:latin typeface="+mn-ea"/>
                <a:ea typeface="+mn-ea"/>
              </a:rPr>
              <a:t>       [</a:t>
            </a:r>
            <a:r>
              <a:rPr lang="en-US" altLang="zh-CN" sz="2400" dirty="0" err="1">
                <a:latin typeface="+mn-ea"/>
                <a:ea typeface="+mn-ea"/>
              </a:rPr>
              <a:t>root@master</a:t>
            </a:r>
            <a:r>
              <a:rPr lang="en-US" altLang="zh-CN" sz="2400" dirty="0">
                <a:latin typeface="+mn-ea"/>
                <a:ea typeface="+mn-ea"/>
              </a:rPr>
              <a:t> </a:t>
            </a:r>
            <a:r>
              <a:rPr lang="zh-CN" altLang="zh-CN" sz="2400" dirty="0">
                <a:latin typeface="+mn-ea"/>
                <a:ea typeface="+mn-ea"/>
              </a:rPr>
              <a:t>～</a:t>
            </a:r>
            <a:r>
              <a:rPr lang="en-US" altLang="zh-CN" sz="2400" dirty="0">
                <a:latin typeface="+mn-ea"/>
                <a:ea typeface="+mn-ea"/>
              </a:rPr>
              <a:t>]# </a:t>
            </a:r>
            <a:r>
              <a:rPr lang="en-US" altLang="zh-CN" sz="2400" dirty="0" err="1">
                <a:latin typeface="+mn-ea"/>
                <a:ea typeface="+mn-ea"/>
              </a:rPr>
              <a:t>docker</a:t>
            </a:r>
            <a:r>
              <a:rPr lang="en-US" altLang="zh-CN" sz="2400" dirty="0">
                <a:latin typeface="+mn-ea"/>
                <a:ea typeface="+mn-ea"/>
              </a:rPr>
              <a:t> pull </a:t>
            </a:r>
            <a:r>
              <a:rPr lang="en-US" altLang="zh-CN" sz="2400" dirty="0" err="1">
                <a:latin typeface="+mn-ea"/>
                <a:ea typeface="+mn-ea"/>
              </a:rPr>
              <a:t>centos:latest</a:t>
            </a:r>
            <a:endParaRPr lang="en-US" altLang="zh-CN" sz="2400" dirty="0">
              <a:latin typeface="+mn-ea"/>
              <a:ea typeface="+mn-ea"/>
            </a:endParaRPr>
          </a:p>
        </p:txBody>
      </p:sp>
      <p:sp>
        <p:nvSpPr>
          <p:cNvPr id="11" name="文本占位符 4"/>
          <p:cNvSpPr>
            <a:spLocks noGrp="1"/>
          </p:cNvSpPr>
          <p:nvPr>
            <p:ph type="body" sz="quarter" idx="11"/>
          </p:nvPr>
        </p:nvSpPr>
        <p:spPr>
          <a:xfrm>
            <a:off x="3023999" y="105223"/>
            <a:ext cx="6854787" cy="809178"/>
          </a:xfrm>
        </p:spPr>
        <p:txBody>
          <a:bodyPr/>
          <a:lstStyle/>
          <a:p>
            <a:r>
              <a:rPr lang="zh-CN" altLang="en-US" dirty="0"/>
              <a:t>任务</a:t>
            </a:r>
            <a:r>
              <a:rPr lang="en-US" altLang="zh-CN" dirty="0"/>
              <a:t>2.1 </a:t>
            </a:r>
            <a:r>
              <a:rPr lang="zh-CN" altLang="en-US" dirty="0"/>
              <a:t>查看和管理</a:t>
            </a:r>
            <a:r>
              <a:rPr lang="en-US" altLang="zh-CN" dirty="0" err="1"/>
              <a:t>Docker</a:t>
            </a:r>
            <a:r>
              <a:rPr lang="zh-CN" altLang="en-US" dirty="0"/>
              <a:t>镜像</a:t>
            </a:r>
            <a:endParaRPr lang="zh-CN" altLang="zh-CN" dirty="0"/>
          </a:p>
        </p:txBody>
      </p:sp>
      <p:sp>
        <p:nvSpPr>
          <p:cNvPr id="13" name="文本占位符 11"/>
          <p:cNvSpPr>
            <a:spLocks noGrp="1"/>
          </p:cNvSpPr>
          <p:nvPr>
            <p:ph type="body" sz="quarter" idx="15"/>
          </p:nvPr>
        </p:nvSpPr>
        <p:spPr>
          <a:xfrm>
            <a:off x="3023999" y="914401"/>
            <a:ext cx="4549775" cy="609600"/>
          </a:xfrm>
        </p:spPr>
        <p:txBody>
          <a:bodyPr/>
          <a:lstStyle/>
          <a:p>
            <a:r>
              <a:rPr lang="zh-CN" altLang="en-US" sz="3200" b="1" dirty="0"/>
              <a:t>任务实现</a:t>
            </a:r>
            <a:endParaRPr lang="zh-CN" altLang="en-US" sz="3200" b="1" dirty="0"/>
          </a:p>
        </p:txBody>
      </p:sp>
      <p:sp>
        <p:nvSpPr>
          <p:cNvPr id="14" name="文本占位符 2"/>
          <p:cNvSpPr>
            <a:spLocks noGrp="1"/>
          </p:cNvSpPr>
          <p:nvPr>
            <p:ph type="body" sz="quarter" idx="13"/>
          </p:nvPr>
        </p:nvSpPr>
        <p:spPr>
          <a:xfrm>
            <a:off x="-165356" y="580829"/>
            <a:ext cx="1077685" cy="827919"/>
          </a:xfrm>
        </p:spPr>
        <p:txBody>
          <a:bodyPr/>
          <a:lstStyle/>
          <a:p>
            <a:r>
              <a:rPr lang="en-US" altLang="zh-CN" sz="4000" dirty="0"/>
              <a:t>2.1</a:t>
            </a:r>
            <a:endParaRPr lang="zh-CN" altLang="en-US"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5078313"/>
          </a:xfrm>
          <a:prstGeom prst="rect">
            <a:avLst/>
          </a:prstGeom>
          <a:noFill/>
        </p:spPr>
        <p:txBody>
          <a:bodyPr wrap="square" rtlCol="0">
            <a:spAutoFit/>
          </a:bodyPr>
          <a:lstStyle/>
          <a:p>
            <a:pPr>
              <a:lnSpc>
                <a:spcPct val="150000"/>
              </a:lnSpc>
            </a:pPr>
            <a:r>
              <a:rPr lang="zh-CN" altLang="zh-CN" sz="2400" dirty="0">
                <a:latin typeface="+mn-ea"/>
                <a:ea typeface="+mn-ea"/>
              </a:rPr>
              <a:t>（</a:t>
            </a:r>
            <a:r>
              <a:rPr lang="en-US" altLang="zh-CN" sz="2400" dirty="0">
                <a:latin typeface="+mn-ea"/>
                <a:ea typeface="+mn-ea"/>
              </a:rPr>
              <a:t>2</a:t>
            </a:r>
            <a:r>
              <a:rPr lang="zh-CN" altLang="zh-CN" sz="2400" dirty="0">
                <a:latin typeface="+mn-ea"/>
                <a:ea typeface="+mn-ea"/>
              </a:rPr>
              <a:t>）查看镜像信息。</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命令格式</a:t>
            </a:r>
            <a:r>
              <a:rPr lang="zh-CN" altLang="en-US" sz="2400" dirty="0">
                <a:latin typeface="+mn-ea"/>
                <a:ea typeface="+mn-ea"/>
              </a:rPr>
              <a:t>：</a:t>
            </a:r>
            <a:endParaRPr lang="zh-CN" altLang="zh-CN" sz="2400" dirty="0">
              <a:latin typeface="+mn-ea"/>
              <a:ea typeface="+mn-ea"/>
            </a:endParaRPr>
          </a:p>
          <a:p>
            <a:pPr>
              <a:lnSpc>
                <a:spcPct val="150000"/>
              </a:lnSpc>
            </a:pPr>
            <a:r>
              <a:rPr lang="en-US" altLang="zh-CN" sz="2400" dirty="0">
                <a:latin typeface="+mn-ea"/>
                <a:ea typeface="+mn-ea"/>
              </a:rPr>
              <a:t>       </a:t>
            </a:r>
            <a:r>
              <a:rPr lang="en-US" altLang="zh-CN" sz="2400" dirty="0" err="1">
                <a:solidFill>
                  <a:srgbClr val="FF0000"/>
                </a:solidFill>
                <a:latin typeface="+mn-ea"/>
                <a:ea typeface="+mn-ea"/>
              </a:rPr>
              <a:t>docker</a:t>
            </a:r>
            <a:r>
              <a:rPr lang="en-US" altLang="zh-CN" sz="2400" dirty="0">
                <a:solidFill>
                  <a:srgbClr val="FF0000"/>
                </a:solidFill>
                <a:latin typeface="+mn-ea"/>
                <a:ea typeface="+mn-ea"/>
              </a:rPr>
              <a:t> images [</a:t>
            </a:r>
            <a:r>
              <a:rPr lang="zh-CN" altLang="zh-CN" sz="2400" dirty="0">
                <a:solidFill>
                  <a:srgbClr val="FF0000"/>
                </a:solidFill>
                <a:latin typeface="+mn-ea"/>
                <a:ea typeface="+mn-ea"/>
              </a:rPr>
              <a:t>选项</a:t>
            </a:r>
            <a:r>
              <a:rPr lang="en-US" altLang="zh-CN" sz="2400" dirty="0">
                <a:solidFill>
                  <a:srgbClr val="FF0000"/>
                </a:solidFill>
                <a:latin typeface="+mn-ea"/>
                <a:ea typeface="+mn-ea"/>
              </a:rPr>
              <a:t>][&lt;</a:t>
            </a:r>
            <a:r>
              <a:rPr lang="zh-CN" altLang="en-US" sz="2400" dirty="0">
                <a:solidFill>
                  <a:srgbClr val="FF0000"/>
                </a:solidFill>
                <a:latin typeface="+mn-ea"/>
                <a:ea typeface="+mn-ea"/>
              </a:rPr>
              <a:t>镜像</a:t>
            </a:r>
            <a:r>
              <a:rPr lang="zh-CN" altLang="zh-CN" sz="2400" dirty="0">
                <a:solidFill>
                  <a:srgbClr val="FF0000"/>
                </a:solidFill>
                <a:latin typeface="+mn-ea"/>
                <a:ea typeface="+mn-ea"/>
              </a:rPr>
              <a:t>名</a:t>
            </a:r>
            <a:r>
              <a:rPr lang="en-US" altLang="zh-CN" sz="2400" dirty="0">
                <a:solidFill>
                  <a:srgbClr val="FF0000"/>
                </a:solidFill>
                <a:latin typeface="+mn-ea"/>
                <a:ea typeface="+mn-ea"/>
              </a:rPr>
              <a:t>&gt;][:&lt;</a:t>
            </a:r>
            <a:r>
              <a:rPr lang="zh-CN" altLang="zh-CN" sz="2400" dirty="0">
                <a:solidFill>
                  <a:srgbClr val="FF0000"/>
                </a:solidFill>
                <a:latin typeface="+mn-ea"/>
                <a:ea typeface="+mn-ea"/>
              </a:rPr>
              <a:t>标签名</a:t>
            </a:r>
            <a:r>
              <a:rPr lang="en-US" altLang="zh-CN" sz="2400" dirty="0">
                <a:solidFill>
                  <a:srgbClr val="FF0000"/>
                </a:solidFill>
                <a:latin typeface="+mn-ea"/>
                <a:ea typeface="+mn-ea"/>
              </a:rPr>
              <a:t>&gt;]</a:t>
            </a:r>
            <a:endParaRPr lang="zh-CN" altLang="zh-CN" sz="2400" dirty="0">
              <a:solidFill>
                <a:srgbClr val="FF0000"/>
              </a:solidFill>
              <a:latin typeface="+mn-ea"/>
              <a:ea typeface="+mn-ea"/>
            </a:endParaRPr>
          </a:p>
          <a:p>
            <a:pPr>
              <a:lnSpc>
                <a:spcPct val="150000"/>
              </a:lnSpc>
            </a:pPr>
            <a:r>
              <a:rPr lang="en-US" altLang="zh-CN" sz="2400" dirty="0">
                <a:latin typeface="+mn-ea"/>
                <a:ea typeface="+mn-ea"/>
              </a:rPr>
              <a:t>  </a:t>
            </a:r>
            <a:r>
              <a:rPr lang="en-US" altLang="zh-CN" sz="2400" dirty="0" err="1">
                <a:latin typeface="+mn-ea"/>
                <a:ea typeface="+mn-ea"/>
              </a:rPr>
              <a:t>docker</a:t>
            </a:r>
            <a:r>
              <a:rPr lang="en-US" altLang="zh-CN" sz="2400" dirty="0">
                <a:latin typeface="+mn-ea"/>
                <a:ea typeface="+mn-ea"/>
              </a:rPr>
              <a:t> images</a:t>
            </a:r>
            <a:r>
              <a:rPr lang="zh-CN" altLang="zh-CN" sz="2400" dirty="0">
                <a:latin typeface="+mn-ea"/>
                <a:ea typeface="+mn-ea"/>
              </a:rPr>
              <a:t>命令的常用选项如下。</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① </a:t>
            </a:r>
            <a:r>
              <a:rPr lang="en-US" altLang="zh-CN" sz="2400" dirty="0">
                <a:latin typeface="+mn-ea"/>
                <a:ea typeface="+mn-ea"/>
              </a:rPr>
              <a:t>-a</a:t>
            </a:r>
            <a:r>
              <a:rPr lang="zh-CN" altLang="zh-CN" sz="2400" dirty="0">
                <a:latin typeface="+mn-ea"/>
                <a:ea typeface="+mn-ea"/>
              </a:rPr>
              <a:t>：列出本地所有的镜像（含中间映像层，默认情况下，过滤掉中间映像层）。</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② </a:t>
            </a:r>
            <a:r>
              <a:rPr lang="en-US" altLang="zh-CN" sz="2400" dirty="0">
                <a:latin typeface="+mn-ea"/>
                <a:ea typeface="+mn-ea"/>
              </a:rPr>
              <a:t>-f </a:t>
            </a:r>
            <a:r>
              <a:rPr lang="zh-CN" altLang="zh-CN" sz="2400" dirty="0">
                <a:latin typeface="+mn-ea"/>
                <a:ea typeface="+mn-ea"/>
              </a:rPr>
              <a:t>：显示满足条件的镜像。</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③ </a:t>
            </a:r>
            <a:r>
              <a:rPr lang="en-US" altLang="zh-CN" sz="2400" dirty="0">
                <a:latin typeface="+mn-ea"/>
                <a:ea typeface="+mn-ea"/>
              </a:rPr>
              <a:t>-q</a:t>
            </a:r>
            <a:r>
              <a:rPr lang="zh-CN" altLang="zh-CN" sz="2400" dirty="0">
                <a:latin typeface="+mn-ea"/>
                <a:ea typeface="+mn-ea"/>
              </a:rPr>
              <a:t>：只显示镜像</a:t>
            </a:r>
            <a:r>
              <a:rPr lang="en-US" altLang="zh-CN" sz="2400" dirty="0">
                <a:latin typeface="+mn-ea"/>
                <a:ea typeface="+mn-ea"/>
              </a:rPr>
              <a:t>ID</a:t>
            </a:r>
            <a:r>
              <a:rPr lang="zh-CN" altLang="zh-CN" sz="2400" dirty="0">
                <a:latin typeface="+mn-ea"/>
                <a:ea typeface="+mn-ea"/>
              </a:rPr>
              <a:t>。</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例如，列出本地镜像的代码如下。</a:t>
            </a:r>
            <a:endParaRPr lang="zh-CN" altLang="zh-CN" sz="2400" dirty="0">
              <a:latin typeface="+mn-ea"/>
              <a:ea typeface="+mn-ea"/>
            </a:endParaRPr>
          </a:p>
          <a:p>
            <a:pPr>
              <a:lnSpc>
                <a:spcPct val="150000"/>
              </a:lnSpc>
            </a:pPr>
            <a:r>
              <a:rPr lang="en-US" altLang="zh-CN" sz="2400" dirty="0">
                <a:latin typeface="+mn-ea"/>
                <a:ea typeface="+mn-ea"/>
              </a:rPr>
              <a:t>       [</a:t>
            </a:r>
            <a:r>
              <a:rPr lang="en-US" altLang="zh-CN" sz="2400" dirty="0" err="1">
                <a:latin typeface="+mn-ea"/>
                <a:ea typeface="+mn-ea"/>
              </a:rPr>
              <a:t>root@localhost</a:t>
            </a:r>
            <a:r>
              <a:rPr lang="en-US" altLang="zh-CN" sz="2400" dirty="0">
                <a:latin typeface="+mn-ea"/>
                <a:ea typeface="+mn-ea"/>
              </a:rPr>
              <a:t> </a:t>
            </a:r>
            <a:r>
              <a:rPr lang="zh-CN" altLang="zh-CN" sz="2400" dirty="0">
                <a:latin typeface="+mn-ea"/>
                <a:ea typeface="+mn-ea"/>
              </a:rPr>
              <a:t>～</a:t>
            </a:r>
            <a:r>
              <a:rPr lang="en-US" altLang="zh-CN" sz="2400" dirty="0">
                <a:latin typeface="+mn-ea"/>
                <a:ea typeface="+mn-ea"/>
              </a:rPr>
              <a:t>]# </a:t>
            </a:r>
            <a:r>
              <a:rPr lang="en-US" altLang="zh-CN" sz="2400" dirty="0" err="1">
                <a:latin typeface="+mn-ea"/>
                <a:ea typeface="+mn-ea"/>
              </a:rPr>
              <a:t>docker</a:t>
            </a:r>
            <a:r>
              <a:rPr lang="en-US" altLang="zh-CN" sz="2400" dirty="0">
                <a:latin typeface="+mn-ea"/>
                <a:ea typeface="+mn-ea"/>
              </a:rPr>
              <a:t> images</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936430" cy="809178"/>
          </a:xfrm>
        </p:spPr>
        <p:txBody>
          <a:bodyPr/>
          <a:lstStyle/>
          <a:p>
            <a:r>
              <a:rPr lang="zh-CN" altLang="en-US" dirty="0"/>
              <a:t>任务</a:t>
            </a:r>
            <a:r>
              <a:rPr lang="en-US" altLang="zh-CN" dirty="0"/>
              <a:t>2.1 </a:t>
            </a:r>
            <a:r>
              <a:rPr lang="zh-CN" altLang="en-US" dirty="0"/>
              <a:t>查看和管理</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endParaRPr lang="zh-CN" altLang="en-US" sz="3200" b="1" dirty="0"/>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2.1</a:t>
            </a:r>
            <a:endParaRPr lang="zh-CN" altLang="en-US" sz="4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5632311"/>
          </a:xfrm>
          <a:prstGeom prst="rect">
            <a:avLst/>
          </a:prstGeom>
          <a:noFill/>
        </p:spPr>
        <p:txBody>
          <a:bodyPr wrap="square" rtlCol="0">
            <a:spAutoFit/>
          </a:bodyPr>
          <a:lstStyle/>
          <a:p>
            <a:pPr>
              <a:lnSpc>
                <a:spcPct val="150000"/>
              </a:lnSpc>
            </a:pPr>
            <a:r>
              <a:rPr lang="zh-CN" altLang="zh-CN" sz="2400" dirty="0">
                <a:latin typeface="+mn-ea"/>
                <a:ea typeface="+mn-ea"/>
              </a:rPr>
              <a:t>（</a:t>
            </a:r>
            <a:r>
              <a:rPr lang="en-US" altLang="zh-CN" sz="2400" dirty="0">
                <a:latin typeface="+mn-ea"/>
                <a:ea typeface="+mn-ea"/>
              </a:rPr>
              <a:t>3</a:t>
            </a:r>
            <a:r>
              <a:rPr lang="zh-CN" altLang="zh-CN" sz="2400" dirty="0">
                <a:latin typeface="+mn-ea"/>
                <a:ea typeface="+mn-ea"/>
              </a:rPr>
              <a:t>）查找镜像。</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命令格式</a:t>
            </a:r>
            <a:r>
              <a:rPr lang="zh-CN" altLang="en-US" sz="2400" dirty="0">
                <a:latin typeface="+mn-ea"/>
                <a:ea typeface="+mn-ea"/>
              </a:rPr>
              <a:t>：</a:t>
            </a:r>
            <a:endParaRPr lang="zh-CN" altLang="zh-CN" sz="2400" dirty="0">
              <a:latin typeface="+mn-ea"/>
              <a:ea typeface="+mn-ea"/>
            </a:endParaRPr>
          </a:p>
          <a:p>
            <a:pPr>
              <a:lnSpc>
                <a:spcPct val="150000"/>
              </a:lnSpc>
            </a:pPr>
            <a:r>
              <a:rPr lang="en-US" altLang="zh-CN" sz="2400" dirty="0">
                <a:latin typeface="+mn-ea"/>
                <a:ea typeface="+mn-ea"/>
              </a:rPr>
              <a:t>       </a:t>
            </a:r>
            <a:r>
              <a:rPr lang="en-US" altLang="zh-CN" sz="2400" dirty="0" err="1">
                <a:solidFill>
                  <a:srgbClr val="FF0000"/>
                </a:solidFill>
                <a:latin typeface="+mn-ea"/>
                <a:ea typeface="+mn-ea"/>
              </a:rPr>
              <a:t>docker</a:t>
            </a:r>
            <a:r>
              <a:rPr lang="en-US" altLang="zh-CN" sz="2400" dirty="0">
                <a:solidFill>
                  <a:srgbClr val="FF0000"/>
                </a:solidFill>
                <a:latin typeface="+mn-ea"/>
                <a:ea typeface="+mn-ea"/>
              </a:rPr>
              <a:t> search [</a:t>
            </a:r>
            <a:r>
              <a:rPr lang="zh-CN" altLang="zh-CN" sz="2400" dirty="0">
                <a:solidFill>
                  <a:srgbClr val="FF0000"/>
                </a:solidFill>
                <a:latin typeface="+mn-ea"/>
                <a:ea typeface="+mn-ea"/>
              </a:rPr>
              <a:t>选项</a:t>
            </a:r>
            <a:r>
              <a:rPr lang="en-US" altLang="zh-CN" sz="2400" dirty="0">
                <a:solidFill>
                  <a:srgbClr val="FF0000"/>
                </a:solidFill>
                <a:latin typeface="+mn-ea"/>
                <a:ea typeface="+mn-ea"/>
              </a:rPr>
              <a:t>] TERM</a:t>
            </a:r>
            <a:endParaRPr lang="zh-CN" altLang="zh-CN" sz="2400" dirty="0">
              <a:solidFill>
                <a:srgbClr val="FF0000"/>
              </a:solidFill>
              <a:latin typeface="+mn-ea"/>
              <a:ea typeface="+mn-ea"/>
            </a:endParaRPr>
          </a:p>
          <a:p>
            <a:pPr>
              <a:lnSpc>
                <a:spcPct val="150000"/>
              </a:lnSpc>
            </a:pPr>
            <a:r>
              <a:rPr lang="en-US" altLang="zh-CN" sz="2400" dirty="0">
                <a:latin typeface="+mn-ea"/>
                <a:ea typeface="+mn-ea"/>
              </a:rPr>
              <a:t>  </a:t>
            </a:r>
            <a:r>
              <a:rPr lang="en-US" altLang="zh-CN" sz="2400" dirty="0" err="1">
                <a:latin typeface="+mn-ea"/>
                <a:ea typeface="+mn-ea"/>
              </a:rPr>
              <a:t>docker</a:t>
            </a:r>
            <a:r>
              <a:rPr lang="en-US" altLang="zh-CN" sz="2400" dirty="0">
                <a:latin typeface="+mn-ea"/>
                <a:ea typeface="+mn-ea"/>
              </a:rPr>
              <a:t> search</a:t>
            </a:r>
            <a:r>
              <a:rPr lang="zh-CN" altLang="zh-CN" sz="2400" dirty="0">
                <a:latin typeface="+mn-ea"/>
                <a:ea typeface="+mn-ea"/>
              </a:rPr>
              <a:t>命令的常用选项如下。</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① </a:t>
            </a:r>
            <a:r>
              <a:rPr lang="en-US" altLang="zh-CN" sz="2400" dirty="0">
                <a:latin typeface="+mn-ea"/>
                <a:ea typeface="+mn-ea"/>
              </a:rPr>
              <a:t>--automated</a:t>
            </a:r>
            <a:r>
              <a:rPr lang="zh-CN" altLang="zh-CN" sz="2400" dirty="0">
                <a:latin typeface="+mn-ea"/>
                <a:ea typeface="+mn-ea"/>
              </a:rPr>
              <a:t>：默认为</a:t>
            </a:r>
            <a:r>
              <a:rPr lang="en-US" altLang="zh-CN" sz="2400" dirty="0">
                <a:latin typeface="+mn-ea"/>
                <a:ea typeface="+mn-ea"/>
              </a:rPr>
              <a:t>False</a:t>
            </a:r>
            <a:r>
              <a:rPr lang="zh-CN" altLang="zh-CN" sz="2400" dirty="0">
                <a:latin typeface="+mn-ea"/>
                <a:ea typeface="+mn-ea"/>
              </a:rPr>
              <a:t>，即显示</a:t>
            </a:r>
            <a:r>
              <a:rPr lang="en-US" altLang="zh-CN" sz="2400" dirty="0">
                <a:latin typeface="+mn-ea"/>
                <a:ea typeface="+mn-ea"/>
              </a:rPr>
              <a:t>automated build </a:t>
            </a:r>
            <a:r>
              <a:rPr lang="zh-CN" altLang="zh-CN" sz="2400" dirty="0">
                <a:latin typeface="+mn-ea"/>
                <a:ea typeface="+mn-ea"/>
              </a:rPr>
              <a:t>镜像。</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② </a:t>
            </a:r>
            <a:r>
              <a:rPr lang="en-US" altLang="zh-CN" sz="2400" dirty="0">
                <a:latin typeface="+mn-ea"/>
                <a:ea typeface="+mn-ea"/>
              </a:rPr>
              <a:t>--no-</a:t>
            </a:r>
            <a:r>
              <a:rPr lang="en-US" altLang="zh-CN" sz="2400" dirty="0" err="1">
                <a:latin typeface="+mn-ea"/>
                <a:ea typeface="+mn-ea"/>
              </a:rPr>
              <a:t>trunc</a:t>
            </a:r>
            <a:r>
              <a:rPr lang="zh-CN" altLang="zh-CN" sz="2400" dirty="0">
                <a:latin typeface="+mn-ea"/>
                <a:ea typeface="+mn-ea"/>
              </a:rPr>
              <a:t>：默认为</a:t>
            </a:r>
            <a:r>
              <a:rPr lang="en-US" altLang="zh-CN" sz="2400" dirty="0">
                <a:latin typeface="+mn-ea"/>
                <a:ea typeface="+mn-ea"/>
              </a:rPr>
              <a:t>False</a:t>
            </a:r>
            <a:r>
              <a:rPr lang="zh-CN" altLang="zh-CN" sz="2400" dirty="0">
                <a:latin typeface="+mn-ea"/>
                <a:ea typeface="+mn-ea"/>
              </a:rPr>
              <a:t>，即显示完整的镜像描述。</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③ </a:t>
            </a:r>
            <a:r>
              <a:rPr lang="en-US" altLang="zh-CN" sz="2400" dirty="0">
                <a:latin typeface="+mn-ea"/>
                <a:ea typeface="+mn-ea"/>
              </a:rPr>
              <a:t>-s</a:t>
            </a:r>
            <a:r>
              <a:rPr lang="zh-CN" altLang="zh-CN" sz="2400" dirty="0">
                <a:latin typeface="+mn-ea"/>
                <a:ea typeface="+mn-ea"/>
              </a:rPr>
              <a:t>：列出收藏数不小于指定值的镜像。</a:t>
            </a:r>
            <a:endParaRPr lang="en-US"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例如，查找镜像名为</a:t>
            </a:r>
            <a:r>
              <a:rPr lang="en-US" altLang="zh-CN" sz="2400" dirty="0">
                <a:latin typeface="+mn-ea"/>
                <a:ea typeface="+mn-ea"/>
              </a:rPr>
              <a:t>centos</a:t>
            </a:r>
            <a:r>
              <a:rPr lang="zh-CN" altLang="zh-CN" sz="2400" dirty="0">
                <a:latin typeface="+mn-ea"/>
                <a:ea typeface="+mn-ea"/>
              </a:rPr>
              <a:t>的镜像的代码如下。</a:t>
            </a:r>
            <a:endParaRPr lang="zh-CN" altLang="zh-CN" sz="2400" dirty="0">
              <a:latin typeface="+mn-ea"/>
              <a:ea typeface="+mn-ea"/>
            </a:endParaRPr>
          </a:p>
          <a:p>
            <a:pPr>
              <a:lnSpc>
                <a:spcPct val="150000"/>
              </a:lnSpc>
            </a:pPr>
            <a:r>
              <a:rPr lang="en-US" altLang="zh-CN" sz="2400" dirty="0">
                <a:latin typeface="+mn-ea"/>
                <a:ea typeface="+mn-ea"/>
              </a:rPr>
              <a:t>       [</a:t>
            </a:r>
            <a:r>
              <a:rPr lang="en-US" altLang="zh-CN" sz="2400" dirty="0" err="1">
                <a:latin typeface="+mn-ea"/>
                <a:ea typeface="+mn-ea"/>
              </a:rPr>
              <a:t>root@localhost</a:t>
            </a:r>
            <a:r>
              <a:rPr lang="en-US" altLang="zh-CN" sz="2400" dirty="0">
                <a:latin typeface="+mn-ea"/>
                <a:ea typeface="+mn-ea"/>
              </a:rPr>
              <a:t> </a:t>
            </a:r>
            <a:r>
              <a:rPr lang="zh-CN" altLang="zh-CN" sz="2400" dirty="0">
                <a:latin typeface="+mn-ea"/>
                <a:ea typeface="+mn-ea"/>
              </a:rPr>
              <a:t>～</a:t>
            </a:r>
            <a:r>
              <a:rPr lang="en-US" altLang="zh-CN" sz="2400" dirty="0">
                <a:latin typeface="+mn-ea"/>
                <a:ea typeface="+mn-ea"/>
              </a:rPr>
              <a:t>]# </a:t>
            </a:r>
            <a:r>
              <a:rPr lang="en-US" altLang="zh-CN" sz="2400" dirty="0" err="1">
                <a:latin typeface="+mn-ea"/>
                <a:ea typeface="+mn-ea"/>
              </a:rPr>
              <a:t>docker</a:t>
            </a:r>
            <a:r>
              <a:rPr lang="en-US" altLang="zh-CN" sz="2400" dirty="0">
                <a:latin typeface="+mn-ea"/>
                <a:ea typeface="+mn-ea"/>
              </a:rPr>
              <a:t> search centos</a:t>
            </a:r>
            <a:endParaRPr lang="zh-CN" altLang="zh-CN" sz="2400" dirty="0">
              <a:latin typeface="+mn-ea"/>
              <a:ea typeface="+mn-ea"/>
            </a:endParaRPr>
          </a:p>
          <a:p>
            <a:pPr>
              <a:lnSpc>
                <a:spcPct val="150000"/>
              </a:lnSpc>
            </a:pP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511887" cy="1532727"/>
          </a:xfrm>
        </p:spPr>
        <p:txBody>
          <a:bodyPr/>
          <a:lstStyle/>
          <a:p>
            <a:r>
              <a:rPr lang="zh-CN" altLang="en-US" dirty="0"/>
              <a:t>任务</a:t>
            </a:r>
            <a:r>
              <a:rPr lang="en-US" altLang="zh-CN" dirty="0"/>
              <a:t>2.1 </a:t>
            </a:r>
            <a:r>
              <a:rPr lang="zh-CN" altLang="en-US" dirty="0"/>
              <a:t>查看和管理</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endParaRPr lang="zh-CN" altLang="en-US" sz="3200" b="1" dirty="0"/>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2.1</a:t>
            </a:r>
            <a:endParaRPr lang="zh-CN" altLang="en-US"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2862322"/>
          </a:xfrm>
          <a:prstGeom prst="rect">
            <a:avLst/>
          </a:prstGeom>
          <a:noFill/>
        </p:spPr>
        <p:txBody>
          <a:bodyPr wrap="square" rtlCol="0">
            <a:spAutoFit/>
          </a:bodyPr>
          <a:lstStyle/>
          <a:p>
            <a:pPr>
              <a:lnSpc>
                <a:spcPct val="150000"/>
              </a:lnSpc>
            </a:pPr>
            <a:r>
              <a:rPr lang="zh-CN" altLang="zh-CN" sz="2400" dirty="0">
                <a:latin typeface="+mn-ea"/>
                <a:ea typeface="+mn-ea"/>
              </a:rPr>
              <a:t>（</a:t>
            </a:r>
            <a:r>
              <a:rPr lang="en-US" altLang="zh-CN" sz="2400" dirty="0">
                <a:latin typeface="+mn-ea"/>
                <a:ea typeface="+mn-ea"/>
              </a:rPr>
              <a:t>4</a:t>
            </a:r>
            <a:r>
              <a:rPr lang="zh-CN" altLang="zh-CN" sz="2400" dirty="0">
                <a:latin typeface="+mn-ea"/>
                <a:ea typeface="+mn-ea"/>
              </a:rPr>
              <a:t>）标记镜像。</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命令格式</a:t>
            </a:r>
            <a:r>
              <a:rPr lang="zh-CN" altLang="en-US" sz="2400" dirty="0">
                <a:latin typeface="+mn-ea"/>
                <a:ea typeface="+mn-ea"/>
              </a:rPr>
              <a:t>：</a:t>
            </a:r>
            <a:endParaRPr lang="zh-CN" altLang="zh-CN" sz="2400" dirty="0">
              <a:latin typeface="+mn-ea"/>
              <a:ea typeface="+mn-ea"/>
            </a:endParaRPr>
          </a:p>
          <a:p>
            <a:pPr>
              <a:lnSpc>
                <a:spcPct val="150000"/>
              </a:lnSpc>
            </a:pPr>
            <a:r>
              <a:rPr lang="en-US" altLang="zh-CN" sz="2400" dirty="0">
                <a:latin typeface="+mn-ea"/>
                <a:ea typeface="+mn-ea"/>
              </a:rPr>
              <a:t>        </a:t>
            </a:r>
            <a:r>
              <a:rPr lang="en-US" altLang="zh-CN" sz="2400" dirty="0" err="1">
                <a:solidFill>
                  <a:srgbClr val="FF0000"/>
                </a:solidFill>
                <a:latin typeface="+mn-ea"/>
                <a:ea typeface="+mn-ea"/>
              </a:rPr>
              <a:t>docker</a:t>
            </a:r>
            <a:r>
              <a:rPr lang="en-US" altLang="zh-CN" sz="2400" dirty="0">
                <a:solidFill>
                  <a:srgbClr val="FF0000"/>
                </a:solidFill>
                <a:latin typeface="+mn-ea"/>
                <a:ea typeface="+mn-ea"/>
              </a:rPr>
              <a:t> tag [</a:t>
            </a:r>
            <a:r>
              <a:rPr lang="zh-CN" altLang="zh-CN" sz="2400" dirty="0">
                <a:solidFill>
                  <a:srgbClr val="FF0000"/>
                </a:solidFill>
                <a:latin typeface="+mn-ea"/>
                <a:ea typeface="+mn-ea"/>
              </a:rPr>
              <a:t>镜像名</a:t>
            </a:r>
            <a:r>
              <a:rPr lang="en-US" altLang="zh-CN" sz="2400" dirty="0">
                <a:solidFill>
                  <a:srgbClr val="FF0000"/>
                </a:solidFill>
                <a:latin typeface="+mn-ea"/>
                <a:ea typeface="+mn-ea"/>
              </a:rPr>
              <a:t>]:[</a:t>
            </a:r>
            <a:r>
              <a:rPr lang="zh-CN" altLang="zh-CN" sz="2400" dirty="0">
                <a:solidFill>
                  <a:srgbClr val="FF0000"/>
                </a:solidFill>
                <a:latin typeface="+mn-ea"/>
                <a:ea typeface="+mn-ea"/>
              </a:rPr>
              <a:t>原标签名</a:t>
            </a:r>
            <a:r>
              <a:rPr lang="en-US" altLang="zh-CN" sz="2400" dirty="0">
                <a:solidFill>
                  <a:srgbClr val="FF0000"/>
                </a:solidFill>
                <a:latin typeface="+mn-ea"/>
                <a:ea typeface="+mn-ea"/>
              </a:rPr>
              <a:t>] [</a:t>
            </a:r>
            <a:r>
              <a:rPr lang="zh-CN" altLang="zh-CN" sz="2400" dirty="0">
                <a:solidFill>
                  <a:srgbClr val="FF0000"/>
                </a:solidFill>
                <a:latin typeface="+mn-ea"/>
                <a:ea typeface="+mn-ea"/>
              </a:rPr>
              <a:t>镜像名</a:t>
            </a:r>
            <a:r>
              <a:rPr lang="en-US" altLang="zh-CN" sz="2400" dirty="0">
                <a:solidFill>
                  <a:srgbClr val="FF0000"/>
                </a:solidFill>
                <a:latin typeface="+mn-ea"/>
                <a:ea typeface="+mn-ea"/>
              </a:rPr>
              <a:t>]:[</a:t>
            </a:r>
            <a:r>
              <a:rPr lang="zh-CN" altLang="zh-CN" sz="2400" dirty="0">
                <a:solidFill>
                  <a:srgbClr val="FF0000"/>
                </a:solidFill>
                <a:latin typeface="+mn-ea"/>
                <a:ea typeface="+mn-ea"/>
              </a:rPr>
              <a:t>新标签名</a:t>
            </a:r>
            <a:r>
              <a:rPr lang="en-US" altLang="zh-CN" sz="2400" dirty="0">
                <a:solidFill>
                  <a:srgbClr val="FF0000"/>
                </a:solidFill>
                <a:latin typeface="+mn-ea"/>
                <a:ea typeface="+mn-ea"/>
              </a:rPr>
              <a:t>]</a:t>
            </a:r>
            <a:endParaRPr lang="zh-CN" altLang="zh-CN" sz="2400" dirty="0">
              <a:solidFill>
                <a:srgbClr val="FF0000"/>
              </a:solidFill>
              <a:latin typeface="+mn-ea"/>
              <a:ea typeface="+mn-ea"/>
            </a:endParaRPr>
          </a:p>
          <a:p>
            <a:pPr>
              <a:lnSpc>
                <a:spcPct val="150000"/>
              </a:lnSpc>
            </a:pPr>
            <a:r>
              <a:rPr lang="en-US" altLang="zh-CN" sz="2400" dirty="0">
                <a:latin typeface="+mn-ea"/>
                <a:ea typeface="+mn-ea"/>
              </a:rPr>
              <a:t>  </a:t>
            </a:r>
            <a:r>
              <a:rPr lang="zh-CN" altLang="zh-CN" sz="2400" dirty="0">
                <a:latin typeface="+mn-ea"/>
                <a:ea typeface="+mn-ea"/>
              </a:rPr>
              <a:t>例如，将</a:t>
            </a:r>
            <a:r>
              <a:rPr lang="en-US" altLang="zh-CN" sz="2400" dirty="0" err="1">
                <a:latin typeface="+mn-ea"/>
                <a:ea typeface="+mn-ea"/>
              </a:rPr>
              <a:t>centos:latest</a:t>
            </a:r>
            <a:r>
              <a:rPr lang="zh-CN" altLang="zh-CN" sz="2400" dirty="0">
                <a:latin typeface="+mn-ea"/>
                <a:ea typeface="+mn-ea"/>
              </a:rPr>
              <a:t>镜像标记为</a:t>
            </a:r>
            <a:r>
              <a:rPr lang="en-US" altLang="zh-CN" sz="2400" dirty="0" err="1">
                <a:latin typeface="+mn-ea"/>
                <a:ea typeface="+mn-ea"/>
              </a:rPr>
              <a:t>centos:test</a:t>
            </a:r>
            <a:r>
              <a:rPr lang="zh-CN" altLang="zh-CN" sz="2400" dirty="0">
                <a:latin typeface="+mn-ea"/>
                <a:ea typeface="+mn-ea"/>
              </a:rPr>
              <a:t>镜像。</a:t>
            </a:r>
            <a:endParaRPr lang="en-US" altLang="zh-CN" sz="2400" dirty="0">
              <a:latin typeface="+mn-ea"/>
              <a:ea typeface="+mn-ea"/>
            </a:endParaRPr>
          </a:p>
          <a:p>
            <a:pPr>
              <a:lnSpc>
                <a:spcPct val="150000"/>
              </a:lnSpc>
            </a:pPr>
            <a:r>
              <a:rPr lang="en-US" altLang="zh-CN" sz="2400" dirty="0">
                <a:latin typeface="+mn-ea"/>
                <a:ea typeface="+mn-ea"/>
              </a:rPr>
              <a:t>        [</a:t>
            </a:r>
            <a:r>
              <a:rPr lang="en-US" altLang="zh-CN" sz="2400" dirty="0" err="1">
                <a:latin typeface="+mn-ea"/>
                <a:ea typeface="+mn-ea"/>
              </a:rPr>
              <a:t>root@localhost</a:t>
            </a:r>
            <a:r>
              <a:rPr lang="en-US" altLang="zh-CN" sz="2400" dirty="0">
                <a:latin typeface="+mn-ea"/>
                <a:ea typeface="+mn-ea"/>
              </a:rPr>
              <a:t> </a:t>
            </a:r>
            <a:r>
              <a:rPr lang="zh-CN" altLang="zh-CN" sz="2400" dirty="0">
                <a:latin typeface="+mn-ea"/>
                <a:ea typeface="+mn-ea"/>
              </a:rPr>
              <a:t>～</a:t>
            </a:r>
            <a:r>
              <a:rPr lang="en-US" altLang="zh-CN" sz="2400" dirty="0">
                <a:latin typeface="+mn-ea"/>
                <a:ea typeface="+mn-ea"/>
              </a:rPr>
              <a:t>]# </a:t>
            </a:r>
            <a:r>
              <a:rPr lang="en-US" altLang="zh-CN" sz="2400" dirty="0" err="1">
                <a:latin typeface="+mn-ea"/>
                <a:ea typeface="+mn-ea"/>
              </a:rPr>
              <a:t>docker</a:t>
            </a:r>
            <a:r>
              <a:rPr lang="en-US" altLang="zh-CN" sz="2400" dirty="0">
                <a:latin typeface="+mn-ea"/>
                <a:ea typeface="+mn-ea"/>
              </a:rPr>
              <a:t> tag </a:t>
            </a:r>
            <a:r>
              <a:rPr lang="en-US" altLang="zh-CN" sz="2400" dirty="0" err="1">
                <a:latin typeface="+mn-ea"/>
                <a:ea typeface="+mn-ea"/>
              </a:rPr>
              <a:t>centos:latest</a:t>
            </a:r>
            <a:r>
              <a:rPr lang="en-US" altLang="zh-CN" sz="2400" dirty="0">
                <a:latin typeface="+mn-ea"/>
                <a:ea typeface="+mn-ea"/>
              </a:rPr>
              <a:t> </a:t>
            </a:r>
            <a:r>
              <a:rPr lang="en-US" altLang="zh-CN" sz="2400" dirty="0" err="1">
                <a:latin typeface="+mn-ea"/>
                <a:ea typeface="+mn-ea"/>
              </a:rPr>
              <a:t>centos:test</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838458" cy="809178"/>
          </a:xfrm>
        </p:spPr>
        <p:txBody>
          <a:bodyPr/>
          <a:lstStyle/>
          <a:p>
            <a:r>
              <a:rPr lang="zh-CN" altLang="en-US" dirty="0"/>
              <a:t>任务</a:t>
            </a:r>
            <a:r>
              <a:rPr lang="en-US" altLang="zh-CN" dirty="0"/>
              <a:t>2.1 </a:t>
            </a:r>
            <a:r>
              <a:rPr lang="zh-CN" altLang="en-US" dirty="0"/>
              <a:t>查看和管理</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endParaRPr lang="zh-CN" altLang="en-US" sz="3200" b="1" dirty="0"/>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2.1</a:t>
            </a:r>
            <a:endParaRPr lang="zh-CN" altLang="en-US"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5078313"/>
          </a:xfrm>
          <a:prstGeom prst="rect">
            <a:avLst/>
          </a:prstGeom>
          <a:noFill/>
        </p:spPr>
        <p:txBody>
          <a:bodyPr wrap="square" rtlCol="0">
            <a:spAutoFit/>
          </a:bodyPr>
          <a:lstStyle/>
          <a:p>
            <a:pPr>
              <a:lnSpc>
                <a:spcPct val="150000"/>
              </a:lnSpc>
            </a:pPr>
            <a:r>
              <a:rPr lang="zh-CN" altLang="zh-CN" sz="2400" dirty="0">
                <a:latin typeface="+mn-ea"/>
                <a:ea typeface="+mn-ea"/>
              </a:rPr>
              <a:t>（</a:t>
            </a:r>
            <a:r>
              <a:rPr lang="en-US" altLang="zh-CN" sz="2400" dirty="0">
                <a:latin typeface="+mn-ea"/>
                <a:ea typeface="+mn-ea"/>
              </a:rPr>
              <a:t>5</a:t>
            </a:r>
            <a:r>
              <a:rPr lang="zh-CN" altLang="zh-CN" sz="2400" dirty="0">
                <a:latin typeface="+mn-ea"/>
                <a:ea typeface="+mn-ea"/>
              </a:rPr>
              <a:t>）删除镜像。</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命令格式</a:t>
            </a:r>
            <a:r>
              <a:rPr lang="zh-CN" altLang="en-US" sz="2400" dirty="0">
                <a:latin typeface="+mn-ea"/>
                <a:ea typeface="+mn-ea"/>
              </a:rPr>
              <a:t>：</a:t>
            </a:r>
            <a:endParaRPr lang="zh-CN" altLang="zh-CN" sz="2400" dirty="0">
              <a:latin typeface="+mn-ea"/>
              <a:ea typeface="+mn-ea"/>
            </a:endParaRPr>
          </a:p>
          <a:p>
            <a:pPr>
              <a:lnSpc>
                <a:spcPct val="150000"/>
              </a:lnSpc>
            </a:pPr>
            <a:r>
              <a:rPr lang="en-US" altLang="zh-CN" sz="2400" dirty="0">
                <a:latin typeface="+mn-ea"/>
                <a:ea typeface="+mn-ea"/>
              </a:rPr>
              <a:t>       </a:t>
            </a:r>
            <a:r>
              <a:rPr lang="en-US" altLang="zh-CN" sz="2400" dirty="0" err="1">
                <a:solidFill>
                  <a:srgbClr val="FF0000"/>
                </a:solidFill>
                <a:latin typeface="+mn-ea"/>
                <a:ea typeface="+mn-ea"/>
              </a:rPr>
              <a:t>docker</a:t>
            </a:r>
            <a:r>
              <a:rPr lang="en-US" altLang="zh-CN" sz="2400" dirty="0">
                <a:solidFill>
                  <a:srgbClr val="FF0000"/>
                </a:solidFill>
                <a:latin typeface="+mn-ea"/>
                <a:ea typeface="+mn-ea"/>
              </a:rPr>
              <a:t> </a:t>
            </a:r>
            <a:r>
              <a:rPr lang="en-US" altLang="zh-CN" sz="2400" dirty="0" err="1">
                <a:solidFill>
                  <a:srgbClr val="FF0000"/>
                </a:solidFill>
                <a:latin typeface="+mn-ea"/>
                <a:ea typeface="+mn-ea"/>
              </a:rPr>
              <a:t>rmi</a:t>
            </a:r>
            <a:r>
              <a:rPr lang="en-US" altLang="zh-CN" sz="2400" dirty="0">
                <a:solidFill>
                  <a:srgbClr val="FF0000"/>
                </a:solidFill>
                <a:latin typeface="+mn-ea"/>
                <a:ea typeface="+mn-ea"/>
              </a:rPr>
              <a:t> [</a:t>
            </a:r>
            <a:r>
              <a:rPr lang="zh-CN" altLang="zh-CN" sz="2400" dirty="0">
                <a:solidFill>
                  <a:srgbClr val="FF0000"/>
                </a:solidFill>
                <a:latin typeface="+mn-ea"/>
                <a:ea typeface="+mn-ea"/>
              </a:rPr>
              <a:t>选项</a:t>
            </a:r>
            <a:r>
              <a:rPr lang="en-US" altLang="zh-CN" sz="2400" dirty="0">
                <a:solidFill>
                  <a:srgbClr val="FF0000"/>
                </a:solidFill>
                <a:latin typeface="+mn-ea"/>
                <a:ea typeface="+mn-ea"/>
              </a:rPr>
              <a:t>] </a:t>
            </a:r>
            <a:r>
              <a:rPr lang="zh-CN" altLang="zh-CN" sz="2400" dirty="0">
                <a:solidFill>
                  <a:srgbClr val="FF0000"/>
                </a:solidFill>
                <a:latin typeface="+mn-ea"/>
                <a:ea typeface="+mn-ea"/>
              </a:rPr>
              <a:t>镜像</a:t>
            </a:r>
            <a:r>
              <a:rPr lang="en-US" altLang="zh-CN" sz="2400" dirty="0">
                <a:solidFill>
                  <a:srgbClr val="FF0000"/>
                </a:solidFill>
                <a:latin typeface="+mn-ea"/>
                <a:ea typeface="+mn-ea"/>
              </a:rPr>
              <a:t>1 [</a:t>
            </a:r>
            <a:r>
              <a:rPr lang="zh-CN" altLang="zh-CN" sz="2400" dirty="0">
                <a:solidFill>
                  <a:srgbClr val="FF0000"/>
                </a:solidFill>
                <a:latin typeface="+mn-ea"/>
                <a:ea typeface="+mn-ea"/>
              </a:rPr>
              <a:t>镜像</a:t>
            </a:r>
            <a:r>
              <a:rPr lang="en-US" altLang="zh-CN" sz="2400" dirty="0">
                <a:solidFill>
                  <a:srgbClr val="FF0000"/>
                </a:solidFill>
                <a:latin typeface="+mn-ea"/>
                <a:ea typeface="+mn-ea"/>
              </a:rPr>
              <a:t>2...]</a:t>
            </a:r>
            <a:endParaRPr lang="zh-CN" altLang="zh-CN" sz="2400" dirty="0">
              <a:solidFill>
                <a:srgbClr val="FF0000"/>
              </a:solidFill>
              <a:latin typeface="+mn-ea"/>
              <a:ea typeface="+mn-ea"/>
            </a:endParaRPr>
          </a:p>
          <a:p>
            <a:pPr>
              <a:lnSpc>
                <a:spcPct val="150000"/>
              </a:lnSpc>
            </a:pPr>
            <a:r>
              <a:rPr lang="en-US" altLang="zh-CN" sz="2400" dirty="0">
                <a:latin typeface="+mn-ea"/>
                <a:ea typeface="+mn-ea"/>
              </a:rPr>
              <a:t>  </a:t>
            </a:r>
            <a:r>
              <a:rPr lang="en-US" altLang="zh-CN" sz="2400" dirty="0" err="1">
                <a:latin typeface="+mn-ea"/>
                <a:ea typeface="+mn-ea"/>
              </a:rPr>
              <a:t>docker</a:t>
            </a:r>
            <a:r>
              <a:rPr lang="en-US" altLang="zh-CN" sz="2400" dirty="0">
                <a:latin typeface="+mn-ea"/>
                <a:ea typeface="+mn-ea"/>
              </a:rPr>
              <a:t> </a:t>
            </a:r>
            <a:r>
              <a:rPr lang="en-US" altLang="zh-CN" sz="2400" dirty="0" err="1">
                <a:latin typeface="+mn-ea"/>
                <a:ea typeface="+mn-ea"/>
              </a:rPr>
              <a:t>rmi</a:t>
            </a:r>
            <a:r>
              <a:rPr lang="zh-CN" altLang="zh-CN" sz="2400" dirty="0">
                <a:latin typeface="+mn-ea"/>
                <a:ea typeface="+mn-ea"/>
              </a:rPr>
              <a:t>命令的常用选项如下。</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① </a:t>
            </a:r>
            <a:r>
              <a:rPr lang="en-US" altLang="zh-CN" sz="2400" dirty="0">
                <a:latin typeface="+mn-ea"/>
                <a:ea typeface="+mn-ea"/>
              </a:rPr>
              <a:t>-f</a:t>
            </a:r>
            <a:r>
              <a:rPr lang="zh-CN" altLang="zh-CN" sz="2400" dirty="0">
                <a:latin typeface="+mn-ea"/>
                <a:ea typeface="+mn-ea"/>
              </a:rPr>
              <a:t>：强制删除。</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② </a:t>
            </a:r>
            <a:r>
              <a:rPr lang="en-US" altLang="zh-CN" sz="2400" dirty="0">
                <a:latin typeface="+mn-ea"/>
                <a:ea typeface="+mn-ea"/>
              </a:rPr>
              <a:t>--no-prune</a:t>
            </a:r>
            <a:r>
              <a:rPr lang="zh-CN" altLang="zh-CN" sz="2400" dirty="0">
                <a:latin typeface="+mn-ea"/>
                <a:ea typeface="+mn-ea"/>
              </a:rPr>
              <a:t>：不移除该镜像的过程镜像，默认是移除该镜像的过程镜像的。</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例如，列出本地主机的所有镜像，并删除镜像名为</a:t>
            </a:r>
            <a:r>
              <a:rPr lang="en-US" altLang="zh-CN" sz="2400" dirty="0" err="1">
                <a:latin typeface="+mn-ea"/>
                <a:ea typeface="+mn-ea"/>
              </a:rPr>
              <a:t>mysql:latest</a:t>
            </a:r>
            <a:r>
              <a:rPr lang="zh-CN" altLang="zh-CN" sz="2400" dirty="0">
                <a:latin typeface="+mn-ea"/>
                <a:ea typeface="+mn-ea"/>
              </a:rPr>
              <a:t>的镜像的代码如下。</a:t>
            </a:r>
            <a:endParaRPr lang="zh-CN" altLang="zh-CN" sz="2400" dirty="0">
              <a:latin typeface="+mn-ea"/>
              <a:ea typeface="+mn-ea"/>
            </a:endParaRPr>
          </a:p>
          <a:p>
            <a:pPr>
              <a:lnSpc>
                <a:spcPct val="150000"/>
              </a:lnSpc>
            </a:pPr>
            <a:r>
              <a:rPr lang="en-US" altLang="zh-CN" sz="2400" dirty="0">
                <a:latin typeface="+mn-ea"/>
                <a:ea typeface="+mn-ea"/>
              </a:rPr>
              <a:t>       [</a:t>
            </a:r>
            <a:r>
              <a:rPr lang="en-US" altLang="zh-CN" sz="2400" dirty="0" err="1">
                <a:latin typeface="+mn-ea"/>
                <a:ea typeface="+mn-ea"/>
              </a:rPr>
              <a:t>root@localhost</a:t>
            </a:r>
            <a:r>
              <a:rPr lang="en-US" altLang="zh-CN" sz="2400" dirty="0">
                <a:latin typeface="+mn-ea"/>
                <a:ea typeface="+mn-ea"/>
              </a:rPr>
              <a:t> </a:t>
            </a:r>
            <a:r>
              <a:rPr lang="zh-CN" altLang="zh-CN" sz="2400" dirty="0">
                <a:latin typeface="+mn-ea"/>
                <a:ea typeface="+mn-ea"/>
              </a:rPr>
              <a:t>～</a:t>
            </a:r>
            <a:r>
              <a:rPr lang="en-US" altLang="zh-CN" sz="2400" dirty="0">
                <a:latin typeface="+mn-ea"/>
                <a:ea typeface="+mn-ea"/>
              </a:rPr>
              <a:t>]#</a:t>
            </a:r>
            <a:r>
              <a:rPr lang="en-US" altLang="zh-CN" sz="2400" b="1" dirty="0">
                <a:latin typeface="+mn-ea"/>
                <a:ea typeface="+mn-ea"/>
              </a:rPr>
              <a:t> </a:t>
            </a:r>
            <a:r>
              <a:rPr lang="en-US" altLang="zh-CN" sz="2400" dirty="0" err="1">
                <a:latin typeface="+mn-ea"/>
                <a:ea typeface="+mn-ea"/>
              </a:rPr>
              <a:t>docker</a:t>
            </a:r>
            <a:r>
              <a:rPr lang="en-US" altLang="zh-CN" sz="2400" dirty="0">
                <a:latin typeface="+mn-ea"/>
                <a:ea typeface="+mn-ea"/>
              </a:rPr>
              <a:t> </a:t>
            </a:r>
            <a:r>
              <a:rPr lang="en-US" altLang="zh-CN" sz="2400" dirty="0" err="1">
                <a:latin typeface="+mn-ea"/>
                <a:ea typeface="+mn-ea"/>
              </a:rPr>
              <a:t>rmi</a:t>
            </a:r>
            <a:r>
              <a:rPr lang="en-US" altLang="zh-CN" sz="2400" dirty="0">
                <a:latin typeface="+mn-ea"/>
                <a:ea typeface="+mn-ea"/>
              </a:rPr>
              <a:t> </a:t>
            </a:r>
            <a:r>
              <a:rPr lang="en-US" altLang="zh-CN" sz="2400" dirty="0" err="1">
                <a:latin typeface="+mn-ea"/>
                <a:ea typeface="+mn-ea"/>
              </a:rPr>
              <a:t>mysql:latest</a:t>
            </a:r>
            <a:r>
              <a:rPr lang="en-US" altLang="zh-CN" sz="2400" dirty="0">
                <a:latin typeface="+mn-ea"/>
                <a:ea typeface="+mn-ea"/>
              </a:rPr>
              <a:t>    	</a:t>
            </a:r>
            <a:endParaRPr lang="en-US" altLang="zh-CN" sz="2400" dirty="0">
              <a:latin typeface="+mn-ea"/>
              <a:ea typeface="+mn-ea"/>
            </a:endParaRPr>
          </a:p>
          <a:p>
            <a:pPr>
              <a:lnSpc>
                <a:spcPct val="150000"/>
              </a:lnSpc>
            </a:pPr>
            <a:r>
              <a:rPr lang="en-US" altLang="zh-CN" sz="2400" dirty="0">
                <a:latin typeface="+mn-ea"/>
                <a:ea typeface="+mn-ea"/>
              </a:rPr>
              <a:t>                                        // </a:t>
            </a:r>
            <a:r>
              <a:rPr lang="zh-CN" altLang="zh-CN" sz="2400" dirty="0">
                <a:latin typeface="+mn-ea"/>
                <a:ea typeface="+mn-ea"/>
              </a:rPr>
              <a:t>等价于</a:t>
            </a:r>
            <a:r>
              <a:rPr lang="en-US" altLang="zh-CN" sz="2400" dirty="0" err="1">
                <a:latin typeface="+mn-ea"/>
                <a:ea typeface="+mn-ea"/>
              </a:rPr>
              <a:t>docker</a:t>
            </a:r>
            <a:r>
              <a:rPr lang="en-US" altLang="zh-CN" sz="2400" dirty="0">
                <a:latin typeface="+mn-ea"/>
                <a:ea typeface="+mn-ea"/>
              </a:rPr>
              <a:t> </a:t>
            </a:r>
            <a:r>
              <a:rPr lang="en-US" altLang="zh-CN" sz="2400" dirty="0" err="1">
                <a:latin typeface="+mn-ea"/>
                <a:ea typeface="+mn-ea"/>
              </a:rPr>
              <a:t>rmi</a:t>
            </a:r>
            <a:r>
              <a:rPr lang="en-US" altLang="zh-CN" sz="2400" dirty="0">
                <a:latin typeface="+mn-ea"/>
                <a:ea typeface="+mn-ea"/>
              </a:rPr>
              <a:t> </a:t>
            </a:r>
            <a:r>
              <a:rPr lang="en-US" altLang="zh-CN" sz="2400" dirty="0" err="1">
                <a:latin typeface="+mn-ea"/>
                <a:ea typeface="+mn-ea"/>
              </a:rPr>
              <a:t>mysql</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560872" cy="1532727"/>
          </a:xfrm>
        </p:spPr>
        <p:txBody>
          <a:bodyPr/>
          <a:lstStyle/>
          <a:p>
            <a:r>
              <a:rPr lang="zh-CN" altLang="en-US" dirty="0"/>
              <a:t>任务</a:t>
            </a:r>
            <a:r>
              <a:rPr lang="en-US" altLang="zh-CN" dirty="0"/>
              <a:t>2.1 </a:t>
            </a:r>
            <a:r>
              <a:rPr lang="zh-CN" altLang="en-US" dirty="0"/>
              <a:t>查看和管理</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endParaRPr lang="zh-CN" altLang="en-US" sz="3200" b="1" dirty="0"/>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2.1</a:t>
            </a:r>
            <a:endParaRPr lang="zh-CN" altLang="en-US" sz="4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3416320"/>
          </a:xfrm>
          <a:prstGeom prst="rect">
            <a:avLst/>
          </a:prstGeom>
          <a:noFill/>
        </p:spPr>
        <p:txBody>
          <a:bodyPr wrap="square" rtlCol="0">
            <a:spAutoFit/>
          </a:bodyPr>
          <a:lstStyle/>
          <a:p>
            <a:pPr>
              <a:lnSpc>
                <a:spcPct val="150000"/>
              </a:lnSpc>
            </a:pPr>
            <a:r>
              <a:rPr lang="zh-CN" altLang="zh-CN" sz="2400" dirty="0">
                <a:latin typeface="+mn-ea"/>
                <a:ea typeface="+mn-ea"/>
              </a:rPr>
              <a:t>（</a:t>
            </a:r>
            <a:r>
              <a:rPr lang="en-US" altLang="zh-CN" sz="2400" dirty="0">
                <a:latin typeface="+mn-ea"/>
                <a:ea typeface="+mn-ea"/>
              </a:rPr>
              <a:t>6</a:t>
            </a:r>
            <a:r>
              <a:rPr lang="zh-CN" altLang="zh-CN" sz="2400" dirty="0">
                <a:latin typeface="+mn-ea"/>
                <a:ea typeface="+mn-ea"/>
              </a:rPr>
              <a:t>）镜像的导入和导出。</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利用</a:t>
            </a:r>
            <a:r>
              <a:rPr lang="en-US" altLang="zh-CN" sz="2400" dirty="0" err="1">
                <a:latin typeface="+mn-ea"/>
                <a:ea typeface="+mn-ea"/>
              </a:rPr>
              <a:t>docker</a:t>
            </a:r>
            <a:r>
              <a:rPr lang="en-US" altLang="zh-CN" sz="2400" dirty="0">
                <a:latin typeface="+mn-ea"/>
                <a:ea typeface="+mn-ea"/>
              </a:rPr>
              <a:t> save</a:t>
            </a:r>
            <a:r>
              <a:rPr lang="zh-CN" altLang="zh-CN" sz="2400" dirty="0">
                <a:latin typeface="+mn-ea"/>
                <a:ea typeface="+mn-ea"/>
              </a:rPr>
              <a:t>命令和</a:t>
            </a:r>
            <a:r>
              <a:rPr lang="en-US" altLang="zh-CN" sz="2400" dirty="0" err="1">
                <a:latin typeface="+mn-ea"/>
                <a:ea typeface="+mn-ea"/>
              </a:rPr>
              <a:t>docker</a:t>
            </a:r>
            <a:r>
              <a:rPr lang="en-US" altLang="zh-CN" sz="2400" dirty="0">
                <a:latin typeface="+mn-ea"/>
                <a:ea typeface="+mn-ea"/>
              </a:rPr>
              <a:t> load</a:t>
            </a:r>
            <a:r>
              <a:rPr lang="zh-CN" altLang="zh-CN" sz="2400" dirty="0">
                <a:latin typeface="+mn-ea"/>
                <a:ea typeface="+mn-ea"/>
              </a:rPr>
              <a:t>命令可实现镜像的导入和导出。</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例如，将</a:t>
            </a:r>
            <a:r>
              <a:rPr lang="en-US" altLang="zh-CN" sz="2400" dirty="0" err="1">
                <a:latin typeface="+mn-ea"/>
                <a:ea typeface="+mn-ea"/>
              </a:rPr>
              <a:t>ubuntu:latest</a:t>
            </a:r>
            <a:r>
              <a:rPr lang="zh-CN" altLang="zh-CN" sz="2400" dirty="0">
                <a:latin typeface="+mn-ea"/>
                <a:ea typeface="+mn-ea"/>
              </a:rPr>
              <a:t>镜像导出生成</a:t>
            </a:r>
            <a:r>
              <a:rPr lang="en-US" altLang="zh-CN" sz="2400" dirty="0">
                <a:latin typeface="+mn-ea"/>
                <a:ea typeface="+mn-ea"/>
              </a:rPr>
              <a:t>ubuntu.tar</a:t>
            </a:r>
            <a:r>
              <a:rPr lang="zh-CN" altLang="zh-CN" sz="2400" dirty="0">
                <a:latin typeface="+mn-ea"/>
                <a:ea typeface="+mn-ea"/>
              </a:rPr>
              <a:t>文件的代码如下。</a:t>
            </a:r>
            <a:endParaRPr lang="zh-CN" altLang="zh-CN" sz="2400" dirty="0">
              <a:latin typeface="+mn-ea"/>
              <a:ea typeface="+mn-ea"/>
            </a:endParaRPr>
          </a:p>
          <a:p>
            <a:pPr>
              <a:lnSpc>
                <a:spcPct val="150000"/>
              </a:lnSpc>
            </a:pPr>
            <a:r>
              <a:rPr lang="en-US" altLang="zh-CN" sz="2400" dirty="0">
                <a:latin typeface="+mn-ea"/>
                <a:ea typeface="+mn-ea"/>
              </a:rPr>
              <a:t>       [</a:t>
            </a:r>
            <a:r>
              <a:rPr lang="en-US" altLang="zh-CN" sz="2400" dirty="0" err="1">
                <a:latin typeface="+mn-ea"/>
                <a:ea typeface="+mn-ea"/>
              </a:rPr>
              <a:t>root@localhost</a:t>
            </a:r>
            <a:r>
              <a:rPr lang="en-US" altLang="zh-CN" sz="2400" dirty="0">
                <a:latin typeface="+mn-ea"/>
                <a:ea typeface="+mn-ea"/>
              </a:rPr>
              <a:t> </a:t>
            </a:r>
            <a:r>
              <a:rPr lang="zh-CN" altLang="zh-CN" sz="2400" dirty="0">
                <a:latin typeface="+mn-ea"/>
                <a:ea typeface="+mn-ea"/>
              </a:rPr>
              <a:t>～</a:t>
            </a:r>
            <a:r>
              <a:rPr lang="en-US" altLang="zh-CN" sz="2400" dirty="0">
                <a:latin typeface="+mn-ea"/>
                <a:ea typeface="+mn-ea"/>
              </a:rPr>
              <a:t>]# </a:t>
            </a:r>
            <a:r>
              <a:rPr lang="en-US" altLang="zh-CN" sz="2400" dirty="0" err="1">
                <a:latin typeface="+mn-ea"/>
                <a:ea typeface="+mn-ea"/>
              </a:rPr>
              <a:t>docker</a:t>
            </a:r>
            <a:r>
              <a:rPr lang="en-US" altLang="zh-CN" sz="2400" dirty="0">
                <a:latin typeface="+mn-ea"/>
                <a:ea typeface="+mn-ea"/>
              </a:rPr>
              <a:t> save -o ubuntu.tar </a:t>
            </a:r>
            <a:r>
              <a:rPr lang="en-US" altLang="zh-CN" sz="2400" dirty="0" err="1">
                <a:latin typeface="+mn-ea"/>
                <a:ea typeface="+mn-ea"/>
              </a:rPr>
              <a:t>ubuntu:latest</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例如，将</a:t>
            </a:r>
            <a:r>
              <a:rPr lang="en-US" altLang="zh-CN" sz="2400" dirty="0">
                <a:latin typeface="+mn-ea"/>
                <a:ea typeface="+mn-ea"/>
              </a:rPr>
              <a:t>ubuntu.tar</a:t>
            </a:r>
            <a:r>
              <a:rPr lang="zh-CN" altLang="zh-CN" sz="2400" dirty="0">
                <a:latin typeface="+mn-ea"/>
                <a:ea typeface="+mn-ea"/>
              </a:rPr>
              <a:t>文件导入的代码如下。</a:t>
            </a:r>
            <a:endParaRPr lang="zh-CN" altLang="zh-CN" sz="2400" dirty="0">
              <a:latin typeface="+mn-ea"/>
              <a:ea typeface="+mn-ea"/>
            </a:endParaRPr>
          </a:p>
          <a:p>
            <a:pPr>
              <a:lnSpc>
                <a:spcPct val="150000"/>
              </a:lnSpc>
            </a:pPr>
            <a:r>
              <a:rPr lang="en-US" altLang="zh-CN" sz="2400" dirty="0">
                <a:latin typeface="+mn-ea"/>
                <a:ea typeface="+mn-ea"/>
              </a:rPr>
              <a:t>       [</a:t>
            </a:r>
            <a:r>
              <a:rPr lang="en-US" altLang="zh-CN" sz="2400" dirty="0" err="1">
                <a:latin typeface="+mn-ea"/>
                <a:ea typeface="+mn-ea"/>
              </a:rPr>
              <a:t>root@localhost</a:t>
            </a:r>
            <a:r>
              <a:rPr lang="en-US" altLang="zh-CN" sz="2400" dirty="0">
                <a:latin typeface="+mn-ea"/>
                <a:ea typeface="+mn-ea"/>
              </a:rPr>
              <a:t> </a:t>
            </a:r>
            <a:r>
              <a:rPr lang="zh-CN" altLang="zh-CN" sz="2400" dirty="0">
                <a:latin typeface="+mn-ea"/>
                <a:ea typeface="+mn-ea"/>
              </a:rPr>
              <a:t>～</a:t>
            </a:r>
            <a:r>
              <a:rPr lang="en-US" altLang="zh-CN" sz="2400" dirty="0">
                <a:latin typeface="+mn-ea"/>
                <a:ea typeface="+mn-ea"/>
              </a:rPr>
              <a:t>]# </a:t>
            </a:r>
            <a:r>
              <a:rPr lang="en-US" altLang="zh-CN" sz="2400" dirty="0" err="1">
                <a:latin typeface="+mn-ea"/>
                <a:ea typeface="+mn-ea"/>
              </a:rPr>
              <a:t>docker</a:t>
            </a:r>
            <a:r>
              <a:rPr lang="en-US" altLang="zh-CN" sz="2400" dirty="0">
                <a:latin typeface="+mn-ea"/>
                <a:ea typeface="+mn-ea"/>
              </a:rPr>
              <a:t> load --input ubuntu.tar </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7083387" cy="809178"/>
          </a:xfrm>
        </p:spPr>
        <p:txBody>
          <a:bodyPr/>
          <a:lstStyle/>
          <a:p>
            <a:r>
              <a:rPr lang="zh-CN" altLang="en-US" dirty="0"/>
              <a:t>任务</a:t>
            </a:r>
            <a:r>
              <a:rPr lang="en-US" altLang="zh-CN" dirty="0"/>
              <a:t>2.1 </a:t>
            </a:r>
            <a:r>
              <a:rPr lang="zh-CN" altLang="en-US" dirty="0"/>
              <a:t>查看和管理</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endParaRPr lang="zh-CN" altLang="en-US" sz="3200" b="1" dirty="0"/>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2.1</a:t>
            </a:r>
            <a:endParaRPr lang="zh-CN" altLang="en-US" sz="4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2862322"/>
          </a:xfrm>
          <a:prstGeom prst="rect">
            <a:avLst/>
          </a:prstGeom>
          <a:noFill/>
        </p:spPr>
        <p:txBody>
          <a:bodyPr wrap="square" rtlCol="0">
            <a:spAutoFit/>
          </a:bodyPr>
          <a:lstStyle/>
          <a:p>
            <a:pPr>
              <a:lnSpc>
                <a:spcPct val="150000"/>
              </a:lnSpc>
            </a:pPr>
            <a:r>
              <a:rPr lang="zh-CN" altLang="zh-CN" sz="2400" dirty="0">
                <a:latin typeface="+mn-ea"/>
                <a:ea typeface="+mn-ea"/>
              </a:rPr>
              <a:t>（</a:t>
            </a:r>
            <a:r>
              <a:rPr lang="en-US" altLang="zh-CN" sz="2400" dirty="0">
                <a:latin typeface="+mn-ea"/>
                <a:ea typeface="+mn-ea"/>
              </a:rPr>
              <a:t>7</a:t>
            </a:r>
            <a:r>
              <a:rPr lang="zh-CN" altLang="zh-CN" sz="2400" dirty="0">
                <a:latin typeface="+mn-ea"/>
                <a:ea typeface="+mn-ea"/>
              </a:rPr>
              <a:t>）上传镜像。</a:t>
            </a:r>
            <a:endParaRPr lang="zh-CN" altLang="zh-CN" sz="2400" dirty="0">
              <a:latin typeface="+mn-ea"/>
              <a:ea typeface="+mn-ea"/>
            </a:endParaRPr>
          </a:p>
          <a:p>
            <a:pPr>
              <a:lnSpc>
                <a:spcPct val="150000"/>
              </a:lnSpc>
            </a:pPr>
            <a:r>
              <a:rPr lang="en-US" altLang="zh-CN" sz="2400" dirty="0">
                <a:latin typeface="+mn-ea"/>
                <a:ea typeface="+mn-ea"/>
              </a:rPr>
              <a:t>  </a:t>
            </a:r>
            <a:r>
              <a:rPr lang="zh-CN" altLang="zh-CN" sz="2400" dirty="0">
                <a:latin typeface="+mn-ea"/>
                <a:ea typeface="+mn-ea"/>
              </a:rPr>
              <a:t>命令格式</a:t>
            </a:r>
            <a:r>
              <a:rPr lang="zh-CN" altLang="en-US" sz="2400" dirty="0">
                <a:latin typeface="+mn-ea"/>
                <a:ea typeface="+mn-ea"/>
              </a:rPr>
              <a:t>：</a:t>
            </a:r>
            <a:endParaRPr lang="zh-CN" altLang="zh-CN" sz="2400" dirty="0">
              <a:latin typeface="+mn-ea"/>
              <a:ea typeface="+mn-ea"/>
            </a:endParaRPr>
          </a:p>
          <a:p>
            <a:pPr>
              <a:lnSpc>
                <a:spcPct val="150000"/>
              </a:lnSpc>
            </a:pPr>
            <a:r>
              <a:rPr lang="en-US" altLang="zh-CN" sz="2400" dirty="0">
                <a:latin typeface="+mn-ea"/>
                <a:ea typeface="+mn-ea"/>
              </a:rPr>
              <a:t>       </a:t>
            </a:r>
            <a:r>
              <a:rPr lang="en-US" altLang="zh-CN" sz="2400" dirty="0" err="1">
                <a:solidFill>
                  <a:srgbClr val="FF0000"/>
                </a:solidFill>
                <a:latin typeface="+mn-ea"/>
                <a:ea typeface="+mn-ea"/>
              </a:rPr>
              <a:t>docker</a:t>
            </a:r>
            <a:r>
              <a:rPr lang="en-US" altLang="zh-CN" sz="2400" dirty="0">
                <a:solidFill>
                  <a:srgbClr val="FF0000"/>
                </a:solidFill>
                <a:latin typeface="+mn-ea"/>
                <a:ea typeface="+mn-ea"/>
              </a:rPr>
              <a:t> push [</a:t>
            </a:r>
            <a:r>
              <a:rPr lang="zh-CN" altLang="zh-CN" sz="2400" dirty="0">
                <a:solidFill>
                  <a:srgbClr val="FF0000"/>
                </a:solidFill>
                <a:latin typeface="+mn-ea"/>
                <a:ea typeface="+mn-ea"/>
              </a:rPr>
              <a:t>镜像名</a:t>
            </a:r>
            <a:r>
              <a:rPr lang="en-US" altLang="zh-CN" sz="2400" dirty="0">
                <a:solidFill>
                  <a:srgbClr val="FF0000"/>
                </a:solidFill>
                <a:latin typeface="+mn-ea"/>
                <a:ea typeface="+mn-ea"/>
              </a:rPr>
              <a:t>]:[</a:t>
            </a:r>
            <a:r>
              <a:rPr lang="zh-CN" altLang="zh-CN" sz="2400" dirty="0">
                <a:solidFill>
                  <a:srgbClr val="FF0000"/>
                </a:solidFill>
                <a:latin typeface="+mn-ea"/>
                <a:ea typeface="+mn-ea"/>
              </a:rPr>
              <a:t>标签名</a:t>
            </a:r>
            <a:r>
              <a:rPr lang="en-US" altLang="zh-CN" sz="2400" dirty="0">
                <a:solidFill>
                  <a:srgbClr val="FF0000"/>
                </a:solidFill>
                <a:latin typeface="+mn-ea"/>
                <a:ea typeface="+mn-ea"/>
              </a:rPr>
              <a:t>]</a:t>
            </a:r>
            <a:endParaRPr lang="zh-CN" altLang="zh-CN" sz="2400" dirty="0">
              <a:solidFill>
                <a:srgbClr val="FF0000"/>
              </a:solidFill>
              <a:latin typeface="+mn-ea"/>
              <a:ea typeface="+mn-ea"/>
            </a:endParaRPr>
          </a:p>
          <a:p>
            <a:pPr>
              <a:lnSpc>
                <a:spcPct val="150000"/>
              </a:lnSpc>
            </a:pPr>
            <a:r>
              <a:rPr lang="en-US" altLang="zh-CN" sz="2400" dirty="0">
                <a:latin typeface="+mn-ea"/>
                <a:ea typeface="+mn-ea"/>
              </a:rPr>
              <a:t>  </a:t>
            </a:r>
            <a:r>
              <a:rPr lang="zh-CN" altLang="zh-CN" sz="2400" dirty="0">
                <a:latin typeface="+mn-ea"/>
                <a:ea typeface="+mn-ea"/>
              </a:rPr>
              <a:t>例如，上传本地镜像</a:t>
            </a:r>
            <a:r>
              <a:rPr lang="en-US" altLang="zh-CN" sz="2400" dirty="0" err="1">
                <a:latin typeface="+mn-ea"/>
                <a:ea typeface="+mn-ea"/>
              </a:rPr>
              <a:t>centos:test</a:t>
            </a:r>
            <a:r>
              <a:rPr lang="zh-CN" altLang="zh-CN" sz="2400" dirty="0">
                <a:latin typeface="+mn-ea"/>
                <a:ea typeface="+mn-ea"/>
              </a:rPr>
              <a:t>至镜像仓库的代码如下。</a:t>
            </a:r>
            <a:endParaRPr lang="zh-CN" altLang="zh-CN" sz="2400" dirty="0">
              <a:latin typeface="+mn-ea"/>
              <a:ea typeface="+mn-ea"/>
            </a:endParaRPr>
          </a:p>
          <a:p>
            <a:pPr>
              <a:lnSpc>
                <a:spcPct val="150000"/>
              </a:lnSpc>
            </a:pPr>
            <a:r>
              <a:rPr lang="en-US" altLang="zh-CN" sz="2400" dirty="0">
                <a:latin typeface="+mn-ea"/>
                <a:ea typeface="+mn-ea"/>
              </a:rPr>
              <a:t>       [</a:t>
            </a:r>
            <a:r>
              <a:rPr lang="en-US" altLang="zh-CN" sz="2400" dirty="0" err="1">
                <a:latin typeface="+mn-ea"/>
                <a:ea typeface="+mn-ea"/>
              </a:rPr>
              <a:t>root@localhost</a:t>
            </a:r>
            <a:r>
              <a:rPr lang="en-US" altLang="zh-CN" sz="2400" dirty="0">
                <a:latin typeface="+mn-ea"/>
                <a:ea typeface="+mn-ea"/>
              </a:rPr>
              <a:t> </a:t>
            </a:r>
            <a:r>
              <a:rPr lang="zh-CN" altLang="zh-CN" sz="2400" dirty="0">
                <a:latin typeface="+mn-ea"/>
                <a:ea typeface="+mn-ea"/>
              </a:rPr>
              <a:t>～</a:t>
            </a:r>
            <a:r>
              <a:rPr lang="en-US" altLang="zh-CN" sz="2400" dirty="0">
                <a:latin typeface="+mn-ea"/>
                <a:ea typeface="+mn-ea"/>
              </a:rPr>
              <a:t>]# </a:t>
            </a:r>
            <a:r>
              <a:rPr lang="en-US" altLang="zh-CN" sz="2400" dirty="0" err="1">
                <a:latin typeface="+mn-ea"/>
                <a:ea typeface="+mn-ea"/>
              </a:rPr>
              <a:t>docker</a:t>
            </a:r>
            <a:r>
              <a:rPr lang="en-US" altLang="zh-CN" sz="2400" dirty="0">
                <a:latin typeface="+mn-ea"/>
                <a:ea typeface="+mn-ea"/>
              </a:rPr>
              <a:t> push </a:t>
            </a:r>
            <a:r>
              <a:rPr lang="en-US" altLang="zh-CN" sz="2400" dirty="0" err="1">
                <a:latin typeface="+mn-ea"/>
                <a:ea typeface="+mn-ea"/>
              </a:rPr>
              <a:t>centos:test</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854787" cy="809178"/>
          </a:xfrm>
        </p:spPr>
        <p:txBody>
          <a:bodyPr/>
          <a:lstStyle/>
          <a:p>
            <a:r>
              <a:rPr lang="zh-CN" altLang="en-US" dirty="0"/>
              <a:t>任务</a:t>
            </a:r>
            <a:r>
              <a:rPr lang="en-US" altLang="zh-CN" dirty="0"/>
              <a:t>2.1 </a:t>
            </a:r>
            <a:r>
              <a:rPr lang="zh-CN" altLang="en-US" dirty="0"/>
              <a:t>查看和管理</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endParaRPr lang="zh-CN" altLang="en-US" sz="3200" b="1" dirty="0"/>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2.1</a:t>
            </a:r>
            <a:endParaRPr lang="zh-CN" altLang="en-US" sz="4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1200329"/>
          </a:xfrm>
          <a:prstGeom prst="rect">
            <a:avLst/>
          </a:prstGeom>
          <a:noFill/>
        </p:spPr>
        <p:txBody>
          <a:bodyPr wrap="square" rtlCol="0">
            <a:spAutoFit/>
          </a:bodyPr>
          <a:lstStyle/>
          <a:p>
            <a:pPr>
              <a:lnSpc>
                <a:spcPct val="150000"/>
              </a:lnSpc>
            </a:pPr>
            <a:r>
              <a:rPr lang="en-US" altLang="zh-CN" sz="2400" dirty="0">
                <a:latin typeface="+mn-ea"/>
                <a:ea typeface="+mn-ea"/>
              </a:rPr>
              <a:t>2. </a:t>
            </a:r>
            <a:r>
              <a:rPr lang="zh-CN" altLang="en-US" sz="2400" dirty="0">
                <a:latin typeface="+mn-ea"/>
                <a:ea typeface="+mn-ea"/>
              </a:rPr>
              <a:t>构建</a:t>
            </a:r>
            <a:r>
              <a:rPr lang="en-US" altLang="zh-CN" sz="2400" dirty="0" err="1">
                <a:latin typeface="+mn-ea"/>
                <a:ea typeface="+mn-ea"/>
              </a:rPr>
              <a:t>Docker</a:t>
            </a:r>
            <a:r>
              <a:rPr lang="zh-CN" altLang="en-US" sz="2400" dirty="0">
                <a:latin typeface="+mn-ea"/>
                <a:ea typeface="+mn-ea"/>
              </a:rPr>
              <a:t>私有仓库</a:t>
            </a:r>
            <a:endParaRPr lang="en-US" altLang="zh-CN" sz="2400" dirty="0">
              <a:latin typeface="+mn-ea"/>
              <a:ea typeface="+mn-ea"/>
            </a:endParaRPr>
          </a:p>
          <a:p>
            <a:pPr>
              <a:lnSpc>
                <a:spcPct val="150000"/>
              </a:lnSpc>
            </a:pPr>
            <a:r>
              <a:rPr lang="zh-CN" altLang="en-US" sz="2400" dirty="0">
                <a:latin typeface="+mn-ea"/>
                <a:ea typeface="+mn-ea"/>
              </a:rPr>
              <a:t>       利用</a:t>
            </a:r>
            <a:r>
              <a:rPr lang="en-US" altLang="zh-CN" sz="2400" dirty="0">
                <a:latin typeface="+mn-ea"/>
                <a:ea typeface="+mn-ea"/>
              </a:rPr>
              <a:t>registry</a:t>
            </a:r>
            <a:r>
              <a:rPr lang="zh-CN" altLang="en-US" sz="2400" dirty="0">
                <a:latin typeface="+mn-ea"/>
                <a:ea typeface="+mn-ea"/>
              </a:rPr>
              <a:t>镜像构建</a:t>
            </a:r>
            <a:r>
              <a:rPr lang="en-US" altLang="zh-CN" sz="2400" dirty="0" err="1">
                <a:latin typeface="+mn-ea"/>
                <a:ea typeface="+mn-ea"/>
              </a:rPr>
              <a:t>Docker</a:t>
            </a:r>
            <a:r>
              <a:rPr lang="zh-CN" altLang="en-US" sz="2400" dirty="0">
                <a:latin typeface="+mn-ea"/>
                <a:ea typeface="+mn-ea"/>
              </a:rPr>
              <a:t>私有仓库</a:t>
            </a:r>
            <a:endParaRPr lang="zh-CN" altLang="zh-CN"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2.1 </a:t>
            </a:r>
            <a:r>
              <a:rPr lang="zh-CN" altLang="en-US" dirty="0"/>
              <a:t>查看和管理</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endParaRPr lang="zh-CN" altLang="en-US" sz="3200" b="1" dirty="0"/>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2.1</a:t>
            </a:r>
            <a:endParaRPr lang="zh-CN" alt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5181607" y="1365313"/>
            <a:ext cx="5405967" cy="975011"/>
          </a:xfrm>
        </p:spPr>
        <p:txBody>
          <a:bodyPr/>
          <a:lstStyle/>
          <a:p>
            <a:r>
              <a:rPr lang="zh-CN" altLang="en-US" dirty="0"/>
              <a:t>知识目标</a:t>
            </a:r>
            <a:endParaRPr lang="zh-CN" altLang="en-US" dirty="0"/>
          </a:p>
        </p:txBody>
      </p:sp>
      <p:sp>
        <p:nvSpPr>
          <p:cNvPr id="5" name="矩形 4"/>
          <p:cNvSpPr/>
          <p:nvPr/>
        </p:nvSpPr>
        <p:spPr>
          <a:xfrm>
            <a:off x="5181606" y="2583022"/>
            <a:ext cx="6718845" cy="3247877"/>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zh-CN" sz="2800" dirty="0">
                <a:solidFill>
                  <a:schemeClr val="bg1"/>
                </a:solidFill>
                <a:latin typeface="+mn-ea"/>
                <a:ea typeface="+mn-ea"/>
              </a:rPr>
              <a:t>了解镜像的基本概念。</a:t>
            </a:r>
            <a:endParaRPr lang="zh-CN" altLang="zh-CN" sz="2800" dirty="0">
              <a:solidFill>
                <a:schemeClr val="bg1"/>
              </a:solidFill>
              <a:latin typeface="+mn-ea"/>
              <a:ea typeface="+mn-ea"/>
            </a:endParaRPr>
          </a:p>
          <a:p>
            <a:pPr marL="342900" indent="-342900">
              <a:lnSpc>
                <a:spcPct val="150000"/>
              </a:lnSpc>
              <a:buFont typeface="Wingdings" panose="05000000000000000000" pitchFamily="2" charset="2"/>
              <a:buChar char="n"/>
            </a:pPr>
            <a:r>
              <a:rPr lang="zh-CN" altLang="zh-CN" sz="2800" dirty="0">
                <a:solidFill>
                  <a:schemeClr val="bg1"/>
                </a:solidFill>
                <a:latin typeface="+mn-ea"/>
                <a:ea typeface="+mn-ea"/>
              </a:rPr>
              <a:t>掌握镜像的常用操作命令。</a:t>
            </a:r>
            <a:endParaRPr lang="zh-CN" altLang="zh-CN" sz="2800" dirty="0">
              <a:solidFill>
                <a:schemeClr val="bg1"/>
              </a:solidFill>
              <a:latin typeface="+mn-ea"/>
              <a:ea typeface="+mn-ea"/>
            </a:endParaRPr>
          </a:p>
          <a:p>
            <a:pPr marL="342900" indent="-342900">
              <a:lnSpc>
                <a:spcPct val="150000"/>
              </a:lnSpc>
              <a:buFont typeface="Wingdings" panose="05000000000000000000" pitchFamily="2" charset="2"/>
              <a:buChar char="n"/>
            </a:pPr>
            <a:r>
              <a:rPr lang="zh-CN" altLang="zh-CN" sz="2800" dirty="0">
                <a:solidFill>
                  <a:schemeClr val="bg1"/>
                </a:solidFill>
                <a:latin typeface="+mn-ea"/>
                <a:ea typeface="+mn-ea"/>
              </a:rPr>
              <a:t>了解仓库的基本概念。</a:t>
            </a:r>
            <a:endParaRPr lang="zh-CN" altLang="zh-CN" sz="2800" dirty="0">
              <a:solidFill>
                <a:schemeClr val="bg1"/>
              </a:solidFill>
              <a:latin typeface="+mn-ea"/>
              <a:ea typeface="+mn-ea"/>
            </a:endParaRPr>
          </a:p>
          <a:p>
            <a:pPr marL="342900" indent="-342900">
              <a:lnSpc>
                <a:spcPct val="150000"/>
              </a:lnSpc>
              <a:buFont typeface="Wingdings" panose="05000000000000000000" pitchFamily="2" charset="2"/>
              <a:buChar char="n"/>
            </a:pPr>
            <a:r>
              <a:rPr lang="zh-CN" altLang="zh-CN" sz="2800" dirty="0">
                <a:solidFill>
                  <a:schemeClr val="bg1"/>
                </a:solidFill>
                <a:latin typeface="+mn-ea"/>
                <a:ea typeface="+mn-ea"/>
              </a:rPr>
              <a:t>掌握镜像仓库的构建及使用方法。</a:t>
            </a:r>
            <a:endParaRPr lang="zh-CN" altLang="zh-CN" sz="2800" dirty="0">
              <a:solidFill>
                <a:schemeClr val="bg1"/>
              </a:solidFill>
              <a:latin typeface="+mn-ea"/>
              <a:ea typeface="+mn-ea"/>
            </a:endParaRPr>
          </a:p>
          <a:p>
            <a:pPr marL="342900" indent="-342900">
              <a:lnSpc>
                <a:spcPct val="150000"/>
              </a:lnSpc>
              <a:buFont typeface="Wingdings" panose="05000000000000000000" pitchFamily="2" charset="2"/>
              <a:buChar char="n"/>
            </a:pPr>
            <a:r>
              <a:rPr lang="zh-CN" altLang="zh-CN" sz="2800" dirty="0">
                <a:solidFill>
                  <a:schemeClr val="bg1"/>
                </a:solidFill>
                <a:latin typeface="+mn-ea"/>
                <a:ea typeface="+mn-ea"/>
              </a:rPr>
              <a:t>掌握构建镜像的基本方法。</a:t>
            </a:r>
            <a:endParaRPr lang="zh-CN" altLang="en-US" sz="2800" dirty="0">
              <a:solidFill>
                <a:schemeClr val="bg1"/>
              </a:solidFill>
              <a:latin typeface="+mn-ea"/>
              <a:ea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24291" y="1637949"/>
            <a:ext cx="11695723" cy="5355312"/>
          </a:xfrm>
          <a:prstGeom prst="rect">
            <a:avLst/>
          </a:prstGeom>
          <a:noFill/>
        </p:spPr>
        <p:txBody>
          <a:bodyPr wrap="square" rtlCol="0">
            <a:spAutoFit/>
          </a:bodyPr>
          <a:lstStyle/>
          <a:p>
            <a:pPr>
              <a:lnSpc>
                <a:spcPct val="150000"/>
              </a:lnSpc>
            </a:pPr>
            <a:r>
              <a:rPr lang="zh-CN" altLang="en-US" sz="2400" dirty="0">
                <a:latin typeface="+mn-ea"/>
                <a:ea typeface="+mn-ea"/>
              </a:rPr>
              <a:t>实训目的</a:t>
            </a:r>
            <a:endParaRPr lang="en-US" altLang="zh-CN" sz="2400" dirty="0">
              <a:latin typeface="+mn-ea"/>
              <a:ea typeface="+mn-ea"/>
            </a:endParaRPr>
          </a:p>
          <a:p>
            <a:pPr>
              <a:lnSpc>
                <a:spcPct val="150000"/>
              </a:lnSpc>
            </a:pPr>
            <a:r>
              <a:rPr lang="zh-CN" altLang="zh-CN" sz="2000" dirty="0">
                <a:latin typeface="+mn-ea"/>
                <a:ea typeface="+mn-ea"/>
              </a:rPr>
              <a:t>（</a:t>
            </a:r>
            <a:r>
              <a:rPr lang="en-US" altLang="zh-CN" sz="2000" dirty="0">
                <a:latin typeface="+mn-ea"/>
                <a:ea typeface="+mn-ea"/>
              </a:rPr>
              <a:t>1</a:t>
            </a:r>
            <a:r>
              <a:rPr lang="zh-CN" altLang="zh-CN" sz="2000" dirty="0">
                <a:latin typeface="+mn-ea"/>
                <a:ea typeface="+mn-ea"/>
              </a:rPr>
              <a:t>）掌握</a:t>
            </a:r>
            <a:r>
              <a:rPr lang="en-US" altLang="zh-CN" sz="2000" dirty="0" err="1">
                <a:latin typeface="+mn-ea"/>
                <a:ea typeface="+mn-ea"/>
              </a:rPr>
              <a:t>Docker</a:t>
            </a:r>
            <a:r>
              <a:rPr lang="zh-CN" altLang="zh-CN" sz="2000" dirty="0">
                <a:latin typeface="+mn-ea"/>
                <a:ea typeface="+mn-ea"/>
              </a:rPr>
              <a:t>镜像的基本操作命令。</a:t>
            </a:r>
            <a:endParaRPr lang="zh-CN" altLang="zh-CN" sz="2000" dirty="0">
              <a:latin typeface="+mn-ea"/>
              <a:ea typeface="+mn-ea"/>
            </a:endParaRPr>
          </a:p>
          <a:p>
            <a:pPr>
              <a:lnSpc>
                <a:spcPct val="150000"/>
              </a:lnSpc>
            </a:pPr>
            <a:r>
              <a:rPr lang="zh-CN" altLang="zh-CN" sz="2000" dirty="0">
                <a:latin typeface="+mn-ea"/>
                <a:ea typeface="+mn-ea"/>
              </a:rPr>
              <a:t>（</a:t>
            </a:r>
            <a:r>
              <a:rPr lang="en-US" altLang="zh-CN" sz="2000" dirty="0">
                <a:latin typeface="+mn-ea"/>
                <a:ea typeface="+mn-ea"/>
              </a:rPr>
              <a:t>2</a:t>
            </a:r>
            <a:r>
              <a:rPr lang="zh-CN" altLang="zh-CN" sz="2000" dirty="0">
                <a:latin typeface="+mn-ea"/>
                <a:ea typeface="+mn-ea"/>
              </a:rPr>
              <a:t>）掌握私有仓库的构建与应用。</a:t>
            </a:r>
            <a:endParaRPr lang="en-US" altLang="zh-CN" sz="2000" dirty="0">
              <a:latin typeface="+mn-ea"/>
              <a:ea typeface="+mn-ea"/>
            </a:endParaRPr>
          </a:p>
          <a:p>
            <a:pPr>
              <a:lnSpc>
                <a:spcPct val="150000"/>
              </a:lnSpc>
            </a:pPr>
            <a:r>
              <a:rPr lang="zh-CN" altLang="en-US" sz="2400" dirty="0">
                <a:latin typeface="+mn-ea"/>
                <a:ea typeface="+mn-ea"/>
              </a:rPr>
              <a:t>实训内容</a:t>
            </a:r>
            <a:endParaRPr lang="en-US" altLang="zh-CN" sz="2400" dirty="0">
              <a:latin typeface="+mn-ea"/>
              <a:ea typeface="+mn-ea"/>
            </a:endParaRPr>
          </a:p>
          <a:p>
            <a:pPr>
              <a:lnSpc>
                <a:spcPct val="150000"/>
              </a:lnSpc>
            </a:pPr>
            <a:r>
              <a:rPr lang="zh-CN" altLang="zh-CN" sz="2000" dirty="0">
                <a:latin typeface="+mn-ea"/>
                <a:ea typeface="+mn-ea"/>
              </a:rPr>
              <a:t>（</a:t>
            </a:r>
            <a:r>
              <a:rPr lang="en-US" altLang="zh-CN" sz="2000" dirty="0">
                <a:latin typeface="+mn-ea"/>
                <a:ea typeface="+mn-ea"/>
              </a:rPr>
              <a:t>1</a:t>
            </a:r>
            <a:r>
              <a:rPr lang="zh-CN" altLang="zh-CN" sz="2000" dirty="0">
                <a:latin typeface="+mn-ea"/>
                <a:ea typeface="+mn-ea"/>
              </a:rPr>
              <a:t>）在</a:t>
            </a:r>
            <a:r>
              <a:rPr lang="en-US" altLang="zh-CN" sz="2000" dirty="0" err="1">
                <a:latin typeface="+mn-ea"/>
                <a:ea typeface="+mn-ea"/>
              </a:rPr>
              <a:t>Docker</a:t>
            </a:r>
            <a:r>
              <a:rPr lang="zh-CN" altLang="zh-CN" sz="2000" dirty="0">
                <a:latin typeface="+mn-ea"/>
                <a:ea typeface="+mn-ea"/>
              </a:rPr>
              <a:t>公有仓库中查找</a:t>
            </a:r>
            <a:r>
              <a:rPr lang="en-US" altLang="zh-CN" sz="2000" dirty="0">
                <a:latin typeface="+mn-ea"/>
                <a:ea typeface="+mn-ea"/>
              </a:rPr>
              <a:t>centos</a:t>
            </a:r>
            <a:r>
              <a:rPr lang="zh-CN" altLang="zh-CN" sz="2000" dirty="0">
                <a:latin typeface="+mn-ea"/>
                <a:ea typeface="+mn-ea"/>
              </a:rPr>
              <a:t>和</a:t>
            </a:r>
            <a:r>
              <a:rPr lang="en-US" altLang="zh-CN" sz="2000" dirty="0" err="1">
                <a:latin typeface="+mn-ea"/>
                <a:ea typeface="+mn-ea"/>
              </a:rPr>
              <a:t>ubuntu</a:t>
            </a:r>
            <a:r>
              <a:rPr lang="zh-CN" altLang="zh-CN" sz="2000" dirty="0">
                <a:latin typeface="+mn-ea"/>
                <a:ea typeface="+mn-ea"/>
              </a:rPr>
              <a:t>镜像。</a:t>
            </a:r>
            <a:endParaRPr lang="zh-CN" altLang="zh-CN" sz="2000" dirty="0">
              <a:latin typeface="+mn-ea"/>
              <a:ea typeface="+mn-ea"/>
            </a:endParaRPr>
          </a:p>
          <a:p>
            <a:pPr>
              <a:lnSpc>
                <a:spcPct val="150000"/>
              </a:lnSpc>
            </a:pPr>
            <a:r>
              <a:rPr lang="zh-CN" altLang="zh-CN" sz="2000" dirty="0">
                <a:latin typeface="+mn-ea"/>
                <a:ea typeface="+mn-ea"/>
              </a:rPr>
              <a:t>（</a:t>
            </a:r>
            <a:r>
              <a:rPr lang="en-US" altLang="zh-CN" sz="2000" dirty="0">
                <a:latin typeface="+mn-ea"/>
                <a:ea typeface="+mn-ea"/>
              </a:rPr>
              <a:t>2</a:t>
            </a:r>
            <a:r>
              <a:rPr lang="zh-CN" altLang="zh-CN" sz="2000" dirty="0">
                <a:latin typeface="+mn-ea"/>
                <a:ea typeface="+mn-ea"/>
              </a:rPr>
              <a:t>）将查找到的</a:t>
            </a:r>
            <a:r>
              <a:rPr lang="en-US" altLang="zh-CN" sz="2000" dirty="0">
                <a:latin typeface="+mn-ea"/>
                <a:ea typeface="+mn-ea"/>
              </a:rPr>
              <a:t>centos</a:t>
            </a:r>
            <a:r>
              <a:rPr lang="zh-CN" altLang="zh-CN" sz="2000" dirty="0">
                <a:latin typeface="+mn-ea"/>
                <a:ea typeface="+mn-ea"/>
              </a:rPr>
              <a:t>和</a:t>
            </a:r>
            <a:r>
              <a:rPr lang="en-US" altLang="zh-CN" sz="2000" dirty="0" err="1">
                <a:latin typeface="+mn-ea"/>
                <a:ea typeface="+mn-ea"/>
              </a:rPr>
              <a:t>ubuntu</a:t>
            </a:r>
            <a:r>
              <a:rPr lang="zh-CN" altLang="zh-CN" sz="2000" dirty="0">
                <a:latin typeface="+mn-ea"/>
                <a:ea typeface="+mn-ea"/>
              </a:rPr>
              <a:t>镜像下载到本地主机中。</a:t>
            </a:r>
            <a:endParaRPr lang="zh-CN" altLang="zh-CN" sz="2000" dirty="0">
              <a:latin typeface="+mn-ea"/>
              <a:ea typeface="+mn-ea"/>
            </a:endParaRPr>
          </a:p>
          <a:p>
            <a:pPr>
              <a:lnSpc>
                <a:spcPct val="150000"/>
              </a:lnSpc>
            </a:pPr>
            <a:r>
              <a:rPr lang="zh-CN" altLang="zh-CN" sz="2000" dirty="0">
                <a:latin typeface="+mn-ea"/>
                <a:ea typeface="+mn-ea"/>
              </a:rPr>
              <a:t>（</a:t>
            </a:r>
            <a:r>
              <a:rPr lang="en-US" altLang="zh-CN" sz="2000" dirty="0">
                <a:latin typeface="+mn-ea"/>
                <a:ea typeface="+mn-ea"/>
              </a:rPr>
              <a:t>3</a:t>
            </a:r>
            <a:r>
              <a:rPr lang="zh-CN" altLang="zh-CN" sz="2000" dirty="0">
                <a:latin typeface="+mn-ea"/>
                <a:ea typeface="+mn-ea"/>
              </a:rPr>
              <a:t>）查看本地的镜像列表。</a:t>
            </a:r>
            <a:endParaRPr lang="zh-CN" altLang="zh-CN" sz="2000" dirty="0">
              <a:latin typeface="+mn-ea"/>
              <a:ea typeface="+mn-ea"/>
            </a:endParaRPr>
          </a:p>
          <a:p>
            <a:pPr>
              <a:lnSpc>
                <a:spcPct val="150000"/>
              </a:lnSpc>
            </a:pPr>
            <a:r>
              <a:rPr lang="zh-CN" altLang="zh-CN" sz="2000" dirty="0">
                <a:latin typeface="+mn-ea"/>
                <a:ea typeface="+mn-ea"/>
              </a:rPr>
              <a:t>（</a:t>
            </a:r>
            <a:r>
              <a:rPr lang="en-US" altLang="zh-CN" sz="2000" dirty="0">
                <a:latin typeface="+mn-ea"/>
                <a:ea typeface="+mn-ea"/>
              </a:rPr>
              <a:t>4</a:t>
            </a:r>
            <a:r>
              <a:rPr lang="zh-CN" altLang="zh-CN" sz="2000" dirty="0">
                <a:latin typeface="+mn-ea"/>
                <a:ea typeface="+mn-ea"/>
              </a:rPr>
              <a:t>）实现镜像的导入、导出操作。</a:t>
            </a:r>
            <a:endParaRPr lang="zh-CN" altLang="zh-CN" sz="2000" dirty="0">
              <a:latin typeface="+mn-ea"/>
              <a:ea typeface="+mn-ea"/>
            </a:endParaRPr>
          </a:p>
          <a:p>
            <a:pPr>
              <a:lnSpc>
                <a:spcPct val="150000"/>
              </a:lnSpc>
            </a:pPr>
            <a:r>
              <a:rPr lang="zh-CN" altLang="zh-CN" sz="2000" dirty="0">
                <a:latin typeface="+mn-ea"/>
                <a:ea typeface="+mn-ea"/>
              </a:rPr>
              <a:t>（</a:t>
            </a:r>
            <a:r>
              <a:rPr lang="en-US" altLang="zh-CN" sz="2000" dirty="0">
                <a:latin typeface="+mn-ea"/>
                <a:ea typeface="+mn-ea"/>
              </a:rPr>
              <a:t>5</a:t>
            </a:r>
            <a:r>
              <a:rPr lang="zh-CN" altLang="zh-CN" sz="2000" dirty="0">
                <a:latin typeface="+mn-ea"/>
                <a:ea typeface="+mn-ea"/>
              </a:rPr>
              <a:t>）构建私有仓库。</a:t>
            </a:r>
            <a:endParaRPr lang="zh-CN" altLang="zh-CN" sz="2000" dirty="0">
              <a:latin typeface="+mn-ea"/>
              <a:ea typeface="+mn-ea"/>
            </a:endParaRPr>
          </a:p>
          <a:p>
            <a:pPr>
              <a:lnSpc>
                <a:spcPct val="150000"/>
              </a:lnSpc>
            </a:pPr>
            <a:r>
              <a:rPr lang="zh-CN" altLang="zh-CN" sz="2000" dirty="0">
                <a:latin typeface="+mn-ea"/>
                <a:ea typeface="+mn-ea"/>
              </a:rPr>
              <a:t>（</a:t>
            </a:r>
            <a:r>
              <a:rPr lang="en-US" altLang="zh-CN" sz="2000" dirty="0">
                <a:latin typeface="+mn-ea"/>
                <a:ea typeface="+mn-ea"/>
              </a:rPr>
              <a:t>6</a:t>
            </a:r>
            <a:r>
              <a:rPr lang="zh-CN" altLang="zh-CN" sz="2000" dirty="0">
                <a:latin typeface="+mn-ea"/>
                <a:ea typeface="+mn-ea"/>
              </a:rPr>
              <a:t>）将本地镜像推送到私有仓库中。</a:t>
            </a:r>
            <a:endParaRPr lang="zh-CN" altLang="zh-CN" sz="2000" dirty="0">
              <a:latin typeface="+mn-ea"/>
              <a:ea typeface="+mn-ea"/>
            </a:endParaRPr>
          </a:p>
          <a:p>
            <a:pPr>
              <a:lnSpc>
                <a:spcPct val="150000"/>
              </a:lnSpc>
            </a:pPr>
            <a:r>
              <a:rPr lang="zh-CN" altLang="zh-CN" sz="2000" dirty="0">
                <a:latin typeface="+mn-ea"/>
                <a:ea typeface="+mn-ea"/>
              </a:rPr>
              <a:t>（</a:t>
            </a:r>
            <a:r>
              <a:rPr lang="en-US" altLang="zh-CN" sz="2000" dirty="0">
                <a:latin typeface="+mn-ea"/>
                <a:ea typeface="+mn-ea"/>
              </a:rPr>
              <a:t>7</a:t>
            </a:r>
            <a:r>
              <a:rPr lang="zh-CN" altLang="zh-CN" sz="2000" dirty="0">
                <a:latin typeface="+mn-ea"/>
                <a:ea typeface="+mn-ea"/>
              </a:rPr>
              <a:t>）删除本地镜像。</a:t>
            </a:r>
            <a:endParaRPr lang="zh-CN" altLang="zh-CN" sz="20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2.1 </a:t>
            </a:r>
            <a:r>
              <a:rPr lang="zh-CN" altLang="en-US" dirty="0"/>
              <a:t>查看和管理</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项目实训</a:t>
            </a:r>
            <a:endParaRPr lang="zh-CN" altLang="en-US" sz="3200" b="1" dirty="0"/>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2.1</a:t>
            </a:r>
            <a:endParaRPr lang="zh-CN" altLang="en-US" sz="4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4500486" y="1352729"/>
            <a:ext cx="7167907" cy="1652978"/>
            <a:chOff x="2634569" y="1567519"/>
            <a:chExt cx="7167907" cy="1652978"/>
          </a:xfrm>
        </p:grpSpPr>
        <p:sp>
          <p:nvSpPr>
            <p:cNvPr id="70" name="文本框 61"/>
            <p:cNvSpPr>
              <a:spLocks noChangeArrowheads="1"/>
            </p:cNvSpPr>
            <p:nvPr/>
          </p:nvSpPr>
          <p:spPr bwMode="auto">
            <a:xfrm>
              <a:off x="4596683" y="2617302"/>
              <a:ext cx="52057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eaLnBrk="1" hangingPunct="1"/>
              <a:r>
                <a:rPr lang="zh-CN" altLang="en-US" sz="2800" b="1" spc="300" dirty="0">
                  <a:solidFill>
                    <a:srgbClr val="00B0F0"/>
                  </a:solidFill>
                  <a:latin typeface="微软雅黑" panose="020B0503020204020204" pitchFamily="34" charset="-122"/>
                  <a:ea typeface="微软雅黑" panose="020B0503020204020204" pitchFamily="34" charset="-122"/>
                  <a:sym typeface="方正兰亭超细黑简体"/>
                </a:rPr>
                <a:t>查看和管理</a:t>
              </a:r>
              <a:r>
                <a:rPr lang="en-US" altLang="zh-CN" sz="2800" b="1" spc="300" dirty="0" err="1">
                  <a:solidFill>
                    <a:srgbClr val="00B0F0"/>
                  </a:solidFill>
                  <a:latin typeface="微软雅黑" panose="020B0503020204020204" pitchFamily="34" charset="-122"/>
                  <a:ea typeface="微软雅黑" panose="020B0503020204020204" pitchFamily="34" charset="-122"/>
                  <a:sym typeface="方正兰亭超细黑简体"/>
                </a:rPr>
                <a:t>Docker</a:t>
              </a:r>
              <a:r>
                <a:rPr lang="zh-CN" altLang="en-US" sz="2800" b="1" spc="300" dirty="0">
                  <a:solidFill>
                    <a:srgbClr val="00B0F0"/>
                  </a:solidFill>
                  <a:latin typeface="微软雅黑" panose="020B0503020204020204" pitchFamily="34" charset="-122"/>
                  <a:ea typeface="微软雅黑" panose="020B0503020204020204" pitchFamily="34" charset="-122"/>
                  <a:sym typeface="方正兰亭超细黑简体"/>
                </a:rPr>
                <a:t>镜像</a:t>
              </a:r>
              <a:endParaRPr lang="zh-CN" altLang="en-US" sz="2800" b="1" spc="300" dirty="0">
                <a:solidFill>
                  <a:srgbClr val="00B0F0"/>
                </a:solidFill>
                <a:latin typeface="微软雅黑" panose="020B0503020204020204" pitchFamily="34" charset="-122"/>
                <a:ea typeface="微软雅黑" panose="020B0503020204020204" pitchFamily="34" charset="-122"/>
                <a:sym typeface="方正兰亭超细黑简体"/>
              </a:endParaRPr>
            </a:p>
          </p:txBody>
        </p:sp>
        <p:sp>
          <p:nvSpPr>
            <p:cNvPr id="35" name="矩形 34"/>
            <p:cNvSpPr/>
            <p:nvPr/>
          </p:nvSpPr>
          <p:spPr>
            <a:xfrm>
              <a:off x="2634569" y="1567519"/>
              <a:ext cx="1872208" cy="151216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0" name="文本框 39"/>
            <p:cNvSpPr txBox="1"/>
            <p:nvPr/>
          </p:nvSpPr>
          <p:spPr>
            <a:xfrm>
              <a:off x="3429102" y="2389500"/>
              <a:ext cx="1120820" cy="830997"/>
            </a:xfrm>
            <a:prstGeom prst="rect">
              <a:avLst/>
            </a:prstGeom>
            <a:noFill/>
          </p:spPr>
          <p:txBody>
            <a:bodyPr wrap="non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2.1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824168" y="2711384"/>
              <a:ext cx="697627"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任务</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5579986" y="3070131"/>
            <a:ext cx="6426483" cy="1645402"/>
            <a:chOff x="2638525" y="3259707"/>
            <a:chExt cx="6426483" cy="1645402"/>
          </a:xfrm>
        </p:grpSpPr>
        <p:sp>
          <p:nvSpPr>
            <p:cNvPr id="68" name="文本框 61"/>
            <p:cNvSpPr>
              <a:spLocks noChangeArrowheads="1"/>
            </p:cNvSpPr>
            <p:nvPr/>
          </p:nvSpPr>
          <p:spPr bwMode="auto">
            <a:xfrm>
              <a:off x="4582169" y="4277047"/>
              <a:ext cx="44828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eaLnBrk="1" hangingPunct="1"/>
              <a:r>
                <a:rPr lang="zh-CN" altLang="en-US" sz="2800" b="1" spc="300" dirty="0">
                  <a:solidFill>
                    <a:srgbClr val="37CBFF"/>
                  </a:solidFill>
                  <a:latin typeface="微软雅黑" panose="020B0503020204020204" pitchFamily="34" charset="-122"/>
                  <a:ea typeface="微软雅黑" panose="020B0503020204020204" pitchFamily="34" charset="-122"/>
                  <a:sym typeface="方正兰亭超细黑简体"/>
                </a:rPr>
                <a:t>创建定制的</a:t>
              </a:r>
              <a:r>
                <a:rPr lang="en-US" altLang="zh-CN" sz="2800" b="1" spc="300" dirty="0" err="1">
                  <a:solidFill>
                    <a:srgbClr val="37CBFF"/>
                  </a:solidFill>
                  <a:latin typeface="微软雅黑" panose="020B0503020204020204" pitchFamily="34" charset="-122"/>
                  <a:ea typeface="微软雅黑" panose="020B0503020204020204" pitchFamily="34" charset="-122"/>
                  <a:sym typeface="方正兰亭超细黑简体"/>
                </a:rPr>
                <a:t>Docker</a:t>
              </a:r>
              <a:r>
                <a:rPr lang="zh-CN" altLang="en-US" sz="2800" b="1" spc="300" dirty="0">
                  <a:solidFill>
                    <a:srgbClr val="37CBFF"/>
                  </a:solidFill>
                  <a:latin typeface="微软雅黑" panose="020B0503020204020204" pitchFamily="34" charset="-122"/>
                  <a:ea typeface="微软雅黑" panose="020B0503020204020204" pitchFamily="34" charset="-122"/>
                  <a:sym typeface="方正兰亭超细黑简体"/>
                </a:rPr>
                <a:t>镜像</a:t>
              </a:r>
              <a:endParaRPr lang="zh-CN" altLang="en-US" sz="2800" b="1" spc="300" dirty="0">
                <a:solidFill>
                  <a:srgbClr val="37CBFF"/>
                </a:solidFill>
                <a:latin typeface="微软雅黑" panose="020B0503020204020204" pitchFamily="34" charset="-122"/>
                <a:ea typeface="微软雅黑" panose="020B0503020204020204" pitchFamily="34" charset="-122"/>
                <a:sym typeface="方正兰亭超细黑简体"/>
              </a:endParaRPr>
            </a:p>
          </p:txBody>
        </p:sp>
        <p:sp>
          <p:nvSpPr>
            <p:cNvPr id="36" name="矩形 35"/>
            <p:cNvSpPr/>
            <p:nvPr/>
          </p:nvSpPr>
          <p:spPr>
            <a:xfrm>
              <a:off x="2638525" y="3259707"/>
              <a:ext cx="1872208" cy="1512168"/>
            </a:xfrm>
            <a:prstGeom prst="rect">
              <a:avLst/>
            </a:prstGeom>
            <a:solidFill>
              <a:srgbClr val="37C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3444733" y="4074112"/>
              <a:ext cx="1254022" cy="830997"/>
            </a:xfrm>
            <a:prstGeom prst="rect">
              <a:avLst/>
            </a:prstGeom>
            <a:noFill/>
          </p:spPr>
          <p:txBody>
            <a:bodyPr wrap="squar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2.2</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826547" y="4395996"/>
              <a:ext cx="697627"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任务</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3"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
        <p:nvSpPr>
          <p:cNvPr id="15" name="文本框 14"/>
          <p:cNvSpPr txBox="1"/>
          <p:nvPr/>
        </p:nvSpPr>
        <p:spPr>
          <a:xfrm>
            <a:off x="373487" y="4023040"/>
            <a:ext cx="3412902" cy="461665"/>
          </a:xfrm>
          <a:prstGeom prst="rect">
            <a:avLst/>
          </a:prstGeom>
          <a:noFill/>
          <a:effectLst/>
        </p:spPr>
        <p:txBody>
          <a:bodyPr wrap="square" rtlCol="0">
            <a:spAutoFit/>
          </a:bodyPr>
          <a:lstStyle/>
          <a:p>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Docker</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镜像管理和定制</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691333" y="3192043"/>
            <a:ext cx="1795684" cy="830997"/>
          </a:xfrm>
          <a:prstGeom prst="rect">
            <a:avLst/>
          </a:prstGeom>
          <a:noFill/>
          <a:effectLst/>
        </p:spPr>
        <p:txBody>
          <a:bodyPr wrap="none" rtlCol="0">
            <a:spAutoFit/>
          </a:bodyPr>
          <a:lstStyle/>
          <a:p>
            <a:r>
              <a:rPr lang="zh-CN" altLang="en-US"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项目</a:t>
            </a:r>
            <a:r>
              <a:rPr lang="en-US" altLang="zh-CN"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2</a:t>
            </a:r>
            <a:endParaRPr lang="zh-CN" altLang="en-US"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24291" y="1637949"/>
            <a:ext cx="11695723" cy="1754326"/>
          </a:xfrm>
          <a:prstGeom prst="rect">
            <a:avLst/>
          </a:prstGeom>
          <a:noFill/>
        </p:spPr>
        <p:txBody>
          <a:bodyPr wrap="square" rtlCol="0">
            <a:spAutoFit/>
          </a:bodyPr>
          <a:lstStyle/>
          <a:p>
            <a:pPr indent="612140">
              <a:lnSpc>
                <a:spcPct val="150000"/>
              </a:lnSpc>
            </a:pPr>
            <a:r>
              <a:rPr lang="zh-CN" altLang="zh-CN" sz="2400" dirty="0">
                <a:latin typeface="+mn-ea"/>
                <a:ea typeface="+mn-ea"/>
              </a:rPr>
              <a:t>小王在编写完</a:t>
            </a:r>
            <a:r>
              <a:rPr lang="en-US" altLang="zh-CN" sz="2400" dirty="0" err="1">
                <a:latin typeface="+mn-ea"/>
                <a:ea typeface="+mn-ea"/>
              </a:rPr>
              <a:t>Docker</a:t>
            </a:r>
            <a:r>
              <a:rPr lang="zh-CN" altLang="zh-CN" sz="2400" dirty="0">
                <a:latin typeface="+mn-ea"/>
                <a:ea typeface="+mn-ea"/>
              </a:rPr>
              <a:t>镜像基础操作手册后，镜像基础操作手册中所用的镜像均为</a:t>
            </a:r>
            <a:r>
              <a:rPr lang="en-US" altLang="zh-CN" sz="2400" dirty="0" err="1">
                <a:latin typeface="+mn-ea"/>
                <a:ea typeface="+mn-ea"/>
              </a:rPr>
              <a:t>Docker</a:t>
            </a:r>
            <a:r>
              <a:rPr lang="en-US" altLang="zh-CN" sz="2400" dirty="0">
                <a:latin typeface="+mn-ea"/>
                <a:ea typeface="+mn-ea"/>
              </a:rPr>
              <a:t> Hub</a:t>
            </a:r>
            <a:r>
              <a:rPr lang="zh-CN" altLang="zh-CN" sz="2400" dirty="0">
                <a:latin typeface="+mn-ea"/>
                <a:ea typeface="+mn-ea"/>
              </a:rPr>
              <a:t>提供的镜像，在实际应用过程中，存在与实际需求有差异的问题。因此，小王决定在操作手册中添加关于</a:t>
            </a:r>
            <a:r>
              <a:rPr lang="en-US" altLang="zh-CN" sz="2400" dirty="0" err="1">
                <a:latin typeface="+mn-ea"/>
                <a:ea typeface="+mn-ea"/>
              </a:rPr>
              <a:t>Docker</a:t>
            </a:r>
            <a:r>
              <a:rPr lang="zh-CN" altLang="zh-CN" sz="2400" dirty="0">
                <a:latin typeface="+mn-ea"/>
                <a:ea typeface="+mn-ea"/>
              </a:rPr>
              <a:t>镜像定制的功能，并通过实例进行说明。</a:t>
            </a:r>
            <a:endParaRPr lang="zh-CN" altLang="en-US"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任务要求</a:t>
            </a:r>
            <a:endParaRPr lang="zh-CN" altLang="en-US" sz="3200" b="1" dirty="0"/>
          </a:p>
        </p:txBody>
      </p:sp>
      <p:sp>
        <p:nvSpPr>
          <p:cNvPr id="7"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3416320"/>
          </a:xfrm>
          <a:prstGeom prst="rect">
            <a:avLst/>
          </a:prstGeom>
          <a:noFill/>
        </p:spPr>
        <p:txBody>
          <a:bodyPr wrap="square" rtlCol="0">
            <a:spAutoFit/>
          </a:bodyPr>
          <a:lstStyle/>
          <a:p>
            <a:pPr algn="just" fontAlgn="ctr">
              <a:lnSpc>
                <a:spcPct val="150000"/>
              </a:lnSpc>
            </a:pPr>
            <a:r>
              <a:rPr lang="en-US" altLang="zh-CN" sz="2400" dirty="0">
                <a:latin typeface="+mn-ea"/>
                <a:ea typeface="+mn-ea"/>
              </a:rPr>
              <a:t>2.2.1 </a:t>
            </a:r>
            <a:r>
              <a:rPr lang="zh-CN" altLang="en-US" sz="2400" dirty="0">
                <a:latin typeface="+mn-ea"/>
                <a:ea typeface="+mn-ea"/>
              </a:rPr>
              <a:t>通过</a:t>
            </a:r>
            <a:r>
              <a:rPr lang="en-US" altLang="zh-CN" sz="2400" dirty="0">
                <a:latin typeface="+mn-ea"/>
                <a:ea typeface="+mn-ea"/>
              </a:rPr>
              <a:t>commit</a:t>
            </a:r>
            <a:r>
              <a:rPr lang="zh-CN" altLang="en-US" sz="2400" dirty="0">
                <a:latin typeface="+mn-ea"/>
                <a:ea typeface="+mn-ea"/>
              </a:rPr>
              <a:t>命令创建镜像</a:t>
            </a:r>
            <a:endParaRPr lang="en-US" altLang="zh-CN" sz="2400" dirty="0">
              <a:latin typeface="+mn-ea"/>
              <a:ea typeface="+mn-ea"/>
            </a:endParaRPr>
          </a:p>
          <a:p>
            <a:pPr>
              <a:lnSpc>
                <a:spcPct val="150000"/>
              </a:lnSpc>
            </a:pPr>
            <a:r>
              <a:rPr lang="zh-CN" altLang="zh-CN" sz="2400" dirty="0">
                <a:latin typeface="+mn-ea"/>
                <a:ea typeface="+mn-ea"/>
              </a:rPr>
              <a:t>构建</a:t>
            </a:r>
            <a:r>
              <a:rPr lang="en-US" altLang="zh-CN" sz="2400" dirty="0" err="1">
                <a:latin typeface="+mn-ea"/>
                <a:ea typeface="+mn-ea"/>
              </a:rPr>
              <a:t>Docker</a:t>
            </a:r>
            <a:r>
              <a:rPr lang="zh-CN" altLang="zh-CN" sz="2400" dirty="0">
                <a:latin typeface="+mn-ea"/>
                <a:ea typeface="+mn-ea"/>
              </a:rPr>
              <a:t>镜像有以下两种方法。</a:t>
            </a:r>
            <a:endParaRPr lang="zh-CN" altLang="zh-CN" sz="2400" dirty="0">
              <a:latin typeface="+mn-ea"/>
              <a:ea typeface="+mn-ea"/>
            </a:endParaRPr>
          </a:p>
          <a:p>
            <a:pPr>
              <a:lnSpc>
                <a:spcPct val="150000"/>
              </a:lnSpc>
            </a:pPr>
            <a:r>
              <a:rPr lang="zh-CN" altLang="zh-CN" sz="2400" dirty="0">
                <a:latin typeface="+mn-ea"/>
                <a:ea typeface="+mn-ea"/>
              </a:rPr>
              <a:t>（</a:t>
            </a:r>
            <a:r>
              <a:rPr lang="en-US" altLang="zh-CN" sz="2400" dirty="0">
                <a:latin typeface="+mn-ea"/>
                <a:ea typeface="+mn-ea"/>
              </a:rPr>
              <a:t>1</a:t>
            </a:r>
            <a:r>
              <a:rPr lang="zh-CN" altLang="zh-CN" sz="2400" dirty="0">
                <a:latin typeface="+mn-ea"/>
                <a:ea typeface="+mn-ea"/>
              </a:rPr>
              <a:t>）使用</a:t>
            </a:r>
            <a:r>
              <a:rPr lang="en-US" altLang="zh-CN" sz="2400" dirty="0" err="1">
                <a:latin typeface="+mn-ea"/>
                <a:ea typeface="+mn-ea"/>
              </a:rPr>
              <a:t>docker</a:t>
            </a:r>
            <a:r>
              <a:rPr lang="en-US" altLang="zh-CN" sz="2400" dirty="0">
                <a:latin typeface="+mn-ea"/>
                <a:ea typeface="+mn-ea"/>
              </a:rPr>
              <a:t> commit</a:t>
            </a:r>
            <a:r>
              <a:rPr lang="zh-CN" altLang="zh-CN" sz="2400" dirty="0">
                <a:latin typeface="+mn-ea"/>
                <a:ea typeface="+mn-ea"/>
              </a:rPr>
              <a:t>命令手动构建。</a:t>
            </a:r>
            <a:endParaRPr lang="zh-CN" altLang="zh-CN" sz="2400" dirty="0">
              <a:latin typeface="+mn-ea"/>
              <a:ea typeface="+mn-ea"/>
            </a:endParaRPr>
          </a:p>
          <a:p>
            <a:pPr>
              <a:lnSpc>
                <a:spcPct val="150000"/>
              </a:lnSpc>
            </a:pPr>
            <a:r>
              <a:rPr lang="zh-CN" altLang="zh-CN" sz="2400" dirty="0">
                <a:latin typeface="+mn-ea"/>
                <a:ea typeface="+mn-ea"/>
              </a:rPr>
              <a:t>（</a:t>
            </a:r>
            <a:r>
              <a:rPr lang="en-US" altLang="zh-CN" sz="2400" dirty="0">
                <a:latin typeface="+mn-ea"/>
                <a:ea typeface="+mn-ea"/>
              </a:rPr>
              <a:t>2</a:t>
            </a:r>
            <a:r>
              <a:rPr lang="zh-CN" altLang="zh-CN" sz="2400" dirty="0">
                <a:latin typeface="+mn-ea"/>
                <a:ea typeface="+mn-ea"/>
              </a:rPr>
              <a:t>）使用</a:t>
            </a:r>
            <a:r>
              <a:rPr lang="en-US" altLang="zh-CN" sz="2400" dirty="0" err="1">
                <a:latin typeface="+mn-ea"/>
                <a:ea typeface="+mn-ea"/>
              </a:rPr>
              <a:t>docker</a:t>
            </a:r>
            <a:r>
              <a:rPr lang="en-US" altLang="zh-CN" sz="2400" dirty="0">
                <a:latin typeface="+mn-ea"/>
                <a:ea typeface="+mn-ea"/>
              </a:rPr>
              <a:t> build</a:t>
            </a:r>
            <a:r>
              <a:rPr lang="zh-CN" altLang="zh-CN" sz="2400" dirty="0">
                <a:latin typeface="+mn-ea"/>
                <a:ea typeface="+mn-ea"/>
              </a:rPr>
              <a:t>命令和</a:t>
            </a:r>
            <a:r>
              <a:rPr lang="en-US" altLang="zh-CN" sz="2400" dirty="0" err="1">
                <a:latin typeface="+mn-ea"/>
                <a:ea typeface="+mn-ea"/>
              </a:rPr>
              <a:t>Dockerfile</a:t>
            </a:r>
            <a:r>
              <a:rPr lang="zh-CN" altLang="zh-CN" sz="2400" dirty="0">
                <a:latin typeface="+mn-ea"/>
                <a:ea typeface="+mn-ea"/>
              </a:rPr>
              <a:t>文件进行构建</a:t>
            </a:r>
            <a:endParaRPr lang="en-US" altLang="zh-CN" sz="2400" dirty="0">
              <a:latin typeface="+mn-ea"/>
              <a:ea typeface="+mn-ea"/>
            </a:endParaRPr>
          </a:p>
          <a:p>
            <a:pPr>
              <a:lnSpc>
                <a:spcPct val="150000"/>
              </a:lnSpc>
            </a:pPr>
            <a:r>
              <a:rPr lang="en-US" altLang="zh-CN" sz="2400" dirty="0" err="1">
                <a:latin typeface="+mn-ea"/>
                <a:ea typeface="+mn-ea"/>
              </a:rPr>
              <a:t>docker</a:t>
            </a:r>
            <a:r>
              <a:rPr lang="en-US" altLang="zh-CN" sz="2400" dirty="0">
                <a:latin typeface="+mn-ea"/>
                <a:ea typeface="+mn-ea"/>
              </a:rPr>
              <a:t> commit</a:t>
            </a:r>
            <a:r>
              <a:rPr lang="zh-CN" altLang="zh-CN" sz="2400" dirty="0">
                <a:latin typeface="+mn-ea"/>
                <a:ea typeface="+mn-ea"/>
              </a:rPr>
              <a:t>命令只提交容器镜像发生变更的部分，即修改后的容器镜像与当前仓库对应镜像之间的差异部分</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771099" y="1744520"/>
            <a:ext cx="11420901" cy="4459041"/>
          </a:xfrm>
          <a:prstGeom prst="rect">
            <a:avLst/>
          </a:prstGeom>
          <a:noFill/>
        </p:spPr>
        <p:txBody>
          <a:bodyPr wrap="square" rtlCol="0">
            <a:spAutoFit/>
          </a:bodyPr>
          <a:lstStyle/>
          <a:p>
            <a:pPr>
              <a:lnSpc>
                <a:spcPct val="150000"/>
              </a:lnSpc>
            </a:pPr>
            <a:r>
              <a:rPr lang="en-US" altLang="zh-CN" sz="2400" dirty="0" err="1">
                <a:latin typeface="+mn-ea"/>
                <a:ea typeface="+mn-ea"/>
              </a:rPr>
              <a:t>Docker</a:t>
            </a:r>
            <a:r>
              <a:rPr lang="en-US" altLang="zh-CN" sz="2400" dirty="0">
                <a:latin typeface="+mn-ea"/>
                <a:ea typeface="+mn-ea"/>
              </a:rPr>
              <a:t> Daemon</a:t>
            </a:r>
            <a:r>
              <a:rPr lang="zh-CN" altLang="zh-CN" sz="2400" dirty="0">
                <a:latin typeface="+mn-ea"/>
                <a:ea typeface="+mn-ea"/>
              </a:rPr>
              <a:t>接收到对应的</a:t>
            </a:r>
            <a:r>
              <a:rPr lang="en-US" altLang="zh-CN" sz="2400" dirty="0">
                <a:latin typeface="+mn-ea"/>
                <a:ea typeface="+mn-ea"/>
              </a:rPr>
              <a:t>HTTP</a:t>
            </a:r>
            <a:r>
              <a:rPr lang="zh-CN" altLang="zh-CN" sz="2400" dirty="0">
                <a:latin typeface="+mn-ea"/>
                <a:ea typeface="+mn-ea"/>
              </a:rPr>
              <a:t>请求后，需要执行的步骤如下。</a:t>
            </a:r>
            <a:endParaRPr lang="zh-CN" altLang="zh-CN" sz="2400" dirty="0">
              <a:latin typeface="+mn-ea"/>
              <a:ea typeface="+mn-ea"/>
            </a:endParaRPr>
          </a:p>
          <a:p>
            <a:pPr>
              <a:lnSpc>
                <a:spcPct val="150000"/>
              </a:lnSpc>
            </a:pPr>
            <a:r>
              <a:rPr lang="zh-CN" altLang="zh-CN" sz="2400" dirty="0">
                <a:latin typeface="+mn-ea"/>
                <a:ea typeface="+mn-ea"/>
              </a:rPr>
              <a:t>（</a:t>
            </a:r>
            <a:r>
              <a:rPr lang="en-US" altLang="zh-CN" sz="2400" dirty="0">
                <a:latin typeface="+mn-ea"/>
                <a:ea typeface="+mn-ea"/>
              </a:rPr>
              <a:t>1</a:t>
            </a:r>
            <a:r>
              <a:rPr lang="zh-CN" altLang="zh-CN" sz="2400" dirty="0">
                <a:latin typeface="+mn-ea"/>
                <a:ea typeface="+mn-ea"/>
              </a:rPr>
              <a:t>）根据用户请求判定是否暂停该</a:t>
            </a:r>
            <a:r>
              <a:rPr lang="en-US" altLang="zh-CN" sz="2400" dirty="0" err="1">
                <a:latin typeface="+mn-ea"/>
                <a:ea typeface="+mn-ea"/>
              </a:rPr>
              <a:t>Docker</a:t>
            </a:r>
            <a:r>
              <a:rPr lang="zh-CN" altLang="zh-CN" sz="2400" dirty="0">
                <a:latin typeface="+mn-ea"/>
                <a:ea typeface="+mn-ea"/>
              </a:rPr>
              <a:t>容器的运行。</a:t>
            </a:r>
            <a:endParaRPr lang="zh-CN" altLang="zh-CN" sz="2400" dirty="0">
              <a:latin typeface="+mn-ea"/>
              <a:ea typeface="+mn-ea"/>
            </a:endParaRPr>
          </a:p>
          <a:p>
            <a:pPr>
              <a:lnSpc>
                <a:spcPct val="150000"/>
              </a:lnSpc>
            </a:pPr>
            <a:r>
              <a:rPr lang="zh-CN" altLang="zh-CN" sz="2400" dirty="0">
                <a:latin typeface="+mn-ea"/>
                <a:ea typeface="+mn-ea"/>
              </a:rPr>
              <a:t>（</a:t>
            </a:r>
            <a:r>
              <a:rPr lang="en-US" altLang="zh-CN" sz="2400" dirty="0">
                <a:latin typeface="+mn-ea"/>
                <a:ea typeface="+mn-ea"/>
              </a:rPr>
              <a:t>2</a:t>
            </a:r>
            <a:r>
              <a:rPr lang="zh-CN" altLang="zh-CN" sz="2400" dirty="0">
                <a:latin typeface="+mn-ea"/>
                <a:ea typeface="+mn-ea"/>
              </a:rPr>
              <a:t>）将容器的可读写层导出打包，该读写层代表了当前运行容器的文件系统与当初启动容器的镜像之间的差异。</a:t>
            </a:r>
            <a:endParaRPr lang="zh-CN" altLang="zh-CN" sz="2400" dirty="0">
              <a:latin typeface="+mn-ea"/>
              <a:ea typeface="+mn-ea"/>
            </a:endParaRPr>
          </a:p>
          <a:p>
            <a:pPr>
              <a:lnSpc>
                <a:spcPct val="150000"/>
              </a:lnSpc>
            </a:pPr>
            <a:r>
              <a:rPr lang="zh-CN" altLang="zh-CN" sz="2400" dirty="0">
                <a:latin typeface="+mn-ea"/>
                <a:ea typeface="+mn-ea"/>
              </a:rPr>
              <a:t>（</a:t>
            </a:r>
            <a:r>
              <a:rPr lang="en-US" altLang="zh-CN" sz="2400" dirty="0">
                <a:latin typeface="+mn-ea"/>
                <a:ea typeface="+mn-ea"/>
              </a:rPr>
              <a:t>3</a:t>
            </a:r>
            <a:r>
              <a:rPr lang="zh-CN" altLang="zh-CN" sz="2400" dirty="0">
                <a:latin typeface="+mn-ea"/>
                <a:ea typeface="+mn-ea"/>
              </a:rPr>
              <a:t>）在层存储中注册可读写层差异包。</a:t>
            </a:r>
            <a:endParaRPr lang="zh-CN" altLang="zh-CN" sz="2400" dirty="0">
              <a:latin typeface="+mn-ea"/>
              <a:ea typeface="+mn-ea"/>
            </a:endParaRPr>
          </a:p>
          <a:p>
            <a:pPr>
              <a:lnSpc>
                <a:spcPct val="150000"/>
              </a:lnSpc>
            </a:pPr>
            <a:r>
              <a:rPr lang="zh-CN" altLang="zh-CN" sz="2400" dirty="0">
                <a:latin typeface="+mn-ea"/>
                <a:ea typeface="+mn-ea"/>
              </a:rPr>
              <a:t>（</a:t>
            </a:r>
            <a:r>
              <a:rPr lang="en-US" altLang="zh-CN" sz="2400" dirty="0">
                <a:latin typeface="+mn-ea"/>
                <a:ea typeface="+mn-ea"/>
              </a:rPr>
              <a:t>4</a:t>
            </a:r>
            <a:r>
              <a:rPr lang="zh-CN" altLang="zh-CN" sz="2400" dirty="0">
                <a:latin typeface="+mn-ea"/>
                <a:ea typeface="+mn-ea"/>
              </a:rPr>
              <a:t>）更新镜像历史信息和</a:t>
            </a:r>
            <a:r>
              <a:rPr lang="en-US" altLang="zh-CN" sz="2400" dirty="0" err="1">
                <a:latin typeface="+mn-ea"/>
                <a:ea typeface="+mn-ea"/>
              </a:rPr>
              <a:t>rootfs</a:t>
            </a:r>
            <a:r>
              <a:rPr lang="zh-CN" altLang="zh-CN" sz="2400" dirty="0">
                <a:latin typeface="+mn-ea"/>
                <a:ea typeface="+mn-ea"/>
              </a:rPr>
              <a:t>，并据此在镜像存储中创建一个新镜像，记录其元数据。</a:t>
            </a:r>
            <a:endParaRPr lang="zh-CN" altLang="zh-CN" sz="2400" dirty="0">
              <a:latin typeface="+mn-ea"/>
              <a:ea typeface="+mn-ea"/>
            </a:endParaRPr>
          </a:p>
          <a:p>
            <a:pPr>
              <a:lnSpc>
                <a:spcPct val="150000"/>
              </a:lnSpc>
            </a:pPr>
            <a:r>
              <a:rPr lang="zh-CN" altLang="zh-CN" sz="2400" dirty="0">
                <a:latin typeface="+mn-ea"/>
                <a:ea typeface="+mn-ea"/>
              </a:rPr>
              <a:t>（</a:t>
            </a:r>
            <a:r>
              <a:rPr lang="en-US" altLang="zh-CN" sz="2400" dirty="0">
                <a:latin typeface="+mn-ea"/>
                <a:ea typeface="+mn-ea"/>
              </a:rPr>
              <a:t>5</a:t>
            </a:r>
            <a:r>
              <a:rPr lang="zh-CN" altLang="zh-CN" sz="2400" dirty="0">
                <a:latin typeface="+mn-ea"/>
                <a:ea typeface="+mn-ea"/>
              </a:rPr>
              <a:t>）如果指定了</a:t>
            </a:r>
            <a:r>
              <a:rPr lang="en-US" altLang="zh-CN" sz="2400" dirty="0">
                <a:latin typeface="+mn-ea"/>
                <a:ea typeface="+mn-ea"/>
              </a:rPr>
              <a:t>repository</a:t>
            </a:r>
            <a:r>
              <a:rPr lang="zh-CN" altLang="zh-CN" sz="2400" dirty="0">
                <a:latin typeface="+mn-ea"/>
                <a:ea typeface="+mn-ea"/>
              </a:rPr>
              <a:t>信息，则给上述镜像添加标签信息</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3905043"/>
          </a:xfrm>
          <a:prstGeom prst="rect">
            <a:avLst/>
          </a:prstGeom>
          <a:noFill/>
        </p:spPr>
        <p:txBody>
          <a:bodyPr wrap="square" rtlCol="0">
            <a:spAutoFit/>
          </a:bodyPr>
          <a:lstStyle/>
          <a:p>
            <a:pPr>
              <a:lnSpc>
                <a:spcPct val="150000"/>
              </a:lnSpc>
            </a:pPr>
            <a:r>
              <a:rPr lang="en-US" altLang="zh-CN" sz="2400" dirty="0" err="1">
                <a:latin typeface="+mn-ea"/>
                <a:ea typeface="+mn-ea"/>
              </a:rPr>
              <a:t>docker</a:t>
            </a:r>
            <a:r>
              <a:rPr lang="en-US" altLang="zh-CN" sz="2400" dirty="0">
                <a:latin typeface="+mn-ea"/>
                <a:ea typeface="+mn-ea"/>
              </a:rPr>
              <a:t> commit</a:t>
            </a:r>
            <a:r>
              <a:rPr lang="zh-CN" altLang="zh-CN" sz="2400" dirty="0">
                <a:latin typeface="+mn-ea"/>
                <a:ea typeface="+mn-ea"/>
              </a:rPr>
              <a:t>命令的格式如下。</a:t>
            </a:r>
            <a:endParaRPr lang="zh-CN" altLang="zh-CN" sz="2400" dirty="0">
              <a:latin typeface="+mn-ea"/>
              <a:ea typeface="+mn-ea"/>
            </a:endParaRPr>
          </a:p>
          <a:p>
            <a:pPr>
              <a:lnSpc>
                <a:spcPct val="150000"/>
              </a:lnSpc>
            </a:pPr>
            <a:r>
              <a:rPr lang="en-US" altLang="zh-CN" sz="2400" dirty="0" err="1">
                <a:latin typeface="+mn-ea"/>
                <a:ea typeface="+mn-ea"/>
              </a:rPr>
              <a:t>docker</a:t>
            </a:r>
            <a:r>
              <a:rPr lang="en-US" altLang="zh-CN" sz="2400" dirty="0">
                <a:latin typeface="+mn-ea"/>
                <a:ea typeface="+mn-ea"/>
              </a:rPr>
              <a:t> commit[</a:t>
            </a:r>
            <a:r>
              <a:rPr lang="zh-CN" altLang="zh-CN" sz="2400" dirty="0">
                <a:latin typeface="+mn-ea"/>
                <a:ea typeface="+mn-ea"/>
              </a:rPr>
              <a:t>选项</a:t>
            </a:r>
            <a:r>
              <a:rPr lang="en-US" altLang="zh-CN" sz="2400" dirty="0">
                <a:latin typeface="+mn-ea"/>
                <a:ea typeface="+mn-ea"/>
              </a:rPr>
              <a:t>] &lt;</a:t>
            </a:r>
            <a:r>
              <a:rPr lang="zh-CN" altLang="zh-CN" sz="2400" dirty="0">
                <a:latin typeface="+mn-ea"/>
                <a:ea typeface="+mn-ea"/>
              </a:rPr>
              <a:t>容器</a:t>
            </a:r>
            <a:r>
              <a:rPr lang="en-US" altLang="zh-CN" sz="2400" dirty="0">
                <a:latin typeface="+mn-ea"/>
                <a:ea typeface="+mn-ea"/>
              </a:rPr>
              <a:t>ID</a:t>
            </a:r>
            <a:r>
              <a:rPr lang="zh-CN" altLang="zh-CN" sz="2400" dirty="0">
                <a:latin typeface="+mn-ea"/>
                <a:ea typeface="+mn-ea"/>
              </a:rPr>
              <a:t>或容器名</a:t>
            </a:r>
            <a:r>
              <a:rPr lang="en-US" altLang="zh-CN" sz="2400" dirty="0">
                <a:latin typeface="+mn-ea"/>
                <a:ea typeface="+mn-ea"/>
              </a:rPr>
              <a:t>&gt; [&lt;</a:t>
            </a:r>
            <a:r>
              <a:rPr lang="zh-CN" altLang="zh-CN" sz="2400" dirty="0">
                <a:latin typeface="+mn-ea"/>
                <a:ea typeface="+mn-ea"/>
              </a:rPr>
              <a:t>仓库名</a:t>
            </a:r>
            <a:r>
              <a:rPr lang="en-US" altLang="zh-CN" sz="2400" dirty="0">
                <a:latin typeface="+mn-ea"/>
                <a:ea typeface="+mn-ea"/>
              </a:rPr>
              <a:t>&gt;[:&lt;</a:t>
            </a:r>
            <a:r>
              <a:rPr lang="zh-CN" altLang="zh-CN" sz="2400" dirty="0">
                <a:latin typeface="+mn-ea"/>
                <a:ea typeface="+mn-ea"/>
              </a:rPr>
              <a:t>标签</a:t>
            </a:r>
            <a:r>
              <a:rPr lang="en-US" altLang="zh-CN" sz="2400" dirty="0">
                <a:latin typeface="+mn-ea"/>
                <a:ea typeface="+mn-ea"/>
              </a:rPr>
              <a:t>&gt;]]</a:t>
            </a:r>
            <a:endParaRPr lang="zh-CN" altLang="zh-CN" sz="2400" dirty="0">
              <a:latin typeface="+mn-ea"/>
              <a:ea typeface="+mn-ea"/>
            </a:endParaRPr>
          </a:p>
          <a:p>
            <a:pPr>
              <a:lnSpc>
                <a:spcPct val="150000"/>
              </a:lnSpc>
            </a:pPr>
            <a:r>
              <a:rPr lang="en-US" altLang="zh-CN" sz="2400" dirty="0" err="1">
                <a:latin typeface="+mn-ea"/>
                <a:ea typeface="+mn-ea"/>
              </a:rPr>
              <a:t>docker</a:t>
            </a:r>
            <a:r>
              <a:rPr lang="en-US" altLang="zh-CN" sz="2400" dirty="0">
                <a:latin typeface="+mn-ea"/>
                <a:ea typeface="+mn-ea"/>
              </a:rPr>
              <a:t> commit</a:t>
            </a:r>
            <a:r>
              <a:rPr lang="zh-CN" altLang="zh-CN" sz="2400" dirty="0">
                <a:latin typeface="+mn-ea"/>
                <a:ea typeface="+mn-ea"/>
              </a:rPr>
              <a:t>命令的常用选项如下。</a:t>
            </a:r>
            <a:endParaRPr lang="zh-CN" altLang="zh-CN" sz="2400" dirty="0">
              <a:latin typeface="+mn-ea"/>
              <a:ea typeface="+mn-ea"/>
            </a:endParaRPr>
          </a:p>
          <a:p>
            <a:pPr>
              <a:lnSpc>
                <a:spcPct val="150000"/>
              </a:lnSpc>
            </a:pPr>
            <a:r>
              <a:rPr lang="zh-CN" altLang="zh-CN" sz="2400" dirty="0">
                <a:latin typeface="+mn-ea"/>
                <a:ea typeface="+mn-ea"/>
              </a:rPr>
              <a:t>（</a:t>
            </a:r>
            <a:r>
              <a:rPr lang="en-US" altLang="zh-CN" sz="2400" dirty="0">
                <a:latin typeface="+mn-ea"/>
                <a:ea typeface="+mn-ea"/>
              </a:rPr>
              <a:t>1</a:t>
            </a:r>
            <a:r>
              <a:rPr lang="zh-CN" altLang="zh-CN" sz="2400" dirty="0">
                <a:latin typeface="+mn-ea"/>
                <a:ea typeface="+mn-ea"/>
              </a:rPr>
              <a:t>）</a:t>
            </a:r>
            <a:r>
              <a:rPr lang="en-US" altLang="zh-CN" sz="2400" dirty="0">
                <a:latin typeface="+mn-ea"/>
                <a:ea typeface="+mn-ea"/>
              </a:rPr>
              <a:t>-a</a:t>
            </a:r>
            <a:r>
              <a:rPr lang="zh-CN" altLang="zh-CN" sz="2400" dirty="0">
                <a:latin typeface="+mn-ea"/>
                <a:ea typeface="+mn-ea"/>
              </a:rPr>
              <a:t>：提交镜像的作者。</a:t>
            </a:r>
            <a:endParaRPr lang="zh-CN" altLang="zh-CN" sz="2400" dirty="0">
              <a:latin typeface="+mn-ea"/>
              <a:ea typeface="+mn-ea"/>
            </a:endParaRPr>
          </a:p>
          <a:p>
            <a:pPr>
              <a:lnSpc>
                <a:spcPct val="150000"/>
              </a:lnSpc>
            </a:pPr>
            <a:r>
              <a:rPr lang="zh-CN" altLang="zh-CN" sz="2400" dirty="0">
                <a:latin typeface="+mn-ea"/>
                <a:ea typeface="+mn-ea"/>
              </a:rPr>
              <a:t>（</a:t>
            </a:r>
            <a:r>
              <a:rPr lang="en-US" altLang="zh-CN" sz="2400" dirty="0">
                <a:latin typeface="+mn-ea"/>
                <a:ea typeface="+mn-ea"/>
              </a:rPr>
              <a:t>2</a:t>
            </a:r>
            <a:r>
              <a:rPr lang="zh-CN" altLang="zh-CN" sz="2400" dirty="0">
                <a:latin typeface="+mn-ea"/>
                <a:ea typeface="+mn-ea"/>
              </a:rPr>
              <a:t>）</a:t>
            </a:r>
            <a:r>
              <a:rPr lang="en-US" altLang="zh-CN" sz="2400" dirty="0">
                <a:latin typeface="+mn-ea"/>
                <a:ea typeface="+mn-ea"/>
              </a:rPr>
              <a:t>-c</a:t>
            </a:r>
            <a:r>
              <a:rPr lang="zh-CN" altLang="zh-CN" sz="2400" dirty="0">
                <a:latin typeface="+mn-ea"/>
                <a:ea typeface="+mn-ea"/>
              </a:rPr>
              <a:t>：使用</a:t>
            </a:r>
            <a:r>
              <a:rPr lang="en-US" altLang="zh-CN" sz="2400" dirty="0" err="1">
                <a:latin typeface="+mn-ea"/>
                <a:ea typeface="+mn-ea"/>
              </a:rPr>
              <a:t>Dockerfile</a:t>
            </a:r>
            <a:r>
              <a:rPr lang="zh-CN" altLang="zh-CN" sz="2400" dirty="0">
                <a:latin typeface="+mn-ea"/>
                <a:ea typeface="+mn-ea"/>
              </a:rPr>
              <a:t>指令来创建镜像。</a:t>
            </a:r>
            <a:endParaRPr lang="zh-CN" altLang="zh-CN" sz="2400" dirty="0">
              <a:latin typeface="+mn-ea"/>
              <a:ea typeface="+mn-ea"/>
            </a:endParaRPr>
          </a:p>
          <a:p>
            <a:pPr>
              <a:lnSpc>
                <a:spcPct val="150000"/>
              </a:lnSpc>
            </a:pPr>
            <a:r>
              <a:rPr lang="zh-CN" altLang="zh-CN" sz="2400" dirty="0">
                <a:latin typeface="+mn-ea"/>
                <a:ea typeface="+mn-ea"/>
              </a:rPr>
              <a:t>（</a:t>
            </a:r>
            <a:r>
              <a:rPr lang="en-US" altLang="zh-CN" sz="2400" dirty="0">
                <a:latin typeface="+mn-ea"/>
                <a:ea typeface="+mn-ea"/>
              </a:rPr>
              <a:t>3</a:t>
            </a:r>
            <a:r>
              <a:rPr lang="zh-CN" altLang="zh-CN" sz="2400" dirty="0">
                <a:latin typeface="+mn-ea"/>
                <a:ea typeface="+mn-ea"/>
              </a:rPr>
              <a:t>）</a:t>
            </a:r>
            <a:r>
              <a:rPr lang="en-US" altLang="zh-CN" sz="2400" dirty="0">
                <a:latin typeface="+mn-ea"/>
                <a:ea typeface="+mn-ea"/>
              </a:rPr>
              <a:t>-m</a:t>
            </a:r>
            <a:r>
              <a:rPr lang="zh-CN" altLang="zh-CN" sz="2400" dirty="0">
                <a:latin typeface="+mn-ea"/>
                <a:ea typeface="+mn-ea"/>
              </a:rPr>
              <a:t>：提交时的说明文字。</a:t>
            </a:r>
            <a:endParaRPr lang="zh-CN" altLang="zh-CN" sz="2400" dirty="0">
              <a:latin typeface="+mn-ea"/>
              <a:ea typeface="+mn-ea"/>
            </a:endParaRPr>
          </a:p>
          <a:p>
            <a:pPr>
              <a:lnSpc>
                <a:spcPct val="150000"/>
              </a:lnSpc>
            </a:pPr>
            <a:r>
              <a:rPr lang="zh-CN" altLang="zh-CN" sz="2400" dirty="0">
                <a:latin typeface="+mn-ea"/>
                <a:ea typeface="+mn-ea"/>
              </a:rPr>
              <a:t>（</a:t>
            </a:r>
            <a:r>
              <a:rPr lang="en-US" altLang="zh-CN" sz="2400" dirty="0">
                <a:latin typeface="+mn-ea"/>
                <a:ea typeface="+mn-ea"/>
              </a:rPr>
              <a:t>4</a:t>
            </a:r>
            <a:r>
              <a:rPr lang="zh-CN" altLang="zh-CN" sz="2400" dirty="0">
                <a:latin typeface="+mn-ea"/>
                <a:ea typeface="+mn-ea"/>
              </a:rPr>
              <a:t>）</a:t>
            </a:r>
            <a:r>
              <a:rPr lang="en-US" altLang="zh-CN" sz="2400" dirty="0">
                <a:latin typeface="+mn-ea"/>
                <a:ea typeface="+mn-ea"/>
              </a:rPr>
              <a:t>-p</a:t>
            </a:r>
            <a:r>
              <a:rPr lang="zh-CN" altLang="zh-CN" sz="2400" dirty="0">
                <a:latin typeface="+mn-ea"/>
                <a:ea typeface="+mn-ea"/>
              </a:rPr>
              <a:t>：在提交时，将容器暂停。</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3351046"/>
          </a:xfrm>
          <a:prstGeom prst="rect">
            <a:avLst/>
          </a:prstGeom>
          <a:noFill/>
        </p:spPr>
        <p:txBody>
          <a:bodyPr wrap="square" rtlCol="0">
            <a:spAutoFit/>
          </a:bodyPr>
          <a:lstStyle/>
          <a:p>
            <a:pPr>
              <a:lnSpc>
                <a:spcPct val="150000"/>
              </a:lnSpc>
            </a:pPr>
            <a:r>
              <a:rPr lang="en-US" altLang="zh-CN" sz="2400" dirty="0" err="1">
                <a:latin typeface="+mn-ea"/>
                <a:ea typeface="+mn-ea"/>
              </a:rPr>
              <a:t>docker</a:t>
            </a:r>
            <a:r>
              <a:rPr lang="en-US" altLang="zh-CN" sz="2400" dirty="0">
                <a:latin typeface="+mn-ea"/>
                <a:ea typeface="+mn-ea"/>
              </a:rPr>
              <a:t> commit</a:t>
            </a:r>
            <a:r>
              <a:rPr lang="zh-CN" altLang="en-US" sz="2400" dirty="0">
                <a:latin typeface="+mn-ea"/>
                <a:ea typeface="+mn-ea"/>
              </a:rPr>
              <a:t>的缺点：</a:t>
            </a:r>
            <a:endParaRPr lang="zh-CN" altLang="en-US" sz="2400" dirty="0">
              <a:latin typeface="+mn-ea"/>
              <a:ea typeface="+mn-ea"/>
            </a:endParaRPr>
          </a:p>
          <a:p>
            <a:pPr>
              <a:lnSpc>
                <a:spcPct val="150000"/>
              </a:lnSpc>
            </a:pPr>
            <a:r>
              <a:rPr lang="zh-CN" altLang="en-US" sz="2400" dirty="0">
                <a:latin typeface="+mn-ea"/>
                <a:ea typeface="+mn-ea"/>
              </a:rPr>
              <a:t>  </a:t>
            </a:r>
            <a:r>
              <a:rPr lang="en-US" altLang="zh-CN" sz="2400" dirty="0">
                <a:latin typeface="+mn-ea"/>
                <a:ea typeface="+mn-ea"/>
              </a:rPr>
              <a:t>1</a:t>
            </a:r>
            <a:r>
              <a:rPr lang="zh-CN" altLang="en-US" sz="2400" dirty="0">
                <a:latin typeface="+mn-ea"/>
                <a:ea typeface="+mn-ea"/>
              </a:rPr>
              <a:t>、在构建镜像中，由于需要安装相关的软件，可能会造成大量不必要的软件也被安装，如果清理软件不小心，也会导致镜像比较大。</a:t>
            </a:r>
            <a:endParaRPr lang="zh-CN" altLang="en-US" sz="2400" dirty="0">
              <a:latin typeface="+mn-ea"/>
              <a:ea typeface="+mn-ea"/>
            </a:endParaRPr>
          </a:p>
          <a:p>
            <a:pPr>
              <a:lnSpc>
                <a:spcPct val="150000"/>
              </a:lnSpc>
            </a:pPr>
            <a:r>
              <a:rPr lang="zh-CN" altLang="en-US" sz="2400" dirty="0">
                <a:latin typeface="+mn-ea"/>
                <a:ea typeface="+mn-ea"/>
              </a:rPr>
              <a:t>  </a:t>
            </a:r>
            <a:r>
              <a:rPr lang="en-US" altLang="zh-CN" sz="2400" dirty="0">
                <a:latin typeface="+mn-ea"/>
                <a:ea typeface="+mn-ea"/>
              </a:rPr>
              <a:t>2</a:t>
            </a:r>
            <a:r>
              <a:rPr lang="zh-CN" altLang="en-US" sz="2400" dirty="0">
                <a:latin typeface="+mn-ea"/>
                <a:ea typeface="+mn-ea"/>
              </a:rPr>
              <a:t>、利用</a:t>
            </a:r>
            <a:r>
              <a:rPr lang="en-US" altLang="zh-CN" sz="2400" dirty="0" err="1">
                <a:latin typeface="+mn-ea"/>
                <a:ea typeface="+mn-ea"/>
              </a:rPr>
              <a:t>docker</a:t>
            </a:r>
            <a:r>
              <a:rPr lang="en-US" altLang="zh-CN" sz="2400" dirty="0">
                <a:latin typeface="+mn-ea"/>
                <a:ea typeface="+mn-ea"/>
              </a:rPr>
              <a:t> commit</a:t>
            </a:r>
            <a:r>
              <a:rPr lang="zh-CN" altLang="en-US" sz="2400" dirty="0">
                <a:latin typeface="+mn-ea"/>
                <a:ea typeface="+mn-ea"/>
              </a:rPr>
              <a:t>在构建镜像的过程中，由于</a:t>
            </a:r>
            <a:r>
              <a:rPr lang="en-US" altLang="zh-CN" sz="2400" dirty="0" err="1">
                <a:latin typeface="+mn-ea"/>
                <a:ea typeface="+mn-ea"/>
              </a:rPr>
              <a:t>docker</a:t>
            </a:r>
            <a:r>
              <a:rPr lang="en-US" altLang="zh-CN" sz="2400" dirty="0">
                <a:latin typeface="+mn-ea"/>
                <a:ea typeface="+mn-ea"/>
              </a:rPr>
              <a:t> commit</a:t>
            </a:r>
            <a:r>
              <a:rPr lang="zh-CN" altLang="en-US" sz="2400" dirty="0">
                <a:latin typeface="+mn-ea"/>
                <a:ea typeface="+mn-ea"/>
              </a:rPr>
              <a:t>对镜像的操作属于黑箱操作，主要指除了制定镜像的用户知识执行过什么命令，怎么生成镜像的，而其他用户无从得知，将会给后期对镜像维护工作带来很大的困难。</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4"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37949"/>
            <a:ext cx="11695723" cy="4524315"/>
          </a:xfrm>
          <a:prstGeom prst="rect">
            <a:avLst/>
          </a:prstGeom>
          <a:noFill/>
        </p:spPr>
        <p:txBody>
          <a:bodyPr wrap="square" rtlCol="0">
            <a:spAutoFit/>
          </a:bodyPr>
          <a:lstStyle/>
          <a:p>
            <a:pPr algn="just" fontAlgn="ctr">
              <a:lnSpc>
                <a:spcPct val="150000"/>
              </a:lnSpc>
            </a:pPr>
            <a:r>
              <a:rPr lang="en-US" altLang="zh-CN" sz="2400" dirty="0">
                <a:latin typeface="+mn-ea"/>
                <a:ea typeface="+mn-ea"/>
              </a:rPr>
              <a:t>2.2.2 </a:t>
            </a:r>
            <a:r>
              <a:rPr lang="zh-CN" altLang="en-US" sz="2400" dirty="0">
                <a:latin typeface="+mn-ea"/>
                <a:ea typeface="+mn-ea"/>
              </a:rPr>
              <a:t>利用</a:t>
            </a:r>
            <a:r>
              <a:rPr lang="en-US" altLang="zh-CN" sz="2400" dirty="0" err="1">
                <a:latin typeface="+mn-ea"/>
                <a:ea typeface="+mn-ea"/>
              </a:rPr>
              <a:t>Dockerfile</a:t>
            </a:r>
            <a:r>
              <a:rPr lang="zh-CN" altLang="en-US" sz="2400" dirty="0">
                <a:latin typeface="+mn-ea"/>
                <a:ea typeface="+mn-ea"/>
              </a:rPr>
              <a:t>构建镜像</a:t>
            </a:r>
            <a:endParaRPr lang="en-US" altLang="zh-CN" sz="2400" dirty="0">
              <a:latin typeface="+mn-ea"/>
              <a:ea typeface="+mn-ea"/>
            </a:endParaRPr>
          </a:p>
          <a:p>
            <a:pPr indent="457200">
              <a:lnSpc>
                <a:spcPct val="150000"/>
              </a:lnSpc>
            </a:pPr>
            <a:r>
              <a:rPr lang="en-US" altLang="zh-CN" sz="2400" dirty="0">
                <a:latin typeface="+mn-ea"/>
                <a:ea typeface="+mn-ea"/>
              </a:rPr>
              <a:t>  </a:t>
            </a:r>
            <a:r>
              <a:rPr lang="en-US" altLang="zh-CN" sz="2400" dirty="0" err="1">
                <a:latin typeface="+mn-ea"/>
                <a:ea typeface="+mn-ea"/>
              </a:rPr>
              <a:t>Dockerfile</a:t>
            </a:r>
            <a:r>
              <a:rPr lang="zh-CN" altLang="zh-CN" sz="2400" dirty="0">
                <a:latin typeface="+mn-ea"/>
                <a:ea typeface="+mn-ea"/>
              </a:rPr>
              <a:t>文件是一个文本文件，也是一个</a:t>
            </a:r>
            <a:r>
              <a:rPr lang="en-US" altLang="zh-CN" sz="2400" dirty="0" err="1">
                <a:latin typeface="+mn-ea"/>
                <a:ea typeface="+mn-ea"/>
              </a:rPr>
              <a:t>Docker</a:t>
            </a:r>
            <a:r>
              <a:rPr lang="zh-CN" altLang="zh-CN" sz="2400" dirty="0">
                <a:latin typeface="+mn-ea"/>
                <a:ea typeface="+mn-ea"/>
              </a:rPr>
              <a:t>可以解读的脚本文件，在这个脚本文件中记录着用户“创建”镜像过程中需要执行的所有命令。</a:t>
            </a:r>
            <a:r>
              <a:rPr lang="en-US" altLang="zh-CN" sz="2400" dirty="0" err="1">
                <a:latin typeface="+mn-ea"/>
                <a:ea typeface="+mn-ea"/>
              </a:rPr>
              <a:t>Dockerfile</a:t>
            </a:r>
            <a:r>
              <a:rPr lang="zh-CN" altLang="zh-CN" sz="2400" dirty="0">
                <a:latin typeface="+mn-ea"/>
                <a:ea typeface="+mn-ea"/>
              </a:rPr>
              <a:t>从</a:t>
            </a:r>
            <a:r>
              <a:rPr lang="en-US" altLang="zh-CN" sz="2400" dirty="0">
                <a:latin typeface="+mn-ea"/>
                <a:ea typeface="+mn-ea"/>
              </a:rPr>
              <a:t>FROM</a:t>
            </a:r>
            <a:r>
              <a:rPr lang="zh-CN" altLang="zh-CN" sz="2400" dirty="0">
                <a:latin typeface="+mn-ea"/>
                <a:ea typeface="+mn-ea"/>
              </a:rPr>
              <a:t>命令开始，紧接着是各种方法、命令和参数。其产出为一个新的可以用于创建容器的镜像。</a:t>
            </a:r>
            <a:endParaRPr lang="en-US" altLang="zh-CN" sz="2400" dirty="0">
              <a:solidFill>
                <a:srgbClr val="000000"/>
              </a:solidFill>
              <a:latin typeface="+mn-ea"/>
              <a:ea typeface="+mn-ea"/>
            </a:endParaRPr>
          </a:p>
          <a:p>
            <a:pPr>
              <a:lnSpc>
                <a:spcPct val="150000"/>
              </a:lnSpc>
            </a:pPr>
            <a:r>
              <a:rPr lang="en-US" altLang="zh-CN" sz="2400" dirty="0">
                <a:solidFill>
                  <a:srgbClr val="000000"/>
                </a:solidFill>
                <a:latin typeface="+mn-ea"/>
                <a:ea typeface="+mn-ea"/>
              </a:rPr>
              <a:t>     </a:t>
            </a:r>
            <a:r>
              <a:rPr lang="en-US" altLang="zh-CN" sz="2400" dirty="0" err="1">
                <a:solidFill>
                  <a:srgbClr val="000000"/>
                </a:solidFill>
                <a:latin typeface="+mn-ea"/>
                <a:ea typeface="+mn-ea"/>
              </a:rPr>
              <a:t>Dockerfile</a:t>
            </a:r>
            <a:r>
              <a:rPr lang="zh-CN" altLang="en-US" sz="2400" dirty="0">
                <a:solidFill>
                  <a:srgbClr val="000000"/>
                </a:solidFill>
                <a:latin typeface="+mn-ea"/>
                <a:ea typeface="+mn-ea"/>
              </a:rPr>
              <a:t>整体就两类语句组成：</a:t>
            </a:r>
            <a:endParaRPr lang="zh-CN" altLang="en-US" sz="2400" dirty="0">
              <a:solidFill>
                <a:srgbClr val="000000"/>
              </a:solidFill>
              <a:latin typeface="+mn-ea"/>
              <a:ea typeface="+mn-ea"/>
            </a:endParaRPr>
          </a:p>
          <a:p>
            <a:pPr marL="742950" lvl="1" indent="-285750" latinLnBrk="1">
              <a:lnSpc>
                <a:spcPct val="150000"/>
              </a:lnSpc>
              <a:buFont typeface="+mj-lt"/>
              <a:buAutoNum type="arabicPeriod"/>
            </a:pPr>
            <a:r>
              <a:rPr lang="en-US" altLang="zh-CN" sz="2400" dirty="0">
                <a:solidFill>
                  <a:srgbClr val="000000"/>
                </a:solidFill>
                <a:latin typeface="+mn-ea"/>
                <a:ea typeface="+mn-ea"/>
              </a:rPr>
              <a:t># Comment </a:t>
            </a:r>
            <a:r>
              <a:rPr lang="zh-CN" altLang="en-US" sz="2400" dirty="0">
                <a:solidFill>
                  <a:srgbClr val="000000"/>
                </a:solidFill>
                <a:latin typeface="+mn-ea"/>
                <a:ea typeface="+mn-ea"/>
              </a:rPr>
              <a:t>注释信息</a:t>
            </a:r>
            <a:endParaRPr lang="zh-CN" altLang="en-US" sz="2400" dirty="0">
              <a:solidFill>
                <a:srgbClr val="000000"/>
              </a:solidFill>
              <a:latin typeface="+mn-ea"/>
              <a:ea typeface="+mn-ea"/>
            </a:endParaRPr>
          </a:p>
          <a:p>
            <a:pPr marL="742950" lvl="1" indent="-285750" latinLnBrk="1">
              <a:lnSpc>
                <a:spcPct val="150000"/>
              </a:lnSpc>
              <a:buFont typeface="+mj-lt"/>
              <a:buAutoNum type="arabicPeriod"/>
            </a:pPr>
            <a:r>
              <a:rPr lang="en-US" altLang="zh-CN" sz="2400" dirty="0">
                <a:solidFill>
                  <a:srgbClr val="000000"/>
                </a:solidFill>
                <a:latin typeface="+mn-ea"/>
                <a:ea typeface="+mn-ea"/>
              </a:rPr>
              <a:t>Instruction arguments </a:t>
            </a:r>
            <a:r>
              <a:rPr lang="zh-CN" altLang="en-US" sz="2400" dirty="0">
                <a:solidFill>
                  <a:srgbClr val="000000"/>
                </a:solidFill>
                <a:latin typeface="+mn-ea"/>
                <a:ea typeface="+mn-ea"/>
              </a:rPr>
              <a:t>指令参数，一行一个指令。</a:t>
            </a:r>
            <a:endParaRPr lang="en-US" altLang="zh-CN" sz="2400" dirty="0">
              <a:solidFill>
                <a:srgbClr val="000000"/>
              </a:solidFill>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0939" y="1459890"/>
            <a:ext cx="11959068" cy="4708981"/>
          </a:xfrm>
          <a:prstGeom prst="rect">
            <a:avLst/>
          </a:prstGeom>
        </p:spPr>
        <p:txBody>
          <a:bodyPr wrap="square">
            <a:spAutoFit/>
          </a:bodyPr>
          <a:lstStyle/>
          <a:p>
            <a:pPr marL="0" lvl="1" latinLnBrk="1">
              <a:lnSpc>
                <a:spcPct val="150000"/>
              </a:lnSpc>
            </a:pPr>
            <a:r>
              <a:rPr lang="zh-CN" altLang="en-US" sz="2400" dirty="0">
                <a:solidFill>
                  <a:srgbClr val="000000"/>
                </a:solidFill>
                <a:latin typeface="+mn-ea"/>
                <a:ea typeface="+mn-ea"/>
              </a:rPr>
              <a:t>说明：</a:t>
            </a:r>
            <a:endParaRPr lang="zh-CN" altLang="en-US" sz="2400" dirty="0">
              <a:solidFill>
                <a:srgbClr val="000000"/>
              </a:solidFill>
              <a:latin typeface="+mn-ea"/>
              <a:ea typeface="+mn-ea"/>
            </a:endParaRPr>
          </a:p>
          <a:p>
            <a:pPr marL="800100" lvl="1" indent="-342900">
              <a:lnSpc>
                <a:spcPct val="150000"/>
              </a:lnSpc>
              <a:buFont typeface="Wingdings" panose="05000000000000000000" pitchFamily="2" charset="2"/>
              <a:buChar char="n"/>
            </a:pPr>
            <a:r>
              <a:rPr lang="en-US" altLang="zh-CN" sz="2200" dirty="0" err="1">
                <a:solidFill>
                  <a:srgbClr val="000000"/>
                </a:solidFill>
                <a:latin typeface="+mn-ea"/>
                <a:ea typeface="+mn-ea"/>
              </a:rPr>
              <a:t>Dockerfile</a:t>
            </a:r>
            <a:r>
              <a:rPr lang="zh-CN" altLang="en-US" sz="2200" dirty="0">
                <a:solidFill>
                  <a:srgbClr val="000000"/>
                </a:solidFill>
                <a:latin typeface="+mn-ea"/>
                <a:ea typeface="+mn-ea"/>
              </a:rPr>
              <a:t>文件名首字母必须大写。</a:t>
            </a:r>
            <a:endParaRPr lang="zh-CN" altLang="en-US" sz="2200" dirty="0">
              <a:solidFill>
                <a:srgbClr val="000000"/>
              </a:solidFill>
              <a:latin typeface="+mn-ea"/>
              <a:ea typeface="+mn-ea"/>
            </a:endParaRPr>
          </a:p>
          <a:p>
            <a:pPr marL="800100" lvl="1" indent="-342900">
              <a:lnSpc>
                <a:spcPct val="150000"/>
              </a:lnSpc>
              <a:buFont typeface="Wingdings" panose="05000000000000000000" pitchFamily="2" charset="2"/>
              <a:buChar char="n"/>
            </a:pPr>
            <a:r>
              <a:rPr lang="en-US" altLang="zh-CN" sz="2200" dirty="0" err="1">
                <a:solidFill>
                  <a:srgbClr val="000000"/>
                </a:solidFill>
                <a:latin typeface="+mn-ea"/>
                <a:ea typeface="+mn-ea"/>
              </a:rPr>
              <a:t>Dockerfile</a:t>
            </a:r>
            <a:r>
              <a:rPr lang="zh-CN" altLang="en-US" sz="2200" dirty="0">
                <a:solidFill>
                  <a:srgbClr val="000000"/>
                </a:solidFill>
                <a:latin typeface="+mn-ea"/>
                <a:ea typeface="+mn-ea"/>
              </a:rPr>
              <a:t>指令不区分大小写，但是为方便和参数做区分，通常指令使用大写字母。</a:t>
            </a:r>
            <a:endParaRPr lang="zh-CN" altLang="en-US" sz="2200" dirty="0">
              <a:solidFill>
                <a:srgbClr val="000000"/>
              </a:solidFill>
              <a:latin typeface="+mn-ea"/>
              <a:ea typeface="+mn-ea"/>
            </a:endParaRPr>
          </a:p>
          <a:p>
            <a:pPr marL="800100" lvl="1" indent="-342900">
              <a:lnSpc>
                <a:spcPct val="150000"/>
              </a:lnSpc>
              <a:buFont typeface="Wingdings" panose="05000000000000000000" pitchFamily="2" charset="2"/>
              <a:buChar char="n"/>
            </a:pPr>
            <a:r>
              <a:rPr lang="en-US" altLang="zh-CN" sz="2200" dirty="0" err="1">
                <a:solidFill>
                  <a:srgbClr val="000000"/>
                </a:solidFill>
                <a:latin typeface="+mn-ea"/>
                <a:ea typeface="+mn-ea"/>
              </a:rPr>
              <a:t>Dockerfile</a:t>
            </a:r>
            <a:r>
              <a:rPr lang="zh-CN" altLang="en-US" sz="2200" dirty="0">
                <a:solidFill>
                  <a:srgbClr val="000000"/>
                </a:solidFill>
                <a:latin typeface="+mn-ea"/>
                <a:ea typeface="+mn-ea"/>
              </a:rPr>
              <a:t>中指令按顺序从上至下依次执行。</a:t>
            </a:r>
            <a:endParaRPr lang="zh-CN" altLang="en-US" sz="2200" dirty="0">
              <a:solidFill>
                <a:srgbClr val="000000"/>
              </a:solidFill>
              <a:latin typeface="+mn-ea"/>
              <a:ea typeface="+mn-ea"/>
            </a:endParaRPr>
          </a:p>
          <a:p>
            <a:pPr marL="800100" lvl="1" indent="-342900">
              <a:lnSpc>
                <a:spcPct val="150000"/>
              </a:lnSpc>
              <a:buFont typeface="Wingdings" panose="05000000000000000000" pitchFamily="2" charset="2"/>
              <a:buChar char="n"/>
            </a:pPr>
            <a:r>
              <a:rPr lang="en-US" altLang="zh-CN" sz="2200" dirty="0" err="1">
                <a:solidFill>
                  <a:srgbClr val="000000"/>
                </a:solidFill>
                <a:latin typeface="+mn-ea"/>
                <a:ea typeface="+mn-ea"/>
              </a:rPr>
              <a:t>Dockerfile</a:t>
            </a:r>
            <a:r>
              <a:rPr lang="zh-CN" altLang="en-US" sz="2200" dirty="0">
                <a:solidFill>
                  <a:srgbClr val="000000"/>
                </a:solidFill>
                <a:latin typeface="+mn-ea"/>
                <a:ea typeface="+mn-ea"/>
              </a:rPr>
              <a:t>中第一个非注释行必须是</a:t>
            </a:r>
            <a:r>
              <a:rPr lang="en-US" altLang="zh-CN" sz="2200" dirty="0">
                <a:solidFill>
                  <a:srgbClr val="000000"/>
                </a:solidFill>
                <a:latin typeface="+mn-ea"/>
                <a:ea typeface="+mn-ea"/>
              </a:rPr>
              <a:t>FROM</a:t>
            </a:r>
            <a:r>
              <a:rPr lang="zh-CN" altLang="en-US" sz="2200" dirty="0">
                <a:solidFill>
                  <a:srgbClr val="000000"/>
                </a:solidFill>
                <a:latin typeface="+mn-ea"/>
                <a:ea typeface="+mn-ea"/>
              </a:rPr>
              <a:t>指令，用来指定制作当前镜像依据的是哪个基础镜像。</a:t>
            </a:r>
            <a:endParaRPr lang="zh-CN" altLang="en-US" sz="2200" dirty="0">
              <a:solidFill>
                <a:srgbClr val="000000"/>
              </a:solidFill>
              <a:latin typeface="+mn-ea"/>
              <a:ea typeface="+mn-ea"/>
            </a:endParaRPr>
          </a:p>
          <a:p>
            <a:pPr marL="800100" lvl="1" indent="-342900">
              <a:lnSpc>
                <a:spcPct val="150000"/>
              </a:lnSpc>
              <a:buFont typeface="Wingdings" panose="05000000000000000000" pitchFamily="2" charset="2"/>
              <a:buChar char="n"/>
            </a:pPr>
            <a:r>
              <a:rPr lang="en-US" altLang="zh-CN" sz="2200" dirty="0" err="1">
                <a:solidFill>
                  <a:srgbClr val="000000"/>
                </a:solidFill>
                <a:latin typeface="+mn-ea"/>
                <a:ea typeface="+mn-ea"/>
              </a:rPr>
              <a:t>Dockerfile</a:t>
            </a:r>
            <a:r>
              <a:rPr lang="zh-CN" altLang="en-US" sz="2200" dirty="0">
                <a:solidFill>
                  <a:srgbClr val="000000"/>
                </a:solidFill>
                <a:latin typeface="+mn-ea"/>
                <a:ea typeface="+mn-ea"/>
              </a:rPr>
              <a:t>中需要调用的文件必须跟</a:t>
            </a:r>
            <a:r>
              <a:rPr lang="en-US" altLang="zh-CN" sz="2200" dirty="0" err="1">
                <a:solidFill>
                  <a:srgbClr val="000000"/>
                </a:solidFill>
                <a:latin typeface="+mn-ea"/>
                <a:ea typeface="+mn-ea"/>
              </a:rPr>
              <a:t>Dockerfile</a:t>
            </a:r>
            <a:r>
              <a:rPr lang="zh-CN" altLang="en-US" sz="2200" dirty="0">
                <a:solidFill>
                  <a:srgbClr val="000000"/>
                </a:solidFill>
                <a:latin typeface="+mn-ea"/>
                <a:ea typeface="+mn-ea"/>
              </a:rPr>
              <a:t>文件在同一目录下，或者在其子目录下，父目录或者其它路径无效。</a:t>
            </a:r>
            <a:endParaRPr lang="en-US" altLang="zh-CN" sz="2200" dirty="0">
              <a:solidFill>
                <a:srgbClr val="000000"/>
              </a:solidFill>
              <a:latin typeface="+mn-ea"/>
              <a:ea typeface="+mn-ea"/>
            </a:endParaRPr>
          </a:p>
          <a:p>
            <a:pPr marL="800100" lvl="1" indent="-342900">
              <a:lnSpc>
                <a:spcPct val="150000"/>
              </a:lnSpc>
              <a:buFont typeface="Wingdings" panose="05000000000000000000" pitchFamily="2" charset="2"/>
              <a:buChar char="n"/>
            </a:pPr>
            <a:r>
              <a:rPr lang="zh-CN" altLang="en-US" sz="2200" b="0" i="0" dirty="0">
                <a:solidFill>
                  <a:srgbClr val="000000"/>
                </a:solidFill>
                <a:effectLst/>
                <a:latin typeface="+mn-ea"/>
                <a:ea typeface="+mn-ea"/>
              </a:rPr>
              <a:t>编写</a:t>
            </a:r>
            <a:r>
              <a:rPr lang="en-US" altLang="zh-CN" sz="2200" b="0" i="0" dirty="0" err="1">
                <a:solidFill>
                  <a:srgbClr val="000000"/>
                </a:solidFill>
                <a:effectLst/>
                <a:latin typeface="+mn-ea"/>
                <a:ea typeface="+mn-ea"/>
              </a:rPr>
              <a:t>Dockerfile</a:t>
            </a:r>
            <a:r>
              <a:rPr lang="zh-CN" altLang="en-US" sz="2200" b="0" i="0" dirty="0">
                <a:solidFill>
                  <a:srgbClr val="000000"/>
                </a:solidFill>
                <a:effectLst/>
                <a:latin typeface="+mn-ea"/>
                <a:ea typeface="+mn-ea"/>
              </a:rPr>
              <a:t>文件要求尽可能精简。其目的是为了尽可能产生数目较少的中间层镜像。</a:t>
            </a:r>
            <a:endParaRPr lang="zh-CN" altLang="en-US" sz="2200" b="0" i="0" dirty="0">
              <a:solidFill>
                <a:srgbClr val="000000"/>
              </a:solidFill>
              <a:effectLst/>
              <a:latin typeface="+mn-ea"/>
              <a:ea typeface="+mn-ea"/>
            </a:endParaRPr>
          </a:p>
        </p:txBody>
      </p:sp>
      <p:sp>
        <p:nvSpPr>
          <p:cNvPr id="6"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0"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37949"/>
            <a:ext cx="11695723" cy="3416320"/>
          </a:xfrm>
          <a:prstGeom prst="rect">
            <a:avLst/>
          </a:prstGeom>
          <a:noFill/>
        </p:spPr>
        <p:txBody>
          <a:bodyPr wrap="square" rtlCol="0">
            <a:spAutoFit/>
          </a:bodyPr>
          <a:lstStyle/>
          <a:p>
            <a:pPr algn="just" fontAlgn="ctr">
              <a:lnSpc>
                <a:spcPct val="150000"/>
              </a:lnSpc>
            </a:pPr>
            <a:r>
              <a:rPr lang="en-US" altLang="zh-CN" sz="2400" dirty="0" err="1">
                <a:latin typeface="+mn-ea"/>
                <a:ea typeface="+mn-ea"/>
              </a:rPr>
              <a:t>Dockerfile</a:t>
            </a:r>
            <a:r>
              <a:rPr lang="zh-CN" altLang="zh-CN" sz="2400" dirty="0">
                <a:latin typeface="+mn-ea"/>
                <a:ea typeface="+mn-ea"/>
              </a:rPr>
              <a:t>的常用指令如下</a:t>
            </a:r>
            <a:r>
              <a:rPr lang="zh-CN" altLang="en-US" sz="2400" dirty="0">
                <a:latin typeface="+mn-ea"/>
                <a:ea typeface="+mn-ea"/>
              </a:rPr>
              <a:t>：</a:t>
            </a:r>
            <a:endParaRPr lang="en-US" altLang="zh-CN" sz="2400" dirty="0">
              <a:latin typeface="+mn-ea"/>
              <a:ea typeface="+mn-ea"/>
            </a:endParaRPr>
          </a:p>
          <a:p>
            <a:pPr lvl="1" algn="just" fontAlgn="ctr">
              <a:lnSpc>
                <a:spcPct val="150000"/>
              </a:lnSpc>
            </a:pPr>
            <a:r>
              <a:rPr lang="en-US" altLang="zh-CN" sz="2400" b="1" dirty="0">
                <a:latin typeface="+mn-ea"/>
                <a:ea typeface="+mn-ea"/>
              </a:rPr>
              <a:t>1</a:t>
            </a:r>
            <a:r>
              <a:rPr lang="zh-CN" altLang="zh-CN" sz="2400" b="1" dirty="0">
                <a:latin typeface="+mn-ea"/>
                <a:ea typeface="+mn-ea"/>
              </a:rPr>
              <a:t>．</a:t>
            </a:r>
            <a:r>
              <a:rPr lang="en-US" altLang="zh-CN" sz="2400" b="1" dirty="0">
                <a:latin typeface="+mn-ea"/>
                <a:ea typeface="+mn-ea"/>
              </a:rPr>
              <a:t>FROM</a:t>
            </a:r>
            <a:r>
              <a:rPr lang="zh-CN" altLang="zh-CN" sz="2400" b="1" dirty="0">
                <a:latin typeface="+mn-ea"/>
                <a:ea typeface="+mn-ea"/>
              </a:rPr>
              <a:t>指令</a:t>
            </a:r>
            <a:endParaRPr lang="en-US" altLang="zh-CN" sz="2400" b="1" dirty="0">
              <a:latin typeface="+mn-ea"/>
              <a:ea typeface="+mn-ea"/>
            </a:endParaRPr>
          </a:p>
          <a:p>
            <a:pPr lvl="1">
              <a:lnSpc>
                <a:spcPct val="150000"/>
              </a:lnSpc>
            </a:pPr>
            <a:r>
              <a:rPr lang="en-US" altLang="zh-CN" sz="2400" dirty="0">
                <a:latin typeface="+mn-ea"/>
                <a:ea typeface="+mn-ea"/>
              </a:rPr>
              <a:t>FROM</a:t>
            </a:r>
            <a:r>
              <a:rPr lang="zh-CN" altLang="zh-CN" sz="2400" dirty="0">
                <a:latin typeface="+mn-ea"/>
                <a:ea typeface="+mn-ea"/>
              </a:rPr>
              <a:t>是</a:t>
            </a:r>
            <a:r>
              <a:rPr lang="en-US" altLang="zh-CN" sz="2400" dirty="0" err="1">
                <a:latin typeface="+mn-ea"/>
                <a:ea typeface="+mn-ea"/>
              </a:rPr>
              <a:t>Dockerfile</a:t>
            </a:r>
            <a:r>
              <a:rPr lang="zh-CN" altLang="zh-CN" sz="2400" dirty="0">
                <a:latin typeface="+mn-ea"/>
                <a:ea typeface="+mn-ea"/>
              </a:rPr>
              <a:t>内置命令中唯一一个必填项，共有以下</a:t>
            </a:r>
            <a:r>
              <a:rPr lang="en-US" altLang="zh-CN" sz="2400" dirty="0">
                <a:latin typeface="+mn-ea"/>
                <a:ea typeface="+mn-ea"/>
              </a:rPr>
              <a:t>3</a:t>
            </a:r>
            <a:r>
              <a:rPr lang="zh-CN" altLang="zh-CN" sz="2400" dirty="0">
                <a:latin typeface="+mn-ea"/>
                <a:ea typeface="+mn-ea"/>
              </a:rPr>
              <a:t>种用法。</a:t>
            </a:r>
            <a:endParaRPr lang="zh-CN" altLang="zh-CN" sz="2400" dirty="0">
              <a:latin typeface="+mn-ea"/>
              <a:ea typeface="+mn-ea"/>
            </a:endParaRPr>
          </a:p>
          <a:p>
            <a:pPr lvl="1">
              <a:lnSpc>
                <a:spcPct val="150000"/>
              </a:lnSpc>
            </a:pPr>
            <a:r>
              <a:rPr lang="en-US" altLang="zh-CN" sz="2400" dirty="0">
                <a:latin typeface="+mn-ea"/>
                <a:ea typeface="+mn-ea"/>
              </a:rPr>
              <a:t>FROM &lt;image&gt;</a:t>
            </a:r>
            <a:endParaRPr lang="zh-CN" altLang="zh-CN" sz="2400" dirty="0">
              <a:latin typeface="+mn-ea"/>
              <a:ea typeface="+mn-ea"/>
            </a:endParaRPr>
          </a:p>
          <a:p>
            <a:pPr lvl="1">
              <a:lnSpc>
                <a:spcPct val="150000"/>
              </a:lnSpc>
            </a:pPr>
            <a:r>
              <a:rPr lang="en-US" altLang="zh-CN" sz="2400" dirty="0">
                <a:latin typeface="+mn-ea"/>
                <a:ea typeface="+mn-ea"/>
              </a:rPr>
              <a:t>FROM &lt;image&gt;:&lt;tag&gt;</a:t>
            </a:r>
            <a:endParaRPr lang="zh-CN" altLang="zh-CN" sz="2400" dirty="0">
              <a:latin typeface="+mn-ea"/>
              <a:ea typeface="+mn-ea"/>
            </a:endParaRPr>
          </a:p>
          <a:p>
            <a:pPr lvl="1">
              <a:lnSpc>
                <a:spcPct val="150000"/>
              </a:lnSpc>
            </a:pPr>
            <a:r>
              <a:rPr lang="en-US" altLang="zh-CN" sz="2400" dirty="0">
                <a:latin typeface="+mn-ea"/>
                <a:ea typeface="+mn-ea"/>
              </a:rPr>
              <a:t>FROM &lt;image&gt;:&lt;digest&gt;</a:t>
            </a:r>
            <a:endParaRPr lang="en-US" altLang="zh-CN" sz="2400" b="1"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5181607" y="1365313"/>
            <a:ext cx="5405967" cy="975011"/>
          </a:xfrm>
        </p:spPr>
        <p:txBody>
          <a:bodyPr/>
          <a:lstStyle/>
          <a:p>
            <a:r>
              <a:rPr lang="zh-CN" altLang="en-US" dirty="0"/>
              <a:t>能力目标</a:t>
            </a:r>
            <a:endParaRPr lang="zh-CN" altLang="en-US" dirty="0"/>
          </a:p>
        </p:txBody>
      </p:sp>
      <p:sp>
        <p:nvSpPr>
          <p:cNvPr id="5" name="矩形 4"/>
          <p:cNvSpPr/>
          <p:nvPr/>
        </p:nvSpPr>
        <p:spPr>
          <a:xfrm>
            <a:off x="5181606" y="2583022"/>
            <a:ext cx="6782867" cy="1308884"/>
          </a:xfrm>
          <a:prstGeom prst="rect">
            <a:avLst/>
          </a:prstGeom>
        </p:spPr>
        <p:txBody>
          <a:bodyPr wrap="square">
            <a:spAutoFit/>
          </a:bodyPr>
          <a:lstStyle/>
          <a:p>
            <a:pPr marL="457200" indent="-457200">
              <a:lnSpc>
                <a:spcPct val="150000"/>
              </a:lnSpc>
              <a:spcBef>
                <a:spcPts val="0"/>
              </a:spcBef>
              <a:buFont typeface="Wingdings" panose="05000000000000000000" pitchFamily="2" charset="2"/>
              <a:buChar char="n"/>
            </a:pPr>
            <a:r>
              <a:rPr lang="zh-CN" altLang="zh-CN" sz="2800" dirty="0">
                <a:solidFill>
                  <a:schemeClr val="bg1"/>
                </a:solidFill>
                <a:latin typeface="+mn-ea"/>
                <a:ea typeface="+mn-ea"/>
              </a:rPr>
              <a:t>掌握镜像的基本操作</a:t>
            </a:r>
            <a:r>
              <a:rPr lang="zh-CN" altLang="zh-CN" sz="2800" kern="100" dirty="0">
                <a:solidFill>
                  <a:schemeClr val="bg1"/>
                </a:solidFill>
                <a:latin typeface="+mn-ea"/>
                <a:ea typeface="+mn-ea"/>
              </a:rPr>
              <a:t>。</a:t>
            </a:r>
            <a:endParaRPr lang="en-US" altLang="zh-CN" sz="2800" kern="100" dirty="0">
              <a:solidFill>
                <a:schemeClr val="bg1"/>
              </a:solidFill>
              <a:latin typeface="+mn-ea"/>
              <a:ea typeface="+mn-ea"/>
            </a:endParaRPr>
          </a:p>
          <a:p>
            <a:pPr marL="457200" indent="-457200">
              <a:lnSpc>
                <a:spcPct val="150000"/>
              </a:lnSpc>
              <a:spcBef>
                <a:spcPts val="0"/>
              </a:spcBef>
              <a:buFont typeface="Wingdings" panose="05000000000000000000" pitchFamily="2" charset="2"/>
              <a:buChar char="n"/>
            </a:pPr>
            <a:r>
              <a:rPr lang="zh-CN" altLang="zh-CN" sz="2800" dirty="0">
                <a:solidFill>
                  <a:schemeClr val="bg1"/>
                </a:solidFill>
                <a:latin typeface="+mn-ea"/>
                <a:ea typeface="+mn-ea"/>
              </a:rPr>
              <a:t>掌握镜像仓库的构建方法。</a:t>
            </a:r>
            <a:endParaRPr lang="zh-CN" altLang="zh-CN" sz="2800" kern="100" dirty="0">
              <a:solidFill>
                <a:schemeClr val="bg1"/>
              </a:solidFill>
              <a:latin typeface="+mn-ea"/>
              <a:ea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37949"/>
            <a:ext cx="11695723" cy="2308324"/>
          </a:xfrm>
          <a:prstGeom prst="rect">
            <a:avLst/>
          </a:prstGeom>
          <a:noFill/>
        </p:spPr>
        <p:txBody>
          <a:bodyPr wrap="square" rtlCol="0">
            <a:spAutoFit/>
          </a:bodyPr>
          <a:lstStyle/>
          <a:p>
            <a:pPr>
              <a:lnSpc>
                <a:spcPct val="150000"/>
              </a:lnSpc>
            </a:pPr>
            <a:r>
              <a:rPr lang="en-US" altLang="zh-CN" sz="2400" b="1" dirty="0">
                <a:latin typeface="+mn-ea"/>
                <a:ea typeface="+mn-ea"/>
              </a:rPr>
              <a:t>2</a:t>
            </a:r>
            <a:r>
              <a:rPr lang="zh-CN" altLang="zh-CN" sz="2400" b="1" dirty="0">
                <a:latin typeface="+mn-ea"/>
                <a:ea typeface="+mn-ea"/>
              </a:rPr>
              <a:t>．</a:t>
            </a:r>
            <a:r>
              <a:rPr lang="en-US" altLang="zh-CN" sz="2400" b="1" dirty="0">
                <a:latin typeface="+mn-ea"/>
                <a:ea typeface="+mn-ea"/>
              </a:rPr>
              <a:t>MAINTAINER</a:t>
            </a:r>
            <a:r>
              <a:rPr lang="zh-CN" altLang="zh-CN" sz="2400" b="1" dirty="0">
                <a:latin typeface="+mn-ea"/>
                <a:ea typeface="+mn-ea"/>
              </a:rPr>
              <a:t>指令</a:t>
            </a:r>
            <a:endParaRPr lang="zh-CN" altLang="zh-CN" sz="2400" b="1" dirty="0">
              <a:latin typeface="+mn-ea"/>
              <a:ea typeface="+mn-ea"/>
            </a:endParaRPr>
          </a:p>
          <a:p>
            <a:pPr>
              <a:lnSpc>
                <a:spcPct val="150000"/>
              </a:lnSpc>
            </a:pPr>
            <a:r>
              <a:rPr lang="en-US" altLang="zh-CN" sz="2400" dirty="0">
                <a:latin typeface="+mn-ea"/>
                <a:ea typeface="+mn-ea"/>
              </a:rPr>
              <a:t>        MAINTAINER</a:t>
            </a:r>
            <a:r>
              <a:rPr lang="zh-CN" altLang="zh-CN" sz="2400" dirty="0">
                <a:latin typeface="+mn-ea"/>
                <a:ea typeface="+mn-ea"/>
              </a:rPr>
              <a:t>指令可以放置在</a:t>
            </a:r>
            <a:r>
              <a:rPr lang="en-US" altLang="zh-CN" sz="2400" dirty="0" err="1">
                <a:latin typeface="+mn-ea"/>
                <a:ea typeface="+mn-ea"/>
              </a:rPr>
              <a:t>Dockerfile</a:t>
            </a:r>
            <a:r>
              <a:rPr lang="zh-CN" altLang="zh-CN" sz="2400" dirty="0">
                <a:latin typeface="+mn-ea"/>
                <a:ea typeface="+mn-ea"/>
              </a:rPr>
              <a:t>命令的任意位置。该指令用于声明镜像作者，建议放在</a:t>
            </a:r>
            <a:r>
              <a:rPr lang="en-US" altLang="zh-CN" sz="2400" dirty="0">
                <a:latin typeface="+mn-ea"/>
                <a:ea typeface="+mn-ea"/>
              </a:rPr>
              <a:t>FROM</a:t>
            </a:r>
            <a:r>
              <a:rPr lang="zh-CN" altLang="zh-CN" sz="2400" dirty="0">
                <a:latin typeface="+mn-ea"/>
                <a:ea typeface="+mn-ea"/>
              </a:rPr>
              <a:t>指令之后。</a:t>
            </a:r>
            <a:r>
              <a:rPr lang="en-US" altLang="zh-CN" sz="2400" dirty="0">
                <a:latin typeface="+mn-ea"/>
                <a:ea typeface="+mn-ea"/>
              </a:rPr>
              <a:t>MAINTAINER</a:t>
            </a:r>
            <a:r>
              <a:rPr lang="zh-CN" altLang="zh-CN" sz="2400" dirty="0">
                <a:latin typeface="+mn-ea"/>
                <a:ea typeface="+mn-ea"/>
              </a:rPr>
              <a:t>指令的格式如下。</a:t>
            </a:r>
            <a:endParaRPr lang="zh-CN" altLang="zh-CN" sz="2400" dirty="0">
              <a:latin typeface="+mn-ea"/>
              <a:ea typeface="+mn-ea"/>
            </a:endParaRPr>
          </a:p>
          <a:p>
            <a:pPr>
              <a:lnSpc>
                <a:spcPct val="150000"/>
              </a:lnSpc>
            </a:pPr>
            <a:r>
              <a:rPr lang="en-US" altLang="zh-CN" sz="2400" dirty="0">
                <a:latin typeface="+mn-ea"/>
                <a:ea typeface="+mn-ea"/>
              </a:rPr>
              <a:t>        MAINTAINER &lt;name&gt;</a:t>
            </a:r>
            <a:endParaRPr lang="zh-CN" altLang="zh-CN"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37949"/>
            <a:ext cx="11695723" cy="2862322"/>
          </a:xfrm>
          <a:prstGeom prst="rect">
            <a:avLst/>
          </a:prstGeom>
          <a:noFill/>
        </p:spPr>
        <p:txBody>
          <a:bodyPr wrap="square" rtlCol="0">
            <a:spAutoFit/>
          </a:bodyPr>
          <a:lstStyle/>
          <a:p>
            <a:pPr>
              <a:lnSpc>
                <a:spcPct val="150000"/>
              </a:lnSpc>
            </a:pPr>
            <a:r>
              <a:rPr lang="en-US" altLang="zh-CN" sz="2400" b="1" dirty="0">
                <a:latin typeface="+mn-ea"/>
                <a:ea typeface="+mn-ea"/>
              </a:rPr>
              <a:t>3</a:t>
            </a:r>
            <a:r>
              <a:rPr lang="zh-CN" altLang="zh-CN" sz="2400" b="1" dirty="0">
                <a:latin typeface="+mn-ea"/>
                <a:ea typeface="+mn-ea"/>
              </a:rPr>
              <a:t>．</a:t>
            </a:r>
            <a:r>
              <a:rPr lang="en-US" altLang="zh-CN" sz="2400" b="1" dirty="0">
                <a:latin typeface="+mn-ea"/>
                <a:ea typeface="+mn-ea"/>
              </a:rPr>
              <a:t>RUN</a:t>
            </a:r>
            <a:r>
              <a:rPr lang="zh-CN" altLang="zh-CN" sz="2400" b="1" dirty="0">
                <a:latin typeface="+mn-ea"/>
                <a:ea typeface="+mn-ea"/>
              </a:rPr>
              <a:t>指令</a:t>
            </a:r>
            <a:endParaRPr lang="zh-CN" altLang="zh-CN" sz="2400" b="1" dirty="0">
              <a:latin typeface="+mn-ea"/>
              <a:ea typeface="+mn-ea"/>
            </a:endParaRPr>
          </a:p>
          <a:p>
            <a:pPr>
              <a:lnSpc>
                <a:spcPct val="150000"/>
              </a:lnSpc>
            </a:pPr>
            <a:r>
              <a:rPr lang="en-US" altLang="zh-CN" sz="2400" dirty="0">
                <a:latin typeface="+mn-ea"/>
                <a:ea typeface="+mn-ea"/>
              </a:rPr>
              <a:t>       RUN</a:t>
            </a:r>
            <a:r>
              <a:rPr lang="zh-CN" altLang="zh-CN" sz="2400" dirty="0">
                <a:latin typeface="+mn-ea"/>
                <a:ea typeface="+mn-ea"/>
              </a:rPr>
              <a:t>指令是</a:t>
            </a:r>
            <a:r>
              <a:rPr lang="en-US" altLang="zh-CN" sz="2400" dirty="0" err="1">
                <a:latin typeface="+mn-ea"/>
                <a:ea typeface="+mn-ea"/>
              </a:rPr>
              <a:t>Dockerfile</a:t>
            </a:r>
            <a:r>
              <a:rPr lang="zh-CN" altLang="zh-CN" sz="2400" dirty="0">
                <a:latin typeface="+mn-ea"/>
                <a:ea typeface="+mn-ea"/>
              </a:rPr>
              <a:t>执行命令的核心部分，是用于在镜像中执行命令的指令，它接收命令作为参数并用于创建镜像。</a:t>
            </a:r>
            <a:r>
              <a:rPr lang="en-US" altLang="zh-CN" sz="2400" dirty="0">
                <a:latin typeface="+mn-ea"/>
                <a:ea typeface="+mn-ea"/>
              </a:rPr>
              <a:t>RUN</a:t>
            </a:r>
            <a:r>
              <a:rPr lang="zh-CN" altLang="zh-CN" sz="2400" dirty="0">
                <a:latin typeface="+mn-ea"/>
                <a:ea typeface="+mn-ea"/>
              </a:rPr>
              <a:t>指令有以下两种格式。</a:t>
            </a:r>
            <a:endParaRPr lang="zh-CN" altLang="zh-CN" sz="2400" dirty="0">
              <a:latin typeface="+mn-ea"/>
              <a:ea typeface="+mn-ea"/>
            </a:endParaRPr>
          </a:p>
          <a:p>
            <a:pPr lvl="1">
              <a:lnSpc>
                <a:spcPct val="150000"/>
              </a:lnSpc>
            </a:pPr>
            <a:r>
              <a:rPr lang="zh-CN" altLang="zh-CN" sz="2400" dirty="0">
                <a:latin typeface="+mn-ea"/>
                <a:ea typeface="+mn-ea"/>
              </a:rPr>
              <a:t>格式</a:t>
            </a:r>
            <a:r>
              <a:rPr lang="en-US" altLang="zh-CN" sz="2400" dirty="0">
                <a:latin typeface="+mn-ea"/>
                <a:ea typeface="+mn-ea"/>
              </a:rPr>
              <a:t>1</a:t>
            </a:r>
            <a:r>
              <a:rPr lang="zh-CN" altLang="zh-CN" sz="2400" dirty="0">
                <a:latin typeface="+mn-ea"/>
                <a:ea typeface="+mn-ea"/>
              </a:rPr>
              <a:t>：</a:t>
            </a:r>
            <a:r>
              <a:rPr lang="en-US" altLang="zh-CN" sz="2400" dirty="0">
                <a:latin typeface="+mn-ea"/>
                <a:ea typeface="+mn-ea"/>
              </a:rPr>
              <a:t>RUN &lt;command&gt;</a:t>
            </a:r>
            <a:endParaRPr lang="zh-CN" altLang="zh-CN" sz="2400" dirty="0">
              <a:latin typeface="+mn-ea"/>
              <a:ea typeface="+mn-ea"/>
            </a:endParaRPr>
          </a:p>
          <a:p>
            <a:pPr lvl="1">
              <a:lnSpc>
                <a:spcPct val="150000"/>
              </a:lnSpc>
            </a:pPr>
            <a:r>
              <a:rPr lang="zh-CN" altLang="zh-CN" sz="2400" dirty="0">
                <a:latin typeface="+mn-ea"/>
                <a:ea typeface="+mn-ea"/>
              </a:rPr>
              <a:t>格式</a:t>
            </a:r>
            <a:r>
              <a:rPr lang="en-US" altLang="zh-CN" sz="2400" dirty="0">
                <a:latin typeface="+mn-ea"/>
                <a:ea typeface="+mn-ea"/>
              </a:rPr>
              <a:t>2</a:t>
            </a:r>
            <a:r>
              <a:rPr lang="zh-CN" altLang="zh-CN" sz="2400" dirty="0">
                <a:latin typeface="+mn-ea"/>
                <a:ea typeface="+mn-ea"/>
              </a:rPr>
              <a:t>：</a:t>
            </a:r>
            <a:r>
              <a:rPr lang="en-US" altLang="zh-CN" sz="2400" dirty="0">
                <a:latin typeface="+mn-ea"/>
                <a:ea typeface="+mn-ea"/>
              </a:rPr>
              <a:t>RUN ["executable", "param1", "param2"]</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37949"/>
            <a:ext cx="11695723" cy="2862322"/>
          </a:xfrm>
          <a:prstGeom prst="rect">
            <a:avLst/>
          </a:prstGeom>
          <a:noFill/>
        </p:spPr>
        <p:txBody>
          <a:bodyPr wrap="square" rtlCol="0">
            <a:spAutoFit/>
          </a:bodyPr>
          <a:lstStyle/>
          <a:p>
            <a:pPr>
              <a:lnSpc>
                <a:spcPct val="150000"/>
              </a:lnSpc>
            </a:pPr>
            <a:r>
              <a:rPr lang="en-US" altLang="zh-CN" sz="2400" b="1" dirty="0">
                <a:latin typeface="+mn-ea"/>
                <a:ea typeface="+mn-ea"/>
              </a:rPr>
              <a:t>4</a:t>
            </a:r>
            <a:r>
              <a:rPr lang="zh-CN" altLang="zh-CN" sz="2400" b="1" dirty="0">
                <a:latin typeface="+mn-ea"/>
                <a:ea typeface="+mn-ea"/>
              </a:rPr>
              <a:t>．</a:t>
            </a:r>
            <a:r>
              <a:rPr lang="en-US" altLang="zh-CN" sz="2400" b="1" dirty="0">
                <a:latin typeface="+mn-ea"/>
                <a:ea typeface="+mn-ea"/>
              </a:rPr>
              <a:t>CMD</a:t>
            </a:r>
            <a:r>
              <a:rPr lang="zh-CN" altLang="zh-CN" sz="2400" b="1" dirty="0">
                <a:latin typeface="+mn-ea"/>
                <a:ea typeface="+mn-ea"/>
              </a:rPr>
              <a:t>指令</a:t>
            </a:r>
            <a:endParaRPr lang="zh-CN" altLang="zh-CN" sz="2400" b="1" dirty="0">
              <a:latin typeface="+mn-ea"/>
              <a:ea typeface="+mn-ea"/>
            </a:endParaRPr>
          </a:p>
          <a:p>
            <a:pPr lvl="1">
              <a:lnSpc>
                <a:spcPct val="150000"/>
              </a:lnSpc>
            </a:pPr>
            <a:r>
              <a:rPr lang="en-US" altLang="zh-CN" sz="2400" dirty="0">
                <a:latin typeface="+mn-ea"/>
                <a:ea typeface="+mn-ea"/>
              </a:rPr>
              <a:t>CMD</a:t>
            </a:r>
            <a:r>
              <a:rPr lang="zh-CN" altLang="zh-CN" sz="2400" dirty="0">
                <a:latin typeface="+mn-ea"/>
                <a:ea typeface="+mn-ea"/>
              </a:rPr>
              <a:t>指令与</a:t>
            </a:r>
            <a:r>
              <a:rPr lang="en-US" altLang="zh-CN" sz="2400" dirty="0">
                <a:latin typeface="+mn-ea"/>
                <a:ea typeface="+mn-ea"/>
              </a:rPr>
              <a:t>RUN</a:t>
            </a:r>
            <a:r>
              <a:rPr lang="zh-CN" altLang="zh-CN" sz="2400" dirty="0">
                <a:latin typeface="+mn-ea"/>
                <a:ea typeface="+mn-ea"/>
              </a:rPr>
              <a:t>指令基本相似，其指令格式如下。</a:t>
            </a:r>
            <a:endParaRPr lang="zh-CN" altLang="zh-CN" sz="2400" dirty="0">
              <a:latin typeface="+mn-ea"/>
              <a:ea typeface="+mn-ea"/>
            </a:endParaRPr>
          </a:p>
          <a:p>
            <a:pPr lvl="1">
              <a:lnSpc>
                <a:spcPct val="150000"/>
              </a:lnSpc>
            </a:pPr>
            <a:r>
              <a:rPr lang="zh-CN" altLang="zh-CN" sz="2400" dirty="0">
                <a:latin typeface="+mn-ea"/>
                <a:ea typeface="+mn-ea"/>
              </a:rPr>
              <a:t>格式</a:t>
            </a:r>
            <a:r>
              <a:rPr lang="en-US" altLang="zh-CN" sz="2400" dirty="0">
                <a:latin typeface="+mn-ea"/>
                <a:ea typeface="+mn-ea"/>
              </a:rPr>
              <a:t>1</a:t>
            </a:r>
            <a:r>
              <a:rPr lang="zh-CN" altLang="zh-CN" sz="2400" dirty="0">
                <a:latin typeface="+mn-ea"/>
                <a:ea typeface="+mn-ea"/>
              </a:rPr>
              <a:t>：</a:t>
            </a:r>
            <a:r>
              <a:rPr lang="en-US" altLang="zh-CN" sz="2400" dirty="0">
                <a:latin typeface="+mn-ea"/>
                <a:ea typeface="+mn-ea"/>
              </a:rPr>
              <a:t>CMD ["executable","param1","param2"]</a:t>
            </a:r>
            <a:endParaRPr lang="zh-CN" altLang="zh-CN" sz="2400" dirty="0">
              <a:latin typeface="+mn-ea"/>
              <a:ea typeface="+mn-ea"/>
            </a:endParaRPr>
          </a:p>
          <a:p>
            <a:pPr lvl="1">
              <a:lnSpc>
                <a:spcPct val="150000"/>
              </a:lnSpc>
            </a:pPr>
            <a:r>
              <a:rPr lang="zh-CN" altLang="zh-CN" sz="2400" dirty="0">
                <a:latin typeface="+mn-ea"/>
                <a:ea typeface="+mn-ea"/>
              </a:rPr>
              <a:t>格式</a:t>
            </a:r>
            <a:r>
              <a:rPr lang="en-US" altLang="zh-CN" sz="2400" dirty="0">
                <a:latin typeface="+mn-ea"/>
                <a:ea typeface="+mn-ea"/>
              </a:rPr>
              <a:t>2</a:t>
            </a:r>
            <a:r>
              <a:rPr lang="zh-CN" altLang="zh-CN" sz="2400" dirty="0">
                <a:latin typeface="+mn-ea"/>
                <a:ea typeface="+mn-ea"/>
              </a:rPr>
              <a:t>：</a:t>
            </a:r>
            <a:r>
              <a:rPr lang="en-US" altLang="zh-CN" sz="2400" dirty="0">
                <a:latin typeface="+mn-ea"/>
                <a:ea typeface="+mn-ea"/>
              </a:rPr>
              <a:t>CMD ["param1","param2"]</a:t>
            </a:r>
            <a:endParaRPr lang="zh-CN" altLang="zh-CN" sz="2400" dirty="0">
              <a:latin typeface="+mn-ea"/>
              <a:ea typeface="+mn-ea"/>
            </a:endParaRPr>
          </a:p>
          <a:p>
            <a:pPr lvl="1">
              <a:lnSpc>
                <a:spcPct val="150000"/>
              </a:lnSpc>
            </a:pPr>
            <a:r>
              <a:rPr lang="zh-CN" altLang="zh-CN" sz="2400" dirty="0">
                <a:latin typeface="+mn-ea"/>
                <a:ea typeface="+mn-ea"/>
              </a:rPr>
              <a:t>格式</a:t>
            </a:r>
            <a:r>
              <a:rPr lang="en-US" altLang="zh-CN" sz="2400" dirty="0">
                <a:latin typeface="+mn-ea"/>
                <a:ea typeface="+mn-ea"/>
              </a:rPr>
              <a:t>3</a:t>
            </a:r>
            <a:r>
              <a:rPr lang="zh-CN" altLang="zh-CN" sz="2400" dirty="0">
                <a:latin typeface="+mn-ea"/>
                <a:ea typeface="+mn-ea"/>
              </a:rPr>
              <a:t>：</a:t>
            </a:r>
            <a:r>
              <a:rPr lang="en-US" altLang="zh-CN" sz="2400" dirty="0">
                <a:latin typeface="+mn-ea"/>
                <a:ea typeface="+mn-ea"/>
              </a:rPr>
              <a:t>CMD command param1 param2</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37949"/>
            <a:ext cx="11695723" cy="3970318"/>
          </a:xfrm>
          <a:prstGeom prst="rect">
            <a:avLst/>
          </a:prstGeom>
          <a:noFill/>
        </p:spPr>
        <p:txBody>
          <a:bodyPr wrap="square" rtlCol="0">
            <a:spAutoFit/>
          </a:bodyPr>
          <a:lstStyle/>
          <a:p>
            <a:pPr>
              <a:lnSpc>
                <a:spcPct val="150000"/>
              </a:lnSpc>
            </a:pPr>
            <a:r>
              <a:rPr lang="en-US" altLang="zh-CN" sz="2400" b="1" dirty="0">
                <a:latin typeface="+mn-ea"/>
                <a:ea typeface="+mn-ea"/>
              </a:rPr>
              <a:t>5</a:t>
            </a:r>
            <a:r>
              <a:rPr lang="zh-CN" altLang="zh-CN" sz="2400" b="1" dirty="0">
                <a:latin typeface="+mn-ea"/>
                <a:ea typeface="+mn-ea"/>
              </a:rPr>
              <a:t>．</a:t>
            </a:r>
            <a:r>
              <a:rPr lang="en-US" altLang="zh-CN" sz="2400" b="1" dirty="0">
                <a:latin typeface="+mn-ea"/>
                <a:ea typeface="+mn-ea"/>
              </a:rPr>
              <a:t>ENTRYPOINT</a:t>
            </a:r>
            <a:r>
              <a:rPr lang="zh-CN" altLang="zh-CN" sz="2400" b="1" dirty="0">
                <a:latin typeface="+mn-ea"/>
                <a:ea typeface="+mn-ea"/>
              </a:rPr>
              <a:t>指令</a:t>
            </a:r>
            <a:endParaRPr lang="zh-CN" altLang="zh-CN" sz="2400" b="1" dirty="0">
              <a:latin typeface="+mn-ea"/>
              <a:ea typeface="+mn-ea"/>
            </a:endParaRPr>
          </a:p>
          <a:p>
            <a:pPr>
              <a:lnSpc>
                <a:spcPct val="150000"/>
              </a:lnSpc>
            </a:pPr>
            <a:r>
              <a:rPr lang="en-US" altLang="zh-CN" sz="2400" dirty="0">
                <a:latin typeface="+mn-ea"/>
                <a:ea typeface="+mn-ea"/>
              </a:rPr>
              <a:t>       ENTRYPOINT</a:t>
            </a:r>
            <a:r>
              <a:rPr lang="zh-CN" altLang="zh-CN" sz="2400" dirty="0">
                <a:latin typeface="+mn-ea"/>
                <a:ea typeface="+mn-ea"/>
              </a:rPr>
              <a:t>指令类似于</a:t>
            </a:r>
            <a:r>
              <a:rPr lang="en-US" altLang="zh-CN" sz="2400" dirty="0">
                <a:latin typeface="+mn-ea"/>
                <a:ea typeface="+mn-ea"/>
              </a:rPr>
              <a:t>CMD</a:t>
            </a:r>
            <a:r>
              <a:rPr lang="zh-CN" altLang="zh-CN" sz="2400" dirty="0">
                <a:latin typeface="+mn-ea"/>
                <a:ea typeface="+mn-ea"/>
              </a:rPr>
              <a:t>指令，但其不会被</a:t>
            </a:r>
            <a:r>
              <a:rPr lang="en-US" altLang="zh-CN" sz="2400" dirty="0" err="1">
                <a:latin typeface="+mn-ea"/>
                <a:ea typeface="+mn-ea"/>
              </a:rPr>
              <a:t>docker</a:t>
            </a:r>
            <a:r>
              <a:rPr lang="en-US" altLang="zh-CN" sz="2400" dirty="0">
                <a:latin typeface="+mn-ea"/>
                <a:ea typeface="+mn-ea"/>
              </a:rPr>
              <a:t> run</a:t>
            </a:r>
            <a:r>
              <a:rPr lang="zh-CN" altLang="zh-CN" sz="2400" dirty="0">
                <a:latin typeface="+mn-ea"/>
                <a:ea typeface="+mn-ea"/>
              </a:rPr>
              <a:t>的命令行参数指定的指令所覆盖，且这些命令行参数会被当作参数送给</a:t>
            </a:r>
            <a:r>
              <a:rPr lang="en-US" altLang="zh-CN" sz="2400" dirty="0">
                <a:latin typeface="+mn-ea"/>
                <a:ea typeface="+mn-ea"/>
              </a:rPr>
              <a:t>ENTRYPOINT</a:t>
            </a:r>
            <a:r>
              <a:rPr lang="zh-CN" altLang="zh-CN" sz="2400" dirty="0">
                <a:latin typeface="+mn-ea"/>
                <a:ea typeface="+mn-ea"/>
              </a:rPr>
              <a:t>指令指定的程序；但是，如果运行</a:t>
            </a:r>
            <a:r>
              <a:rPr lang="en-US" altLang="zh-CN" sz="2400" dirty="0" err="1">
                <a:latin typeface="+mn-ea"/>
                <a:ea typeface="+mn-ea"/>
              </a:rPr>
              <a:t>docker</a:t>
            </a:r>
            <a:r>
              <a:rPr lang="en-US" altLang="zh-CN" sz="2400" dirty="0">
                <a:latin typeface="+mn-ea"/>
                <a:ea typeface="+mn-ea"/>
              </a:rPr>
              <a:t> run</a:t>
            </a:r>
            <a:r>
              <a:rPr lang="zh-CN" altLang="zh-CN" sz="2400" dirty="0">
                <a:latin typeface="+mn-ea"/>
                <a:ea typeface="+mn-ea"/>
              </a:rPr>
              <a:t>时使用了</a:t>
            </a:r>
            <a:r>
              <a:rPr lang="en-US" altLang="zh-CN" sz="2400" dirty="0">
                <a:latin typeface="+mn-ea"/>
                <a:ea typeface="+mn-ea"/>
              </a:rPr>
              <a:t>--</a:t>
            </a:r>
            <a:r>
              <a:rPr lang="en-US" altLang="zh-CN" sz="2400" dirty="0" err="1">
                <a:latin typeface="+mn-ea"/>
                <a:ea typeface="+mn-ea"/>
              </a:rPr>
              <a:t>entrypoint</a:t>
            </a:r>
            <a:r>
              <a:rPr lang="zh-CN" altLang="zh-CN" sz="2400" dirty="0">
                <a:latin typeface="+mn-ea"/>
                <a:ea typeface="+mn-ea"/>
              </a:rPr>
              <a:t>选项，则此选项的参数可当作要运行的程序覆盖</a:t>
            </a:r>
            <a:r>
              <a:rPr lang="en-US" altLang="zh-CN" sz="2400" dirty="0">
                <a:latin typeface="+mn-ea"/>
                <a:ea typeface="+mn-ea"/>
              </a:rPr>
              <a:t> ENTRYPOINT</a:t>
            </a:r>
            <a:r>
              <a:rPr lang="zh-CN" altLang="zh-CN" sz="2400" dirty="0">
                <a:latin typeface="+mn-ea"/>
                <a:ea typeface="+mn-ea"/>
              </a:rPr>
              <a:t>指令指定的程序。</a:t>
            </a:r>
            <a:r>
              <a:rPr lang="en-US" altLang="zh-CN" sz="2400" dirty="0">
                <a:latin typeface="+mn-ea"/>
                <a:ea typeface="+mn-ea"/>
              </a:rPr>
              <a:t>ENTRYPOINT</a:t>
            </a:r>
            <a:r>
              <a:rPr lang="zh-CN" altLang="zh-CN" sz="2400" dirty="0">
                <a:latin typeface="+mn-ea"/>
                <a:ea typeface="+mn-ea"/>
              </a:rPr>
              <a:t>指令的格式如下。</a:t>
            </a:r>
            <a:endParaRPr lang="zh-CN" altLang="zh-CN" sz="2400" dirty="0">
              <a:latin typeface="+mn-ea"/>
              <a:ea typeface="+mn-ea"/>
            </a:endParaRPr>
          </a:p>
          <a:p>
            <a:pPr lvl="1">
              <a:lnSpc>
                <a:spcPct val="150000"/>
              </a:lnSpc>
            </a:pPr>
            <a:r>
              <a:rPr lang="zh-CN" altLang="zh-CN" sz="2400" dirty="0">
                <a:latin typeface="+mn-ea"/>
                <a:ea typeface="+mn-ea"/>
              </a:rPr>
              <a:t>格式</a:t>
            </a:r>
            <a:r>
              <a:rPr lang="en-US" altLang="zh-CN" sz="2400" dirty="0">
                <a:latin typeface="+mn-ea"/>
                <a:ea typeface="+mn-ea"/>
              </a:rPr>
              <a:t>1</a:t>
            </a:r>
            <a:r>
              <a:rPr lang="zh-CN" altLang="zh-CN" sz="2400" dirty="0">
                <a:latin typeface="+mn-ea"/>
                <a:ea typeface="+mn-ea"/>
              </a:rPr>
              <a:t>：</a:t>
            </a:r>
            <a:r>
              <a:rPr lang="en-US" altLang="zh-CN" sz="2400" dirty="0">
                <a:latin typeface="+mn-ea"/>
                <a:ea typeface="+mn-ea"/>
              </a:rPr>
              <a:t>ENTRYPOINT &lt;command&gt; </a:t>
            </a:r>
            <a:endParaRPr lang="zh-CN" altLang="zh-CN" sz="2400" dirty="0">
              <a:latin typeface="+mn-ea"/>
              <a:ea typeface="+mn-ea"/>
            </a:endParaRPr>
          </a:p>
          <a:p>
            <a:pPr lvl="1">
              <a:lnSpc>
                <a:spcPct val="150000"/>
              </a:lnSpc>
            </a:pPr>
            <a:r>
              <a:rPr lang="zh-CN" altLang="zh-CN" sz="2400" dirty="0">
                <a:latin typeface="+mn-ea"/>
                <a:ea typeface="+mn-ea"/>
              </a:rPr>
              <a:t>格式</a:t>
            </a:r>
            <a:r>
              <a:rPr lang="en-US" altLang="zh-CN" sz="2400" dirty="0">
                <a:latin typeface="+mn-ea"/>
                <a:ea typeface="+mn-ea"/>
              </a:rPr>
              <a:t>2</a:t>
            </a:r>
            <a:r>
              <a:rPr lang="zh-CN" altLang="zh-CN" sz="2400" dirty="0">
                <a:latin typeface="+mn-ea"/>
                <a:ea typeface="+mn-ea"/>
              </a:rPr>
              <a:t>：</a:t>
            </a:r>
            <a:r>
              <a:rPr lang="en-US" altLang="zh-CN" sz="2400" dirty="0">
                <a:latin typeface="+mn-ea"/>
                <a:ea typeface="+mn-ea"/>
              </a:rPr>
              <a:t>ENTRYPOINT ["&lt;</a:t>
            </a:r>
            <a:r>
              <a:rPr lang="en-US" altLang="zh-CN" sz="2400" dirty="0" err="1">
                <a:latin typeface="+mn-ea"/>
                <a:ea typeface="+mn-ea"/>
              </a:rPr>
              <a:t>executeable</a:t>
            </a:r>
            <a:r>
              <a:rPr lang="en-US" altLang="zh-CN" sz="2400" dirty="0">
                <a:latin typeface="+mn-ea"/>
                <a:ea typeface="+mn-ea"/>
              </a:rPr>
              <a:t>&gt;","&lt;param1&gt;","&lt;param2&gt;",...] </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37949"/>
            <a:ext cx="11695723" cy="2308324"/>
          </a:xfrm>
          <a:prstGeom prst="rect">
            <a:avLst/>
          </a:prstGeom>
          <a:noFill/>
        </p:spPr>
        <p:txBody>
          <a:bodyPr wrap="square" rtlCol="0">
            <a:spAutoFit/>
          </a:bodyPr>
          <a:lstStyle/>
          <a:p>
            <a:pPr>
              <a:lnSpc>
                <a:spcPct val="150000"/>
              </a:lnSpc>
            </a:pPr>
            <a:r>
              <a:rPr lang="en-US" altLang="zh-CN" sz="2400" b="1" dirty="0">
                <a:latin typeface="+mn-ea"/>
                <a:ea typeface="+mn-ea"/>
              </a:rPr>
              <a:t>6</a:t>
            </a:r>
            <a:r>
              <a:rPr lang="zh-CN" altLang="zh-CN" sz="2400" b="1" dirty="0">
                <a:latin typeface="+mn-ea"/>
                <a:ea typeface="+mn-ea"/>
              </a:rPr>
              <a:t>．</a:t>
            </a:r>
            <a:r>
              <a:rPr lang="en-US" altLang="zh-CN" sz="2400" b="1" dirty="0">
                <a:latin typeface="+mn-ea"/>
                <a:ea typeface="+mn-ea"/>
              </a:rPr>
              <a:t>ENV</a:t>
            </a:r>
            <a:r>
              <a:rPr lang="zh-CN" altLang="zh-CN" sz="2400" b="1" dirty="0">
                <a:latin typeface="+mn-ea"/>
                <a:ea typeface="+mn-ea"/>
              </a:rPr>
              <a:t>指令</a:t>
            </a:r>
            <a:endParaRPr lang="zh-CN" altLang="zh-CN" sz="2400" b="1" dirty="0">
              <a:latin typeface="+mn-ea"/>
              <a:ea typeface="+mn-ea"/>
            </a:endParaRPr>
          </a:p>
          <a:p>
            <a:pPr lvl="1">
              <a:lnSpc>
                <a:spcPct val="150000"/>
              </a:lnSpc>
            </a:pPr>
            <a:r>
              <a:rPr lang="en-US" altLang="zh-CN" sz="2400" dirty="0">
                <a:latin typeface="+mn-ea"/>
                <a:ea typeface="+mn-ea"/>
              </a:rPr>
              <a:t>ENV</a:t>
            </a:r>
            <a:r>
              <a:rPr lang="zh-CN" altLang="zh-CN" sz="2400" dirty="0">
                <a:latin typeface="+mn-ea"/>
                <a:ea typeface="+mn-ea"/>
              </a:rPr>
              <a:t>指令的主要功能是设置环境变量。其指令格式如下。</a:t>
            </a:r>
            <a:endParaRPr lang="zh-CN" altLang="zh-CN" sz="2400" dirty="0">
              <a:latin typeface="+mn-ea"/>
              <a:ea typeface="+mn-ea"/>
            </a:endParaRPr>
          </a:p>
          <a:p>
            <a:pPr lvl="1">
              <a:lnSpc>
                <a:spcPct val="150000"/>
              </a:lnSpc>
            </a:pPr>
            <a:r>
              <a:rPr lang="zh-CN" altLang="zh-CN" sz="2400" dirty="0">
                <a:latin typeface="+mn-ea"/>
                <a:ea typeface="+mn-ea"/>
              </a:rPr>
              <a:t>格式</a:t>
            </a:r>
            <a:r>
              <a:rPr lang="en-US" altLang="zh-CN" sz="2400" dirty="0">
                <a:latin typeface="+mn-ea"/>
                <a:ea typeface="+mn-ea"/>
              </a:rPr>
              <a:t>1</a:t>
            </a:r>
            <a:r>
              <a:rPr lang="zh-CN" altLang="zh-CN" sz="2400" dirty="0">
                <a:latin typeface="+mn-ea"/>
                <a:ea typeface="+mn-ea"/>
              </a:rPr>
              <a:t>：</a:t>
            </a:r>
            <a:r>
              <a:rPr lang="en-US" altLang="zh-CN" sz="2400" dirty="0">
                <a:latin typeface="+mn-ea"/>
                <a:ea typeface="+mn-ea"/>
              </a:rPr>
              <a:t>ENV &lt;key&gt; &lt;value&gt;</a:t>
            </a:r>
            <a:endParaRPr lang="zh-CN" altLang="zh-CN" sz="2400" dirty="0">
              <a:latin typeface="+mn-ea"/>
              <a:ea typeface="+mn-ea"/>
            </a:endParaRPr>
          </a:p>
          <a:p>
            <a:pPr lvl="1">
              <a:lnSpc>
                <a:spcPct val="150000"/>
              </a:lnSpc>
            </a:pPr>
            <a:r>
              <a:rPr lang="zh-CN" altLang="zh-CN" sz="2400" dirty="0">
                <a:latin typeface="+mn-ea"/>
                <a:ea typeface="+mn-ea"/>
              </a:rPr>
              <a:t>格式</a:t>
            </a:r>
            <a:r>
              <a:rPr lang="en-US" altLang="zh-CN" sz="2400" dirty="0">
                <a:latin typeface="+mn-ea"/>
                <a:ea typeface="+mn-ea"/>
              </a:rPr>
              <a:t>2</a:t>
            </a:r>
            <a:r>
              <a:rPr lang="zh-CN" altLang="zh-CN" sz="2400" dirty="0">
                <a:latin typeface="+mn-ea"/>
                <a:ea typeface="+mn-ea"/>
              </a:rPr>
              <a:t>：</a:t>
            </a:r>
            <a:r>
              <a:rPr lang="en-US" altLang="zh-CN" sz="2400" dirty="0">
                <a:latin typeface="+mn-ea"/>
                <a:ea typeface="+mn-ea"/>
              </a:rPr>
              <a:t>ENV &lt;key1&gt;=&lt;value1&gt; &lt;key2&gt;=&lt;value2&gt;...</a:t>
            </a:r>
            <a:endParaRPr lang="zh-CN" altLang="zh-CN"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37949"/>
            <a:ext cx="11695723" cy="1754326"/>
          </a:xfrm>
          <a:prstGeom prst="rect">
            <a:avLst/>
          </a:prstGeom>
          <a:noFill/>
        </p:spPr>
        <p:txBody>
          <a:bodyPr wrap="square" rtlCol="0">
            <a:spAutoFit/>
          </a:bodyPr>
          <a:lstStyle/>
          <a:p>
            <a:pPr>
              <a:lnSpc>
                <a:spcPct val="150000"/>
              </a:lnSpc>
            </a:pPr>
            <a:r>
              <a:rPr lang="en-US" altLang="zh-CN" sz="2400" b="1" dirty="0">
                <a:latin typeface="+mn-ea"/>
                <a:ea typeface="+mn-ea"/>
              </a:rPr>
              <a:t>7</a:t>
            </a:r>
            <a:r>
              <a:rPr lang="zh-CN" altLang="zh-CN" sz="2400" b="1" dirty="0">
                <a:latin typeface="+mn-ea"/>
                <a:ea typeface="+mn-ea"/>
              </a:rPr>
              <a:t>．</a:t>
            </a:r>
            <a:r>
              <a:rPr lang="en-US" altLang="zh-CN" sz="2400" b="1" dirty="0">
                <a:latin typeface="+mn-ea"/>
                <a:ea typeface="+mn-ea"/>
              </a:rPr>
              <a:t>ARG</a:t>
            </a:r>
            <a:r>
              <a:rPr lang="zh-CN" altLang="zh-CN" sz="2400" b="1" dirty="0">
                <a:latin typeface="+mn-ea"/>
                <a:ea typeface="+mn-ea"/>
              </a:rPr>
              <a:t>指令</a:t>
            </a:r>
            <a:endParaRPr lang="zh-CN" altLang="zh-CN" sz="2400" b="1" dirty="0">
              <a:latin typeface="+mn-ea"/>
              <a:ea typeface="+mn-ea"/>
            </a:endParaRPr>
          </a:p>
          <a:p>
            <a:pPr lvl="1">
              <a:lnSpc>
                <a:spcPct val="150000"/>
              </a:lnSpc>
            </a:pPr>
            <a:r>
              <a:rPr lang="en-US" altLang="zh-CN" sz="2400" dirty="0">
                <a:latin typeface="+mn-ea"/>
                <a:ea typeface="+mn-ea"/>
              </a:rPr>
              <a:t>ARG</a:t>
            </a:r>
            <a:r>
              <a:rPr lang="zh-CN" altLang="zh-CN" sz="2400" dirty="0">
                <a:latin typeface="+mn-ea"/>
                <a:ea typeface="+mn-ea"/>
              </a:rPr>
              <a:t>指令用于定义构建时需要的参数。其指令格式如下。</a:t>
            </a:r>
            <a:endParaRPr lang="zh-CN" altLang="zh-CN" sz="2400" dirty="0">
              <a:latin typeface="+mn-ea"/>
              <a:ea typeface="+mn-ea"/>
            </a:endParaRPr>
          </a:p>
          <a:p>
            <a:pPr lvl="1">
              <a:lnSpc>
                <a:spcPct val="150000"/>
              </a:lnSpc>
            </a:pPr>
            <a:r>
              <a:rPr lang="en-US" altLang="zh-CN" sz="2400" dirty="0">
                <a:latin typeface="+mn-ea"/>
                <a:ea typeface="+mn-ea"/>
              </a:rPr>
              <a:t>ARG &lt;</a:t>
            </a:r>
            <a:r>
              <a:rPr lang="zh-CN" altLang="zh-CN" sz="2400" dirty="0">
                <a:latin typeface="+mn-ea"/>
                <a:ea typeface="+mn-ea"/>
              </a:rPr>
              <a:t>参数名</a:t>
            </a:r>
            <a:r>
              <a:rPr lang="en-US" altLang="zh-CN" sz="2400" dirty="0">
                <a:latin typeface="+mn-ea"/>
                <a:ea typeface="+mn-ea"/>
              </a:rPr>
              <a:t>&gt;[=&lt;</a:t>
            </a:r>
            <a:r>
              <a:rPr lang="zh-CN" altLang="zh-CN" sz="2400" dirty="0">
                <a:latin typeface="+mn-ea"/>
                <a:ea typeface="+mn-ea"/>
              </a:rPr>
              <a:t>默认值</a:t>
            </a:r>
            <a:r>
              <a:rPr lang="en-US" altLang="zh-CN" sz="2400" dirty="0">
                <a:latin typeface="+mn-ea"/>
                <a:ea typeface="+mn-ea"/>
              </a:rPr>
              <a:t>&gt;]</a:t>
            </a:r>
            <a:endParaRPr lang="zh-CN" altLang="zh-CN"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37949"/>
            <a:ext cx="11695723" cy="3416320"/>
          </a:xfrm>
          <a:prstGeom prst="rect">
            <a:avLst/>
          </a:prstGeom>
          <a:noFill/>
        </p:spPr>
        <p:txBody>
          <a:bodyPr wrap="square" rtlCol="0">
            <a:spAutoFit/>
          </a:bodyPr>
          <a:lstStyle/>
          <a:p>
            <a:pPr>
              <a:lnSpc>
                <a:spcPct val="150000"/>
              </a:lnSpc>
            </a:pPr>
            <a:r>
              <a:rPr lang="en-US" altLang="zh-CN" sz="2400" b="1" dirty="0">
                <a:latin typeface="+mn-ea"/>
                <a:ea typeface="+mn-ea"/>
              </a:rPr>
              <a:t>8</a:t>
            </a:r>
            <a:r>
              <a:rPr lang="zh-CN" altLang="zh-CN" sz="2400" b="1" dirty="0">
                <a:latin typeface="+mn-ea"/>
                <a:ea typeface="+mn-ea"/>
              </a:rPr>
              <a:t>．</a:t>
            </a:r>
            <a:r>
              <a:rPr lang="en-US" altLang="zh-CN" sz="2400" b="1" dirty="0">
                <a:latin typeface="+mn-ea"/>
                <a:ea typeface="+mn-ea"/>
              </a:rPr>
              <a:t>ADD</a:t>
            </a:r>
            <a:r>
              <a:rPr lang="zh-CN" altLang="zh-CN" sz="2400" b="1" dirty="0">
                <a:latin typeface="+mn-ea"/>
                <a:ea typeface="+mn-ea"/>
              </a:rPr>
              <a:t>指令</a:t>
            </a:r>
            <a:endParaRPr lang="zh-CN" altLang="zh-CN" sz="2400" b="1" dirty="0">
              <a:latin typeface="+mn-ea"/>
              <a:ea typeface="+mn-ea"/>
            </a:endParaRPr>
          </a:p>
          <a:p>
            <a:pPr lvl="1">
              <a:lnSpc>
                <a:spcPct val="150000"/>
              </a:lnSpc>
            </a:pPr>
            <a:r>
              <a:rPr lang="en-US" altLang="zh-CN" sz="2400" dirty="0">
                <a:latin typeface="+mn-ea"/>
                <a:ea typeface="+mn-ea"/>
              </a:rPr>
              <a:t> ADD</a:t>
            </a:r>
            <a:r>
              <a:rPr lang="zh-CN" altLang="zh-CN" sz="2400" dirty="0">
                <a:latin typeface="+mn-ea"/>
                <a:ea typeface="+mn-ea"/>
              </a:rPr>
              <a:t>指令的功能是将主机目录中的文件、目录及一个</a:t>
            </a:r>
            <a:r>
              <a:rPr lang="en-US" altLang="zh-CN" sz="2400" dirty="0">
                <a:latin typeface="+mn-ea"/>
                <a:ea typeface="+mn-ea"/>
              </a:rPr>
              <a:t>URL</a:t>
            </a:r>
            <a:r>
              <a:rPr lang="zh-CN" altLang="zh-CN" sz="2400" dirty="0">
                <a:latin typeface="+mn-ea"/>
                <a:ea typeface="+mn-ea"/>
              </a:rPr>
              <a:t>标记的文件复制到镜像中。其指令格式如下。</a:t>
            </a:r>
            <a:endParaRPr lang="zh-CN" altLang="zh-CN" sz="2400" dirty="0">
              <a:latin typeface="+mn-ea"/>
              <a:ea typeface="+mn-ea"/>
            </a:endParaRPr>
          </a:p>
          <a:p>
            <a:pPr lvl="1">
              <a:lnSpc>
                <a:spcPct val="150000"/>
              </a:lnSpc>
            </a:pPr>
            <a:r>
              <a:rPr lang="zh-CN" altLang="zh-CN" sz="2400" dirty="0">
                <a:latin typeface="+mn-ea"/>
                <a:ea typeface="+mn-ea"/>
              </a:rPr>
              <a:t>格式</a:t>
            </a:r>
            <a:r>
              <a:rPr lang="en-US" altLang="zh-CN" sz="2400" dirty="0">
                <a:latin typeface="+mn-ea"/>
                <a:ea typeface="+mn-ea"/>
              </a:rPr>
              <a:t>1</a:t>
            </a:r>
            <a:r>
              <a:rPr lang="zh-CN" altLang="zh-CN" sz="2400" dirty="0">
                <a:latin typeface="+mn-ea"/>
                <a:ea typeface="+mn-ea"/>
              </a:rPr>
              <a:t>：</a:t>
            </a:r>
            <a:r>
              <a:rPr lang="en-US" altLang="zh-CN" sz="2400" dirty="0">
                <a:latin typeface="+mn-ea"/>
                <a:ea typeface="+mn-ea"/>
              </a:rPr>
              <a:t>ADD &lt;</a:t>
            </a:r>
            <a:r>
              <a:rPr lang="en-US" altLang="zh-CN" sz="2400" dirty="0" err="1">
                <a:latin typeface="+mn-ea"/>
                <a:ea typeface="+mn-ea"/>
              </a:rPr>
              <a:t>src</a:t>
            </a:r>
            <a:r>
              <a:rPr lang="en-US" altLang="zh-CN" sz="2400" dirty="0">
                <a:latin typeface="+mn-ea"/>
                <a:ea typeface="+mn-ea"/>
              </a:rPr>
              <a:t>&gt;... &lt;</a:t>
            </a:r>
            <a:r>
              <a:rPr lang="en-US" altLang="zh-CN" sz="2400" dirty="0" err="1">
                <a:latin typeface="+mn-ea"/>
                <a:ea typeface="+mn-ea"/>
              </a:rPr>
              <a:t>dest</a:t>
            </a:r>
            <a:r>
              <a:rPr lang="en-US" altLang="zh-CN" sz="2400" dirty="0">
                <a:latin typeface="+mn-ea"/>
                <a:ea typeface="+mn-ea"/>
              </a:rPr>
              <a:t>&gt;</a:t>
            </a:r>
            <a:endParaRPr lang="zh-CN" altLang="zh-CN" sz="2400" dirty="0">
              <a:latin typeface="+mn-ea"/>
              <a:ea typeface="+mn-ea"/>
            </a:endParaRPr>
          </a:p>
          <a:p>
            <a:pPr lvl="1">
              <a:lnSpc>
                <a:spcPct val="150000"/>
              </a:lnSpc>
            </a:pPr>
            <a:r>
              <a:rPr lang="zh-CN" altLang="zh-CN" sz="2400" dirty="0">
                <a:latin typeface="+mn-ea"/>
                <a:ea typeface="+mn-ea"/>
              </a:rPr>
              <a:t>格式</a:t>
            </a:r>
            <a:r>
              <a:rPr lang="en-US" altLang="zh-CN" sz="2400" dirty="0">
                <a:latin typeface="+mn-ea"/>
                <a:ea typeface="+mn-ea"/>
              </a:rPr>
              <a:t>2</a:t>
            </a:r>
            <a:r>
              <a:rPr lang="zh-CN" altLang="zh-CN" sz="2400" dirty="0">
                <a:latin typeface="+mn-ea"/>
                <a:ea typeface="+mn-ea"/>
              </a:rPr>
              <a:t>：</a:t>
            </a:r>
            <a:r>
              <a:rPr lang="en-US" altLang="zh-CN" sz="2400" dirty="0">
                <a:latin typeface="+mn-ea"/>
                <a:ea typeface="+mn-ea"/>
              </a:rPr>
              <a:t>ADD ["&lt;</a:t>
            </a:r>
            <a:r>
              <a:rPr lang="en-US" altLang="zh-CN" sz="2400" dirty="0" err="1">
                <a:latin typeface="+mn-ea"/>
                <a:ea typeface="+mn-ea"/>
              </a:rPr>
              <a:t>src</a:t>
            </a:r>
            <a:r>
              <a:rPr lang="en-US" altLang="zh-CN" sz="2400" dirty="0">
                <a:latin typeface="+mn-ea"/>
                <a:ea typeface="+mn-ea"/>
              </a:rPr>
              <a:t>&gt;",... "&lt;</a:t>
            </a:r>
            <a:r>
              <a:rPr lang="en-US" altLang="zh-CN" sz="2400" dirty="0" err="1">
                <a:latin typeface="+mn-ea"/>
                <a:ea typeface="+mn-ea"/>
              </a:rPr>
              <a:t>dest</a:t>
            </a:r>
            <a:r>
              <a:rPr lang="en-US" altLang="zh-CN" sz="2400" dirty="0">
                <a:latin typeface="+mn-ea"/>
                <a:ea typeface="+mn-ea"/>
              </a:rPr>
              <a:t>&gt;"]</a:t>
            </a:r>
            <a:endParaRPr lang="en-US" altLang="zh-CN" sz="2400" dirty="0">
              <a:latin typeface="+mn-ea"/>
              <a:ea typeface="+mn-ea"/>
            </a:endParaRPr>
          </a:p>
          <a:p>
            <a:pPr lvl="1">
              <a:lnSpc>
                <a:spcPct val="150000"/>
              </a:lnSpc>
            </a:pPr>
            <a:r>
              <a:rPr lang="zh-CN" altLang="en-US" sz="2400" dirty="0">
                <a:latin typeface="+mn-ea"/>
                <a:ea typeface="+mn-ea"/>
              </a:rPr>
              <a:t>说明：</a:t>
            </a:r>
            <a:r>
              <a:rPr lang="zh-CN" altLang="zh-CN" sz="2400" dirty="0">
                <a:latin typeface="+mn-ea"/>
                <a:ea typeface="+mn-ea"/>
              </a:rPr>
              <a:t>格式</a:t>
            </a:r>
            <a:r>
              <a:rPr lang="en-US" altLang="zh-CN" sz="2400" dirty="0">
                <a:latin typeface="+mn-ea"/>
                <a:ea typeface="+mn-ea"/>
              </a:rPr>
              <a:t>2</a:t>
            </a:r>
            <a:r>
              <a:rPr lang="zh-CN" altLang="zh-CN" sz="2400" dirty="0">
                <a:latin typeface="+mn-ea"/>
                <a:ea typeface="+mn-ea"/>
              </a:rPr>
              <a:t>可以用于处理文件路径有空格的情况。</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37949"/>
            <a:ext cx="11695723" cy="3416320"/>
          </a:xfrm>
          <a:prstGeom prst="rect">
            <a:avLst/>
          </a:prstGeom>
          <a:noFill/>
        </p:spPr>
        <p:txBody>
          <a:bodyPr wrap="square" rtlCol="0">
            <a:spAutoFit/>
          </a:bodyPr>
          <a:lstStyle/>
          <a:p>
            <a:pPr>
              <a:lnSpc>
                <a:spcPct val="150000"/>
              </a:lnSpc>
            </a:pPr>
            <a:r>
              <a:rPr lang="en-US" altLang="zh-CN" sz="2400" b="1" dirty="0">
                <a:latin typeface="+mn-ea"/>
                <a:ea typeface="+mn-ea"/>
              </a:rPr>
              <a:t>9</a:t>
            </a:r>
            <a:r>
              <a:rPr lang="zh-CN" altLang="zh-CN" sz="2400" b="1" dirty="0">
                <a:latin typeface="+mn-ea"/>
                <a:ea typeface="+mn-ea"/>
              </a:rPr>
              <a:t>．</a:t>
            </a:r>
            <a:r>
              <a:rPr lang="en-US" altLang="zh-CN" sz="2400" b="1" dirty="0">
                <a:latin typeface="+mn-ea"/>
                <a:ea typeface="+mn-ea"/>
              </a:rPr>
              <a:t>COPY</a:t>
            </a:r>
            <a:r>
              <a:rPr lang="zh-CN" altLang="zh-CN" sz="2400" b="1" dirty="0">
                <a:latin typeface="+mn-ea"/>
                <a:ea typeface="+mn-ea"/>
              </a:rPr>
              <a:t>指令</a:t>
            </a:r>
            <a:endParaRPr lang="zh-CN" altLang="zh-CN" sz="2400" b="1" dirty="0">
              <a:latin typeface="+mn-ea"/>
              <a:ea typeface="+mn-ea"/>
            </a:endParaRPr>
          </a:p>
          <a:p>
            <a:pPr>
              <a:lnSpc>
                <a:spcPct val="150000"/>
              </a:lnSpc>
            </a:pPr>
            <a:r>
              <a:rPr lang="en-US" altLang="zh-CN" sz="2400" dirty="0">
                <a:latin typeface="+mn-ea"/>
                <a:ea typeface="+mn-ea"/>
              </a:rPr>
              <a:t>       COPY</a:t>
            </a:r>
            <a:r>
              <a:rPr lang="zh-CN" altLang="zh-CN" sz="2400" dirty="0">
                <a:latin typeface="+mn-ea"/>
                <a:ea typeface="+mn-ea"/>
              </a:rPr>
              <a:t>指令和</a:t>
            </a:r>
            <a:r>
              <a:rPr lang="en-US" altLang="zh-CN" sz="2400" dirty="0">
                <a:latin typeface="+mn-ea"/>
                <a:ea typeface="+mn-ea"/>
              </a:rPr>
              <a:t>ADD</a:t>
            </a:r>
            <a:r>
              <a:rPr lang="zh-CN" altLang="zh-CN" sz="2400" dirty="0">
                <a:latin typeface="+mn-ea"/>
                <a:ea typeface="+mn-ea"/>
              </a:rPr>
              <a:t>指令的功能及使用方法基本相同，只是</a:t>
            </a:r>
            <a:r>
              <a:rPr lang="en-US" altLang="zh-CN" sz="2400" dirty="0">
                <a:latin typeface="+mn-ea"/>
                <a:ea typeface="+mn-ea"/>
              </a:rPr>
              <a:t>COPY</a:t>
            </a:r>
            <a:r>
              <a:rPr lang="zh-CN" altLang="zh-CN" sz="2400" dirty="0">
                <a:latin typeface="+mn-ea"/>
                <a:ea typeface="+mn-ea"/>
              </a:rPr>
              <a:t>指令不会做自动解压工作，其指令格式如下。</a:t>
            </a:r>
            <a:endParaRPr lang="zh-CN" altLang="zh-CN" sz="2400" dirty="0">
              <a:latin typeface="+mn-ea"/>
              <a:ea typeface="+mn-ea"/>
            </a:endParaRPr>
          </a:p>
          <a:p>
            <a:pPr lvl="1">
              <a:lnSpc>
                <a:spcPct val="150000"/>
              </a:lnSpc>
            </a:pPr>
            <a:r>
              <a:rPr lang="zh-CN" altLang="zh-CN" sz="2400" dirty="0">
                <a:latin typeface="+mn-ea"/>
                <a:ea typeface="+mn-ea"/>
              </a:rPr>
              <a:t>格式</a:t>
            </a:r>
            <a:r>
              <a:rPr lang="en-US" altLang="zh-CN" sz="2400" dirty="0">
                <a:latin typeface="+mn-ea"/>
                <a:ea typeface="+mn-ea"/>
              </a:rPr>
              <a:t>1</a:t>
            </a:r>
            <a:r>
              <a:rPr lang="zh-CN" altLang="zh-CN" sz="2400" dirty="0">
                <a:latin typeface="+mn-ea"/>
                <a:ea typeface="+mn-ea"/>
              </a:rPr>
              <a:t>：</a:t>
            </a:r>
            <a:r>
              <a:rPr lang="en-US" altLang="zh-CN" sz="2400" dirty="0">
                <a:latin typeface="+mn-ea"/>
                <a:ea typeface="+mn-ea"/>
              </a:rPr>
              <a:t>COPY &lt;</a:t>
            </a:r>
            <a:r>
              <a:rPr lang="en-US" altLang="zh-CN" sz="2400" dirty="0" err="1">
                <a:latin typeface="+mn-ea"/>
                <a:ea typeface="+mn-ea"/>
              </a:rPr>
              <a:t>src</a:t>
            </a:r>
            <a:r>
              <a:rPr lang="en-US" altLang="zh-CN" sz="2400" dirty="0">
                <a:latin typeface="+mn-ea"/>
                <a:ea typeface="+mn-ea"/>
              </a:rPr>
              <a:t>&gt;... &lt;</a:t>
            </a:r>
            <a:r>
              <a:rPr lang="en-US" altLang="zh-CN" sz="2400" dirty="0" err="1">
                <a:latin typeface="+mn-ea"/>
                <a:ea typeface="+mn-ea"/>
              </a:rPr>
              <a:t>dest</a:t>
            </a:r>
            <a:r>
              <a:rPr lang="en-US" altLang="zh-CN" sz="2400" dirty="0">
                <a:latin typeface="+mn-ea"/>
                <a:ea typeface="+mn-ea"/>
              </a:rPr>
              <a:t>&gt;</a:t>
            </a:r>
            <a:endParaRPr lang="zh-CN" altLang="zh-CN" sz="2400" dirty="0">
              <a:latin typeface="+mn-ea"/>
              <a:ea typeface="+mn-ea"/>
            </a:endParaRPr>
          </a:p>
          <a:p>
            <a:pPr lvl="1">
              <a:lnSpc>
                <a:spcPct val="150000"/>
              </a:lnSpc>
            </a:pPr>
            <a:r>
              <a:rPr lang="zh-CN" altLang="zh-CN" sz="2400" dirty="0">
                <a:latin typeface="+mn-ea"/>
                <a:ea typeface="+mn-ea"/>
              </a:rPr>
              <a:t>格式</a:t>
            </a:r>
            <a:r>
              <a:rPr lang="en-US" altLang="zh-CN" sz="2400" dirty="0">
                <a:latin typeface="+mn-ea"/>
                <a:ea typeface="+mn-ea"/>
              </a:rPr>
              <a:t>2</a:t>
            </a:r>
            <a:r>
              <a:rPr lang="zh-CN" altLang="zh-CN" sz="2400" dirty="0">
                <a:latin typeface="+mn-ea"/>
                <a:ea typeface="+mn-ea"/>
              </a:rPr>
              <a:t>：</a:t>
            </a:r>
            <a:r>
              <a:rPr lang="en-US" altLang="zh-CN" sz="2400" dirty="0">
                <a:latin typeface="+mn-ea"/>
                <a:ea typeface="+mn-ea"/>
              </a:rPr>
              <a:t>COPY ["&lt;</a:t>
            </a:r>
            <a:r>
              <a:rPr lang="en-US" altLang="zh-CN" sz="2400" dirty="0" err="1">
                <a:latin typeface="+mn-ea"/>
                <a:ea typeface="+mn-ea"/>
              </a:rPr>
              <a:t>src</a:t>
            </a:r>
            <a:r>
              <a:rPr lang="en-US" altLang="zh-CN" sz="2400" dirty="0">
                <a:latin typeface="+mn-ea"/>
                <a:ea typeface="+mn-ea"/>
              </a:rPr>
              <a:t>&gt;",... "&lt;</a:t>
            </a:r>
            <a:r>
              <a:rPr lang="en-US" altLang="zh-CN" sz="2400" dirty="0" err="1">
                <a:latin typeface="+mn-ea"/>
                <a:ea typeface="+mn-ea"/>
              </a:rPr>
              <a:t>dest</a:t>
            </a:r>
            <a:r>
              <a:rPr lang="en-US" altLang="zh-CN" sz="2400" dirty="0">
                <a:latin typeface="+mn-ea"/>
                <a:ea typeface="+mn-ea"/>
              </a:rPr>
              <a:t>&gt;"]</a:t>
            </a:r>
            <a:endParaRPr lang="zh-CN" altLang="zh-CN" sz="2400" dirty="0">
              <a:latin typeface="+mn-ea"/>
              <a:ea typeface="+mn-ea"/>
            </a:endParaRPr>
          </a:p>
          <a:p>
            <a:pPr lvl="1">
              <a:lnSpc>
                <a:spcPct val="150000"/>
              </a:lnSpc>
            </a:pPr>
            <a:r>
              <a:rPr lang="zh-CN" altLang="zh-CN" sz="2400" dirty="0">
                <a:latin typeface="+mn-ea"/>
                <a:ea typeface="+mn-ea"/>
              </a:rPr>
              <a:t>同</a:t>
            </a:r>
            <a:r>
              <a:rPr lang="en-US" altLang="zh-CN" sz="2400" dirty="0">
                <a:latin typeface="+mn-ea"/>
                <a:ea typeface="+mn-ea"/>
              </a:rPr>
              <a:t>ADD</a:t>
            </a:r>
            <a:r>
              <a:rPr lang="zh-CN" altLang="zh-CN" sz="2400" dirty="0">
                <a:latin typeface="+mn-ea"/>
                <a:ea typeface="+mn-ea"/>
              </a:rPr>
              <a:t>指令一样，</a:t>
            </a:r>
            <a:r>
              <a:rPr lang="en-US" altLang="zh-CN" sz="2400" dirty="0">
                <a:latin typeface="+mn-ea"/>
                <a:ea typeface="+mn-ea"/>
              </a:rPr>
              <a:t>COPY</a:t>
            </a:r>
            <a:r>
              <a:rPr lang="zh-CN" altLang="zh-CN" sz="2400" dirty="0">
                <a:latin typeface="+mn-ea"/>
                <a:ea typeface="+mn-ea"/>
              </a:rPr>
              <a:t>指令格式</a:t>
            </a:r>
            <a:r>
              <a:rPr lang="en-US" altLang="zh-CN" sz="2400" dirty="0">
                <a:latin typeface="+mn-ea"/>
                <a:ea typeface="+mn-ea"/>
              </a:rPr>
              <a:t>2</a:t>
            </a:r>
            <a:r>
              <a:rPr lang="zh-CN" altLang="zh-CN" sz="2400" dirty="0">
                <a:latin typeface="+mn-ea"/>
                <a:ea typeface="+mn-ea"/>
              </a:rPr>
              <a:t>也用于处理路径中存在空格的情况。</a:t>
            </a:r>
            <a:endParaRPr lang="zh-CN" altLang="zh-CN"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37949"/>
            <a:ext cx="11695723" cy="2862322"/>
          </a:xfrm>
          <a:prstGeom prst="rect">
            <a:avLst/>
          </a:prstGeom>
          <a:noFill/>
        </p:spPr>
        <p:txBody>
          <a:bodyPr wrap="square" rtlCol="0">
            <a:spAutoFit/>
          </a:bodyPr>
          <a:lstStyle/>
          <a:p>
            <a:pPr>
              <a:lnSpc>
                <a:spcPct val="150000"/>
              </a:lnSpc>
            </a:pPr>
            <a:r>
              <a:rPr lang="en-US" altLang="zh-CN" sz="2400" b="1" dirty="0">
                <a:latin typeface="+mn-ea"/>
                <a:ea typeface="+mn-ea"/>
              </a:rPr>
              <a:t>10</a:t>
            </a:r>
            <a:r>
              <a:rPr lang="zh-CN" altLang="zh-CN" sz="2400" b="1" dirty="0">
                <a:latin typeface="+mn-ea"/>
                <a:ea typeface="+mn-ea"/>
              </a:rPr>
              <a:t>．</a:t>
            </a:r>
            <a:r>
              <a:rPr lang="en-US" altLang="zh-CN" sz="2400" b="1" dirty="0">
                <a:latin typeface="+mn-ea"/>
                <a:ea typeface="+mn-ea"/>
              </a:rPr>
              <a:t>VOLUME</a:t>
            </a:r>
            <a:r>
              <a:rPr lang="zh-CN" altLang="zh-CN" sz="2400" b="1" dirty="0">
                <a:latin typeface="+mn-ea"/>
                <a:ea typeface="+mn-ea"/>
              </a:rPr>
              <a:t>指令</a:t>
            </a:r>
            <a:endParaRPr lang="zh-CN" altLang="zh-CN" sz="2400" b="1" dirty="0">
              <a:latin typeface="+mn-ea"/>
              <a:ea typeface="+mn-ea"/>
            </a:endParaRPr>
          </a:p>
          <a:p>
            <a:pPr>
              <a:lnSpc>
                <a:spcPct val="150000"/>
              </a:lnSpc>
            </a:pPr>
            <a:r>
              <a:rPr lang="en-US" altLang="zh-CN" sz="2400" dirty="0">
                <a:latin typeface="+mn-ea"/>
                <a:ea typeface="+mn-ea"/>
              </a:rPr>
              <a:t>      VOLUME</a:t>
            </a:r>
            <a:r>
              <a:rPr lang="zh-CN" altLang="zh-CN" sz="2400" dirty="0">
                <a:latin typeface="+mn-ea"/>
                <a:ea typeface="+mn-ea"/>
              </a:rPr>
              <a:t>指令可实现挂载功能，可以将本地文件夹或者其他容器的文件夹挂载到某个容器中，其指令格式如下。</a:t>
            </a:r>
            <a:endParaRPr lang="zh-CN" altLang="zh-CN" sz="2400" dirty="0">
              <a:latin typeface="+mn-ea"/>
              <a:ea typeface="+mn-ea"/>
            </a:endParaRPr>
          </a:p>
          <a:p>
            <a:pPr lvl="1">
              <a:lnSpc>
                <a:spcPct val="150000"/>
              </a:lnSpc>
            </a:pPr>
            <a:r>
              <a:rPr lang="zh-CN" altLang="zh-CN" sz="2400" dirty="0">
                <a:latin typeface="+mn-ea"/>
                <a:ea typeface="+mn-ea"/>
              </a:rPr>
              <a:t>格式</a:t>
            </a:r>
            <a:r>
              <a:rPr lang="en-US" altLang="zh-CN" sz="2400" dirty="0">
                <a:latin typeface="+mn-ea"/>
                <a:ea typeface="+mn-ea"/>
              </a:rPr>
              <a:t>1</a:t>
            </a:r>
            <a:r>
              <a:rPr lang="zh-CN" altLang="zh-CN" sz="2400" dirty="0">
                <a:latin typeface="+mn-ea"/>
                <a:ea typeface="+mn-ea"/>
              </a:rPr>
              <a:t>：</a:t>
            </a:r>
            <a:r>
              <a:rPr lang="en-US" altLang="zh-CN" sz="2400" dirty="0">
                <a:latin typeface="+mn-ea"/>
                <a:ea typeface="+mn-ea"/>
              </a:rPr>
              <a:t>VOLUME &lt;</a:t>
            </a:r>
            <a:r>
              <a:rPr lang="zh-CN" altLang="zh-CN" sz="2400" dirty="0">
                <a:latin typeface="+mn-ea"/>
                <a:ea typeface="+mn-ea"/>
              </a:rPr>
              <a:t>路径</a:t>
            </a:r>
            <a:r>
              <a:rPr lang="en-US" altLang="zh-CN" sz="2400" dirty="0">
                <a:latin typeface="+mn-ea"/>
                <a:ea typeface="+mn-ea"/>
              </a:rPr>
              <a:t>&gt;</a:t>
            </a:r>
            <a:endParaRPr lang="zh-CN" altLang="zh-CN" sz="2400" dirty="0">
              <a:latin typeface="+mn-ea"/>
              <a:ea typeface="+mn-ea"/>
            </a:endParaRPr>
          </a:p>
          <a:p>
            <a:pPr lvl="1">
              <a:lnSpc>
                <a:spcPct val="150000"/>
              </a:lnSpc>
            </a:pPr>
            <a:r>
              <a:rPr lang="zh-CN" altLang="zh-CN" sz="2400" dirty="0">
                <a:latin typeface="+mn-ea"/>
                <a:ea typeface="+mn-ea"/>
              </a:rPr>
              <a:t>格式</a:t>
            </a:r>
            <a:r>
              <a:rPr lang="en-US" altLang="zh-CN" sz="2400" dirty="0">
                <a:latin typeface="+mn-ea"/>
                <a:ea typeface="+mn-ea"/>
              </a:rPr>
              <a:t>2</a:t>
            </a:r>
            <a:r>
              <a:rPr lang="zh-CN" altLang="zh-CN" sz="2400" dirty="0">
                <a:latin typeface="+mn-ea"/>
                <a:ea typeface="+mn-ea"/>
              </a:rPr>
              <a:t>：</a:t>
            </a:r>
            <a:r>
              <a:rPr lang="en-US" altLang="zh-CN" sz="2400" dirty="0">
                <a:latin typeface="+mn-ea"/>
                <a:ea typeface="+mn-ea"/>
              </a:rPr>
              <a:t>VOLUME ["&lt;</a:t>
            </a:r>
            <a:r>
              <a:rPr lang="zh-CN" altLang="zh-CN" sz="2400" dirty="0">
                <a:latin typeface="+mn-ea"/>
                <a:ea typeface="+mn-ea"/>
              </a:rPr>
              <a:t>路径</a:t>
            </a:r>
            <a:r>
              <a:rPr lang="en-US" altLang="zh-CN" sz="2400" dirty="0">
                <a:latin typeface="+mn-ea"/>
                <a:ea typeface="+mn-ea"/>
              </a:rPr>
              <a:t>1&gt;", "&lt;</a:t>
            </a:r>
            <a:r>
              <a:rPr lang="zh-CN" altLang="zh-CN" sz="2400" dirty="0">
                <a:latin typeface="+mn-ea"/>
                <a:ea typeface="+mn-ea"/>
              </a:rPr>
              <a:t>路径</a:t>
            </a:r>
            <a:r>
              <a:rPr lang="en-US" altLang="zh-CN" sz="2400" dirty="0">
                <a:latin typeface="+mn-ea"/>
                <a:ea typeface="+mn-ea"/>
              </a:rPr>
              <a:t>2&gt;", </a:t>
            </a:r>
            <a:r>
              <a:rPr lang="zh-CN" altLang="zh-CN" sz="2400" dirty="0">
                <a:latin typeface="+mn-ea"/>
                <a:ea typeface="+mn-ea"/>
              </a:rPr>
              <a:t>…</a:t>
            </a:r>
            <a:r>
              <a:rPr lang="en-US" altLang="zh-CN" sz="2400" dirty="0">
                <a:latin typeface="+mn-ea"/>
                <a:ea typeface="+mn-ea"/>
              </a:rPr>
              <a:t>]</a:t>
            </a:r>
            <a:endParaRPr lang="zh-CN" altLang="zh-CN"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37949"/>
            <a:ext cx="11695723" cy="1754326"/>
          </a:xfrm>
          <a:prstGeom prst="rect">
            <a:avLst/>
          </a:prstGeom>
          <a:noFill/>
        </p:spPr>
        <p:txBody>
          <a:bodyPr wrap="square" rtlCol="0">
            <a:spAutoFit/>
          </a:bodyPr>
          <a:lstStyle/>
          <a:p>
            <a:pPr>
              <a:lnSpc>
                <a:spcPct val="150000"/>
              </a:lnSpc>
            </a:pPr>
            <a:r>
              <a:rPr lang="en-US" altLang="zh-CN" sz="2400" b="1" dirty="0">
                <a:latin typeface="+mn-ea"/>
                <a:ea typeface="+mn-ea"/>
              </a:rPr>
              <a:t>11</a:t>
            </a:r>
            <a:r>
              <a:rPr lang="zh-CN" altLang="zh-CN" sz="2400" b="1" dirty="0">
                <a:latin typeface="+mn-ea"/>
                <a:ea typeface="+mn-ea"/>
              </a:rPr>
              <a:t>．</a:t>
            </a:r>
            <a:r>
              <a:rPr lang="en-US" altLang="zh-CN" sz="2400" b="1" dirty="0">
                <a:latin typeface="+mn-ea"/>
                <a:ea typeface="+mn-ea"/>
              </a:rPr>
              <a:t>EXPOSE</a:t>
            </a:r>
            <a:r>
              <a:rPr lang="zh-CN" altLang="zh-CN" sz="2400" b="1" dirty="0">
                <a:latin typeface="+mn-ea"/>
                <a:ea typeface="+mn-ea"/>
              </a:rPr>
              <a:t>指令</a:t>
            </a:r>
            <a:endParaRPr lang="zh-CN" altLang="zh-CN" sz="2400" b="1" dirty="0">
              <a:latin typeface="+mn-ea"/>
              <a:ea typeface="+mn-ea"/>
            </a:endParaRPr>
          </a:p>
          <a:p>
            <a:pPr lvl="1">
              <a:lnSpc>
                <a:spcPct val="150000"/>
              </a:lnSpc>
            </a:pPr>
            <a:r>
              <a:rPr lang="en-US" altLang="zh-CN" sz="2400" dirty="0">
                <a:latin typeface="+mn-ea"/>
                <a:ea typeface="+mn-ea"/>
              </a:rPr>
              <a:t>EXPOSE</a:t>
            </a:r>
            <a:r>
              <a:rPr lang="zh-CN" altLang="zh-CN" sz="2400" dirty="0">
                <a:latin typeface="+mn-ea"/>
                <a:ea typeface="+mn-ea"/>
              </a:rPr>
              <a:t>指令用于声明运行时的容器服务端口，其指令格式如下。</a:t>
            </a:r>
            <a:endParaRPr lang="zh-CN" altLang="zh-CN" sz="2400" dirty="0">
              <a:latin typeface="+mn-ea"/>
              <a:ea typeface="+mn-ea"/>
            </a:endParaRPr>
          </a:p>
          <a:p>
            <a:pPr lvl="1">
              <a:lnSpc>
                <a:spcPct val="150000"/>
              </a:lnSpc>
            </a:pPr>
            <a:r>
              <a:rPr lang="en-US" altLang="zh-CN" sz="2400" dirty="0">
                <a:latin typeface="+mn-ea"/>
                <a:ea typeface="+mn-ea"/>
              </a:rPr>
              <a:t>EXPOSE &lt;</a:t>
            </a:r>
            <a:r>
              <a:rPr lang="zh-CN" altLang="zh-CN" sz="2400" dirty="0">
                <a:latin typeface="+mn-ea"/>
                <a:ea typeface="+mn-ea"/>
              </a:rPr>
              <a:t>端口</a:t>
            </a:r>
            <a:r>
              <a:rPr lang="en-US" altLang="zh-CN" sz="2400" dirty="0">
                <a:latin typeface="+mn-ea"/>
                <a:ea typeface="+mn-ea"/>
              </a:rPr>
              <a:t>1&gt; [&lt;</a:t>
            </a:r>
            <a:r>
              <a:rPr lang="zh-CN" altLang="zh-CN" sz="2400" dirty="0">
                <a:latin typeface="+mn-ea"/>
                <a:ea typeface="+mn-ea"/>
              </a:rPr>
              <a:t>端口</a:t>
            </a:r>
            <a:r>
              <a:rPr lang="en-US" altLang="zh-CN" sz="2400" dirty="0">
                <a:latin typeface="+mn-ea"/>
                <a:ea typeface="+mn-ea"/>
              </a:rPr>
              <a:t>2&gt;...]</a:t>
            </a:r>
            <a:endParaRPr lang="zh-CN" altLang="zh-CN"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4500486" y="1352729"/>
            <a:ext cx="7167907" cy="1652978"/>
            <a:chOff x="2634569" y="1567519"/>
            <a:chExt cx="7167907" cy="1652978"/>
          </a:xfrm>
        </p:grpSpPr>
        <p:sp>
          <p:nvSpPr>
            <p:cNvPr id="70" name="文本框 61"/>
            <p:cNvSpPr>
              <a:spLocks noChangeArrowheads="1"/>
            </p:cNvSpPr>
            <p:nvPr/>
          </p:nvSpPr>
          <p:spPr bwMode="auto">
            <a:xfrm>
              <a:off x="4596683" y="2617302"/>
              <a:ext cx="52057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eaLnBrk="1" hangingPunct="1"/>
              <a:r>
                <a:rPr lang="zh-CN" altLang="en-US" sz="2800" b="1" spc="300" dirty="0">
                  <a:solidFill>
                    <a:srgbClr val="00B0F0"/>
                  </a:solidFill>
                  <a:latin typeface="微软雅黑" panose="020B0503020204020204" pitchFamily="34" charset="-122"/>
                  <a:ea typeface="微软雅黑" panose="020B0503020204020204" pitchFamily="34" charset="-122"/>
                  <a:sym typeface="方正兰亭超细黑简体"/>
                </a:rPr>
                <a:t>查看和管理</a:t>
              </a:r>
              <a:r>
                <a:rPr lang="en-US" altLang="zh-CN" sz="2800" b="1" spc="300" dirty="0" err="1">
                  <a:solidFill>
                    <a:srgbClr val="00B0F0"/>
                  </a:solidFill>
                  <a:latin typeface="微软雅黑" panose="020B0503020204020204" pitchFamily="34" charset="-122"/>
                  <a:ea typeface="微软雅黑" panose="020B0503020204020204" pitchFamily="34" charset="-122"/>
                  <a:sym typeface="方正兰亭超细黑简体"/>
                </a:rPr>
                <a:t>Docker</a:t>
              </a:r>
              <a:r>
                <a:rPr lang="zh-CN" altLang="en-US" sz="2800" b="1" spc="300" dirty="0">
                  <a:solidFill>
                    <a:srgbClr val="00B0F0"/>
                  </a:solidFill>
                  <a:latin typeface="微软雅黑" panose="020B0503020204020204" pitchFamily="34" charset="-122"/>
                  <a:ea typeface="微软雅黑" panose="020B0503020204020204" pitchFamily="34" charset="-122"/>
                  <a:sym typeface="方正兰亭超细黑简体"/>
                </a:rPr>
                <a:t>镜像</a:t>
              </a:r>
              <a:endParaRPr lang="zh-CN" altLang="en-US" sz="2800" b="1" spc="300" dirty="0">
                <a:solidFill>
                  <a:srgbClr val="00B0F0"/>
                </a:solidFill>
                <a:latin typeface="微软雅黑" panose="020B0503020204020204" pitchFamily="34" charset="-122"/>
                <a:ea typeface="微软雅黑" panose="020B0503020204020204" pitchFamily="34" charset="-122"/>
                <a:sym typeface="方正兰亭超细黑简体"/>
              </a:endParaRPr>
            </a:p>
          </p:txBody>
        </p:sp>
        <p:sp>
          <p:nvSpPr>
            <p:cNvPr id="35" name="矩形 34"/>
            <p:cNvSpPr/>
            <p:nvPr/>
          </p:nvSpPr>
          <p:spPr>
            <a:xfrm>
              <a:off x="2634569" y="1567519"/>
              <a:ext cx="1872208" cy="151216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0" name="文本框 39"/>
            <p:cNvSpPr txBox="1"/>
            <p:nvPr/>
          </p:nvSpPr>
          <p:spPr>
            <a:xfrm>
              <a:off x="3429102" y="2389500"/>
              <a:ext cx="1120820" cy="830997"/>
            </a:xfrm>
            <a:prstGeom prst="rect">
              <a:avLst/>
            </a:prstGeom>
            <a:noFill/>
          </p:spPr>
          <p:txBody>
            <a:bodyPr wrap="non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2.1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824168" y="2711384"/>
              <a:ext cx="697627"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任务</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5579986" y="3070131"/>
            <a:ext cx="6426483" cy="1645402"/>
            <a:chOff x="2638525" y="3259707"/>
            <a:chExt cx="6426483" cy="1645402"/>
          </a:xfrm>
        </p:grpSpPr>
        <p:sp>
          <p:nvSpPr>
            <p:cNvPr id="68" name="文本框 61"/>
            <p:cNvSpPr>
              <a:spLocks noChangeArrowheads="1"/>
            </p:cNvSpPr>
            <p:nvPr/>
          </p:nvSpPr>
          <p:spPr bwMode="auto">
            <a:xfrm>
              <a:off x="4582169" y="4277047"/>
              <a:ext cx="44828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eaLnBrk="1" hangingPunct="1"/>
              <a:r>
                <a:rPr lang="zh-CN" altLang="en-US" sz="2800" b="1" spc="300" dirty="0">
                  <a:solidFill>
                    <a:srgbClr val="37CBFF"/>
                  </a:solidFill>
                  <a:latin typeface="微软雅黑" panose="020B0503020204020204" pitchFamily="34" charset="-122"/>
                  <a:ea typeface="微软雅黑" panose="020B0503020204020204" pitchFamily="34" charset="-122"/>
                  <a:sym typeface="方正兰亭超细黑简体"/>
                </a:rPr>
                <a:t>创建定制的</a:t>
              </a:r>
              <a:r>
                <a:rPr lang="en-US" altLang="zh-CN" sz="2800" b="1" spc="300" dirty="0" err="1">
                  <a:solidFill>
                    <a:srgbClr val="37CBFF"/>
                  </a:solidFill>
                  <a:latin typeface="微软雅黑" panose="020B0503020204020204" pitchFamily="34" charset="-122"/>
                  <a:ea typeface="微软雅黑" panose="020B0503020204020204" pitchFamily="34" charset="-122"/>
                  <a:sym typeface="方正兰亭超细黑简体"/>
                </a:rPr>
                <a:t>Docker</a:t>
              </a:r>
              <a:r>
                <a:rPr lang="zh-CN" altLang="en-US" sz="2800" b="1" spc="300" dirty="0">
                  <a:solidFill>
                    <a:srgbClr val="37CBFF"/>
                  </a:solidFill>
                  <a:latin typeface="微软雅黑" panose="020B0503020204020204" pitchFamily="34" charset="-122"/>
                  <a:ea typeface="微软雅黑" panose="020B0503020204020204" pitchFamily="34" charset="-122"/>
                  <a:sym typeface="方正兰亭超细黑简体"/>
                </a:rPr>
                <a:t>镜像</a:t>
              </a:r>
              <a:endParaRPr lang="zh-CN" altLang="en-US" sz="2800" b="1" spc="300" dirty="0">
                <a:solidFill>
                  <a:srgbClr val="37CBFF"/>
                </a:solidFill>
                <a:latin typeface="微软雅黑" panose="020B0503020204020204" pitchFamily="34" charset="-122"/>
                <a:ea typeface="微软雅黑" panose="020B0503020204020204" pitchFamily="34" charset="-122"/>
                <a:sym typeface="方正兰亭超细黑简体"/>
              </a:endParaRPr>
            </a:p>
          </p:txBody>
        </p:sp>
        <p:sp>
          <p:nvSpPr>
            <p:cNvPr id="36" name="矩形 35"/>
            <p:cNvSpPr/>
            <p:nvPr/>
          </p:nvSpPr>
          <p:spPr>
            <a:xfrm>
              <a:off x="2638525" y="3259707"/>
              <a:ext cx="1872208" cy="1512168"/>
            </a:xfrm>
            <a:prstGeom prst="rect">
              <a:avLst/>
            </a:prstGeom>
            <a:solidFill>
              <a:srgbClr val="37C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3444733" y="4074112"/>
              <a:ext cx="1254022" cy="830997"/>
            </a:xfrm>
            <a:prstGeom prst="rect">
              <a:avLst/>
            </a:prstGeom>
            <a:noFill/>
          </p:spPr>
          <p:txBody>
            <a:bodyPr wrap="squar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2.2</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826547" y="4395996"/>
              <a:ext cx="697627"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任务</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373487" y="4023040"/>
            <a:ext cx="3412902" cy="461665"/>
          </a:xfrm>
          <a:prstGeom prst="rect">
            <a:avLst/>
          </a:prstGeom>
          <a:noFill/>
          <a:effectLst/>
        </p:spPr>
        <p:txBody>
          <a:bodyPr wrap="square" rtlCol="0">
            <a:spAutoFit/>
          </a:bodyPr>
          <a:lstStyle/>
          <a:p>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Docker</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镜像管理和定制</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691333" y="3192043"/>
            <a:ext cx="1795684" cy="830997"/>
          </a:xfrm>
          <a:prstGeom prst="rect">
            <a:avLst/>
          </a:prstGeom>
          <a:noFill/>
          <a:effectLst/>
        </p:spPr>
        <p:txBody>
          <a:bodyPr wrap="none" rtlCol="0">
            <a:spAutoFit/>
          </a:bodyPr>
          <a:lstStyle/>
          <a:p>
            <a:r>
              <a:rPr lang="zh-CN" altLang="en-US"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项目</a:t>
            </a:r>
            <a:r>
              <a:rPr lang="en-US" altLang="zh-CN"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2</a:t>
            </a:r>
            <a:endParaRPr lang="zh-CN" altLang="en-US" sz="4800" b="1" dirty="0">
              <a:solidFill>
                <a:schemeClr val="tx1">
                  <a:lumMod val="75000"/>
                  <a:lumOff val="25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7" name="文本占位符 2"/>
          <p:cNvSpPr>
            <a:spLocks noGrp="1"/>
          </p:cNvSpPr>
          <p:nvPr>
            <p:ph type="body" sz="quarter" idx="13"/>
          </p:nvPr>
        </p:nvSpPr>
        <p:spPr>
          <a:xfrm>
            <a:off x="-165356" y="580829"/>
            <a:ext cx="1077685" cy="827919"/>
          </a:xfrm>
        </p:spPr>
        <p:txBody>
          <a:bodyPr/>
          <a:lstStyle/>
          <a:p>
            <a:r>
              <a:rPr lang="en-US" altLang="zh-CN" sz="4000" dirty="0"/>
              <a:t>2.1</a:t>
            </a:r>
            <a:endParaRPr lang="zh-CN" altLang="en-US" sz="4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37949"/>
            <a:ext cx="11695723" cy="2862322"/>
          </a:xfrm>
          <a:prstGeom prst="rect">
            <a:avLst/>
          </a:prstGeom>
          <a:noFill/>
        </p:spPr>
        <p:txBody>
          <a:bodyPr wrap="square" rtlCol="0">
            <a:spAutoFit/>
          </a:bodyPr>
          <a:lstStyle/>
          <a:p>
            <a:pPr>
              <a:lnSpc>
                <a:spcPct val="150000"/>
              </a:lnSpc>
            </a:pPr>
            <a:r>
              <a:rPr lang="en-US" altLang="zh-CN" sz="2400" b="1" dirty="0">
                <a:latin typeface="+mn-ea"/>
                <a:ea typeface="+mn-ea"/>
              </a:rPr>
              <a:t>12</a:t>
            </a:r>
            <a:r>
              <a:rPr lang="zh-CN" altLang="zh-CN" sz="2400" b="1" dirty="0">
                <a:latin typeface="+mn-ea"/>
                <a:ea typeface="+mn-ea"/>
              </a:rPr>
              <a:t>．</a:t>
            </a:r>
            <a:r>
              <a:rPr lang="en-US" altLang="zh-CN" sz="2400" b="1" dirty="0">
                <a:latin typeface="+mn-ea"/>
                <a:ea typeface="+mn-ea"/>
              </a:rPr>
              <a:t>WORKDIR</a:t>
            </a:r>
            <a:r>
              <a:rPr lang="zh-CN" altLang="zh-CN" sz="2400" b="1" dirty="0">
                <a:latin typeface="+mn-ea"/>
                <a:ea typeface="+mn-ea"/>
              </a:rPr>
              <a:t>指令</a:t>
            </a:r>
            <a:endParaRPr lang="zh-CN" altLang="zh-CN" sz="2400" b="1" dirty="0">
              <a:latin typeface="+mn-ea"/>
              <a:ea typeface="+mn-ea"/>
            </a:endParaRPr>
          </a:p>
          <a:p>
            <a:pPr>
              <a:lnSpc>
                <a:spcPct val="150000"/>
              </a:lnSpc>
            </a:pPr>
            <a:r>
              <a:rPr lang="en-US" altLang="zh-CN" sz="2400" dirty="0">
                <a:latin typeface="+mn-ea"/>
                <a:ea typeface="+mn-ea"/>
              </a:rPr>
              <a:t>       WORKDIR</a:t>
            </a:r>
            <a:r>
              <a:rPr lang="zh-CN" altLang="zh-CN" sz="2400" dirty="0">
                <a:latin typeface="+mn-ea"/>
                <a:ea typeface="+mn-ea"/>
              </a:rPr>
              <a:t>指令用于设置容器的工作目录，其指令格式如下。</a:t>
            </a:r>
            <a:endParaRPr lang="zh-CN" altLang="zh-CN" sz="2400" dirty="0">
              <a:latin typeface="+mn-ea"/>
              <a:ea typeface="+mn-ea"/>
            </a:endParaRPr>
          </a:p>
          <a:p>
            <a:pPr>
              <a:lnSpc>
                <a:spcPct val="150000"/>
              </a:lnSpc>
            </a:pPr>
            <a:r>
              <a:rPr lang="en-US" altLang="zh-CN" sz="2400" dirty="0">
                <a:latin typeface="+mn-ea"/>
                <a:ea typeface="+mn-ea"/>
              </a:rPr>
              <a:t>       WORKDIR &lt;</a:t>
            </a:r>
            <a:r>
              <a:rPr lang="zh-CN" altLang="zh-CN" sz="2400" dirty="0">
                <a:latin typeface="+mn-ea"/>
                <a:ea typeface="+mn-ea"/>
              </a:rPr>
              <a:t>工作目录</a:t>
            </a:r>
            <a:r>
              <a:rPr lang="en-US" altLang="zh-CN" sz="2400" dirty="0">
                <a:latin typeface="+mn-ea"/>
                <a:ea typeface="+mn-ea"/>
              </a:rPr>
              <a:t>&gt;</a:t>
            </a:r>
            <a:endParaRPr lang="zh-CN" altLang="zh-CN" sz="2400" dirty="0">
              <a:latin typeface="+mn-ea"/>
              <a:ea typeface="+mn-ea"/>
            </a:endParaRPr>
          </a:p>
          <a:p>
            <a:pPr>
              <a:lnSpc>
                <a:spcPct val="150000"/>
              </a:lnSpc>
            </a:pPr>
            <a:r>
              <a:rPr lang="en-US" altLang="zh-CN" sz="2400" dirty="0">
                <a:latin typeface="+mn-ea"/>
                <a:ea typeface="+mn-ea"/>
              </a:rPr>
              <a:t>       WORKDIR</a:t>
            </a:r>
            <a:r>
              <a:rPr lang="zh-CN" altLang="zh-CN" sz="2400" dirty="0">
                <a:latin typeface="+mn-ea"/>
                <a:ea typeface="+mn-ea"/>
              </a:rPr>
              <a:t>指令指定的工作目录不存在时，会自动创建该目录。</a:t>
            </a:r>
            <a:r>
              <a:rPr lang="en-US" altLang="zh-CN" sz="2400" dirty="0">
                <a:latin typeface="+mn-ea"/>
                <a:ea typeface="+mn-ea"/>
              </a:rPr>
              <a:t>WORKDIR</a:t>
            </a:r>
            <a:r>
              <a:rPr lang="zh-CN" altLang="zh-CN" sz="2400" dirty="0">
                <a:latin typeface="+mn-ea"/>
                <a:ea typeface="+mn-ea"/>
              </a:rPr>
              <a:t>指令可以为</a:t>
            </a:r>
            <a:r>
              <a:rPr lang="en-US" altLang="zh-CN" sz="2400" dirty="0">
                <a:latin typeface="+mn-ea"/>
                <a:ea typeface="+mn-ea"/>
              </a:rPr>
              <a:t>RUN</a:t>
            </a:r>
            <a:r>
              <a:rPr lang="zh-CN" altLang="zh-CN" sz="2400" dirty="0">
                <a:latin typeface="+mn-ea"/>
                <a:ea typeface="+mn-ea"/>
              </a:rPr>
              <a:t>、</a:t>
            </a:r>
            <a:r>
              <a:rPr lang="en-US" altLang="zh-CN" sz="2400" dirty="0">
                <a:latin typeface="+mn-ea"/>
                <a:ea typeface="+mn-ea"/>
              </a:rPr>
              <a:t>CMD</a:t>
            </a:r>
            <a:r>
              <a:rPr lang="zh-CN" altLang="zh-CN" sz="2400" dirty="0">
                <a:latin typeface="+mn-ea"/>
                <a:ea typeface="+mn-ea"/>
              </a:rPr>
              <a:t>、</a:t>
            </a:r>
            <a:r>
              <a:rPr lang="en-US" altLang="zh-CN" sz="2400" dirty="0">
                <a:latin typeface="+mn-ea"/>
                <a:ea typeface="+mn-ea"/>
              </a:rPr>
              <a:t>ENTRYPOINT</a:t>
            </a:r>
            <a:r>
              <a:rPr lang="zh-CN" altLang="zh-CN" sz="2400" dirty="0">
                <a:latin typeface="+mn-ea"/>
                <a:ea typeface="+mn-ea"/>
              </a:rPr>
              <a:t>、</a:t>
            </a:r>
            <a:r>
              <a:rPr lang="en-US" altLang="zh-CN" sz="2400" dirty="0">
                <a:latin typeface="+mn-ea"/>
                <a:ea typeface="+mn-ea"/>
              </a:rPr>
              <a:t>COPY</a:t>
            </a:r>
            <a:r>
              <a:rPr lang="zh-CN" altLang="zh-CN" sz="2400" dirty="0">
                <a:latin typeface="+mn-ea"/>
                <a:ea typeface="+mn-ea"/>
              </a:rPr>
              <a:t>和</a:t>
            </a:r>
            <a:r>
              <a:rPr lang="en-US" altLang="zh-CN" sz="2400" dirty="0">
                <a:latin typeface="+mn-ea"/>
                <a:ea typeface="+mn-ea"/>
              </a:rPr>
              <a:t>ADD</a:t>
            </a:r>
            <a:r>
              <a:rPr lang="zh-CN" altLang="zh-CN" sz="2400" dirty="0">
                <a:latin typeface="+mn-ea"/>
                <a:ea typeface="+mn-ea"/>
              </a:rPr>
              <a:t>指令配置工作目录。</a:t>
            </a:r>
            <a:endParaRPr lang="zh-CN" altLang="zh-CN"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37949"/>
            <a:ext cx="11695723" cy="1135054"/>
          </a:xfrm>
          <a:prstGeom prst="rect">
            <a:avLst/>
          </a:prstGeom>
          <a:noFill/>
        </p:spPr>
        <p:txBody>
          <a:bodyPr wrap="square" rtlCol="0">
            <a:spAutoFit/>
          </a:bodyPr>
          <a:lstStyle/>
          <a:p>
            <a:pPr>
              <a:lnSpc>
                <a:spcPct val="150000"/>
              </a:lnSpc>
            </a:pPr>
            <a:r>
              <a:rPr lang="en-US" altLang="zh-CN" sz="2400" b="1" dirty="0">
                <a:latin typeface="+mn-ea"/>
                <a:ea typeface="+mn-ea"/>
              </a:rPr>
              <a:t>1</a:t>
            </a:r>
            <a:r>
              <a:rPr lang="zh-CN" altLang="zh-CN" sz="2400" b="1" dirty="0">
                <a:latin typeface="+mn-ea"/>
                <a:ea typeface="+mn-ea"/>
              </a:rPr>
              <a:t>．</a:t>
            </a:r>
            <a:r>
              <a:rPr lang="zh-CN" altLang="en-US" sz="2400" b="1" dirty="0">
                <a:latin typeface="+mn-ea"/>
                <a:ea typeface="+mn-ea"/>
              </a:rPr>
              <a:t>利用</a:t>
            </a:r>
            <a:r>
              <a:rPr lang="en-US" altLang="zh-CN" sz="2400" b="1" dirty="0">
                <a:latin typeface="+mn-ea"/>
                <a:ea typeface="+mn-ea"/>
              </a:rPr>
              <a:t>Commit</a:t>
            </a:r>
            <a:r>
              <a:rPr lang="zh-CN" altLang="en-US" sz="2400" b="1" dirty="0">
                <a:latin typeface="+mn-ea"/>
                <a:ea typeface="+mn-ea"/>
              </a:rPr>
              <a:t>命令构建镜像</a:t>
            </a:r>
            <a:endParaRPr lang="en-US" altLang="zh-CN" sz="2400" b="1" dirty="0">
              <a:latin typeface="+mn-ea"/>
              <a:ea typeface="+mn-ea"/>
            </a:endParaRPr>
          </a:p>
          <a:p>
            <a:pPr>
              <a:lnSpc>
                <a:spcPct val="150000"/>
              </a:lnSpc>
            </a:pPr>
            <a:r>
              <a:rPr lang="en-US" altLang="zh-CN" sz="2400" b="1" dirty="0">
                <a:latin typeface="+mn-ea"/>
                <a:ea typeface="+mn-ea"/>
              </a:rPr>
              <a:t>2.  </a:t>
            </a:r>
            <a:r>
              <a:rPr lang="zh-CN" altLang="en-US" sz="2400" b="1" dirty="0">
                <a:latin typeface="+mn-ea"/>
                <a:ea typeface="+mn-ea"/>
              </a:rPr>
              <a:t>利用</a:t>
            </a:r>
            <a:r>
              <a:rPr lang="en-US" altLang="zh-CN" sz="2400" b="1" dirty="0" err="1">
                <a:latin typeface="+mn-ea"/>
                <a:ea typeface="+mn-ea"/>
              </a:rPr>
              <a:t>Dockerfile</a:t>
            </a:r>
            <a:r>
              <a:rPr lang="zh-CN" altLang="en-US" sz="2400" b="1" dirty="0">
                <a:latin typeface="+mn-ea"/>
                <a:ea typeface="+mn-ea"/>
              </a:rPr>
              <a:t>构建镜像</a:t>
            </a:r>
            <a:endParaRPr lang="zh-CN" altLang="zh-CN" sz="2400" dirty="0">
              <a:latin typeface="+mn-ea"/>
              <a:ea typeface="+mn-ea"/>
            </a:endParaRPr>
          </a:p>
        </p:txBody>
      </p:sp>
      <p:sp>
        <p:nvSpPr>
          <p:cNvPr id="8" name="文本占位符 4"/>
          <p:cNvSpPr>
            <a:spLocks noGrp="1"/>
          </p:cNvSpPr>
          <p:nvPr>
            <p:ph type="body" sz="quarter" idx="11"/>
          </p:nvPr>
        </p:nvSpPr>
        <p:spPr>
          <a:xfrm>
            <a:off x="3023999" y="105223"/>
            <a:ext cx="6969087" cy="809178"/>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任务实现</a:t>
            </a:r>
            <a:endParaRPr lang="zh-CN" altLang="en-US" sz="3200" b="1" dirty="0"/>
          </a:p>
        </p:txBody>
      </p:sp>
      <p:sp>
        <p:nvSpPr>
          <p:cNvPr id="7"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637949"/>
            <a:ext cx="11695723" cy="5355312"/>
          </a:xfrm>
          <a:prstGeom prst="rect">
            <a:avLst/>
          </a:prstGeom>
          <a:noFill/>
        </p:spPr>
        <p:txBody>
          <a:bodyPr wrap="square" rtlCol="0">
            <a:spAutoFit/>
          </a:bodyPr>
          <a:lstStyle/>
          <a:p>
            <a:pPr algn="just" fontAlgn="ctr">
              <a:lnSpc>
                <a:spcPct val="150000"/>
              </a:lnSpc>
            </a:pPr>
            <a:r>
              <a:rPr lang="zh-CN" altLang="en-US" sz="2400" dirty="0">
                <a:latin typeface="+mn-ea"/>
                <a:ea typeface="+mn-ea"/>
              </a:rPr>
              <a:t>实训目的</a:t>
            </a:r>
            <a:endParaRPr lang="en-US" altLang="zh-CN" sz="2400" dirty="0">
              <a:latin typeface="+mn-ea"/>
              <a:ea typeface="+mn-ea"/>
            </a:endParaRPr>
          </a:p>
          <a:p>
            <a:pPr lvl="1">
              <a:lnSpc>
                <a:spcPct val="150000"/>
              </a:lnSpc>
            </a:pPr>
            <a:r>
              <a:rPr lang="zh-CN" altLang="zh-CN" sz="2000" dirty="0">
                <a:latin typeface="+mn-ea"/>
                <a:ea typeface="+mn-ea"/>
              </a:rPr>
              <a:t>（</a:t>
            </a:r>
            <a:r>
              <a:rPr lang="en-US" altLang="zh-CN" sz="2000" dirty="0">
                <a:latin typeface="+mn-ea"/>
                <a:ea typeface="+mn-ea"/>
              </a:rPr>
              <a:t>1</a:t>
            </a:r>
            <a:r>
              <a:rPr lang="zh-CN" altLang="zh-CN" sz="2000" dirty="0">
                <a:latin typeface="+mn-ea"/>
                <a:ea typeface="+mn-ea"/>
              </a:rPr>
              <a:t>）掌握利用</a:t>
            </a:r>
            <a:r>
              <a:rPr lang="en-US" altLang="zh-CN" sz="2000" dirty="0">
                <a:latin typeface="+mn-ea"/>
                <a:ea typeface="+mn-ea"/>
              </a:rPr>
              <a:t>commit</a:t>
            </a:r>
            <a:r>
              <a:rPr lang="zh-CN" altLang="zh-CN" sz="2000" dirty="0">
                <a:latin typeface="+mn-ea"/>
                <a:ea typeface="+mn-ea"/>
              </a:rPr>
              <a:t>命令构建镜像的方法。</a:t>
            </a:r>
            <a:endParaRPr lang="zh-CN" altLang="zh-CN" sz="2000" dirty="0">
              <a:latin typeface="+mn-ea"/>
              <a:ea typeface="+mn-ea"/>
            </a:endParaRPr>
          </a:p>
          <a:p>
            <a:pPr lvl="1">
              <a:lnSpc>
                <a:spcPct val="150000"/>
              </a:lnSpc>
            </a:pPr>
            <a:r>
              <a:rPr lang="zh-CN" altLang="zh-CN" sz="2000" dirty="0">
                <a:latin typeface="+mn-ea"/>
                <a:ea typeface="+mn-ea"/>
              </a:rPr>
              <a:t>（</a:t>
            </a:r>
            <a:r>
              <a:rPr lang="en-US" altLang="zh-CN" sz="2000" dirty="0">
                <a:latin typeface="+mn-ea"/>
                <a:ea typeface="+mn-ea"/>
              </a:rPr>
              <a:t>2</a:t>
            </a:r>
            <a:r>
              <a:rPr lang="zh-CN" altLang="zh-CN" sz="2000" dirty="0">
                <a:latin typeface="+mn-ea"/>
                <a:ea typeface="+mn-ea"/>
              </a:rPr>
              <a:t>）掌握利用</a:t>
            </a:r>
            <a:r>
              <a:rPr lang="en-US" altLang="zh-CN" sz="2000" dirty="0" err="1">
                <a:latin typeface="+mn-ea"/>
                <a:ea typeface="+mn-ea"/>
              </a:rPr>
              <a:t>Dockerfile</a:t>
            </a:r>
            <a:r>
              <a:rPr lang="zh-CN" altLang="zh-CN" sz="2000" dirty="0">
                <a:latin typeface="+mn-ea"/>
                <a:ea typeface="+mn-ea"/>
              </a:rPr>
              <a:t>构建镜像的方法。</a:t>
            </a:r>
            <a:endParaRPr lang="en-US" altLang="zh-CN" sz="2000" dirty="0">
              <a:latin typeface="+mn-ea"/>
              <a:ea typeface="+mn-ea"/>
            </a:endParaRPr>
          </a:p>
          <a:p>
            <a:pPr algn="just" fontAlgn="ctr">
              <a:lnSpc>
                <a:spcPct val="150000"/>
              </a:lnSpc>
            </a:pPr>
            <a:r>
              <a:rPr lang="zh-CN" altLang="en-US" sz="2400" dirty="0">
                <a:latin typeface="+mn-ea"/>
                <a:ea typeface="+mn-ea"/>
              </a:rPr>
              <a:t>实训内容</a:t>
            </a:r>
            <a:endParaRPr lang="en-US" altLang="zh-CN" sz="2400" dirty="0">
              <a:latin typeface="+mn-ea"/>
              <a:ea typeface="+mn-ea"/>
            </a:endParaRPr>
          </a:p>
          <a:p>
            <a:pPr lvl="1">
              <a:lnSpc>
                <a:spcPct val="150000"/>
              </a:lnSpc>
            </a:pPr>
            <a:r>
              <a:rPr lang="zh-CN" altLang="zh-CN" sz="2000" dirty="0">
                <a:latin typeface="+mn-ea"/>
                <a:ea typeface="+mn-ea"/>
              </a:rPr>
              <a:t>（</a:t>
            </a:r>
            <a:r>
              <a:rPr lang="en-US" altLang="zh-CN" sz="2000" dirty="0">
                <a:latin typeface="+mn-ea"/>
                <a:ea typeface="+mn-ea"/>
              </a:rPr>
              <a:t>1</a:t>
            </a:r>
            <a:r>
              <a:rPr lang="zh-CN" altLang="zh-CN" sz="2000" dirty="0">
                <a:latin typeface="+mn-ea"/>
                <a:ea typeface="+mn-ea"/>
              </a:rPr>
              <a:t>）下载</a:t>
            </a:r>
            <a:r>
              <a:rPr lang="en-US" altLang="zh-CN" sz="2000" dirty="0" err="1">
                <a:latin typeface="+mn-ea"/>
                <a:ea typeface="+mn-ea"/>
              </a:rPr>
              <a:t>nginx</a:t>
            </a:r>
            <a:r>
              <a:rPr lang="zh-CN" altLang="zh-CN" sz="2000" dirty="0">
                <a:latin typeface="+mn-ea"/>
                <a:ea typeface="+mn-ea"/>
              </a:rPr>
              <a:t>镜像。</a:t>
            </a:r>
            <a:endParaRPr lang="zh-CN" altLang="zh-CN" sz="2000" dirty="0">
              <a:latin typeface="+mn-ea"/>
              <a:ea typeface="+mn-ea"/>
            </a:endParaRPr>
          </a:p>
          <a:p>
            <a:pPr lvl="1">
              <a:lnSpc>
                <a:spcPct val="150000"/>
              </a:lnSpc>
            </a:pPr>
            <a:r>
              <a:rPr lang="zh-CN" altLang="zh-CN" sz="2000" dirty="0">
                <a:latin typeface="+mn-ea"/>
                <a:ea typeface="+mn-ea"/>
              </a:rPr>
              <a:t>（</a:t>
            </a:r>
            <a:r>
              <a:rPr lang="en-US" altLang="zh-CN" sz="2000" dirty="0">
                <a:latin typeface="+mn-ea"/>
                <a:ea typeface="+mn-ea"/>
              </a:rPr>
              <a:t>2</a:t>
            </a:r>
            <a:r>
              <a:rPr lang="zh-CN" altLang="zh-CN" sz="2000" dirty="0">
                <a:latin typeface="+mn-ea"/>
                <a:ea typeface="+mn-ea"/>
              </a:rPr>
              <a:t>）利用</a:t>
            </a:r>
            <a:r>
              <a:rPr lang="en-US" altLang="zh-CN" sz="2000" dirty="0" err="1">
                <a:latin typeface="+mn-ea"/>
                <a:ea typeface="+mn-ea"/>
              </a:rPr>
              <a:t>nginx</a:t>
            </a:r>
            <a:r>
              <a:rPr lang="zh-CN" altLang="zh-CN" sz="2000" dirty="0">
                <a:latin typeface="+mn-ea"/>
                <a:ea typeface="+mn-ea"/>
              </a:rPr>
              <a:t>镜像生成容器后，进入容器，并修改主页。</a:t>
            </a:r>
            <a:endParaRPr lang="zh-CN" altLang="zh-CN" sz="2000" dirty="0">
              <a:latin typeface="+mn-ea"/>
              <a:ea typeface="+mn-ea"/>
            </a:endParaRPr>
          </a:p>
          <a:p>
            <a:pPr lvl="1">
              <a:lnSpc>
                <a:spcPct val="150000"/>
              </a:lnSpc>
            </a:pPr>
            <a:r>
              <a:rPr lang="zh-CN" altLang="zh-CN" sz="2000" dirty="0">
                <a:latin typeface="+mn-ea"/>
                <a:ea typeface="+mn-ea"/>
              </a:rPr>
              <a:t>（</a:t>
            </a:r>
            <a:r>
              <a:rPr lang="en-US" altLang="zh-CN" sz="2000" dirty="0">
                <a:latin typeface="+mn-ea"/>
                <a:ea typeface="+mn-ea"/>
              </a:rPr>
              <a:t>3</a:t>
            </a:r>
            <a:r>
              <a:rPr lang="zh-CN" altLang="zh-CN" sz="2000" dirty="0">
                <a:latin typeface="+mn-ea"/>
                <a:ea typeface="+mn-ea"/>
              </a:rPr>
              <a:t>）使用</a:t>
            </a:r>
            <a:r>
              <a:rPr lang="en-US" altLang="zh-CN" sz="2000" dirty="0">
                <a:latin typeface="+mn-ea"/>
                <a:ea typeface="+mn-ea"/>
              </a:rPr>
              <a:t>commit</a:t>
            </a:r>
            <a:r>
              <a:rPr lang="zh-CN" altLang="zh-CN" sz="2000" dirty="0">
                <a:latin typeface="+mn-ea"/>
                <a:ea typeface="+mn-ea"/>
              </a:rPr>
              <a:t>命令构建新镜像。</a:t>
            </a:r>
            <a:endParaRPr lang="zh-CN" altLang="zh-CN" sz="2000" dirty="0">
              <a:latin typeface="+mn-ea"/>
              <a:ea typeface="+mn-ea"/>
            </a:endParaRPr>
          </a:p>
          <a:p>
            <a:pPr lvl="1">
              <a:lnSpc>
                <a:spcPct val="150000"/>
              </a:lnSpc>
            </a:pPr>
            <a:r>
              <a:rPr lang="zh-CN" altLang="zh-CN" sz="2000" dirty="0">
                <a:latin typeface="+mn-ea"/>
                <a:ea typeface="+mn-ea"/>
              </a:rPr>
              <a:t>（</a:t>
            </a:r>
            <a:r>
              <a:rPr lang="en-US" altLang="zh-CN" sz="2000" dirty="0">
                <a:latin typeface="+mn-ea"/>
                <a:ea typeface="+mn-ea"/>
              </a:rPr>
              <a:t>4</a:t>
            </a:r>
            <a:r>
              <a:rPr lang="zh-CN" altLang="zh-CN" sz="2000" dirty="0">
                <a:latin typeface="+mn-ea"/>
                <a:ea typeface="+mn-ea"/>
              </a:rPr>
              <a:t>）利用新构建的镜像生成容器，并进行测试。</a:t>
            </a:r>
            <a:endParaRPr lang="zh-CN" altLang="zh-CN" sz="2000" dirty="0">
              <a:latin typeface="+mn-ea"/>
              <a:ea typeface="+mn-ea"/>
            </a:endParaRPr>
          </a:p>
          <a:p>
            <a:pPr lvl="1">
              <a:lnSpc>
                <a:spcPct val="150000"/>
              </a:lnSpc>
            </a:pPr>
            <a:r>
              <a:rPr lang="zh-CN" altLang="zh-CN" sz="2000" dirty="0">
                <a:latin typeface="+mn-ea"/>
                <a:ea typeface="+mn-ea"/>
              </a:rPr>
              <a:t>（</a:t>
            </a:r>
            <a:r>
              <a:rPr lang="en-US" altLang="zh-CN" sz="2000" dirty="0">
                <a:latin typeface="+mn-ea"/>
                <a:ea typeface="+mn-ea"/>
              </a:rPr>
              <a:t>5</a:t>
            </a:r>
            <a:r>
              <a:rPr lang="zh-CN" altLang="zh-CN" sz="2000" dirty="0">
                <a:latin typeface="+mn-ea"/>
                <a:ea typeface="+mn-ea"/>
              </a:rPr>
              <a:t>）建立镜像目录，在该目录中新建</a:t>
            </a:r>
            <a:r>
              <a:rPr lang="en-US" altLang="zh-CN" sz="2000" dirty="0" err="1">
                <a:latin typeface="+mn-ea"/>
                <a:ea typeface="+mn-ea"/>
              </a:rPr>
              <a:t>Dockerfile</a:t>
            </a:r>
            <a:r>
              <a:rPr lang="zh-CN" altLang="zh-CN" sz="2000" dirty="0">
                <a:latin typeface="+mn-ea"/>
                <a:ea typeface="+mn-ea"/>
              </a:rPr>
              <a:t>文件。</a:t>
            </a:r>
            <a:endParaRPr lang="zh-CN" altLang="zh-CN" sz="2000" dirty="0">
              <a:latin typeface="+mn-ea"/>
              <a:ea typeface="+mn-ea"/>
            </a:endParaRPr>
          </a:p>
          <a:p>
            <a:pPr lvl="1">
              <a:lnSpc>
                <a:spcPct val="150000"/>
              </a:lnSpc>
            </a:pPr>
            <a:r>
              <a:rPr lang="zh-CN" altLang="zh-CN" sz="2000" dirty="0">
                <a:latin typeface="+mn-ea"/>
                <a:ea typeface="+mn-ea"/>
              </a:rPr>
              <a:t>（</a:t>
            </a:r>
            <a:r>
              <a:rPr lang="en-US" altLang="zh-CN" sz="2000" dirty="0">
                <a:latin typeface="+mn-ea"/>
                <a:ea typeface="+mn-ea"/>
              </a:rPr>
              <a:t>6</a:t>
            </a:r>
            <a:r>
              <a:rPr lang="zh-CN" altLang="zh-CN" sz="2000" dirty="0">
                <a:latin typeface="+mn-ea"/>
                <a:ea typeface="+mn-ea"/>
              </a:rPr>
              <a:t>）利用</a:t>
            </a:r>
            <a:r>
              <a:rPr lang="en-US" altLang="zh-CN" sz="2000" dirty="0" err="1">
                <a:latin typeface="+mn-ea"/>
                <a:ea typeface="+mn-ea"/>
              </a:rPr>
              <a:t>docker</a:t>
            </a:r>
            <a:r>
              <a:rPr lang="en-US" altLang="zh-CN" sz="2000" dirty="0">
                <a:latin typeface="+mn-ea"/>
                <a:ea typeface="+mn-ea"/>
              </a:rPr>
              <a:t> build</a:t>
            </a:r>
            <a:r>
              <a:rPr lang="zh-CN" altLang="zh-CN" sz="2000" dirty="0">
                <a:latin typeface="+mn-ea"/>
                <a:ea typeface="+mn-ea"/>
              </a:rPr>
              <a:t>命令生成镜像。</a:t>
            </a:r>
            <a:endParaRPr lang="zh-CN" altLang="zh-CN" sz="2000" dirty="0">
              <a:latin typeface="+mn-ea"/>
              <a:ea typeface="+mn-ea"/>
            </a:endParaRPr>
          </a:p>
          <a:p>
            <a:pPr lvl="1">
              <a:lnSpc>
                <a:spcPct val="150000"/>
              </a:lnSpc>
            </a:pPr>
            <a:r>
              <a:rPr lang="zh-CN" altLang="zh-CN" sz="2000" dirty="0">
                <a:latin typeface="+mn-ea"/>
                <a:ea typeface="+mn-ea"/>
              </a:rPr>
              <a:t>（</a:t>
            </a:r>
            <a:r>
              <a:rPr lang="en-US" altLang="zh-CN" sz="2000" dirty="0">
                <a:latin typeface="+mn-ea"/>
                <a:ea typeface="+mn-ea"/>
              </a:rPr>
              <a:t>7</a:t>
            </a:r>
            <a:r>
              <a:rPr lang="zh-CN" altLang="zh-CN" sz="2000" dirty="0">
                <a:latin typeface="+mn-ea"/>
                <a:ea typeface="+mn-ea"/>
              </a:rPr>
              <a:t>）利用新构建的镜像生成容器，并进行测试。</a:t>
            </a:r>
            <a:endParaRPr lang="en-US" altLang="zh-CN" sz="2000" dirty="0">
              <a:latin typeface="+mn-ea"/>
              <a:ea typeface="+mn-ea"/>
            </a:endParaRPr>
          </a:p>
        </p:txBody>
      </p:sp>
      <p:sp>
        <p:nvSpPr>
          <p:cNvPr id="5" name="文本占位符 4"/>
          <p:cNvSpPr>
            <a:spLocks noGrp="1"/>
          </p:cNvSpPr>
          <p:nvPr>
            <p:ph type="body" sz="quarter" idx="11"/>
          </p:nvPr>
        </p:nvSpPr>
        <p:spPr>
          <a:xfrm>
            <a:off x="2950140" y="346514"/>
            <a:ext cx="7291140" cy="812530"/>
          </a:xfrm>
        </p:spPr>
        <p:txBody>
          <a:bodyPr/>
          <a:lstStyle/>
          <a:p>
            <a:r>
              <a:rPr lang="zh-CN" altLang="en-US" dirty="0"/>
              <a:t>任务</a:t>
            </a:r>
            <a:r>
              <a:rPr lang="en-US" altLang="zh-CN" dirty="0"/>
              <a:t>2.2 </a:t>
            </a:r>
            <a:r>
              <a:rPr lang="zh-CN" altLang="en-US" dirty="0"/>
              <a:t>创建定制的</a:t>
            </a:r>
            <a:r>
              <a:rPr lang="en-US" altLang="zh-CN" dirty="0" err="1"/>
              <a:t>Docker</a:t>
            </a:r>
            <a:r>
              <a:rPr lang="zh-CN" altLang="en-US" dirty="0"/>
              <a:t>镜像</a:t>
            </a:r>
            <a:endParaRPr lang="zh-CN" altLang="zh-CN" dirty="0"/>
          </a:p>
        </p:txBody>
      </p:sp>
      <p:sp>
        <p:nvSpPr>
          <p:cNvPr id="12" name="文本占位符 11"/>
          <p:cNvSpPr>
            <a:spLocks noGrp="1"/>
          </p:cNvSpPr>
          <p:nvPr>
            <p:ph type="body" sz="quarter" idx="15"/>
          </p:nvPr>
        </p:nvSpPr>
        <p:spPr>
          <a:xfrm>
            <a:off x="3023999" y="1134920"/>
            <a:ext cx="4549775" cy="609600"/>
          </a:xfrm>
        </p:spPr>
        <p:txBody>
          <a:bodyPr/>
          <a:lstStyle/>
          <a:p>
            <a:r>
              <a:rPr lang="zh-CN" altLang="en-US" b="1" dirty="0"/>
              <a:t>项目实训  创建定制</a:t>
            </a:r>
            <a:r>
              <a:rPr lang="en-US" altLang="zh-CN" b="1" dirty="0" err="1"/>
              <a:t>Docker</a:t>
            </a:r>
            <a:r>
              <a:rPr lang="zh-CN" altLang="en-US" b="1" dirty="0"/>
              <a:t>镜像</a:t>
            </a:r>
            <a:endParaRPr lang="zh-CN" altLang="en-US" b="1" dirty="0"/>
          </a:p>
        </p:txBody>
      </p:sp>
      <p:sp>
        <p:nvSpPr>
          <p:cNvPr id="7" name="文本占位符 2"/>
          <p:cNvSpPr>
            <a:spLocks noGrp="1"/>
          </p:cNvSpPr>
          <p:nvPr>
            <p:ph type="body" sz="quarter" idx="13"/>
          </p:nvPr>
        </p:nvSpPr>
        <p:spPr>
          <a:xfrm>
            <a:off x="-165356" y="580829"/>
            <a:ext cx="1077685" cy="888744"/>
          </a:xfrm>
        </p:spPr>
        <p:txBody>
          <a:bodyPr/>
          <a:lstStyle/>
          <a:p>
            <a:r>
              <a:rPr lang="en-US" altLang="zh-CN" sz="4000" dirty="0"/>
              <a:t>2.2</a:t>
            </a:r>
            <a:endParaRPr lang="zh-CN" altLang="en-US" sz="4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4709609" y="2501900"/>
            <a:ext cx="2334293" cy="2754665"/>
          </a:xfrm>
        </p:spPr>
        <p:txBody>
          <a:bodyPr/>
          <a:lstStyle/>
          <a:p>
            <a:r>
              <a:rPr lang="en-US" altLang="zh-CN" dirty="0"/>
              <a:t>Thank</a:t>
            </a:r>
            <a:endParaRPr lang="en-US" altLang="zh-CN" dirty="0"/>
          </a:p>
          <a:p>
            <a:r>
              <a:rPr lang="en-US" altLang="zh-CN" dirty="0"/>
              <a:t>YOU!</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1754326"/>
          </a:xfrm>
          <a:prstGeom prst="rect">
            <a:avLst/>
          </a:prstGeom>
          <a:noFill/>
        </p:spPr>
        <p:txBody>
          <a:bodyPr wrap="square" rtlCol="0">
            <a:spAutoFit/>
          </a:bodyPr>
          <a:lstStyle/>
          <a:p>
            <a:pPr indent="612140" algn="just" fontAlgn="ctr">
              <a:lnSpc>
                <a:spcPct val="150000"/>
              </a:lnSpc>
            </a:pPr>
            <a:r>
              <a:rPr lang="zh-CN" altLang="zh-CN" sz="2400" dirty="0">
                <a:latin typeface="+mn-ea"/>
                <a:ea typeface="+mn-ea"/>
              </a:rPr>
              <a:t>工程师小王编写完</a:t>
            </a:r>
            <a:r>
              <a:rPr lang="en-US" altLang="zh-CN" sz="2400" dirty="0" err="1">
                <a:latin typeface="+mn-ea"/>
                <a:ea typeface="+mn-ea"/>
              </a:rPr>
              <a:t>Docker</a:t>
            </a:r>
            <a:r>
              <a:rPr lang="zh-CN" altLang="zh-CN" sz="2400" dirty="0">
                <a:latin typeface="+mn-ea"/>
                <a:ea typeface="+mn-ea"/>
              </a:rPr>
              <a:t>安装手册并提交后，经公司审核，公司安排小王继续编写相关技术手册，继续在公司推广该技术。小王决定编写关于</a:t>
            </a:r>
            <a:r>
              <a:rPr lang="en-US" altLang="zh-CN" sz="2400" dirty="0" err="1">
                <a:latin typeface="+mn-ea"/>
                <a:ea typeface="+mn-ea"/>
              </a:rPr>
              <a:t>Docker</a:t>
            </a:r>
            <a:r>
              <a:rPr lang="zh-CN" altLang="zh-CN" sz="2400" dirty="0">
                <a:latin typeface="+mn-ea"/>
                <a:ea typeface="+mn-ea"/>
              </a:rPr>
              <a:t>镜像命令的操作手册，并完成构建私有仓库的工作。</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7001744" cy="809178"/>
          </a:xfrm>
        </p:spPr>
        <p:txBody>
          <a:bodyPr/>
          <a:lstStyle/>
          <a:p>
            <a:r>
              <a:rPr lang="zh-CN" altLang="en-US" dirty="0"/>
              <a:t>任务</a:t>
            </a:r>
            <a:r>
              <a:rPr lang="en-US" altLang="zh-CN" dirty="0"/>
              <a:t>2.1 </a:t>
            </a:r>
            <a:r>
              <a:rPr lang="zh-CN" altLang="en-US" dirty="0"/>
              <a:t>查看和管理</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任务要求</a:t>
            </a:r>
            <a:endParaRPr lang="zh-CN" altLang="en-US" sz="3200" b="1" dirty="0"/>
          </a:p>
        </p:txBody>
      </p:sp>
      <p:sp>
        <p:nvSpPr>
          <p:cNvPr id="7" name="文本占位符 2"/>
          <p:cNvSpPr>
            <a:spLocks noGrp="1"/>
          </p:cNvSpPr>
          <p:nvPr>
            <p:ph type="body" sz="quarter" idx="13"/>
          </p:nvPr>
        </p:nvSpPr>
        <p:spPr>
          <a:xfrm>
            <a:off x="-165356" y="580829"/>
            <a:ext cx="1077685" cy="827919"/>
          </a:xfrm>
        </p:spPr>
        <p:txBody>
          <a:bodyPr/>
          <a:lstStyle/>
          <a:p>
            <a:r>
              <a:rPr lang="en-US" altLang="zh-CN" sz="4000" dirty="0"/>
              <a:t>2.1</a:t>
            </a:r>
            <a:endParaRPr lang="zh-CN" alt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3416320"/>
          </a:xfrm>
          <a:prstGeom prst="rect">
            <a:avLst/>
          </a:prstGeom>
          <a:noFill/>
        </p:spPr>
        <p:txBody>
          <a:bodyPr wrap="square" rtlCol="0">
            <a:spAutoFit/>
          </a:bodyPr>
          <a:lstStyle/>
          <a:p>
            <a:pPr algn="just" fontAlgn="ctr">
              <a:lnSpc>
                <a:spcPct val="150000"/>
              </a:lnSpc>
            </a:pPr>
            <a:r>
              <a:rPr lang="en-US" altLang="zh-CN" sz="2400" dirty="0">
                <a:latin typeface="+mn-ea"/>
                <a:ea typeface="+mn-ea"/>
              </a:rPr>
              <a:t>2.1.1 </a:t>
            </a:r>
            <a:r>
              <a:rPr lang="en-US" altLang="zh-CN" sz="2400" dirty="0" err="1">
                <a:latin typeface="+mn-ea"/>
                <a:ea typeface="+mn-ea"/>
              </a:rPr>
              <a:t>Docker</a:t>
            </a:r>
            <a:r>
              <a:rPr lang="zh-CN" altLang="en-US" sz="2400" dirty="0">
                <a:latin typeface="+mn-ea"/>
                <a:ea typeface="+mn-ea"/>
              </a:rPr>
              <a:t>镜像</a:t>
            </a:r>
            <a:endParaRPr lang="en-US" altLang="zh-CN" sz="2400" dirty="0">
              <a:latin typeface="+mn-ea"/>
              <a:ea typeface="+mn-ea"/>
            </a:endParaRPr>
          </a:p>
          <a:p>
            <a:pPr algn="just" fontAlgn="ctr">
              <a:lnSpc>
                <a:spcPct val="150000"/>
              </a:lnSpc>
            </a:pPr>
            <a:r>
              <a:rPr lang="en-US" altLang="zh-CN" sz="2400" dirty="0">
                <a:latin typeface="+mn-ea"/>
                <a:ea typeface="+mn-ea"/>
              </a:rPr>
              <a:t>       </a:t>
            </a:r>
            <a:r>
              <a:rPr lang="en-US" altLang="zh-CN" sz="2400" dirty="0" err="1">
                <a:latin typeface="+mn-ea"/>
                <a:ea typeface="+mn-ea"/>
              </a:rPr>
              <a:t>Docker</a:t>
            </a:r>
            <a:r>
              <a:rPr lang="zh-CN" altLang="zh-CN" sz="2400" dirty="0">
                <a:latin typeface="+mn-ea"/>
                <a:ea typeface="+mn-ea"/>
              </a:rPr>
              <a:t>镜像类似于虚拟机中的镜像，是一个只读的模板，也是一个独立的文件系统，包括运行容器所需的数据。</a:t>
            </a:r>
            <a:endParaRPr lang="en-US" altLang="zh-CN" sz="2400" dirty="0">
              <a:latin typeface="+mn-ea"/>
              <a:ea typeface="+mn-ea"/>
            </a:endParaRPr>
          </a:p>
          <a:p>
            <a:pPr algn="just" fontAlgn="ctr">
              <a:lnSpc>
                <a:spcPct val="150000"/>
              </a:lnSpc>
            </a:pPr>
            <a:r>
              <a:rPr lang="en-US" altLang="zh-CN" sz="2400" dirty="0">
                <a:latin typeface="+mn-ea"/>
                <a:ea typeface="+mn-ea"/>
              </a:rPr>
              <a:t>       </a:t>
            </a:r>
            <a:r>
              <a:rPr lang="en-US" altLang="zh-CN" sz="2400" dirty="0" err="1">
                <a:latin typeface="+mn-ea"/>
                <a:ea typeface="+mn-ea"/>
              </a:rPr>
              <a:t>Docker</a:t>
            </a:r>
            <a:r>
              <a:rPr lang="zh-CN" altLang="zh-CN" sz="2400" dirty="0">
                <a:latin typeface="+mn-ea"/>
                <a:ea typeface="+mn-ea"/>
              </a:rPr>
              <a:t>镜像是</a:t>
            </a:r>
            <a:r>
              <a:rPr lang="en-US" altLang="zh-CN" sz="2400" dirty="0" err="1">
                <a:latin typeface="+mn-ea"/>
                <a:ea typeface="+mn-ea"/>
              </a:rPr>
              <a:t>Docker</a:t>
            </a:r>
            <a:r>
              <a:rPr lang="zh-CN" altLang="zh-CN" sz="2400" dirty="0">
                <a:latin typeface="+mn-ea"/>
                <a:ea typeface="+mn-ea"/>
              </a:rPr>
              <a:t>容器的静态表示，包括</a:t>
            </a:r>
            <a:r>
              <a:rPr lang="en-US" altLang="zh-CN" sz="2400" dirty="0" err="1">
                <a:latin typeface="+mn-ea"/>
                <a:ea typeface="+mn-ea"/>
              </a:rPr>
              <a:t>Docker</a:t>
            </a:r>
            <a:r>
              <a:rPr lang="zh-CN" altLang="zh-CN" sz="2400" dirty="0">
                <a:latin typeface="+mn-ea"/>
                <a:ea typeface="+mn-ea"/>
              </a:rPr>
              <a:t>容器所要运行的应用代码及运行时的配置。</a:t>
            </a:r>
            <a:r>
              <a:rPr lang="en-US" altLang="zh-CN" sz="2400" dirty="0" err="1">
                <a:latin typeface="+mn-ea"/>
                <a:ea typeface="+mn-ea"/>
              </a:rPr>
              <a:t>Docker</a:t>
            </a:r>
            <a:r>
              <a:rPr lang="zh-CN" altLang="zh-CN" sz="2400" dirty="0">
                <a:latin typeface="+mn-ea"/>
                <a:ea typeface="+mn-ea"/>
              </a:rPr>
              <a:t>镜像采用分层的方式构建，每个镜像均由一系列的“镜像层”组成。镜像一旦被创建就无法被修改。</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6642515" cy="1532727"/>
          </a:xfrm>
        </p:spPr>
        <p:txBody>
          <a:bodyPr/>
          <a:lstStyle/>
          <a:p>
            <a:r>
              <a:rPr lang="zh-CN" altLang="en-US" dirty="0"/>
              <a:t>任务</a:t>
            </a:r>
            <a:r>
              <a:rPr lang="en-US" altLang="zh-CN" dirty="0"/>
              <a:t>2.1 </a:t>
            </a:r>
            <a:r>
              <a:rPr lang="zh-CN" altLang="en-US" dirty="0"/>
              <a:t>查看和管理</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2.1</a:t>
            </a:r>
            <a:endParaRPr lang="zh-CN" alt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1" descr="C:\Users\guowen\AppData\Local\Microsoft\Windows\INetCache\Content.Word\图2-1.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3731" y="2098182"/>
            <a:ext cx="9731513" cy="349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078839" y="5808372"/>
            <a:ext cx="2993833" cy="338554"/>
          </a:xfrm>
          <a:prstGeom prst="rect">
            <a:avLst/>
          </a:prstGeom>
        </p:spPr>
        <p:txBody>
          <a:bodyPr wrap="none">
            <a:spAutoFit/>
          </a:bodyPr>
          <a:lstStyle/>
          <a:p>
            <a:r>
              <a:rPr lang="zh-CN" altLang="zh-CN" sz="1600" kern="100" spc="10" dirty="0">
                <a:latin typeface="+mn-ea"/>
                <a:ea typeface="+mn-ea"/>
                <a:cs typeface="Times New Roman" panose="02020603050405020304" pitchFamily="18" charset="0"/>
              </a:rPr>
              <a:t>图</a:t>
            </a:r>
            <a:r>
              <a:rPr lang="en-US" altLang="zh-CN" sz="1600" kern="100" spc="10" dirty="0">
                <a:latin typeface="+mn-ea"/>
                <a:ea typeface="+mn-ea"/>
              </a:rPr>
              <a:t>2-1  </a:t>
            </a:r>
            <a:r>
              <a:rPr lang="en-US" altLang="zh-CN" sz="1600" kern="100" spc="10" dirty="0" err="1">
                <a:latin typeface="+mn-ea"/>
                <a:ea typeface="+mn-ea"/>
              </a:rPr>
              <a:t>Docker</a:t>
            </a:r>
            <a:r>
              <a:rPr lang="zh-CN" altLang="zh-CN" sz="1600" kern="100" spc="10" dirty="0">
                <a:latin typeface="+mn-ea"/>
                <a:ea typeface="+mn-ea"/>
                <a:cs typeface="Times New Roman" panose="02020603050405020304" pitchFamily="18" charset="0"/>
              </a:rPr>
              <a:t>容器的分层结构</a:t>
            </a:r>
            <a:endParaRPr lang="zh-CN" altLang="en-US" sz="1600" dirty="0">
              <a:latin typeface="+mn-ea"/>
              <a:ea typeface="+mn-ea"/>
            </a:endParaRPr>
          </a:p>
        </p:txBody>
      </p:sp>
      <p:sp>
        <p:nvSpPr>
          <p:cNvPr id="9" name="文本占位符 4"/>
          <p:cNvSpPr>
            <a:spLocks noGrp="1"/>
          </p:cNvSpPr>
          <p:nvPr>
            <p:ph type="body" sz="quarter" idx="11"/>
          </p:nvPr>
        </p:nvSpPr>
        <p:spPr>
          <a:xfrm>
            <a:off x="3023999" y="105223"/>
            <a:ext cx="6854787" cy="809178"/>
          </a:xfrm>
        </p:spPr>
        <p:txBody>
          <a:bodyPr/>
          <a:lstStyle/>
          <a:p>
            <a:r>
              <a:rPr lang="zh-CN" altLang="en-US" dirty="0"/>
              <a:t>任务</a:t>
            </a:r>
            <a:r>
              <a:rPr lang="en-US" altLang="zh-CN" dirty="0"/>
              <a:t>2.1 </a:t>
            </a:r>
            <a:r>
              <a:rPr lang="zh-CN" altLang="en-US" dirty="0"/>
              <a:t>查看和管理</a:t>
            </a:r>
            <a:r>
              <a:rPr lang="en-US" altLang="zh-CN" dirty="0" err="1"/>
              <a:t>Docker</a:t>
            </a:r>
            <a:r>
              <a:rPr lang="zh-CN" altLang="en-US" dirty="0"/>
              <a:t>镜像</a:t>
            </a:r>
            <a:endParaRPr lang="zh-CN" altLang="zh-CN" dirty="0"/>
          </a:p>
        </p:txBody>
      </p:sp>
      <p:sp>
        <p:nvSpPr>
          <p:cNvPr id="11"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3" name="文本占位符 2"/>
          <p:cNvSpPr>
            <a:spLocks noGrp="1"/>
          </p:cNvSpPr>
          <p:nvPr>
            <p:ph type="body" sz="quarter" idx="13"/>
          </p:nvPr>
        </p:nvSpPr>
        <p:spPr>
          <a:xfrm>
            <a:off x="-165356" y="580829"/>
            <a:ext cx="1077685" cy="827919"/>
          </a:xfrm>
        </p:spPr>
        <p:txBody>
          <a:bodyPr/>
          <a:lstStyle/>
          <a:p>
            <a:r>
              <a:rPr lang="en-US" altLang="zh-CN" sz="4000" dirty="0"/>
              <a:t>2.1</a:t>
            </a:r>
            <a:endParaRPr lang="zh-CN" altLang="en-US"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2308324"/>
          </a:xfrm>
          <a:prstGeom prst="rect">
            <a:avLst/>
          </a:prstGeom>
          <a:noFill/>
        </p:spPr>
        <p:txBody>
          <a:bodyPr wrap="square" rtlCol="0">
            <a:spAutoFit/>
          </a:bodyPr>
          <a:lstStyle/>
          <a:p>
            <a:pPr algn="just" fontAlgn="ctr">
              <a:lnSpc>
                <a:spcPct val="150000"/>
              </a:lnSpc>
            </a:pPr>
            <a:r>
              <a:rPr lang="en-US" altLang="zh-CN" sz="2400" dirty="0">
                <a:latin typeface="+mn-ea"/>
                <a:ea typeface="+mn-ea"/>
              </a:rPr>
              <a:t>       </a:t>
            </a:r>
            <a:r>
              <a:rPr lang="en-US" altLang="zh-CN" sz="2400" dirty="0" err="1">
                <a:latin typeface="+mn-ea"/>
                <a:ea typeface="+mn-ea"/>
              </a:rPr>
              <a:t>Docker</a:t>
            </a:r>
            <a:r>
              <a:rPr lang="zh-CN" altLang="zh-CN" sz="2400" dirty="0">
                <a:latin typeface="+mn-ea"/>
                <a:ea typeface="+mn-ea"/>
              </a:rPr>
              <a:t>镜像采用了</a:t>
            </a:r>
            <a:r>
              <a:rPr lang="zh-CN" altLang="zh-CN" sz="2400" dirty="0">
                <a:solidFill>
                  <a:srgbClr val="FF0000"/>
                </a:solidFill>
                <a:latin typeface="+mn-ea"/>
                <a:ea typeface="+mn-ea"/>
              </a:rPr>
              <a:t>写时复制（</a:t>
            </a:r>
            <a:r>
              <a:rPr lang="en-US" altLang="zh-CN" sz="2400" dirty="0">
                <a:solidFill>
                  <a:srgbClr val="FF0000"/>
                </a:solidFill>
                <a:latin typeface="+mn-ea"/>
                <a:ea typeface="+mn-ea"/>
              </a:rPr>
              <a:t>Copy-on-Write</a:t>
            </a:r>
            <a:r>
              <a:rPr lang="zh-CN" altLang="zh-CN" sz="2400" dirty="0">
                <a:solidFill>
                  <a:srgbClr val="FF0000"/>
                </a:solidFill>
                <a:latin typeface="+mn-ea"/>
                <a:ea typeface="+mn-ea"/>
              </a:rPr>
              <a:t>）</a:t>
            </a:r>
            <a:r>
              <a:rPr lang="zh-CN" altLang="zh-CN" sz="2400" dirty="0">
                <a:latin typeface="+mn-ea"/>
                <a:ea typeface="+mn-ea"/>
              </a:rPr>
              <a:t>的策略，在多个容器之间共享镜像，每个容器在启动的时候并不需要单独复制一份镜像文件，而是将所有镜像层以只读的方式挂载到一个挂载点，再在上面覆盖一个可读写的容器层。写时复制策略配合分层机制的应用，减少了镜像对磁盘空间的占用和容器启动时间。</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7067058" cy="809178"/>
          </a:xfrm>
        </p:spPr>
        <p:txBody>
          <a:bodyPr/>
          <a:lstStyle/>
          <a:p>
            <a:r>
              <a:rPr lang="zh-CN" altLang="en-US" dirty="0"/>
              <a:t>任务</a:t>
            </a:r>
            <a:r>
              <a:rPr lang="en-US" altLang="zh-CN" dirty="0"/>
              <a:t>2.1 </a:t>
            </a:r>
            <a:r>
              <a:rPr lang="zh-CN" altLang="en-US" dirty="0"/>
              <a:t>查看和管理</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2.1</a:t>
            </a:r>
            <a:endParaRPr lang="zh-CN" alt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
          <p:cNvSpPr txBox="1"/>
          <p:nvPr/>
        </p:nvSpPr>
        <p:spPr>
          <a:xfrm>
            <a:off x="496277" y="1744520"/>
            <a:ext cx="11695723" cy="4524315"/>
          </a:xfrm>
          <a:prstGeom prst="rect">
            <a:avLst/>
          </a:prstGeom>
          <a:noFill/>
        </p:spPr>
        <p:txBody>
          <a:bodyPr wrap="square" rtlCol="0">
            <a:spAutoFit/>
          </a:bodyPr>
          <a:lstStyle/>
          <a:p>
            <a:pPr algn="just" fontAlgn="ctr">
              <a:lnSpc>
                <a:spcPct val="150000"/>
              </a:lnSpc>
            </a:pPr>
            <a:r>
              <a:rPr lang="en-US" altLang="zh-CN" sz="2400" dirty="0">
                <a:latin typeface="+mn-ea"/>
                <a:ea typeface="+mn-ea"/>
              </a:rPr>
              <a:t>2.1.2 </a:t>
            </a:r>
            <a:r>
              <a:rPr lang="en-US" altLang="zh-CN" sz="2400" dirty="0" err="1">
                <a:latin typeface="+mn-ea"/>
                <a:ea typeface="+mn-ea"/>
              </a:rPr>
              <a:t>Docker</a:t>
            </a:r>
            <a:r>
              <a:rPr lang="zh-CN" altLang="en-US" sz="2400" dirty="0">
                <a:latin typeface="+mn-ea"/>
                <a:ea typeface="+mn-ea"/>
              </a:rPr>
              <a:t>镜像仓库</a:t>
            </a:r>
            <a:endParaRPr lang="en-US" altLang="zh-CN" sz="2400" dirty="0">
              <a:latin typeface="+mn-ea"/>
              <a:ea typeface="+mn-ea"/>
            </a:endParaRPr>
          </a:p>
          <a:p>
            <a:pPr algn="just" fontAlgn="ctr">
              <a:lnSpc>
                <a:spcPct val="150000"/>
              </a:lnSpc>
            </a:pPr>
            <a:r>
              <a:rPr lang="en-US" altLang="zh-CN" sz="2400" dirty="0">
                <a:latin typeface="+mn-ea"/>
                <a:ea typeface="+mn-ea"/>
              </a:rPr>
              <a:t>       </a:t>
            </a:r>
            <a:r>
              <a:rPr lang="zh-CN" altLang="zh-CN" sz="2400" dirty="0">
                <a:latin typeface="+mn-ea"/>
                <a:ea typeface="+mn-ea"/>
              </a:rPr>
              <a:t>镜像仓库是集中存放镜像的地方，分为公共</a:t>
            </a:r>
            <a:r>
              <a:rPr lang="zh-CN" altLang="zh-CN" sz="2400">
                <a:latin typeface="+mn-ea"/>
                <a:ea typeface="+mn-ea"/>
              </a:rPr>
              <a:t>仓库和</a:t>
            </a:r>
            <a:r>
              <a:rPr lang="zh-CN" altLang="en-US" sz="2400">
                <a:latin typeface="+mn-ea"/>
                <a:ea typeface="+mn-ea"/>
              </a:rPr>
              <a:t>私有</a:t>
            </a:r>
            <a:r>
              <a:rPr lang="zh-CN" altLang="zh-CN" sz="2400">
                <a:latin typeface="+mn-ea"/>
                <a:ea typeface="+mn-ea"/>
              </a:rPr>
              <a:t>仓库</a:t>
            </a:r>
            <a:r>
              <a:rPr lang="zh-CN" altLang="zh-CN" sz="2400" dirty="0">
                <a:latin typeface="+mn-ea"/>
                <a:ea typeface="+mn-ea"/>
              </a:rPr>
              <a:t>。仓库注册服务器（</a:t>
            </a:r>
            <a:r>
              <a:rPr lang="en-US" altLang="zh-CN" sz="2400" dirty="0">
                <a:latin typeface="+mn-ea"/>
                <a:ea typeface="+mn-ea"/>
              </a:rPr>
              <a:t>Registry</a:t>
            </a:r>
            <a:r>
              <a:rPr lang="zh-CN" altLang="zh-CN" sz="2400" dirty="0">
                <a:latin typeface="+mn-ea"/>
                <a:ea typeface="+mn-ea"/>
              </a:rPr>
              <a:t>）是存放仓库的地方，一个</a:t>
            </a:r>
            <a:r>
              <a:rPr lang="en-US" altLang="zh-CN" sz="2400" dirty="0" err="1">
                <a:latin typeface="+mn-ea"/>
                <a:ea typeface="+mn-ea"/>
              </a:rPr>
              <a:t>Docker</a:t>
            </a:r>
            <a:r>
              <a:rPr lang="en-US" altLang="zh-CN" sz="2400" dirty="0">
                <a:latin typeface="+mn-ea"/>
                <a:ea typeface="+mn-ea"/>
              </a:rPr>
              <a:t> Registry</a:t>
            </a:r>
            <a:r>
              <a:rPr lang="zh-CN" altLang="zh-CN" sz="2400" dirty="0">
                <a:latin typeface="+mn-ea"/>
                <a:ea typeface="+mn-ea"/>
              </a:rPr>
              <a:t>中可私有以包含多个仓库，各个仓库根据不同的标签和镜像名管理各种</a:t>
            </a:r>
            <a:r>
              <a:rPr lang="en-US" altLang="zh-CN" sz="2400" dirty="0" err="1">
                <a:latin typeface="+mn-ea"/>
                <a:ea typeface="+mn-ea"/>
              </a:rPr>
              <a:t>Docker</a:t>
            </a:r>
            <a:r>
              <a:rPr lang="zh-CN" altLang="zh-CN" sz="2400" dirty="0">
                <a:latin typeface="+mn-ea"/>
                <a:ea typeface="+mn-ea"/>
              </a:rPr>
              <a:t>镜像。</a:t>
            </a:r>
            <a:endParaRPr lang="en-US" altLang="zh-CN" sz="2400" dirty="0">
              <a:latin typeface="+mn-ea"/>
              <a:ea typeface="+mn-ea"/>
            </a:endParaRPr>
          </a:p>
          <a:p>
            <a:pPr algn="just" fontAlgn="ctr">
              <a:lnSpc>
                <a:spcPct val="150000"/>
              </a:lnSpc>
            </a:pPr>
            <a:r>
              <a:rPr lang="en-US" altLang="zh-CN" sz="2400" dirty="0">
                <a:latin typeface="+mn-ea"/>
                <a:ea typeface="+mn-ea"/>
              </a:rPr>
              <a:t>       </a:t>
            </a:r>
            <a:r>
              <a:rPr lang="zh-CN" altLang="zh-CN" sz="2400" dirty="0">
                <a:latin typeface="+mn-ea"/>
                <a:ea typeface="+mn-ea"/>
              </a:rPr>
              <a:t>一个镜像仓库中可以包含同一个软件的不同镜像，利用标签进行区别。可以利用</a:t>
            </a:r>
            <a:r>
              <a:rPr lang="en-US" altLang="zh-CN" sz="2400" dirty="0">
                <a:solidFill>
                  <a:srgbClr val="FF0000"/>
                </a:solidFill>
                <a:latin typeface="+mn-ea"/>
                <a:ea typeface="+mn-ea"/>
              </a:rPr>
              <a:t>&lt;</a:t>
            </a:r>
            <a:r>
              <a:rPr lang="zh-CN" altLang="zh-CN" sz="2400" dirty="0">
                <a:solidFill>
                  <a:srgbClr val="FF0000"/>
                </a:solidFill>
                <a:latin typeface="+mn-ea"/>
                <a:ea typeface="+mn-ea"/>
              </a:rPr>
              <a:t>仓库名</a:t>
            </a:r>
            <a:r>
              <a:rPr lang="en-US" altLang="zh-CN" sz="2400" dirty="0">
                <a:solidFill>
                  <a:srgbClr val="FF0000"/>
                </a:solidFill>
                <a:latin typeface="+mn-ea"/>
                <a:ea typeface="+mn-ea"/>
              </a:rPr>
              <a:t>&gt;:&lt;</a:t>
            </a:r>
            <a:r>
              <a:rPr lang="zh-CN" altLang="zh-CN" sz="2400" dirty="0">
                <a:solidFill>
                  <a:srgbClr val="FF0000"/>
                </a:solidFill>
                <a:latin typeface="+mn-ea"/>
                <a:ea typeface="+mn-ea"/>
              </a:rPr>
              <a:t>标签</a:t>
            </a:r>
            <a:r>
              <a:rPr lang="en-US" altLang="zh-CN" sz="2400" dirty="0">
                <a:solidFill>
                  <a:srgbClr val="FF0000"/>
                </a:solidFill>
                <a:latin typeface="+mn-ea"/>
                <a:ea typeface="+mn-ea"/>
              </a:rPr>
              <a:t>&gt;</a:t>
            </a:r>
            <a:r>
              <a:rPr lang="zh-CN" altLang="zh-CN" sz="2400" dirty="0">
                <a:latin typeface="+mn-ea"/>
                <a:ea typeface="+mn-ea"/>
              </a:rPr>
              <a:t>的格式来指定相关软件镜像的版本。例如，</a:t>
            </a:r>
            <a:r>
              <a:rPr lang="en-US" altLang="zh-CN" sz="2400" dirty="0">
                <a:latin typeface="+mn-ea"/>
                <a:ea typeface="+mn-ea"/>
              </a:rPr>
              <a:t>centos:6.5</a:t>
            </a:r>
            <a:r>
              <a:rPr lang="zh-CN" altLang="zh-CN" sz="2400" dirty="0">
                <a:latin typeface="+mn-ea"/>
                <a:ea typeface="+mn-ea"/>
              </a:rPr>
              <a:t>和</a:t>
            </a:r>
            <a:r>
              <a:rPr lang="en-US" altLang="zh-CN" sz="2400" dirty="0">
                <a:latin typeface="+mn-ea"/>
                <a:ea typeface="+mn-ea"/>
              </a:rPr>
              <a:t>centos:7.2</a:t>
            </a:r>
            <a:r>
              <a:rPr lang="zh-CN" altLang="zh-CN" sz="2400" dirty="0">
                <a:latin typeface="+mn-ea"/>
                <a:ea typeface="+mn-ea"/>
              </a:rPr>
              <a:t>代表镜像名为</a:t>
            </a:r>
            <a:r>
              <a:rPr lang="en-US" altLang="zh-CN" sz="2400" dirty="0">
                <a:latin typeface="+mn-ea"/>
                <a:ea typeface="+mn-ea"/>
              </a:rPr>
              <a:t>centos</a:t>
            </a:r>
            <a:r>
              <a:rPr lang="zh-CN" altLang="zh-CN" sz="2400" dirty="0">
                <a:latin typeface="+mn-ea"/>
                <a:ea typeface="+mn-ea"/>
              </a:rPr>
              <a:t>，利用标签</a:t>
            </a:r>
            <a:r>
              <a:rPr lang="en-US" altLang="zh-CN" sz="2400" dirty="0">
                <a:latin typeface="+mn-ea"/>
                <a:ea typeface="+mn-ea"/>
              </a:rPr>
              <a:t>6.5</a:t>
            </a:r>
            <a:r>
              <a:rPr lang="zh-CN" altLang="zh-CN" sz="2400" dirty="0">
                <a:latin typeface="+mn-ea"/>
                <a:ea typeface="+mn-ea"/>
              </a:rPr>
              <a:t>和</a:t>
            </a:r>
            <a:r>
              <a:rPr lang="en-US" altLang="zh-CN" sz="2400" dirty="0">
                <a:latin typeface="+mn-ea"/>
                <a:ea typeface="+mn-ea"/>
              </a:rPr>
              <a:t>7.0</a:t>
            </a:r>
            <a:r>
              <a:rPr lang="zh-CN" altLang="zh-CN" sz="2400" dirty="0">
                <a:latin typeface="+mn-ea"/>
                <a:ea typeface="+mn-ea"/>
              </a:rPr>
              <a:t>来区分版本。如果忽略标签，则默认会使用</a:t>
            </a:r>
            <a:r>
              <a:rPr lang="en-US" altLang="zh-CN" sz="2400" dirty="0">
                <a:latin typeface="+mn-ea"/>
                <a:ea typeface="+mn-ea"/>
              </a:rPr>
              <a:t>latest</a:t>
            </a:r>
            <a:r>
              <a:rPr lang="zh-CN" altLang="zh-CN" sz="2400" dirty="0">
                <a:latin typeface="+mn-ea"/>
                <a:ea typeface="+mn-ea"/>
              </a:rPr>
              <a:t>进行标记。</a:t>
            </a:r>
            <a:endParaRPr lang="en-US" altLang="zh-CN" sz="2400" dirty="0">
              <a:latin typeface="+mn-ea"/>
              <a:ea typeface="+mn-ea"/>
            </a:endParaRPr>
          </a:p>
        </p:txBody>
      </p:sp>
      <p:sp>
        <p:nvSpPr>
          <p:cNvPr id="8" name="文本占位符 4"/>
          <p:cNvSpPr>
            <a:spLocks noGrp="1"/>
          </p:cNvSpPr>
          <p:nvPr>
            <p:ph type="body" sz="quarter" idx="11"/>
          </p:nvPr>
        </p:nvSpPr>
        <p:spPr>
          <a:xfrm>
            <a:off x="3023999" y="105223"/>
            <a:ext cx="7034401" cy="809178"/>
          </a:xfrm>
        </p:spPr>
        <p:txBody>
          <a:bodyPr/>
          <a:lstStyle/>
          <a:p>
            <a:r>
              <a:rPr lang="zh-CN" altLang="en-US" dirty="0"/>
              <a:t>任务</a:t>
            </a:r>
            <a:r>
              <a:rPr lang="en-US" altLang="zh-CN" dirty="0"/>
              <a:t>2.1 </a:t>
            </a:r>
            <a:r>
              <a:rPr lang="zh-CN" altLang="en-US" dirty="0"/>
              <a:t>查看和管理</a:t>
            </a:r>
            <a:r>
              <a:rPr lang="en-US" altLang="zh-CN" dirty="0" err="1"/>
              <a:t>Docker</a:t>
            </a:r>
            <a:r>
              <a:rPr lang="zh-CN" altLang="en-US" dirty="0"/>
              <a:t>镜像</a:t>
            </a:r>
            <a:endParaRPr lang="zh-CN" altLang="zh-CN" dirty="0"/>
          </a:p>
        </p:txBody>
      </p:sp>
      <p:sp>
        <p:nvSpPr>
          <p:cNvPr id="9" name="文本占位符 11"/>
          <p:cNvSpPr>
            <a:spLocks noGrp="1"/>
          </p:cNvSpPr>
          <p:nvPr>
            <p:ph type="body" sz="quarter" idx="15"/>
          </p:nvPr>
        </p:nvSpPr>
        <p:spPr>
          <a:xfrm>
            <a:off x="3023999" y="914401"/>
            <a:ext cx="4549775" cy="609600"/>
          </a:xfrm>
        </p:spPr>
        <p:txBody>
          <a:bodyPr/>
          <a:lstStyle/>
          <a:p>
            <a:r>
              <a:rPr lang="zh-CN" altLang="en-US" sz="3200" b="1" dirty="0"/>
              <a:t>相关知识</a:t>
            </a:r>
            <a:endParaRPr lang="zh-CN" altLang="en-US" sz="3200" b="1" dirty="0"/>
          </a:p>
        </p:txBody>
      </p:sp>
      <p:sp>
        <p:nvSpPr>
          <p:cNvPr id="11" name="文本占位符 2"/>
          <p:cNvSpPr>
            <a:spLocks noGrp="1"/>
          </p:cNvSpPr>
          <p:nvPr>
            <p:ph type="body" sz="quarter" idx="13"/>
          </p:nvPr>
        </p:nvSpPr>
        <p:spPr>
          <a:xfrm>
            <a:off x="-165356" y="580829"/>
            <a:ext cx="1077685" cy="827919"/>
          </a:xfrm>
        </p:spPr>
        <p:txBody>
          <a:bodyPr/>
          <a:lstStyle/>
          <a:p>
            <a:r>
              <a:rPr lang="en-US" altLang="zh-CN" sz="4000" dirty="0"/>
              <a:t>2.1</a:t>
            </a:r>
            <a:endParaRPr lang="zh-CN" altLang="en-US" sz="4000" dirty="0"/>
          </a:p>
        </p:txBody>
      </p:sp>
    </p:spTree>
  </p:cSld>
  <p:clrMapOvr>
    <a:masterClrMapping/>
  </p:clrMapOvr>
</p:sld>
</file>

<file path=ppt/theme/theme1.xml><?xml version="1.0" encoding="utf-8"?>
<a:theme xmlns:a="http://schemas.openxmlformats.org/drawingml/2006/main" name="Office 主题">
  <a:themeElements>
    <a:clrScheme name="蓝色">
      <a:dk1>
        <a:sysClr val="windowText" lastClr="000000"/>
      </a:dk1>
      <a:lt1>
        <a:sysClr val="window" lastClr="FFFFFF"/>
      </a:lt1>
      <a:dk2>
        <a:srgbClr val="1F497D"/>
      </a:dk2>
      <a:lt2>
        <a:srgbClr val="EEECE1"/>
      </a:lt2>
      <a:accent1>
        <a:srgbClr val="00B0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7249</Words>
  <Application>WPS 演示</Application>
  <PresentationFormat>宽屏</PresentationFormat>
  <Paragraphs>497</Paragraphs>
  <Slides>43</Slides>
  <Notes>36</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43</vt:i4>
      </vt:variant>
    </vt:vector>
  </HeadingPairs>
  <TitlesOfParts>
    <vt:vector size="57" baseType="lpstr">
      <vt:lpstr>Arial</vt:lpstr>
      <vt:lpstr>宋体</vt:lpstr>
      <vt:lpstr>Wingdings</vt:lpstr>
      <vt:lpstr>Calibri</vt:lpstr>
      <vt:lpstr>Calibri Light</vt:lpstr>
      <vt:lpstr>微软雅黑</vt:lpstr>
      <vt:lpstr>Segoe UI Semilight</vt:lpstr>
      <vt:lpstr>Calibri</vt:lpstr>
      <vt:lpstr>方正兰亭超细黑简体</vt:lpstr>
      <vt:lpstr>黑体</vt:lpstr>
      <vt:lpstr>Times New Roman</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伴我同行</cp:lastModifiedBy>
  <cp:revision>1011</cp:revision>
  <dcterms:created xsi:type="dcterms:W3CDTF">2022-03-04T06:22:59Z</dcterms:created>
  <dcterms:modified xsi:type="dcterms:W3CDTF">2022-03-04T06:39:20Z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AAC8A44AE35449A58ECD4B95F7B338B5</vt:lpwstr>
  </property>
  <property fmtid="{D5CDD505-2E9C-101B-9397-08002B2CF9AE}" pid="3" name="KSOProductBuildVer">
    <vt:lpwstr>2052-11.1.0.11365</vt:lpwstr>
  </property>
</Properties>
</file>