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407" r:id="rId2"/>
    <p:sldId id="430" r:id="rId3"/>
    <p:sldId id="431" r:id="rId4"/>
    <p:sldId id="340" r:id="rId5"/>
    <p:sldId id="417"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64" r:id="rId33"/>
    <p:sldId id="458" r:id="rId34"/>
    <p:sldId id="459" r:id="rId35"/>
    <p:sldId id="465" r:id="rId36"/>
    <p:sldId id="466" r:id="rId37"/>
    <p:sldId id="467" r:id="rId38"/>
    <p:sldId id="429" r:id="rId39"/>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72C4"/>
    <a:srgbClr val="11B0E9"/>
    <a:srgbClr val="3399FF"/>
    <a:srgbClr val="6DEDD8"/>
    <a:srgbClr val="404040"/>
    <a:srgbClr val="2898D6"/>
    <a:srgbClr val="7FC3E7"/>
    <a:srgbClr val="00B0F0"/>
    <a:srgbClr val="41E8CD"/>
    <a:srgbClr val="007D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83" autoAdjust="0"/>
    <p:restoredTop sz="88018" autoAdjust="0"/>
  </p:normalViewPr>
  <p:slideViewPr>
    <p:cSldViewPr snapToGrid="0">
      <p:cViewPr varScale="1">
        <p:scale>
          <a:sx n="66" d="100"/>
          <a:sy n="66" d="100"/>
        </p:scale>
        <p:origin x="99" y="201"/>
      </p:cViewPr>
      <p:guideLst>
        <p:guide orient="horz" pos="2160"/>
        <p:guide pos="3840"/>
      </p:guideLst>
    </p:cSldViewPr>
  </p:slideViewPr>
  <p:outlineViewPr>
    <p:cViewPr>
      <p:scale>
        <a:sx n="33" d="100"/>
        <a:sy n="33" d="100"/>
      </p:scale>
      <p:origin x="0" y="4362"/>
    </p:cViewPr>
  </p:outlineViewPr>
  <p:notesTextViewPr>
    <p:cViewPr>
      <p:scale>
        <a:sx n="1" d="1"/>
        <a:sy n="1" d="1"/>
      </p:scale>
      <p:origin x="0" y="0"/>
    </p:cViewPr>
  </p:notesTextViewPr>
  <p:notesViewPr>
    <p:cSldViewPr snapToGrid="0">
      <p:cViewPr varScale="1">
        <p:scale>
          <a:sx n="57" d="100"/>
          <a:sy n="57" d="100"/>
        </p:scale>
        <p:origin x="2499" y="42"/>
      </p:cViewPr>
      <p:guideLst>
        <p:guide orient="horz" pos="2880"/>
        <p:guide pos="2160"/>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218F53-036D-42D9-89B6-3327261F1ED8}" type="datetimeFigureOut">
              <a:rPr lang="zh-CN" altLang="en-US" smtClean="0"/>
              <a:pPr/>
              <a:t>2020/9/28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BFE77F-D0C7-470C-AF9A-B00186779AFF}" type="slidenum">
              <a:rPr lang="zh-CN" altLang="en-US" smtClean="0"/>
              <a:pPr/>
              <a:t>‹#›</a:t>
            </a:fld>
            <a:endParaRPr lang="zh-CN" altLang="en-US"/>
          </a:p>
        </p:txBody>
      </p:sp>
    </p:spTree>
    <p:extLst>
      <p:ext uri="{BB962C8B-B14F-4D97-AF65-F5344CB8AC3E}">
        <p14:creationId xmlns:p14="http://schemas.microsoft.com/office/powerpoint/2010/main" val="358957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02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3025"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5B0FBECB-D1BF-4B92-B178-AA60E3B9FE43}" type="datetime1">
              <a:rPr lang="zh-CN" altLang="en-US"/>
              <a:pPr/>
              <a:t>2020/9/28</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0">
              <a:spcBef>
                <a:spcPct val="30000"/>
              </a:spcBef>
              <a:buFontTx/>
              <a:buNone/>
            </a:pPr>
            <a:r>
              <a:rPr lang="zh-CN" sz="1200">
                <a:latin typeface="Arial" pitchFamily="34" charset="0"/>
              </a:rPr>
              <a:t>单击此处编辑母版文本样式</a:t>
            </a:r>
          </a:p>
          <a:p>
            <a:pPr defTabSz="0">
              <a:spcBef>
                <a:spcPct val="30000"/>
              </a:spcBef>
              <a:buFontTx/>
              <a:buNone/>
            </a:pPr>
            <a:r>
              <a:rPr lang="zh-CN" sz="1200">
                <a:latin typeface="Arial" pitchFamily="34" charset="0"/>
              </a:rPr>
              <a:t>第二级</a:t>
            </a:r>
          </a:p>
          <a:p>
            <a:pPr defTabSz="0">
              <a:spcBef>
                <a:spcPct val="30000"/>
              </a:spcBef>
              <a:buFontTx/>
              <a:buNone/>
            </a:pPr>
            <a:r>
              <a:rPr lang="zh-CN" sz="1200">
                <a:latin typeface="Arial" pitchFamily="34" charset="0"/>
              </a:rPr>
              <a:t>第三级</a:t>
            </a:r>
          </a:p>
          <a:p>
            <a:pPr defTabSz="0">
              <a:spcBef>
                <a:spcPct val="30000"/>
              </a:spcBef>
              <a:buFontTx/>
              <a:buNone/>
            </a:pPr>
            <a:r>
              <a:rPr lang="zh-CN" sz="1200">
                <a:latin typeface="Arial" pitchFamily="34" charset="0"/>
              </a:rPr>
              <a:t>第四级</a:t>
            </a:r>
          </a:p>
          <a:p>
            <a:pPr defTabSz="0">
              <a:spcBef>
                <a:spcPct val="30000"/>
              </a:spcBef>
              <a:buFontTx/>
              <a:buNone/>
            </a:pPr>
            <a:r>
              <a:rPr lang="zh-CN" sz="1200">
                <a:latin typeface="Arial" pitchFamily="34" charset="0"/>
              </a:rPr>
              <a:t>第五级</a:t>
            </a:r>
          </a:p>
        </p:txBody>
      </p:sp>
      <p:sp>
        <p:nvSpPr>
          <p:cNvPr id="2054" name="页脚占位符 5"/>
          <p:cNvSpPr>
            <a:spLocks noGrp="1" noChangeArrowheads="1"/>
          </p:cNvSpPr>
          <p:nvPr>
            <p:ph type="ftr" sz="quarter" idx="4"/>
          </p:nvPr>
        </p:nvSpPr>
        <p:spPr bwMode="auto">
          <a:xfrm>
            <a:off x="0" y="8685213"/>
            <a:ext cx="29702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6BC31853-57FE-4155-A74E-EBB727E004B5}" type="slidenum">
              <a:rPr lang="zh-CN" altLang="en-US"/>
              <a:pPr/>
              <a:t>‹#›</a:t>
            </a:fld>
            <a:endParaRPr lang="zh-CN" altLang="en-US" sz="1200"/>
          </a:p>
        </p:txBody>
      </p:sp>
    </p:spTree>
    <p:extLst>
      <p:ext uri="{BB962C8B-B14F-4D97-AF65-F5344CB8AC3E}">
        <p14:creationId xmlns:p14="http://schemas.microsoft.com/office/powerpoint/2010/main" val="33273732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5</a:t>
            </a:fld>
            <a:endParaRPr lang="zh-CN" altLang="en-US" sz="1200"/>
          </a:p>
        </p:txBody>
      </p:sp>
    </p:spTree>
    <p:extLst>
      <p:ext uri="{BB962C8B-B14F-4D97-AF65-F5344CB8AC3E}">
        <p14:creationId xmlns:p14="http://schemas.microsoft.com/office/powerpoint/2010/main" val="882867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14</a:t>
            </a:fld>
            <a:endParaRPr lang="zh-CN" altLang="en-US" sz="1200"/>
          </a:p>
        </p:txBody>
      </p:sp>
    </p:spTree>
    <p:extLst>
      <p:ext uri="{BB962C8B-B14F-4D97-AF65-F5344CB8AC3E}">
        <p14:creationId xmlns:p14="http://schemas.microsoft.com/office/powerpoint/2010/main" val="2380363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15</a:t>
            </a:fld>
            <a:endParaRPr lang="zh-CN" altLang="en-US" sz="1200"/>
          </a:p>
        </p:txBody>
      </p:sp>
    </p:spTree>
    <p:extLst>
      <p:ext uri="{BB962C8B-B14F-4D97-AF65-F5344CB8AC3E}">
        <p14:creationId xmlns:p14="http://schemas.microsoft.com/office/powerpoint/2010/main" val="805818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16</a:t>
            </a:fld>
            <a:endParaRPr lang="zh-CN" altLang="en-US" sz="1200"/>
          </a:p>
        </p:txBody>
      </p:sp>
    </p:spTree>
    <p:extLst>
      <p:ext uri="{BB962C8B-B14F-4D97-AF65-F5344CB8AC3E}">
        <p14:creationId xmlns:p14="http://schemas.microsoft.com/office/powerpoint/2010/main" val="151841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17</a:t>
            </a:fld>
            <a:endParaRPr lang="zh-CN" altLang="en-US" sz="1200"/>
          </a:p>
        </p:txBody>
      </p:sp>
    </p:spTree>
    <p:extLst>
      <p:ext uri="{BB962C8B-B14F-4D97-AF65-F5344CB8AC3E}">
        <p14:creationId xmlns:p14="http://schemas.microsoft.com/office/powerpoint/2010/main" val="1888391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18</a:t>
            </a:fld>
            <a:endParaRPr lang="zh-CN" altLang="en-US" sz="1200"/>
          </a:p>
        </p:txBody>
      </p:sp>
    </p:spTree>
    <p:extLst>
      <p:ext uri="{BB962C8B-B14F-4D97-AF65-F5344CB8AC3E}">
        <p14:creationId xmlns:p14="http://schemas.microsoft.com/office/powerpoint/2010/main" val="2960703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19</a:t>
            </a:fld>
            <a:endParaRPr lang="zh-CN" altLang="en-US" sz="1200"/>
          </a:p>
        </p:txBody>
      </p:sp>
    </p:spTree>
    <p:extLst>
      <p:ext uri="{BB962C8B-B14F-4D97-AF65-F5344CB8AC3E}">
        <p14:creationId xmlns:p14="http://schemas.microsoft.com/office/powerpoint/2010/main" val="3343322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20</a:t>
            </a:fld>
            <a:endParaRPr lang="zh-CN" altLang="en-US" sz="1200"/>
          </a:p>
        </p:txBody>
      </p:sp>
    </p:spTree>
    <p:extLst>
      <p:ext uri="{BB962C8B-B14F-4D97-AF65-F5344CB8AC3E}">
        <p14:creationId xmlns:p14="http://schemas.microsoft.com/office/powerpoint/2010/main" val="1240383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21</a:t>
            </a:fld>
            <a:endParaRPr lang="zh-CN" altLang="en-US" sz="1200"/>
          </a:p>
        </p:txBody>
      </p:sp>
    </p:spTree>
    <p:extLst>
      <p:ext uri="{BB962C8B-B14F-4D97-AF65-F5344CB8AC3E}">
        <p14:creationId xmlns:p14="http://schemas.microsoft.com/office/powerpoint/2010/main" val="795946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23</a:t>
            </a:fld>
            <a:endParaRPr lang="zh-CN" altLang="en-US" sz="1200"/>
          </a:p>
        </p:txBody>
      </p:sp>
    </p:spTree>
    <p:extLst>
      <p:ext uri="{BB962C8B-B14F-4D97-AF65-F5344CB8AC3E}">
        <p14:creationId xmlns:p14="http://schemas.microsoft.com/office/powerpoint/2010/main" val="2895650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24</a:t>
            </a:fld>
            <a:endParaRPr lang="zh-CN" altLang="en-US" sz="1200"/>
          </a:p>
        </p:txBody>
      </p:sp>
    </p:spTree>
    <p:extLst>
      <p:ext uri="{BB962C8B-B14F-4D97-AF65-F5344CB8AC3E}">
        <p14:creationId xmlns:p14="http://schemas.microsoft.com/office/powerpoint/2010/main" val="12313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6</a:t>
            </a:fld>
            <a:endParaRPr lang="zh-CN" altLang="en-US" sz="1200"/>
          </a:p>
        </p:txBody>
      </p:sp>
    </p:spTree>
    <p:extLst>
      <p:ext uri="{BB962C8B-B14F-4D97-AF65-F5344CB8AC3E}">
        <p14:creationId xmlns:p14="http://schemas.microsoft.com/office/powerpoint/2010/main" val="2314082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25</a:t>
            </a:fld>
            <a:endParaRPr lang="zh-CN" altLang="en-US" sz="1200"/>
          </a:p>
        </p:txBody>
      </p:sp>
    </p:spTree>
    <p:extLst>
      <p:ext uri="{BB962C8B-B14F-4D97-AF65-F5344CB8AC3E}">
        <p14:creationId xmlns:p14="http://schemas.microsoft.com/office/powerpoint/2010/main" val="1110825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26</a:t>
            </a:fld>
            <a:endParaRPr lang="zh-CN" altLang="en-US" sz="1200"/>
          </a:p>
        </p:txBody>
      </p:sp>
    </p:spTree>
    <p:extLst>
      <p:ext uri="{BB962C8B-B14F-4D97-AF65-F5344CB8AC3E}">
        <p14:creationId xmlns:p14="http://schemas.microsoft.com/office/powerpoint/2010/main" val="49346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27</a:t>
            </a:fld>
            <a:endParaRPr lang="zh-CN" altLang="en-US" sz="1200"/>
          </a:p>
        </p:txBody>
      </p:sp>
    </p:spTree>
    <p:extLst>
      <p:ext uri="{BB962C8B-B14F-4D97-AF65-F5344CB8AC3E}">
        <p14:creationId xmlns:p14="http://schemas.microsoft.com/office/powerpoint/2010/main" val="4170067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28</a:t>
            </a:fld>
            <a:endParaRPr lang="zh-CN" altLang="en-US" sz="1200"/>
          </a:p>
        </p:txBody>
      </p:sp>
    </p:spTree>
    <p:extLst>
      <p:ext uri="{BB962C8B-B14F-4D97-AF65-F5344CB8AC3E}">
        <p14:creationId xmlns:p14="http://schemas.microsoft.com/office/powerpoint/2010/main" val="244896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29</a:t>
            </a:fld>
            <a:endParaRPr lang="zh-CN" altLang="en-US" sz="1200"/>
          </a:p>
        </p:txBody>
      </p:sp>
    </p:spTree>
    <p:extLst>
      <p:ext uri="{BB962C8B-B14F-4D97-AF65-F5344CB8AC3E}">
        <p14:creationId xmlns:p14="http://schemas.microsoft.com/office/powerpoint/2010/main" val="3219353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30</a:t>
            </a:fld>
            <a:endParaRPr lang="zh-CN" altLang="en-US" sz="1200"/>
          </a:p>
        </p:txBody>
      </p:sp>
    </p:spTree>
    <p:extLst>
      <p:ext uri="{BB962C8B-B14F-4D97-AF65-F5344CB8AC3E}">
        <p14:creationId xmlns:p14="http://schemas.microsoft.com/office/powerpoint/2010/main" val="58082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31</a:t>
            </a:fld>
            <a:endParaRPr lang="zh-CN" altLang="en-US" sz="1200"/>
          </a:p>
        </p:txBody>
      </p:sp>
    </p:spTree>
    <p:extLst>
      <p:ext uri="{BB962C8B-B14F-4D97-AF65-F5344CB8AC3E}">
        <p14:creationId xmlns:p14="http://schemas.microsoft.com/office/powerpoint/2010/main" val="3138607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32</a:t>
            </a:fld>
            <a:endParaRPr lang="zh-CN" altLang="en-US" sz="1200"/>
          </a:p>
        </p:txBody>
      </p:sp>
    </p:spTree>
    <p:extLst>
      <p:ext uri="{BB962C8B-B14F-4D97-AF65-F5344CB8AC3E}">
        <p14:creationId xmlns:p14="http://schemas.microsoft.com/office/powerpoint/2010/main" val="545832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33</a:t>
            </a:fld>
            <a:endParaRPr lang="zh-CN" altLang="en-US" sz="1200"/>
          </a:p>
        </p:txBody>
      </p:sp>
    </p:spTree>
    <p:extLst>
      <p:ext uri="{BB962C8B-B14F-4D97-AF65-F5344CB8AC3E}">
        <p14:creationId xmlns:p14="http://schemas.microsoft.com/office/powerpoint/2010/main" val="3922730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34</a:t>
            </a:fld>
            <a:endParaRPr lang="zh-CN" altLang="en-US" sz="1200"/>
          </a:p>
        </p:txBody>
      </p:sp>
    </p:spTree>
    <p:extLst>
      <p:ext uri="{BB962C8B-B14F-4D97-AF65-F5344CB8AC3E}">
        <p14:creationId xmlns:p14="http://schemas.microsoft.com/office/powerpoint/2010/main" val="396921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7</a:t>
            </a:fld>
            <a:endParaRPr lang="zh-CN" altLang="en-US" sz="1200"/>
          </a:p>
        </p:txBody>
      </p:sp>
    </p:spTree>
    <p:extLst>
      <p:ext uri="{BB962C8B-B14F-4D97-AF65-F5344CB8AC3E}">
        <p14:creationId xmlns:p14="http://schemas.microsoft.com/office/powerpoint/2010/main" val="852486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35</a:t>
            </a:fld>
            <a:endParaRPr lang="zh-CN" altLang="en-US" sz="1200"/>
          </a:p>
        </p:txBody>
      </p:sp>
    </p:spTree>
    <p:extLst>
      <p:ext uri="{BB962C8B-B14F-4D97-AF65-F5344CB8AC3E}">
        <p14:creationId xmlns:p14="http://schemas.microsoft.com/office/powerpoint/2010/main" val="2356155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36</a:t>
            </a:fld>
            <a:endParaRPr lang="zh-CN" altLang="en-US" sz="1200"/>
          </a:p>
        </p:txBody>
      </p:sp>
    </p:spTree>
    <p:extLst>
      <p:ext uri="{BB962C8B-B14F-4D97-AF65-F5344CB8AC3E}">
        <p14:creationId xmlns:p14="http://schemas.microsoft.com/office/powerpoint/2010/main" val="3630541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37</a:t>
            </a:fld>
            <a:endParaRPr lang="zh-CN" altLang="en-US" sz="1200"/>
          </a:p>
        </p:txBody>
      </p:sp>
    </p:spTree>
    <p:extLst>
      <p:ext uri="{BB962C8B-B14F-4D97-AF65-F5344CB8AC3E}">
        <p14:creationId xmlns:p14="http://schemas.microsoft.com/office/powerpoint/2010/main" val="247442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8</a:t>
            </a:fld>
            <a:endParaRPr lang="zh-CN" altLang="en-US" sz="1200"/>
          </a:p>
        </p:txBody>
      </p:sp>
    </p:spTree>
    <p:extLst>
      <p:ext uri="{BB962C8B-B14F-4D97-AF65-F5344CB8AC3E}">
        <p14:creationId xmlns:p14="http://schemas.microsoft.com/office/powerpoint/2010/main" val="408425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9</a:t>
            </a:fld>
            <a:endParaRPr lang="zh-CN" altLang="en-US" sz="1200"/>
          </a:p>
        </p:txBody>
      </p:sp>
    </p:spTree>
    <p:extLst>
      <p:ext uri="{BB962C8B-B14F-4D97-AF65-F5344CB8AC3E}">
        <p14:creationId xmlns:p14="http://schemas.microsoft.com/office/powerpoint/2010/main" val="111605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10</a:t>
            </a:fld>
            <a:endParaRPr lang="zh-CN" altLang="en-US" sz="1200"/>
          </a:p>
        </p:txBody>
      </p:sp>
    </p:spTree>
    <p:extLst>
      <p:ext uri="{BB962C8B-B14F-4D97-AF65-F5344CB8AC3E}">
        <p14:creationId xmlns:p14="http://schemas.microsoft.com/office/powerpoint/2010/main" val="400254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11</a:t>
            </a:fld>
            <a:endParaRPr lang="zh-CN" altLang="en-US" sz="1200"/>
          </a:p>
        </p:txBody>
      </p:sp>
    </p:spTree>
    <p:extLst>
      <p:ext uri="{BB962C8B-B14F-4D97-AF65-F5344CB8AC3E}">
        <p14:creationId xmlns:p14="http://schemas.microsoft.com/office/powerpoint/2010/main" val="1377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12</a:t>
            </a:fld>
            <a:endParaRPr lang="zh-CN" altLang="en-US" sz="1200"/>
          </a:p>
        </p:txBody>
      </p:sp>
    </p:spTree>
    <p:extLst>
      <p:ext uri="{BB962C8B-B14F-4D97-AF65-F5344CB8AC3E}">
        <p14:creationId xmlns:p14="http://schemas.microsoft.com/office/powerpoint/2010/main" val="225941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2020/9/28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13</a:t>
            </a:fld>
            <a:endParaRPr lang="zh-CN" altLang="en-US" sz="1200"/>
          </a:p>
        </p:txBody>
      </p:sp>
    </p:spTree>
    <p:extLst>
      <p:ext uri="{BB962C8B-B14F-4D97-AF65-F5344CB8AC3E}">
        <p14:creationId xmlns:p14="http://schemas.microsoft.com/office/powerpoint/2010/main" val="2105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1" i="0" u="none" strike="noStrike" cap="none" normalizeH="0" baseline="0" dirty="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317177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416350"/>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3</a:t>
            </a:r>
            <a:endParaRPr lang="zh-CN" altLang="en-US" dirty="0"/>
          </a:p>
        </p:txBody>
      </p:sp>
      <p:sp>
        <p:nvSpPr>
          <p:cNvPr id="22" name="文本占位符 2"/>
          <p:cNvSpPr>
            <a:spLocks noGrp="1"/>
          </p:cNvSpPr>
          <p:nvPr>
            <p:ph type="body" sz="quarter" idx="1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endParaRPr lang="zh-CN" altLang="en-US" dirty="0"/>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721856" y="2182547"/>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sp>
        <p:nvSpPr>
          <p:cNvPr id="17" name="圆角矩形 16"/>
          <p:cNvSpPr/>
          <p:nvPr userDrawn="1"/>
        </p:nvSpPr>
        <p:spPr>
          <a:xfrm rot="10800000" flipV="1">
            <a:off x="695621" y="5695950"/>
            <a:ext cx="2850653" cy="611653"/>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sz="2000" dirty="0">
              <a:latin typeface="微软雅黑" panose="020B0503020204020204" pitchFamily="34" charset="-122"/>
              <a:ea typeface="微软雅黑" panose="020B0503020204020204" pitchFamily="34" charset="-122"/>
            </a:endParaRPr>
          </a:p>
        </p:txBody>
      </p:sp>
      <p:sp>
        <p:nvSpPr>
          <p:cNvPr id="23" name="文本占位符 2"/>
          <p:cNvSpPr>
            <a:spLocks noGrp="1"/>
          </p:cNvSpPr>
          <p:nvPr>
            <p:ph type="body" sz="quarter" idx="14" hasCustomPrompt="1"/>
          </p:nvPr>
        </p:nvSpPr>
        <p:spPr>
          <a:xfrm>
            <a:off x="-92075" y="5765944"/>
            <a:ext cx="4549775" cy="495156"/>
          </a:xfrm>
        </p:spPr>
        <p:txBody>
          <a:bodyPr/>
          <a:lstStyle>
            <a:lvl1pPr marL="0" indent="0" algn="ctr">
              <a:buNone/>
              <a:defRPr sz="2000" b="0">
                <a:solidFill>
                  <a:schemeClr val="bg1"/>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grpSp>
        <p:nvGrpSpPr>
          <p:cNvPr id="24" name="组合 23"/>
          <p:cNvGrpSpPr/>
          <p:nvPr userDrawn="1"/>
        </p:nvGrpSpPr>
        <p:grpSpPr>
          <a:xfrm>
            <a:off x="10394978" y="211599"/>
            <a:ext cx="2080110" cy="1255630"/>
            <a:chOff x="9308250" y="152843"/>
            <a:chExt cx="3083581" cy="1861361"/>
          </a:xfrm>
        </p:grpSpPr>
        <p:sp>
          <p:nvSpPr>
            <p:cNvPr id="25" name="矩形 24"/>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4513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14" name="矩形 13"/>
          <p:cNvSpPr/>
          <p:nvPr userDrawn="1"/>
        </p:nvSpPr>
        <p:spPr bwMode="auto">
          <a:xfrm>
            <a:off x="-9525" y="-4534"/>
            <a:ext cx="12217398" cy="6857999"/>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5874" y="-119287"/>
            <a:ext cx="2114352" cy="1286328"/>
            <a:chOff x="-177800" y="-127000"/>
            <a:chExt cx="2614611" cy="1590675"/>
          </a:xfrm>
        </p:grpSpPr>
        <p:sp>
          <p:nvSpPr>
            <p:cNvPr id="13" name="矩形 12"/>
            <p:cNvSpPr/>
            <p:nvPr userDrawn="1"/>
          </p:nvSpPr>
          <p:spPr>
            <a:xfrm>
              <a:off x="-177800" y="463550"/>
              <a:ext cx="1204912"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010783" y="546001"/>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420358" y="546001"/>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1010783"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625145" y="848819"/>
              <a:ext cx="606880" cy="61485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540488"/>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130439" y="-75035"/>
            <a:ext cx="704850" cy="1532727"/>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3</a:t>
            </a:r>
            <a:endParaRPr lang="zh-CN" altLang="en-US" dirty="0"/>
          </a:p>
        </p:txBody>
      </p:sp>
      <p:sp>
        <p:nvSpPr>
          <p:cNvPr id="17" name="文本占位符 2"/>
          <p:cNvSpPr>
            <a:spLocks noGrp="1"/>
          </p:cNvSpPr>
          <p:nvPr>
            <p:ph type="body" sz="quarter" idx="14" hasCustomPrompt="1"/>
          </p:nvPr>
        </p:nvSpPr>
        <p:spPr>
          <a:xfrm>
            <a:off x="2156462" y="190422"/>
            <a:ext cx="3962400" cy="751809"/>
          </a:xfrm>
          <a:prstGeom prst="rect">
            <a:avLst/>
          </a:prstGeom>
        </p:spPr>
        <p:txBody>
          <a:bodyPr wrap="square">
            <a:spAutoFit/>
          </a:bodyPr>
          <a:lstStyle>
            <a:lvl1pPr marL="0" indent="0">
              <a:buNone/>
              <a:defRPr b="1">
                <a:solidFill>
                  <a:schemeClr val="tx1">
                    <a:lumMod val="65000"/>
                    <a:lumOff val="35000"/>
                  </a:schemeClr>
                </a:solidFill>
              </a:defRPr>
            </a:lvl1pPr>
          </a:lstStyle>
          <a:p>
            <a:pPr lvl="0"/>
            <a:r>
              <a:rPr lang="zh-CN" altLang="en-US" dirty="0"/>
              <a:t>输入标题</a:t>
            </a:r>
          </a:p>
        </p:txBody>
      </p:sp>
      <p:sp>
        <p:nvSpPr>
          <p:cNvPr id="24" name="文本占位符 2"/>
          <p:cNvSpPr>
            <a:spLocks noGrp="1"/>
          </p:cNvSpPr>
          <p:nvPr>
            <p:ph type="body" sz="quarter" idx="16" hasCustomPrompt="1"/>
          </p:nvPr>
        </p:nvSpPr>
        <p:spPr>
          <a:xfrm>
            <a:off x="2162700" y="765847"/>
            <a:ext cx="4549775" cy="609600"/>
          </a:xfrm>
        </p:spPr>
        <p:txBody>
          <a:bodyPr/>
          <a:lstStyle>
            <a:lvl1pPr marL="0" indent="0">
              <a:buNone/>
              <a:defRPr sz="2400" b="0">
                <a:solidFill>
                  <a:schemeClr val="tx1">
                    <a:lumMod val="65000"/>
                    <a:lumOff val="35000"/>
                  </a:schemeClr>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输入文本输入</a:t>
            </a:r>
          </a:p>
        </p:txBody>
      </p:sp>
      <p:sp>
        <p:nvSpPr>
          <p:cNvPr id="25" name="矩形 24"/>
          <p:cNvSpPr/>
          <p:nvPr userDrawn="1"/>
        </p:nvSpPr>
        <p:spPr>
          <a:xfrm>
            <a:off x="6084353" y="252859"/>
            <a:ext cx="6133045" cy="750441"/>
          </a:xfrm>
          <a:prstGeom prst="rect">
            <a:avLst/>
          </a:prstGeom>
          <a:gradFill>
            <a:gsLst>
              <a:gs pos="0">
                <a:schemeClr val="accent1">
                  <a:lumMod val="5000"/>
                  <a:lumOff val="95000"/>
                  <a:alpha val="0"/>
                </a:schemeClr>
              </a:gs>
              <a:gs pos="78000">
                <a:srgbClr val="11B0E9"/>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26" name="组 97"/>
          <p:cNvGrpSpPr/>
          <p:nvPr userDrawn="1"/>
        </p:nvGrpSpPr>
        <p:grpSpPr>
          <a:xfrm>
            <a:off x="8814189" y="329060"/>
            <a:ext cx="3441689" cy="573186"/>
            <a:chOff x="9284089" y="252855"/>
            <a:chExt cx="2907908" cy="484289"/>
          </a:xfrm>
        </p:grpSpPr>
        <p:grpSp>
          <p:nvGrpSpPr>
            <p:cNvPr id="27" name="组 98"/>
            <p:cNvGrpSpPr/>
            <p:nvPr/>
          </p:nvGrpSpPr>
          <p:grpSpPr>
            <a:xfrm>
              <a:off x="11454105" y="252856"/>
              <a:ext cx="737892" cy="484288"/>
              <a:chOff x="11454105" y="252856"/>
              <a:chExt cx="737892" cy="484288"/>
            </a:xfrm>
          </p:grpSpPr>
          <p:grpSp>
            <p:nvGrpSpPr>
              <p:cNvPr id="29" name="组 100"/>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2898D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2898D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99"/>
              <p:cNvGrpSpPr/>
              <p:nvPr/>
            </p:nvGrpSpPr>
            <p:grpSpPr>
              <a:xfrm>
                <a:off x="11454105" y="252857"/>
                <a:ext cx="491115" cy="484287"/>
                <a:chOff x="1528922" y="220271"/>
                <a:chExt cx="1284096" cy="1266241"/>
              </a:xfrm>
            </p:grpSpPr>
            <p:sp>
              <p:nvSpPr>
                <p:cNvPr id="31" name="圆角矩形 30"/>
                <p:cNvSpPr/>
                <p:nvPr/>
              </p:nvSpPr>
              <p:spPr>
                <a:xfrm rot="16200000" flipV="1">
                  <a:off x="1537849" y="211344"/>
                  <a:ext cx="1266241" cy="1284096"/>
                </a:xfrm>
                <a:prstGeom prst="roundRect">
                  <a:avLst>
                    <a:gd name="adj" fmla="val 5039"/>
                  </a:avLst>
                </a:prstGeom>
                <a:solidFill>
                  <a:srgbClr val="2898D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a:spLocks/>
                </p:cNvSpPr>
                <p:nvPr/>
              </p:nvSpPr>
              <p:spPr bwMode="auto">
                <a:xfrm>
                  <a:off x="1804149" y="499515"/>
                  <a:ext cx="733646"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28" name="文本框 99"/>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40" name="文本占位符 14"/>
          <p:cNvSpPr>
            <a:spLocks noGrp="1"/>
          </p:cNvSpPr>
          <p:nvPr>
            <p:ph type="body" sz="quarter" idx="18" hasCustomPrompt="1"/>
          </p:nvPr>
        </p:nvSpPr>
        <p:spPr>
          <a:xfrm>
            <a:off x="6248637" y="332859"/>
            <a:ext cx="4549775" cy="609600"/>
          </a:xfrm>
        </p:spPr>
        <p:txBody>
          <a:bodyPr/>
          <a:lstStyle>
            <a:lvl1pPr marL="0" indent="0">
              <a:buNone/>
              <a:defRPr sz="2800">
                <a:solidFill>
                  <a:schemeClr val="bg1"/>
                </a:solidFill>
              </a:defRPr>
            </a:lvl1pPr>
          </a:lstStyle>
          <a:p>
            <a:r>
              <a:rPr lang="zh-CN" altLang="en-US" dirty="0">
                <a:solidFill>
                  <a:schemeClr val="bg1"/>
                </a:solidFill>
              </a:rPr>
              <a:t>输入副标题</a:t>
            </a:r>
          </a:p>
        </p:txBody>
      </p:sp>
    </p:spTree>
    <p:extLst>
      <p:ext uri="{BB962C8B-B14F-4D97-AF65-F5344CB8AC3E}">
        <p14:creationId xmlns:p14="http://schemas.microsoft.com/office/powerpoint/2010/main" val="600494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416350"/>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17" name="文本占位符 2"/>
          <p:cNvSpPr>
            <a:spLocks noGrp="1"/>
          </p:cNvSpPr>
          <p:nvPr>
            <p:ph type="body" sz="quarter" idx="14" hasCustomPrompt="1"/>
          </p:nvPr>
        </p:nvSpPr>
        <p:spPr>
          <a:xfrm>
            <a:off x="2950141" y="346514"/>
            <a:ext cx="3962400" cy="754374"/>
          </a:xfrm>
          <a:prstGeom prst="rect">
            <a:avLst/>
          </a:prstGeom>
        </p:spPr>
        <p:txBody>
          <a:bodyPr wrap="square">
            <a:spAutoFit/>
          </a:bodyPr>
          <a:lstStyle>
            <a:lvl1pPr marL="0" indent="0">
              <a:buNone/>
              <a:defRPr b="1">
                <a:solidFill>
                  <a:schemeClr val="accent1"/>
                </a:solidFill>
              </a:defRPr>
            </a:lvl1pPr>
          </a:lstStyle>
          <a:p>
            <a:pPr lvl="0"/>
            <a:r>
              <a:rPr lang="en-US" altLang="zh-CN" dirty="0" err="1"/>
              <a:t>OpenStack</a:t>
            </a:r>
            <a:r>
              <a:rPr lang="zh-CN" altLang="en-US" dirty="0"/>
              <a:t>项目</a:t>
            </a:r>
          </a:p>
        </p:txBody>
      </p:sp>
      <p:sp>
        <p:nvSpPr>
          <p:cNvPr id="24" name="文本占位符 2"/>
          <p:cNvSpPr>
            <a:spLocks noGrp="1"/>
          </p:cNvSpPr>
          <p:nvPr>
            <p:ph type="body" sz="quarter" idx="16"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任务实现</a:t>
            </a:r>
          </a:p>
        </p:txBody>
      </p:sp>
      <p:sp>
        <p:nvSpPr>
          <p:cNvPr id="39" name="圆角矩形 38"/>
          <p:cNvSpPr/>
          <p:nvPr userDrawn="1"/>
        </p:nvSpPr>
        <p:spPr>
          <a:xfrm>
            <a:off x="-304800" y="1844435"/>
            <a:ext cx="11168739" cy="4628936"/>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0" name="圆角矩形 39"/>
          <p:cNvSpPr/>
          <p:nvPr userDrawn="1"/>
        </p:nvSpPr>
        <p:spPr>
          <a:xfrm>
            <a:off x="-304800" y="1679335"/>
            <a:ext cx="11168739" cy="4628936"/>
          </a:xfrm>
          <a:prstGeom prst="roundRect">
            <a:avLst>
              <a:gd name="adj" fmla="val 0"/>
            </a:avLst>
          </a:prstGeom>
          <a:solidFill>
            <a:srgbClr val="7FC3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圆角矩形 40"/>
          <p:cNvSpPr/>
          <p:nvPr userDrawn="1"/>
        </p:nvSpPr>
        <p:spPr>
          <a:xfrm rot="16200000" flipV="1">
            <a:off x="11799416" y="4424056"/>
            <a:ext cx="770655" cy="769253"/>
          </a:xfrm>
          <a:prstGeom prst="roundRect">
            <a:avLst>
              <a:gd name="adj" fmla="val 5039"/>
            </a:avLst>
          </a:prstGeom>
          <a:solidFill>
            <a:srgbClr val="7FC3E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2" name="圆角矩形 41"/>
          <p:cNvSpPr/>
          <p:nvPr userDrawn="1"/>
        </p:nvSpPr>
        <p:spPr>
          <a:xfrm rot="16200000" flipV="1">
            <a:off x="11799416" y="5324189"/>
            <a:ext cx="770655" cy="769253"/>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3" name="圆角矩形 42"/>
          <p:cNvSpPr/>
          <p:nvPr userDrawn="1"/>
        </p:nvSpPr>
        <p:spPr>
          <a:xfrm rot="16200000" flipV="1">
            <a:off x="11799414" y="2656672"/>
            <a:ext cx="770655" cy="769257"/>
          </a:xfrm>
          <a:prstGeom prst="roundRect">
            <a:avLst>
              <a:gd name="adj" fmla="val 5039"/>
            </a:avLst>
          </a:prstGeom>
          <a:solidFill>
            <a:srgbClr val="7FC3E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4" name="圆角矩形 43"/>
          <p:cNvSpPr/>
          <p:nvPr userDrawn="1"/>
        </p:nvSpPr>
        <p:spPr>
          <a:xfrm rot="16200000" flipV="1">
            <a:off x="11799414" y="3556806"/>
            <a:ext cx="770655" cy="769257"/>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5" name="圆角矩形 44"/>
          <p:cNvSpPr/>
          <p:nvPr userDrawn="1"/>
        </p:nvSpPr>
        <p:spPr>
          <a:xfrm rot="16200000" flipV="1">
            <a:off x="11799416" y="1736152"/>
            <a:ext cx="770655" cy="769257"/>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6" name="文本占位符 4"/>
          <p:cNvSpPr>
            <a:spLocks noGrp="1"/>
          </p:cNvSpPr>
          <p:nvPr>
            <p:ph type="body" sz="quarter" idx="17"/>
          </p:nvPr>
        </p:nvSpPr>
        <p:spPr>
          <a:xfrm>
            <a:off x="10595426" y="1609725"/>
            <a:ext cx="653596" cy="5248275"/>
          </a:xfrm>
        </p:spPr>
        <p:txBody>
          <a:bodyPr/>
          <a:lstStyle>
            <a:lvl2pPr marL="457200" indent="0">
              <a:buNone/>
              <a:defRPr sz="2800" b="1">
                <a:solidFill>
                  <a:schemeClr val="tx1">
                    <a:lumMod val="65000"/>
                    <a:lumOff val="35000"/>
                  </a:schemeClr>
                </a:solidFill>
              </a:defRPr>
            </a:lvl2pPr>
          </a:lstStyle>
          <a:p>
            <a:pPr lvl="1"/>
            <a:endParaRPr lang="zh-CN" altLang="en-US" dirty="0"/>
          </a:p>
        </p:txBody>
      </p:sp>
    </p:spTree>
    <p:extLst>
      <p:ext uri="{BB962C8B-B14F-4D97-AF65-F5344CB8AC3E}">
        <p14:creationId xmlns:p14="http://schemas.microsoft.com/office/powerpoint/2010/main" val="352149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矩形 11"/>
          <p:cNvSpPr/>
          <p:nvPr userDrawn="1"/>
        </p:nvSpPr>
        <p:spPr bwMode="auto">
          <a:xfrm>
            <a:off x="0" y="-124529"/>
            <a:ext cx="12192000" cy="6982529"/>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userDrawn="1"/>
        </p:nvSpPr>
        <p:spPr>
          <a:xfrm>
            <a:off x="2813050" y="2298700"/>
            <a:ext cx="5994400" cy="312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8807449" y="4378592"/>
            <a:ext cx="1155701" cy="104430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9963149" y="3334284"/>
            <a:ext cx="1155701" cy="104430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820147" y="2289976"/>
            <a:ext cx="1155701" cy="10443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7600944" y="1245668"/>
            <a:ext cx="1155701" cy="10443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657348" y="4378592"/>
            <a:ext cx="1155701" cy="10443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1657347" y="3334284"/>
            <a:ext cx="1155701" cy="10443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占位符 18"/>
          <p:cNvSpPr>
            <a:spLocks noGrp="1"/>
          </p:cNvSpPr>
          <p:nvPr>
            <p:ph type="body" sz="quarter" idx="10" hasCustomPrompt="1"/>
          </p:nvPr>
        </p:nvSpPr>
        <p:spPr>
          <a:xfrm>
            <a:off x="4379409" y="2501900"/>
            <a:ext cx="2861681" cy="2048766"/>
          </a:xfrm>
          <a:prstGeom prst="rect">
            <a:avLst/>
          </a:prstGeom>
        </p:spPr>
        <p:txBody>
          <a:bodyPr wrap="none">
            <a:spAutoFit/>
          </a:bodyPr>
          <a:lstStyle>
            <a:lvl1pPr marL="0" indent="0">
              <a:buNone/>
              <a:defRPr kumimoji="1" lang="zh-CN" altLang="en-US" sz="6600" b="1" dirty="0">
                <a:solidFill>
                  <a:schemeClr val="bg1"/>
                </a:solidFill>
              </a:defRPr>
            </a:lvl1pPr>
          </a:lstStyle>
          <a:p>
            <a:pPr algn="ctr"/>
            <a:r>
              <a:rPr kumimoji="1" lang="en-US" altLang="zh-CN" sz="6600" b="1" dirty="0">
                <a:solidFill>
                  <a:schemeClr val="bg1"/>
                </a:solidFill>
              </a:rPr>
              <a:t>THANK</a:t>
            </a:r>
            <a:r>
              <a:rPr kumimoji="1" lang="zh-CN" altLang="en-US" sz="6600" b="1" dirty="0">
                <a:solidFill>
                  <a:schemeClr val="bg1"/>
                </a:solidFill>
              </a:rPr>
              <a:t> </a:t>
            </a:r>
            <a:endParaRPr kumimoji="1" lang="en-US" altLang="zh-CN" sz="6600" b="1" dirty="0">
              <a:solidFill>
                <a:schemeClr val="bg1"/>
              </a:solidFill>
            </a:endParaRPr>
          </a:p>
          <a:p>
            <a:pPr algn="ctr"/>
            <a:r>
              <a:rPr kumimoji="1" lang="en-US" altLang="zh-CN" sz="6600" b="1" dirty="0">
                <a:solidFill>
                  <a:schemeClr val="bg1"/>
                </a:solidFill>
              </a:rPr>
              <a:t>YOU!</a:t>
            </a:r>
            <a:endParaRPr kumimoji="1" lang="zh-CN" altLang="en-US" sz="6600" b="1" dirty="0">
              <a:solidFill>
                <a:schemeClr val="bg1"/>
              </a:solidFill>
            </a:endParaRPr>
          </a:p>
        </p:txBody>
      </p:sp>
      <p:grpSp>
        <p:nvGrpSpPr>
          <p:cNvPr id="11" name="组合 10"/>
          <p:cNvGrpSpPr/>
          <p:nvPr userDrawn="1"/>
        </p:nvGrpSpPr>
        <p:grpSpPr>
          <a:xfrm>
            <a:off x="-177800" y="-127000"/>
            <a:ext cx="2614611" cy="1590675"/>
            <a:chOff x="-177800" y="-127000"/>
            <a:chExt cx="2614611" cy="1590675"/>
          </a:xfrm>
        </p:grpSpPr>
        <p:sp>
          <p:nvSpPr>
            <p:cNvPr id="21" name="矩形 20"/>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22" name="矩形 21"/>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0043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83000">
              <a:srgbClr val="E6E3DE"/>
            </a:gs>
            <a:gs pos="20000">
              <a:srgbClr val="F7F4ED"/>
            </a:gs>
          </a:gsLst>
          <a:path path="circle">
            <a:fillToRect l="50000" t="50000" r="50000" b="50000"/>
          </a:path>
        </a:gra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0281" y="1308606"/>
            <a:ext cx="6858000" cy="68580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flipV="1">
            <a:off x="6965734" y="-2076852"/>
            <a:ext cx="6858000" cy="6858000"/>
          </a:xfrm>
          <a:prstGeom prst="rect">
            <a:avLst/>
          </a:prstGeom>
        </p:spPr>
      </p:pic>
    </p:spTree>
    <p:extLst>
      <p:ext uri="{BB962C8B-B14F-4D97-AF65-F5344CB8AC3E}">
        <p14:creationId xmlns:p14="http://schemas.microsoft.com/office/powerpoint/2010/main" val="422764524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1" name="矩形 10"/>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1" i="0" u="none" strike="noStrike" cap="none" normalizeH="0" baseline="0" dirty="0">
              <a:ln>
                <a:noFill/>
              </a:ln>
              <a:solidFill>
                <a:schemeClr val="tx1"/>
              </a:solidFill>
              <a:effectLst/>
              <a:latin typeface="Calibri" pitchFamily="34" charset="0"/>
              <a:ea typeface="宋体" pitchFamily="2" charset="-122"/>
            </a:endParaRPr>
          </a:p>
        </p:txBody>
      </p:sp>
      <p:grpSp>
        <p:nvGrpSpPr>
          <p:cNvPr id="2" name="组合 1"/>
          <p:cNvGrpSpPr/>
          <p:nvPr userDrawn="1"/>
        </p:nvGrpSpPr>
        <p:grpSpPr>
          <a:xfrm>
            <a:off x="-177800" y="-127000"/>
            <a:ext cx="2614611" cy="1590675"/>
            <a:chOff x="-177800" y="-127000"/>
            <a:chExt cx="2614611" cy="1590675"/>
          </a:xfrm>
        </p:grpSpPr>
        <p:sp>
          <p:nvSpPr>
            <p:cNvPr id="6" name="矩形 5"/>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8" name="矩形 7"/>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userDrawn="1"/>
        </p:nvSpPr>
        <p:spPr>
          <a:xfrm>
            <a:off x="1538288" y="2460973"/>
            <a:ext cx="1181100" cy="11811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3143249" y="3414714"/>
            <a:ext cx="1181100" cy="11811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2443162" y="27622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3" name="标题 2"/>
          <p:cNvSpPr>
            <a:spLocks noGrp="1"/>
          </p:cNvSpPr>
          <p:nvPr>
            <p:ph type="title" hasCustomPrompt="1"/>
          </p:nvPr>
        </p:nvSpPr>
        <p:spPr>
          <a:xfrm>
            <a:off x="2627577" y="2926604"/>
            <a:ext cx="694267" cy="798513"/>
          </a:xfrm>
        </p:spPr>
        <p:txBody>
          <a:bodyPr/>
          <a:lstStyle>
            <a:lvl1pPr>
              <a:defRPr sz="7200" b="1">
                <a:solidFill>
                  <a:schemeClr val="bg1"/>
                </a:solidFill>
                <a:latin typeface="+mn-lt"/>
              </a:defRPr>
            </a:lvl1pPr>
          </a:lstStyle>
          <a:p>
            <a:r>
              <a:rPr lang="en-US" altLang="zh-CN" dirty="0"/>
              <a:t>1</a:t>
            </a:r>
            <a:endParaRPr lang="zh-CN" altLang="en-US" dirty="0"/>
          </a:p>
        </p:txBody>
      </p:sp>
      <p:sp>
        <p:nvSpPr>
          <p:cNvPr id="20" name="文本占位符 21"/>
          <p:cNvSpPr>
            <a:spLocks noGrp="1"/>
          </p:cNvSpPr>
          <p:nvPr>
            <p:ph type="body" sz="quarter" idx="14" hasCustomPrompt="1"/>
          </p:nvPr>
        </p:nvSpPr>
        <p:spPr>
          <a:xfrm>
            <a:off x="4633457" y="2007344"/>
            <a:ext cx="5405967" cy="670120"/>
          </a:xfrm>
          <a:prstGeom prst="rect">
            <a:avLst/>
          </a:prstGeom>
          <a:noFill/>
        </p:spPr>
        <p:txBody>
          <a:bodyPr wrap="square" rtlCol="0">
            <a:spAutoFit/>
          </a:bodyPr>
          <a:lstStyle>
            <a:lvl1pPr marL="0" indent="0">
              <a:buNone/>
              <a:defRPr lang="zh-CN" altLang="en-US" sz="2800" b="1" dirty="0">
                <a:solidFill>
                  <a:srgbClr val="00B0F0"/>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sp>
        <p:nvSpPr>
          <p:cNvPr id="22" name="文本占位符 21"/>
          <p:cNvSpPr>
            <a:spLocks noGrp="1"/>
          </p:cNvSpPr>
          <p:nvPr>
            <p:ph type="body" sz="quarter" idx="15" hasCustomPrompt="1"/>
          </p:nvPr>
        </p:nvSpPr>
        <p:spPr>
          <a:xfrm>
            <a:off x="4633456" y="2703560"/>
            <a:ext cx="58821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spTree>
    <p:extLst>
      <p:ext uri="{BB962C8B-B14F-4D97-AF65-F5344CB8AC3E}">
        <p14:creationId xmlns:p14="http://schemas.microsoft.com/office/powerpoint/2010/main" val="10918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6" name="矩形 5"/>
          <p:cNvSpPr/>
          <p:nvPr userDrawn="1"/>
        </p:nvSpPr>
        <p:spPr>
          <a:xfrm>
            <a:off x="4972050" y="-1"/>
            <a:ext cx="7219950" cy="6934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676650" y="-1"/>
            <a:ext cx="1295401" cy="117054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676650" y="1158607"/>
            <a:ext cx="1295401" cy="117054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676650" y="2280173"/>
            <a:ext cx="1295401" cy="465402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2381248" y="1158607"/>
            <a:ext cx="1295401" cy="117054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085846" y="1158607"/>
            <a:ext cx="1295401" cy="117054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209556" y="1146672"/>
            <a:ext cx="1295401" cy="1170543"/>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085846" y="0"/>
            <a:ext cx="1295401" cy="117054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4972053" y="1158607"/>
            <a:ext cx="7219947" cy="1170543"/>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21"/>
          <p:cNvSpPr>
            <a:spLocks noGrp="1"/>
          </p:cNvSpPr>
          <p:nvPr>
            <p:ph type="body" sz="quarter" idx="11"/>
          </p:nvPr>
        </p:nvSpPr>
        <p:spPr>
          <a:xfrm>
            <a:off x="5181607" y="1365313"/>
            <a:ext cx="5405967" cy="757130"/>
          </a:xfrm>
          <a:prstGeom prst="rect">
            <a:avLst/>
          </a:prstGeom>
          <a:noFill/>
        </p:spPr>
        <p:txBody>
          <a:bodyPr wrap="square" rtlCol="0">
            <a:spAutoFit/>
          </a:bodyPr>
          <a:lstStyle>
            <a:lvl1pPr marL="0" indent="0">
              <a:buNone/>
              <a:defRPr lang="zh-CN" altLang="en-US" sz="4800" b="1" dirty="0">
                <a:solidFill>
                  <a:schemeClr val="bg1"/>
                </a:solidFill>
              </a:defRPr>
            </a:lvl1pPr>
          </a:lstStyle>
          <a:p>
            <a:pPr marL="0" lvl="0" defTabSz="914377"/>
            <a:endParaRPr lang="zh-CN" altLang="en-US" dirty="0"/>
          </a:p>
        </p:txBody>
      </p:sp>
      <p:sp>
        <p:nvSpPr>
          <p:cNvPr id="16" name="文本占位符 21"/>
          <p:cNvSpPr>
            <a:spLocks noGrp="1"/>
          </p:cNvSpPr>
          <p:nvPr>
            <p:ph type="body" sz="quarter" idx="12"/>
          </p:nvPr>
        </p:nvSpPr>
        <p:spPr>
          <a:xfrm>
            <a:off x="5181606" y="2508676"/>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17" name="文本占位符 21"/>
          <p:cNvSpPr>
            <a:spLocks noGrp="1"/>
          </p:cNvSpPr>
          <p:nvPr>
            <p:ph type="body" sz="quarter" idx="13"/>
          </p:nvPr>
        </p:nvSpPr>
        <p:spPr>
          <a:xfrm>
            <a:off x="5181606" y="3256640"/>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18" name="文本占位符 21"/>
          <p:cNvSpPr>
            <a:spLocks noGrp="1"/>
          </p:cNvSpPr>
          <p:nvPr>
            <p:ph type="body" sz="quarter" idx="14"/>
          </p:nvPr>
        </p:nvSpPr>
        <p:spPr>
          <a:xfrm>
            <a:off x="5181606" y="4004604"/>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19" name="文本占位符 21"/>
          <p:cNvSpPr>
            <a:spLocks noGrp="1"/>
          </p:cNvSpPr>
          <p:nvPr>
            <p:ph type="body" sz="quarter" idx="15"/>
          </p:nvPr>
        </p:nvSpPr>
        <p:spPr>
          <a:xfrm>
            <a:off x="5181606" y="4752568"/>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20" name="文本占位符 21"/>
          <p:cNvSpPr>
            <a:spLocks noGrp="1"/>
          </p:cNvSpPr>
          <p:nvPr>
            <p:ph type="body" sz="quarter" idx="16"/>
          </p:nvPr>
        </p:nvSpPr>
        <p:spPr>
          <a:xfrm>
            <a:off x="5181606" y="5465653"/>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21" name="文本占位符 21"/>
          <p:cNvSpPr>
            <a:spLocks noGrp="1"/>
          </p:cNvSpPr>
          <p:nvPr>
            <p:ph type="body" sz="quarter" idx="17"/>
          </p:nvPr>
        </p:nvSpPr>
        <p:spPr>
          <a:xfrm>
            <a:off x="5181606" y="6213617"/>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Tree>
    <p:extLst>
      <p:ext uri="{BB962C8B-B14F-4D97-AF65-F5344CB8AC3E}">
        <p14:creationId xmlns:p14="http://schemas.microsoft.com/office/powerpoint/2010/main" val="248416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089529"/>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22" name="文本占位符 2"/>
          <p:cNvSpPr>
            <a:spLocks noGrp="1"/>
          </p:cNvSpPr>
          <p:nvPr>
            <p:ph type="body" sz="quarter" idx="11"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初识云计算</a:t>
            </a:r>
          </a:p>
        </p:txBody>
      </p:sp>
      <p:sp>
        <p:nvSpPr>
          <p:cNvPr id="31" name="文本占位符 2"/>
          <p:cNvSpPr>
            <a:spLocks noGrp="1"/>
          </p:cNvSpPr>
          <p:nvPr>
            <p:ph type="body" sz="quarter" idx="14" hasCustomPrompt="1"/>
          </p:nvPr>
        </p:nvSpPr>
        <p:spPr>
          <a:xfrm>
            <a:off x="733425" y="2208653"/>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721856" y="2937275"/>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spTree>
    <p:extLst>
      <p:ext uri="{BB962C8B-B14F-4D97-AF65-F5344CB8AC3E}">
        <p14:creationId xmlns:p14="http://schemas.microsoft.com/office/powerpoint/2010/main" val="341136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089529"/>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22" name="文本占位符 2"/>
          <p:cNvSpPr>
            <a:spLocks noGrp="1"/>
          </p:cNvSpPr>
          <p:nvPr>
            <p:ph type="body" sz="quarter" idx="11"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初识云计算</a:t>
            </a:r>
          </a:p>
        </p:txBody>
      </p:sp>
      <p:sp>
        <p:nvSpPr>
          <p:cNvPr id="31" name="文本占位符 2"/>
          <p:cNvSpPr>
            <a:spLocks noGrp="1"/>
          </p:cNvSpPr>
          <p:nvPr>
            <p:ph type="body" sz="quarter" idx="14" hasCustomPrompt="1"/>
          </p:nvPr>
        </p:nvSpPr>
        <p:spPr>
          <a:xfrm>
            <a:off x="733425" y="2208653"/>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721856" y="2937275"/>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grpSp>
        <p:nvGrpSpPr>
          <p:cNvPr id="17" name="组合 16"/>
          <p:cNvGrpSpPr/>
          <p:nvPr userDrawn="1"/>
        </p:nvGrpSpPr>
        <p:grpSpPr>
          <a:xfrm>
            <a:off x="10394978" y="211599"/>
            <a:ext cx="2080110" cy="1255630"/>
            <a:chOff x="9308250" y="152843"/>
            <a:chExt cx="3083581" cy="1861361"/>
          </a:xfrm>
        </p:grpSpPr>
        <p:sp>
          <p:nvSpPr>
            <p:cNvPr id="23" name="矩形 22"/>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7597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089529"/>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22" name="文本占位符 2"/>
          <p:cNvSpPr>
            <a:spLocks noGrp="1"/>
          </p:cNvSpPr>
          <p:nvPr>
            <p:ph type="body" sz="quarter" idx="11"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初识云计算</a:t>
            </a:r>
          </a:p>
        </p:txBody>
      </p:sp>
      <p:sp>
        <p:nvSpPr>
          <p:cNvPr id="31" name="文本占位符 2"/>
          <p:cNvSpPr>
            <a:spLocks noGrp="1"/>
          </p:cNvSpPr>
          <p:nvPr>
            <p:ph type="body" sz="quarter" idx="14" hasCustomPrompt="1"/>
          </p:nvPr>
        </p:nvSpPr>
        <p:spPr>
          <a:xfrm>
            <a:off x="733425" y="1393600"/>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721856" y="2182547"/>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grpSp>
        <p:nvGrpSpPr>
          <p:cNvPr id="17" name="组合 16"/>
          <p:cNvGrpSpPr/>
          <p:nvPr userDrawn="1"/>
        </p:nvGrpSpPr>
        <p:grpSpPr>
          <a:xfrm>
            <a:off x="10394978" y="211599"/>
            <a:ext cx="2080110" cy="1255630"/>
            <a:chOff x="9308250" y="152843"/>
            <a:chExt cx="3083581" cy="1861361"/>
          </a:xfrm>
        </p:grpSpPr>
        <p:sp>
          <p:nvSpPr>
            <p:cNvPr id="23" name="矩形 22"/>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4988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532727"/>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2</a:t>
            </a:r>
            <a:endParaRPr lang="zh-CN" altLang="en-US" dirty="0"/>
          </a:p>
        </p:txBody>
      </p:sp>
      <p:sp>
        <p:nvSpPr>
          <p:cNvPr id="17" name="文本占位符 2"/>
          <p:cNvSpPr>
            <a:spLocks noGrp="1"/>
          </p:cNvSpPr>
          <p:nvPr>
            <p:ph type="body" sz="quarter" idx="14"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虚拟化的概念</a:t>
            </a:r>
          </a:p>
        </p:txBody>
      </p:sp>
      <p:sp>
        <p:nvSpPr>
          <p:cNvPr id="23" name="文本占位符 2"/>
          <p:cNvSpPr>
            <a:spLocks noGrp="1"/>
          </p:cNvSpPr>
          <p:nvPr>
            <p:ph type="body" sz="quarter" idx="15" hasCustomPrompt="1"/>
          </p:nvPr>
        </p:nvSpPr>
        <p:spPr>
          <a:xfrm>
            <a:off x="733425" y="2208653"/>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24" name="文本占位符 2"/>
          <p:cNvSpPr>
            <a:spLocks noGrp="1"/>
          </p:cNvSpPr>
          <p:nvPr>
            <p:ph type="body" sz="quarter" idx="16"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grpSp>
        <p:nvGrpSpPr>
          <p:cNvPr id="22" name="组合 21"/>
          <p:cNvGrpSpPr/>
          <p:nvPr userDrawn="1"/>
        </p:nvGrpSpPr>
        <p:grpSpPr>
          <a:xfrm>
            <a:off x="10394978" y="211599"/>
            <a:ext cx="2080110" cy="1255630"/>
            <a:chOff x="9308250" y="152843"/>
            <a:chExt cx="3083581" cy="1861361"/>
          </a:xfrm>
        </p:grpSpPr>
        <p:sp>
          <p:nvSpPr>
            <p:cNvPr id="25" name="矩形 24"/>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6310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416350"/>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3</a:t>
            </a:r>
            <a:endParaRPr lang="zh-CN" altLang="en-US" dirty="0"/>
          </a:p>
        </p:txBody>
      </p:sp>
      <p:sp>
        <p:nvSpPr>
          <p:cNvPr id="22" name="文本占位符 2"/>
          <p:cNvSpPr>
            <a:spLocks noGrp="1"/>
          </p:cNvSpPr>
          <p:nvPr>
            <p:ph type="body" sz="quarter" idx="1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endParaRPr lang="zh-CN" altLang="en-US" dirty="0"/>
          </a:p>
        </p:txBody>
      </p:sp>
      <p:sp>
        <p:nvSpPr>
          <p:cNvPr id="31" name="文本占位符 2"/>
          <p:cNvSpPr>
            <a:spLocks noGrp="1"/>
          </p:cNvSpPr>
          <p:nvPr>
            <p:ph type="body" sz="quarter" idx="14" hasCustomPrompt="1"/>
          </p:nvPr>
        </p:nvSpPr>
        <p:spPr>
          <a:xfrm>
            <a:off x="428625" y="2970653"/>
            <a:ext cx="4549775" cy="459066"/>
          </a:xfrm>
        </p:spPr>
        <p:txBody>
          <a:bodyPr/>
          <a:lstStyle>
            <a:lvl1pPr marL="0" indent="0">
              <a:lnSpc>
                <a:spcPct val="100000"/>
              </a:lnSpc>
              <a:spcBef>
                <a:spcPts val="0"/>
              </a:spcBef>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en-US" altLang="zh-CN" dirty="0"/>
          </a:p>
          <a:p>
            <a:pPr lvl="0"/>
            <a:endParaRPr lang="zh-CN" altLang="en-US" dirty="0"/>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417056" y="3940575"/>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grpSp>
        <p:nvGrpSpPr>
          <p:cNvPr id="17" name="组合 16"/>
          <p:cNvGrpSpPr/>
          <p:nvPr userDrawn="1"/>
        </p:nvGrpSpPr>
        <p:grpSpPr>
          <a:xfrm>
            <a:off x="10394978" y="211599"/>
            <a:ext cx="2080110" cy="1255630"/>
            <a:chOff x="9308250" y="152843"/>
            <a:chExt cx="3083581" cy="1861361"/>
          </a:xfrm>
        </p:grpSpPr>
        <p:sp>
          <p:nvSpPr>
            <p:cNvPr id="23" name="矩形 22"/>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3087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标题占位符 1"/>
          <p:cNvSpPr>
            <a:spLocks noGrp="1" noChangeArrowheads="1"/>
          </p:cNvSpPr>
          <p:nvPr>
            <p:ph type="title" idx="4294967295"/>
          </p:nvPr>
        </p:nvSpPr>
        <p:spPr bwMode="auto">
          <a:xfrm>
            <a:off x="838200" y="63863"/>
            <a:ext cx="105156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Light" charset="0"/>
              </a:rPr>
              <a:t>单击此处编辑母版标题样式</a:t>
            </a:r>
          </a:p>
        </p:txBody>
      </p:sp>
      <p:sp>
        <p:nvSpPr>
          <p:cNvPr id="1028" name="文本占位符 2"/>
          <p:cNvSpPr>
            <a:spLocks noGrp="1" noChangeArrowheads="1"/>
          </p:cNvSpPr>
          <p:nvPr>
            <p:ph type="body" idx="1"/>
          </p:nvPr>
        </p:nvSpPr>
        <p:spPr bwMode="auto">
          <a:xfrm>
            <a:off x="838200" y="979715"/>
            <a:ext cx="10515600" cy="51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a:sym typeface="Calibri" pitchFamily="34" charset="0"/>
              </a:rPr>
              <a:t>单击此处编辑母版文本样式</a:t>
            </a:r>
          </a:p>
          <a:p>
            <a:pPr lvl="1"/>
            <a:r>
              <a:rPr lang="zh-CN" dirty="0">
                <a:sym typeface="Calibri" pitchFamily="34" charset="0"/>
              </a:rPr>
              <a:t>第二级</a:t>
            </a:r>
          </a:p>
          <a:p>
            <a:pPr lvl="2"/>
            <a:r>
              <a:rPr lang="zh-CN" dirty="0">
                <a:sym typeface="Calibri" pitchFamily="34" charset="0"/>
              </a:rPr>
              <a:t>第三级</a:t>
            </a:r>
          </a:p>
          <a:p>
            <a:pPr lvl="3"/>
            <a:r>
              <a:rPr lang="zh-CN" dirty="0">
                <a:sym typeface="Calibri" pitchFamily="34" charset="0"/>
              </a:rPr>
              <a:t>第四级</a:t>
            </a:r>
          </a:p>
          <a:p>
            <a:pPr lvl="4"/>
            <a:r>
              <a:rPr lang="zh-CN" dirty="0">
                <a:sym typeface="Calibri" pitchFamily="34" charset="0"/>
              </a:rPr>
              <a:t>第五级</a:t>
            </a:r>
          </a:p>
        </p:txBody>
      </p:sp>
      <p:sp>
        <p:nvSpPr>
          <p:cNvPr id="1030"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宋体" pitchFamily="2" charset="-122"/>
                <a:ea typeface="宋体" pitchFamily="2" charset="-122"/>
                <a:sym typeface="Calibri" pitchFamily="34" charset="0"/>
              </a:defRPr>
            </a:lvl1pPr>
          </a:lstStyle>
          <a:p>
            <a:r>
              <a:rPr lang="zh-CN" altLang="en-US"/>
              <a:t>版权所有： 南京第五十五所计算开发有限公司</a:t>
            </a:r>
            <a:endParaRPr lang="zh-CN" altLang="zh-CN"/>
          </a:p>
        </p:txBody>
      </p:sp>
      <p:sp>
        <p:nvSpPr>
          <p:cNvPr id="1035"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b="1">
                <a:solidFill>
                  <a:srgbClr val="C00000"/>
                </a:solidFill>
                <a:latin typeface="宋体" pitchFamily="2" charset="-122"/>
                <a:ea typeface="宋体" pitchFamily="2" charset="-122"/>
              </a:defRPr>
            </a:lvl1pPr>
          </a:lstStyle>
          <a:p>
            <a:pPr algn="l"/>
            <a:fld id="{23F96CF8-27D6-4507-B7E4-8667B630D5ED}" type="slidenum">
              <a:rPr lang="zh-CN" altLang="zh-CN" smtClean="0"/>
              <a:pPr algn="l"/>
              <a:t>‹#›</a:t>
            </a:fld>
            <a:endParaRPr lang="zh-CN" altLang="zh-CN"/>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86" r:id="rId4"/>
    <p:sldLayoutId id="2147483685" r:id="rId5"/>
    <p:sldLayoutId id="2147483652" r:id="rId6"/>
    <p:sldLayoutId id="2147483682" r:id="rId7"/>
    <p:sldLayoutId id="2147483679" r:id="rId8"/>
    <p:sldLayoutId id="2147483684" r:id="rId9"/>
    <p:sldLayoutId id="2147483683" r:id="rId10"/>
    <p:sldLayoutId id="2147483680" r:id="rId11"/>
    <p:sldLayoutId id="2147483681" r:id="rId12"/>
    <p:sldLayoutId id="2147483675" r:id="rId13"/>
  </p:sldLayoutIdLst>
  <p:hf sldNum="0" hdr="0" ftr="0"/>
  <p:txStyles>
    <p:title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charset="0"/>
        </a:defRPr>
      </a:lvl1pPr>
      <a:lvl2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2pPr>
      <a:lvl3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3pPr>
      <a:lvl4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4pPr>
      <a:lvl5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5pPr>
      <a:lvl6pPr marL="4572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6pPr>
      <a:lvl7pPr marL="9144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7pPr>
      <a:lvl8pPr marL="13716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8pPr>
      <a:lvl9pPr marL="18288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9pPr>
    </p:titleStyle>
    <p:bodyStyle>
      <a:lvl1pPr marL="228600" indent="-228600" algn="l" defTabSz="0" rtl="0" eaLnBrk="0" fontAlgn="base" hangingPunct="0">
        <a:lnSpc>
          <a:spcPct val="130000"/>
        </a:lnSpc>
        <a:spcBef>
          <a:spcPts val="1000"/>
        </a:spcBef>
        <a:spcAft>
          <a:spcPct val="0"/>
        </a:spcAft>
        <a:buFont typeface="Arial" pitchFamily="34" charset="0"/>
        <a:buChar char="•"/>
        <a:defRPr sz="3600">
          <a:solidFill>
            <a:schemeClr val="tx1"/>
          </a:solidFill>
          <a:latin typeface="+mn-lt"/>
          <a:ea typeface="+mn-ea"/>
          <a:cs typeface="+mn-cs"/>
          <a:sym typeface="Calibri" pitchFamily="34" charset="0"/>
        </a:defRPr>
      </a:lvl1pPr>
      <a:lvl2pPr marL="685800" indent="-228600" algn="l" defTabSz="0" rtl="0" eaLnBrk="0" fontAlgn="base" hangingPunct="0">
        <a:lnSpc>
          <a:spcPct val="130000"/>
        </a:lnSpc>
        <a:spcBef>
          <a:spcPts val="500"/>
        </a:spcBef>
        <a:spcAft>
          <a:spcPct val="0"/>
        </a:spcAft>
        <a:buFont typeface="Arial" pitchFamily="34" charset="0"/>
        <a:buChar char="•"/>
        <a:defRPr sz="3200">
          <a:solidFill>
            <a:schemeClr val="tx1"/>
          </a:solidFill>
          <a:latin typeface="+mn-lt"/>
          <a:ea typeface="+mn-ea"/>
          <a:sym typeface="Calibri" pitchFamily="34" charset="0"/>
        </a:defRPr>
      </a:lvl2pPr>
      <a:lvl3pPr marL="1143000" indent="-228600" algn="l" defTabSz="0" rtl="0" eaLnBrk="0" fontAlgn="base" hangingPunct="0">
        <a:lnSpc>
          <a:spcPct val="130000"/>
        </a:lnSpc>
        <a:spcBef>
          <a:spcPts val="500"/>
        </a:spcBef>
        <a:spcAft>
          <a:spcPct val="0"/>
        </a:spcAft>
        <a:buFont typeface="Arial" pitchFamily="34" charset="0"/>
        <a:buChar char="•"/>
        <a:defRPr sz="2800">
          <a:solidFill>
            <a:schemeClr val="tx1"/>
          </a:solidFill>
          <a:latin typeface="+mn-lt"/>
          <a:ea typeface="+mn-ea"/>
          <a:sym typeface="Calibri" pitchFamily="34" charset="0"/>
        </a:defRPr>
      </a:lvl3pPr>
      <a:lvl4pPr marL="1600200" indent="-228600" algn="l" defTabSz="0" rtl="0" eaLnBrk="0" fontAlgn="base" hangingPunct="0">
        <a:lnSpc>
          <a:spcPct val="130000"/>
        </a:lnSpc>
        <a:spcBef>
          <a:spcPts val="500"/>
        </a:spcBef>
        <a:spcAft>
          <a:spcPct val="0"/>
        </a:spcAft>
        <a:buFont typeface="Arial" pitchFamily="34" charset="0"/>
        <a:buChar char="•"/>
        <a:defRPr sz="2400">
          <a:solidFill>
            <a:schemeClr val="tx1"/>
          </a:solidFill>
          <a:latin typeface="+mn-lt"/>
          <a:ea typeface="+mn-ea"/>
          <a:sym typeface="Calibri" pitchFamily="34" charset="0"/>
        </a:defRPr>
      </a:lvl4pPr>
      <a:lvl5pPr marL="2057400" indent="-228600" algn="l" defTabSz="0" rtl="0" eaLnBrk="0" fontAlgn="base" hangingPunct="0">
        <a:lnSpc>
          <a:spcPct val="130000"/>
        </a:lnSpc>
        <a:spcBef>
          <a:spcPts val="500"/>
        </a:spcBef>
        <a:spcAft>
          <a:spcPct val="0"/>
        </a:spcAft>
        <a:buFont typeface="Arial" pitchFamily="34" charset="0"/>
        <a:buChar char="•"/>
        <a:defRPr sz="2400">
          <a:solidFill>
            <a:schemeClr val="tx1"/>
          </a:solidFill>
          <a:latin typeface="+mn-lt"/>
          <a:ea typeface="+mn-ea"/>
          <a:sym typeface="Calibri" pitchFamily="34" charset="0"/>
        </a:defRPr>
      </a:lvl5pPr>
      <a:lvl6pPr marL="25146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76"/>
          <p:cNvSpPr txBox="1"/>
          <p:nvPr/>
        </p:nvSpPr>
        <p:spPr>
          <a:xfrm>
            <a:off x="1034294" y="4023040"/>
            <a:ext cx="2452723" cy="461665"/>
          </a:xfrm>
          <a:prstGeom prst="rect">
            <a:avLst/>
          </a:prstGeom>
          <a:noFill/>
          <a:effectLst/>
        </p:spPr>
        <p:txBody>
          <a:bodyPr wrap="none" rtlCol="0">
            <a:spAutoFit/>
          </a:bodyPr>
          <a:lstStyle/>
          <a:p>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容器管理</a:t>
            </a:r>
          </a:p>
        </p:txBody>
      </p:sp>
      <p:sp>
        <p:nvSpPr>
          <p:cNvPr id="25" name="文本框 24"/>
          <p:cNvSpPr txBox="1"/>
          <p:nvPr/>
        </p:nvSpPr>
        <p:spPr>
          <a:xfrm>
            <a:off x="1691333" y="3192043"/>
            <a:ext cx="1795684" cy="830997"/>
          </a:xfrm>
          <a:prstGeom prst="rect">
            <a:avLst/>
          </a:prstGeom>
          <a:noFill/>
          <a:effectLst/>
        </p:spPr>
        <p:txBody>
          <a:bodyPr wrap="none" rtlCol="0">
            <a:spAutoFit/>
          </a:bodyPr>
          <a:lstStyle/>
          <a:p>
            <a:r>
              <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项目</a:t>
            </a:r>
            <a:r>
              <a:rPr lang="en-US" altLang="zh-CN"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3</a:t>
            </a:r>
            <a:endPar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20" name="矩形 19"/>
          <p:cNvSpPr/>
          <p:nvPr/>
        </p:nvSpPr>
        <p:spPr>
          <a:xfrm>
            <a:off x="4267200" y="929774"/>
            <a:ext cx="7792278" cy="5909310"/>
          </a:xfrm>
          <a:prstGeom prst="rect">
            <a:avLst/>
          </a:prstGeom>
        </p:spPr>
        <p:txBody>
          <a:bodyPr wrap="square">
            <a:spAutoFit/>
          </a:bodyPr>
          <a:lstStyle/>
          <a:p>
            <a:pPr indent="720000">
              <a:lnSpc>
                <a:spcPct val="150000"/>
              </a:lnSpc>
            </a:pPr>
            <a:r>
              <a:rPr lang="en-US" altLang="zh-CN" sz="3200" dirty="0">
                <a:latin typeface="+mn-ea"/>
                <a:ea typeface="+mn-ea"/>
              </a:rPr>
              <a:t> </a:t>
            </a:r>
            <a:r>
              <a:rPr lang="zh-CN" altLang="zh-CN" sz="3200" dirty="0">
                <a:latin typeface="+mn-ea"/>
                <a:ea typeface="+mn-ea"/>
              </a:rPr>
              <a:t>容器是</a:t>
            </a:r>
            <a:r>
              <a:rPr lang="en-US" altLang="zh-CN" sz="3200" dirty="0" err="1">
                <a:latin typeface="+mn-ea"/>
                <a:ea typeface="+mn-ea"/>
              </a:rPr>
              <a:t>Docker</a:t>
            </a:r>
            <a:r>
              <a:rPr lang="zh-CN" altLang="zh-CN" sz="3200" dirty="0">
                <a:latin typeface="+mn-ea"/>
                <a:ea typeface="+mn-ea"/>
              </a:rPr>
              <a:t>的另一个核心概念。对比镜像而言，镜像是静态的只读文件，容器是镜像的一个运行实例，容器带有运行时需要的可写文件层。本项目主要介绍围绕容器这一核心概念的具体操作，包括创建容器、启动容器、终止容器、进入容器内执行操作、删除容器和通过导入</a:t>
            </a:r>
            <a:r>
              <a:rPr lang="en-US" altLang="zh-CN" sz="3200" dirty="0">
                <a:latin typeface="+mn-ea"/>
                <a:ea typeface="+mn-ea"/>
              </a:rPr>
              <a:t>/</a:t>
            </a:r>
            <a:r>
              <a:rPr lang="zh-CN" altLang="zh-CN" sz="3200" dirty="0">
                <a:latin typeface="+mn-ea"/>
                <a:ea typeface="+mn-ea"/>
              </a:rPr>
              <a:t>导出容器来实现容器迁移等。</a:t>
            </a:r>
            <a:endParaRPr lang="zh-CN" altLang="en-US" sz="3200" dirty="0">
              <a:latin typeface="+mn-ea"/>
              <a:ea typeface="+mn-ea"/>
            </a:endParaRPr>
          </a:p>
        </p:txBody>
      </p:sp>
    </p:spTree>
    <p:extLst>
      <p:ext uri="{BB962C8B-B14F-4D97-AF65-F5344CB8AC3E}">
        <p14:creationId xmlns:p14="http://schemas.microsoft.com/office/powerpoint/2010/main" val="65170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4708981"/>
          </a:xfrm>
          <a:prstGeom prst="rect">
            <a:avLst/>
          </a:prstGeom>
          <a:noFill/>
        </p:spPr>
        <p:txBody>
          <a:bodyPr wrap="square" rtlCol="0">
            <a:spAutoFit/>
          </a:bodyPr>
          <a:lstStyle/>
          <a:p>
            <a:pPr>
              <a:lnSpc>
                <a:spcPct val="150000"/>
              </a:lnSpc>
            </a:pPr>
            <a:r>
              <a:rPr lang="en-US" altLang="zh-CN" sz="2000" dirty="0">
                <a:latin typeface="+mn-ea"/>
                <a:ea typeface="+mn-ea"/>
              </a:rPr>
              <a:t>1. </a:t>
            </a:r>
            <a:r>
              <a:rPr lang="zh-CN" altLang="en-US" sz="2000" dirty="0">
                <a:latin typeface="+mn-ea"/>
                <a:ea typeface="+mn-ea"/>
              </a:rPr>
              <a:t>使用容器的操作命令</a:t>
            </a:r>
            <a:endParaRPr lang="en-US" altLang="zh-CN" sz="2000" dirty="0">
              <a:latin typeface="+mn-ea"/>
              <a:ea typeface="+mn-ea"/>
            </a:endParaRPr>
          </a:p>
          <a:p>
            <a:pPr>
              <a:lnSpc>
                <a:spcPct val="150000"/>
              </a:lnSpc>
            </a:pPr>
            <a:r>
              <a:rPr lang="zh-CN" altLang="en-US" sz="2000" dirty="0">
                <a:latin typeface="+mn-ea"/>
                <a:ea typeface="+mn-ea"/>
              </a:rPr>
              <a:t>（</a:t>
            </a:r>
            <a:r>
              <a:rPr lang="en-US" altLang="zh-CN" sz="2000" dirty="0">
                <a:latin typeface="+mn-ea"/>
                <a:ea typeface="+mn-ea"/>
              </a:rPr>
              <a:t>1</a:t>
            </a:r>
            <a:r>
              <a:rPr lang="zh-CN" altLang="en-US" sz="2000" dirty="0">
                <a:latin typeface="+mn-ea"/>
                <a:ea typeface="+mn-ea"/>
              </a:rPr>
              <a:t>）创建容器。</a:t>
            </a:r>
          </a:p>
          <a:p>
            <a:pPr>
              <a:lnSpc>
                <a:spcPct val="150000"/>
              </a:lnSpc>
            </a:pPr>
            <a:r>
              <a:rPr lang="en-US" altLang="zh-CN" sz="2000" dirty="0" err="1">
                <a:latin typeface="+mn-ea"/>
                <a:ea typeface="+mn-ea"/>
              </a:rPr>
              <a:t>docker</a:t>
            </a:r>
            <a:r>
              <a:rPr lang="en-US" altLang="zh-CN" sz="2000" dirty="0">
                <a:latin typeface="+mn-ea"/>
                <a:ea typeface="+mn-ea"/>
              </a:rPr>
              <a:t> create</a:t>
            </a:r>
            <a:r>
              <a:rPr lang="zh-CN" altLang="en-US" sz="2000" dirty="0">
                <a:latin typeface="+mn-ea"/>
                <a:ea typeface="+mn-ea"/>
              </a:rPr>
              <a:t>命令用于新建一个容器，其命令格式如下。</a:t>
            </a:r>
          </a:p>
          <a:p>
            <a:pPr>
              <a:lnSpc>
                <a:spcPct val="150000"/>
              </a:lnSpc>
            </a:pPr>
            <a:r>
              <a:rPr lang="en-US" altLang="zh-CN" sz="2000" dirty="0" err="1">
                <a:latin typeface="+mn-ea"/>
                <a:ea typeface="+mn-ea"/>
              </a:rPr>
              <a:t>docker</a:t>
            </a:r>
            <a:r>
              <a:rPr lang="en-US" altLang="zh-CN" sz="2000" dirty="0">
                <a:latin typeface="+mn-ea"/>
                <a:ea typeface="+mn-ea"/>
              </a:rPr>
              <a:t> create [OPTIONS] IMAGE [COMMAND] [ARG...]</a:t>
            </a:r>
          </a:p>
          <a:p>
            <a:pPr>
              <a:lnSpc>
                <a:spcPct val="150000"/>
              </a:lnSpc>
            </a:pPr>
            <a:r>
              <a:rPr lang="en-US" altLang="zh-CN" sz="2000" dirty="0">
                <a:latin typeface="+mn-ea"/>
                <a:ea typeface="+mn-ea"/>
              </a:rPr>
              <a:t>OPTIONS</a:t>
            </a:r>
            <a:r>
              <a:rPr lang="zh-CN" altLang="en-US" sz="2000" dirty="0">
                <a:latin typeface="+mn-ea"/>
                <a:ea typeface="+mn-ea"/>
              </a:rPr>
              <a:t>选项的说明如下。</a:t>
            </a:r>
          </a:p>
          <a:p>
            <a:pPr>
              <a:lnSpc>
                <a:spcPct val="150000"/>
              </a:lnSpc>
            </a:pPr>
            <a:r>
              <a:rPr lang="zh-CN" altLang="en-US" sz="2000" dirty="0">
                <a:latin typeface="+mn-ea"/>
                <a:ea typeface="+mn-ea"/>
              </a:rPr>
              <a:t>① </a:t>
            </a:r>
            <a:r>
              <a:rPr lang="en-US" altLang="zh-CN" sz="2000" dirty="0">
                <a:latin typeface="+mn-ea"/>
                <a:ea typeface="+mn-ea"/>
              </a:rPr>
              <a:t>-d</a:t>
            </a:r>
            <a:r>
              <a:rPr lang="zh-CN" altLang="en-US" sz="2000" dirty="0">
                <a:latin typeface="+mn-ea"/>
                <a:ea typeface="+mn-ea"/>
              </a:rPr>
              <a:t>：后台运行容器，并返回容器</a:t>
            </a:r>
            <a:r>
              <a:rPr lang="en-US" altLang="zh-CN" sz="2000" dirty="0">
                <a:latin typeface="+mn-ea"/>
                <a:ea typeface="+mn-ea"/>
              </a:rPr>
              <a:t>ID</a:t>
            </a:r>
            <a:r>
              <a:rPr lang="zh-CN" altLang="en-US" sz="2000" dirty="0">
                <a:latin typeface="+mn-ea"/>
                <a:ea typeface="+mn-ea"/>
              </a:rPr>
              <a:t>。</a:t>
            </a:r>
          </a:p>
          <a:p>
            <a:pPr>
              <a:lnSpc>
                <a:spcPct val="150000"/>
              </a:lnSpc>
            </a:pPr>
            <a:r>
              <a:rPr lang="zh-CN" altLang="en-US" sz="2000" dirty="0">
                <a:latin typeface="+mn-ea"/>
                <a:ea typeface="+mn-ea"/>
              </a:rPr>
              <a:t>② </a:t>
            </a:r>
            <a:r>
              <a:rPr lang="en-US" altLang="zh-CN" sz="2000" dirty="0">
                <a:latin typeface="+mn-ea"/>
                <a:ea typeface="+mn-ea"/>
              </a:rPr>
              <a:t>-</a:t>
            </a:r>
            <a:r>
              <a:rPr lang="en-US" altLang="zh-CN" sz="2000" dirty="0" err="1">
                <a:latin typeface="+mn-ea"/>
                <a:ea typeface="+mn-ea"/>
              </a:rPr>
              <a:t>i</a:t>
            </a:r>
            <a:r>
              <a:rPr lang="zh-CN" altLang="en-US" sz="2000" dirty="0">
                <a:latin typeface="+mn-ea"/>
                <a:ea typeface="+mn-ea"/>
              </a:rPr>
              <a:t>：以交互模式运行容器，通常与 </a:t>
            </a:r>
            <a:r>
              <a:rPr lang="en-US" altLang="zh-CN" sz="2000" dirty="0">
                <a:latin typeface="+mn-ea"/>
                <a:ea typeface="+mn-ea"/>
              </a:rPr>
              <a:t>-t </a:t>
            </a:r>
            <a:r>
              <a:rPr lang="zh-CN" altLang="en-US" sz="2000" dirty="0">
                <a:latin typeface="+mn-ea"/>
                <a:ea typeface="+mn-ea"/>
              </a:rPr>
              <a:t>同时使用。</a:t>
            </a:r>
          </a:p>
          <a:p>
            <a:pPr>
              <a:lnSpc>
                <a:spcPct val="150000"/>
              </a:lnSpc>
            </a:pPr>
            <a:r>
              <a:rPr lang="zh-CN" altLang="en-US" sz="2000" dirty="0">
                <a:latin typeface="+mn-ea"/>
                <a:ea typeface="+mn-ea"/>
              </a:rPr>
              <a:t>③ </a:t>
            </a:r>
            <a:r>
              <a:rPr lang="en-US" altLang="zh-CN" sz="2000" dirty="0">
                <a:latin typeface="+mn-ea"/>
                <a:ea typeface="+mn-ea"/>
              </a:rPr>
              <a:t>-t</a:t>
            </a:r>
            <a:r>
              <a:rPr lang="zh-CN" altLang="en-US" sz="2000" dirty="0">
                <a:latin typeface="+mn-ea"/>
                <a:ea typeface="+mn-ea"/>
              </a:rPr>
              <a:t>：为容器重新分配一个伪输入终端，通常与 </a:t>
            </a:r>
            <a:r>
              <a:rPr lang="en-US" altLang="zh-CN" sz="2000" dirty="0">
                <a:latin typeface="+mn-ea"/>
                <a:ea typeface="+mn-ea"/>
              </a:rPr>
              <a:t>-</a:t>
            </a:r>
            <a:r>
              <a:rPr lang="en-US" altLang="zh-CN" sz="2000" dirty="0" err="1">
                <a:latin typeface="+mn-ea"/>
                <a:ea typeface="+mn-ea"/>
              </a:rPr>
              <a:t>i</a:t>
            </a:r>
            <a:r>
              <a:rPr lang="en-US" altLang="zh-CN" sz="2000" dirty="0">
                <a:latin typeface="+mn-ea"/>
                <a:ea typeface="+mn-ea"/>
              </a:rPr>
              <a:t> </a:t>
            </a:r>
            <a:r>
              <a:rPr lang="zh-CN" altLang="en-US" sz="2000" dirty="0">
                <a:latin typeface="+mn-ea"/>
                <a:ea typeface="+mn-ea"/>
              </a:rPr>
              <a:t>同时使用。</a:t>
            </a:r>
          </a:p>
          <a:p>
            <a:pPr>
              <a:lnSpc>
                <a:spcPct val="150000"/>
              </a:lnSpc>
            </a:pPr>
            <a:r>
              <a:rPr lang="zh-CN" altLang="en-US" sz="2000" dirty="0">
                <a:latin typeface="+mn-ea"/>
                <a:ea typeface="+mn-ea"/>
              </a:rPr>
              <a:t>④ </a:t>
            </a:r>
            <a:r>
              <a:rPr lang="en-US" altLang="zh-CN" sz="2000" dirty="0">
                <a:latin typeface="+mn-ea"/>
                <a:ea typeface="+mn-ea"/>
              </a:rPr>
              <a:t>--name="</a:t>
            </a:r>
            <a:r>
              <a:rPr lang="en-US" altLang="zh-CN" sz="2000" dirty="0" err="1">
                <a:latin typeface="+mn-ea"/>
                <a:ea typeface="+mn-ea"/>
              </a:rPr>
              <a:t>containername</a:t>
            </a:r>
            <a:r>
              <a:rPr lang="en-US" altLang="zh-CN" sz="2000" dirty="0">
                <a:latin typeface="+mn-ea"/>
                <a:ea typeface="+mn-ea"/>
              </a:rPr>
              <a:t>"</a:t>
            </a:r>
            <a:r>
              <a:rPr lang="zh-CN" altLang="en-US" sz="2000" dirty="0">
                <a:latin typeface="+mn-ea"/>
                <a:ea typeface="+mn-ea"/>
              </a:rPr>
              <a:t>：为容器指定一个容器名。</a:t>
            </a:r>
          </a:p>
          <a:p>
            <a:pPr>
              <a:lnSpc>
                <a:spcPct val="150000"/>
              </a:lnSpc>
            </a:pPr>
            <a:r>
              <a:rPr lang="zh-CN" altLang="en-US" sz="2000" dirty="0">
                <a:latin typeface="+mn-ea"/>
                <a:ea typeface="+mn-ea"/>
              </a:rPr>
              <a:t>⑤ </a:t>
            </a:r>
            <a:r>
              <a:rPr lang="en-US" altLang="zh-CN" sz="2000" dirty="0">
                <a:latin typeface="+mn-ea"/>
                <a:ea typeface="+mn-ea"/>
              </a:rPr>
              <a:t>--</a:t>
            </a:r>
            <a:r>
              <a:rPr lang="en-US" altLang="zh-CN" sz="2000" dirty="0" err="1">
                <a:latin typeface="+mn-ea"/>
                <a:ea typeface="+mn-ea"/>
              </a:rPr>
              <a:t>dns</a:t>
            </a:r>
            <a:r>
              <a:rPr lang="en-US" altLang="zh-CN" sz="2000" dirty="0">
                <a:latin typeface="+mn-ea"/>
                <a:ea typeface="+mn-ea"/>
              </a:rPr>
              <a:t> 8.8.8.8</a:t>
            </a:r>
            <a:r>
              <a:rPr lang="zh-CN" altLang="en-US" sz="2000" dirty="0">
                <a:latin typeface="+mn-ea"/>
                <a:ea typeface="+mn-ea"/>
              </a:rPr>
              <a:t>：指定容器使用的</a:t>
            </a:r>
            <a:r>
              <a:rPr lang="en-US" altLang="zh-CN" sz="2000" dirty="0">
                <a:latin typeface="+mn-ea"/>
                <a:ea typeface="+mn-ea"/>
              </a:rPr>
              <a:t>DNS</a:t>
            </a:r>
            <a:r>
              <a:rPr lang="zh-CN" altLang="en-US" sz="2000" dirty="0">
                <a:latin typeface="+mn-ea"/>
                <a:ea typeface="+mn-ea"/>
              </a:rPr>
              <a:t>服务器，默认和本地宿主机一致。</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233419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4192943"/>
          </a:xfrm>
          <a:prstGeom prst="rect">
            <a:avLst/>
          </a:prstGeom>
          <a:noFill/>
        </p:spPr>
        <p:txBody>
          <a:bodyPr wrap="square" rtlCol="0">
            <a:spAutoFit/>
          </a:bodyPr>
          <a:lstStyle/>
          <a:p>
            <a:pPr>
              <a:lnSpc>
                <a:spcPct val="150000"/>
              </a:lnSpc>
            </a:pPr>
            <a:r>
              <a:rPr lang="zh-CN" altLang="en-US" sz="2000" dirty="0">
                <a:latin typeface="+mn-ea"/>
                <a:ea typeface="+mn-ea"/>
              </a:rPr>
              <a:t>⑥ </a:t>
            </a:r>
            <a:r>
              <a:rPr lang="en-US" altLang="zh-CN" sz="2000" dirty="0">
                <a:latin typeface="+mn-ea"/>
                <a:ea typeface="+mn-ea"/>
              </a:rPr>
              <a:t>-h "hostname"</a:t>
            </a:r>
            <a:r>
              <a:rPr lang="zh-CN" altLang="en-US" sz="2000" dirty="0">
                <a:latin typeface="+mn-ea"/>
                <a:ea typeface="+mn-ea"/>
              </a:rPr>
              <a:t>：指定容器的</a:t>
            </a:r>
            <a:r>
              <a:rPr lang="en-US" altLang="zh-CN" sz="2000" dirty="0">
                <a:latin typeface="+mn-ea"/>
                <a:ea typeface="+mn-ea"/>
              </a:rPr>
              <a:t>hostname</a:t>
            </a:r>
            <a:r>
              <a:rPr lang="zh-CN" altLang="en-US" sz="2000" dirty="0">
                <a:latin typeface="+mn-ea"/>
                <a:ea typeface="+mn-ea"/>
              </a:rPr>
              <a:t>。</a:t>
            </a:r>
          </a:p>
          <a:p>
            <a:pPr>
              <a:lnSpc>
                <a:spcPct val="150000"/>
              </a:lnSpc>
            </a:pPr>
            <a:r>
              <a:rPr lang="zh-CN" altLang="en-US" sz="2000" dirty="0">
                <a:latin typeface="+mn-ea"/>
                <a:ea typeface="+mn-ea"/>
              </a:rPr>
              <a:t>⑦ </a:t>
            </a:r>
            <a:r>
              <a:rPr lang="en-US" altLang="zh-CN" sz="2000" dirty="0">
                <a:latin typeface="+mn-ea"/>
                <a:ea typeface="+mn-ea"/>
              </a:rPr>
              <a:t>-e username="</a:t>
            </a:r>
            <a:r>
              <a:rPr lang="en-US" altLang="zh-CN" sz="2000" dirty="0" err="1">
                <a:latin typeface="+mn-ea"/>
                <a:ea typeface="+mn-ea"/>
              </a:rPr>
              <a:t>ritchie</a:t>
            </a:r>
            <a:r>
              <a:rPr lang="en-US" altLang="zh-CN" sz="2000" dirty="0">
                <a:latin typeface="+mn-ea"/>
                <a:ea typeface="+mn-ea"/>
              </a:rPr>
              <a:t>"</a:t>
            </a:r>
            <a:r>
              <a:rPr lang="zh-CN" altLang="en-US" sz="2000" dirty="0">
                <a:latin typeface="+mn-ea"/>
                <a:ea typeface="+mn-ea"/>
              </a:rPr>
              <a:t>：设置环境变量。</a:t>
            </a:r>
          </a:p>
          <a:p>
            <a:pPr>
              <a:lnSpc>
                <a:spcPct val="150000"/>
              </a:lnSpc>
            </a:pPr>
            <a:r>
              <a:rPr lang="zh-CN" altLang="en-US" sz="2000" dirty="0">
                <a:latin typeface="+mn-ea"/>
                <a:ea typeface="+mn-ea"/>
              </a:rPr>
              <a:t>⑧ </a:t>
            </a:r>
            <a:r>
              <a:rPr lang="en-US" altLang="zh-CN" sz="2000" dirty="0">
                <a:latin typeface="+mn-ea"/>
                <a:ea typeface="+mn-ea"/>
              </a:rPr>
              <a:t>--</a:t>
            </a:r>
            <a:r>
              <a:rPr lang="en-US" altLang="zh-CN" sz="2000" dirty="0" err="1">
                <a:latin typeface="+mn-ea"/>
                <a:ea typeface="+mn-ea"/>
              </a:rPr>
              <a:t>cpuset</a:t>
            </a:r>
            <a:r>
              <a:rPr lang="en-US" altLang="zh-CN" sz="2000" dirty="0">
                <a:latin typeface="+mn-ea"/>
                <a:ea typeface="+mn-ea"/>
              </a:rPr>
              <a:t>="0-2" or --</a:t>
            </a:r>
            <a:r>
              <a:rPr lang="en-US" altLang="zh-CN" sz="2000" dirty="0" err="1">
                <a:latin typeface="+mn-ea"/>
                <a:ea typeface="+mn-ea"/>
              </a:rPr>
              <a:t>cpuset</a:t>
            </a:r>
            <a:r>
              <a:rPr lang="en-US" altLang="zh-CN" sz="2000" dirty="0">
                <a:latin typeface="+mn-ea"/>
                <a:ea typeface="+mn-ea"/>
              </a:rPr>
              <a:t>="0,1,2"</a:t>
            </a:r>
            <a:r>
              <a:rPr lang="zh-CN" altLang="en-US" sz="2000" dirty="0">
                <a:latin typeface="+mn-ea"/>
                <a:ea typeface="+mn-ea"/>
              </a:rPr>
              <a:t>：绑定容器到指定</a:t>
            </a:r>
            <a:r>
              <a:rPr lang="en-US" altLang="zh-CN" sz="2000" dirty="0">
                <a:latin typeface="+mn-ea"/>
                <a:ea typeface="+mn-ea"/>
              </a:rPr>
              <a:t>CPU</a:t>
            </a:r>
            <a:r>
              <a:rPr lang="zh-CN" altLang="en-US" sz="2000" dirty="0">
                <a:latin typeface="+mn-ea"/>
                <a:ea typeface="+mn-ea"/>
              </a:rPr>
              <a:t>中运行。</a:t>
            </a:r>
          </a:p>
          <a:p>
            <a:pPr>
              <a:lnSpc>
                <a:spcPct val="150000"/>
              </a:lnSpc>
            </a:pPr>
            <a:r>
              <a:rPr lang="zh-CN" altLang="en-US" sz="2000" dirty="0">
                <a:latin typeface="+mn-ea"/>
                <a:ea typeface="+mn-ea"/>
              </a:rPr>
              <a:t>⑨ </a:t>
            </a:r>
            <a:r>
              <a:rPr lang="en-US" altLang="zh-CN" sz="2000" dirty="0">
                <a:latin typeface="+mn-ea"/>
                <a:ea typeface="+mn-ea"/>
              </a:rPr>
              <a:t>-m</a:t>
            </a:r>
            <a:r>
              <a:rPr lang="zh-CN" altLang="en-US" sz="2000" dirty="0">
                <a:latin typeface="+mn-ea"/>
                <a:ea typeface="+mn-ea"/>
              </a:rPr>
              <a:t>：设置容器使用内存的最大值。</a:t>
            </a:r>
          </a:p>
          <a:p>
            <a:pPr>
              <a:lnSpc>
                <a:spcPct val="150000"/>
              </a:lnSpc>
            </a:pPr>
            <a:r>
              <a:rPr lang="zh-CN" altLang="en-US" sz="2000" dirty="0">
                <a:latin typeface="+mn-ea"/>
                <a:ea typeface="+mn-ea"/>
              </a:rPr>
              <a:t>⑩ </a:t>
            </a:r>
            <a:r>
              <a:rPr lang="en-US" altLang="zh-CN" sz="2000" dirty="0">
                <a:latin typeface="+mn-ea"/>
                <a:ea typeface="+mn-ea"/>
              </a:rPr>
              <a:t>--net="bridge"</a:t>
            </a:r>
            <a:r>
              <a:rPr lang="zh-CN" altLang="en-US" sz="2000" dirty="0">
                <a:latin typeface="+mn-ea"/>
                <a:ea typeface="+mn-ea"/>
              </a:rPr>
              <a:t>：指定容器的网络连接类型。</a:t>
            </a:r>
          </a:p>
          <a:p>
            <a:pPr>
              <a:lnSpc>
                <a:spcPct val="150000"/>
              </a:lnSpc>
            </a:pPr>
            <a:r>
              <a:rPr lang="zh-CN" altLang="en-US" sz="2000" dirty="0">
                <a:latin typeface="+mn-ea"/>
                <a:ea typeface="+mn-ea"/>
              </a:rPr>
              <a:t>  </a:t>
            </a:r>
            <a:r>
              <a:rPr lang="en-US" altLang="zh-CN" sz="2000" dirty="0">
                <a:latin typeface="+mn-ea"/>
                <a:ea typeface="+mn-ea"/>
              </a:rPr>
              <a:t>--link=[]</a:t>
            </a:r>
            <a:r>
              <a:rPr lang="zh-CN" altLang="en-US" sz="2000" dirty="0">
                <a:latin typeface="+mn-ea"/>
                <a:ea typeface="+mn-ea"/>
              </a:rPr>
              <a:t>：添加链接到另一个容器。</a:t>
            </a:r>
          </a:p>
          <a:p>
            <a:pPr>
              <a:lnSpc>
                <a:spcPct val="150000"/>
              </a:lnSpc>
            </a:pPr>
            <a:r>
              <a:rPr lang="zh-CN" altLang="en-US" sz="2000" dirty="0">
                <a:latin typeface="+mn-ea"/>
                <a:ea typeface="+mn-ea"/>
              </a:rPr>
              <a:t>  </a:t>
            </a:r>
            <a:r>
              <a:rPr lang="en-US" altLang="zh-CN" sz="2000" dirty="0">
                <a:latin typeface="+mn-ea"/>
                <a:ea typeface="+mn-ea"/>
              </a:rPr>
              <a:t>--expose=[]</a:t>
            </a:r>
            <a:r>
              <a:rPr lang="zh-CN" altLang="en-US" sz="2000" dirty="0">
                <a:latin typeface="+mn-ea"/>
                <a:ea typeface="+mn-ea"/>
              </a:rPr>
              <a:t>：开放一个端口或一组端口。</a:t>
            </a:r>
            <a:endParaRPr lang="en-US" altLang="zh-CN" sz="2000" dirty="0">
              <a:latin typeface="+mn-ea"/>
              <a:ea typeface="+mn-ea"/>
            </a:endParaRPr>
          </a:p>
          <a:p>
            <a:pPr>
              <a:lnSpc>
                <a:spcPct val="150000"/>
              </a:lnSpc>
            </a:pPr>
            <a:r>
              <a:rPr lang="zh-CN" altLang="zh-CN" sz="2000" dirty="0">
                <a:latin typeface="+mn-ea"/>
                <a:ea typeface="+mn-ea"/>
              </a:rPr>
              <a:t>例如，使用</a:t>
            </a:r>
            <a:r>
              <a:rPr lang="en-US" altLang="zh-CN" sz="2000" dirty="0" err="1">
                <a:latin typeface="+mn-ea"/>
                <a:ea typeface="+mn-ea"/>
              </a:rPr>
              <a:t>Docker</a:t>
            </a:r>
            <a:r>
              <a:rPr lang="zh-CN" altLang="zh-CN" sz="2000" dirty="0">
                <a:latin typeface="+mn-ea"/>
                <a:ea typeface="+mn-ea"/>
              </a:rPr>
              <a:t>镜像</a:t>
            </a:r>
            <a:r>
              <a:rPr lang="en-US" altLang="zh-CN" sz="2000" dirty="0" err="1">
                <a:latin typeface="+mn-ea"/>
                <a:ea typeface="+mn-ea"/>
              </a:rPr>
              <a:t>centos:latest</a:t>
            </a:r>
            <a:r>
              <a:rPr lang="zh-CN" altLang="zh-CN" sz="2000" dirty="0">
                <a:latin typeface="+mn-ea"/>
                <a:ea typeface="+mn-ea"/>
              </a:rPr>
              <a:t>创建容器，并将容器命名为</a:t>
            </a:r>
            <a:r>
              <a:rPr lang="en-US" altLang="zh-CN" sz="2000" dirty="0">
                <a:latin typeface="+mn-ea"/>
                <a:ea typeface="+mn-ea"/>
              </a:rPr>
              <a:t>centos7</a:t>
            </a:r>
            <a:r>
              <a:rPr lang="zh-CN" altLang="zh-CN" sz="2000" dirty="0">
                <a:latin typeface="+mn-ea"/>
                <a:ea typeface="+mn-ea"/>
              </a:rPr>
              <a:t>的代码如下。</a:t>
            </a:r>
          </a:p>
          <a:p>
            <a:pPr>
              <a:lnSpc>
                <a:spcPct val="150000"/>
              </a:lnSpc>
            </a:pPr>
            <a:r>
              <a:rPr lang="en-US" altLang="zh-CN" sz="2000" dirty="0">
                <a:latin typeface="+mn-ea"/>
                <a:ea typeface="+mn-ea"/>
              </a:rPr>
              <a:t>[</a:t>
            </a:r>
            <a:r>
              <a:rPr lang="en-US" altLang="zh-CN" sz="2000" dirty="0" err="1">
                <a:latin typeface="+mn-ea"/>
                <a:ea typeface="+mn-ea"/>
              </a:rPr>
              <a:t>root@localhost</a:t>
            </a:r>
            <a:r>
              <a:rPr lang="en-US" altLang="zh-CN" sz="2000" dirty="0">
                <a:latin typeface="+mn-ea"/>
                <a:ea typeface="+mn-ea"/>
              </a:rPr>
              <a:t> </a:t>
            </a:r>
            <a:r>
              <a:rPr lang="zh-CN" altLang="zh-CN" sz="2000" dirty="0">
                <a:latin typeface="+mn-ea"/>
                <a:ea typeface="+mn-ea"/>
              </a:rPr>
              <a:t>～</a:t>
            </a:r>
            <a:r>
              <a:rPr lang="en-US" altLang="zh-CN" sz="2000" dirty="0">
                <a:latin typeface="+mn-ea"/>
                <a:ea typeface="+mn-ea"/>
              </a:rPr>
              <a:t>]# </a:t>
            </a:r>
            <a:r>
              <a:rPr lang="en-US" altLang="zh-CN" sz="2000" dirty="0" err="1">
                <a:latin typeface="+mn-ea"/>
                <a:ea typeface="+mn-ea"/>
              </a:rPr>
              <a:t>docker</a:t>
            </a:r>
            <a:r>
              <a:rPr lang="en-US" altLang="zh-CN" sz="2000" dirty="0">
                <a:latin typeface="+mn-ea"/>
                <a:ea typeface="+mn-ea"/>
              </a:rPr>
              <a:t> create -it --name centos7 </a:t>
            </a:r>
            <a:r>
              <a:rPr lang="en-US" altLang="zh-CN" sz="2000" dirty="0" err="1">
                <a:latin typeface="+mn-ea"/>
                <a:ea typeface="+mn-ea"/>
              </a:rPr>
              <a:t>centos:latest</a:t>
            </a:r>
            <a:endParaRPr lang="zh-CN" altLang="en-US" sz="20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353359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5029390"/>
          </a:xfrm>
          <a:prstGeom prst="rect">
            <a:avLst/>
          </a:prstGeom>
          <a:noFill/>
        </p:spPr>
        <p:txBody>
          <a:bodyPr wrap="square" rtlCol="0">
            <a:spAutoFit/>
          </a:bodyPr>
          <a:lstStyle/>
          <a:p>
            <a:pPr>
              <a:lnSpc>
                <a:spcPct val="150000"/>
              </a:lnSpc>
            </a:pPr>
            <a:r>
              <a:rPr lang="zh-CN" altLang="zh-CN" dirty="0">
                <a:latin typeface="+mn-ea"/>
                <a:ea typeface="+mn-ea"/>
              </a:rPr>
              <a:t>（</a:t>
            </a:r>
            <a:r>
              <a:rPr lang="en-US" altLang="zh-CN" dirty="0">
                <a:latin typeface="+mn-ea"/>
                <a:ea typeface="+mn-ea"/>
              </a:rPr>
              <a:t>2</a:t>
            </a:r>
            <a:r>
              <a:rPr lang="zh-CN" altLang="zh-CN" dirty="0">
                <a:latin typeface="+mn-ea"/>
                <a:ea typeface="+mn-ea"/>
              </a:rPr>
              <a:t>）列出容器。</a:t>
            </a:r>
          </a:p>
          <a:p>
            <a:pPr>
              <a:lnSpc>
                <a:spcPct val="150000"/>
              </a:lnSpc>
            </a:pPr>
            <a:r>
              <a:rPr lang="en-US" altLang="zh-CN" dirty="0" err="1">
                <a:latin typeface="+mn-ea"/>
                <a:ea typeface="+mn-ea"/>
              </a:rPr>
              <a:t>docker</a:t>
            </a:r>
            <a:r>
              <a:rPr lang="en-US" altLang="zh-CN" dirty="0">
                <a:latin typeface="+mn-ea"/>
                <a:ea typeface="+mn-ea"/>
              </a:rPr>
              <a:t> </a:t>
            </a:r>
            <a:r>
              <a:rPr lang="en-US" altLang="zh-CN" dirty="0" err="1">
                <a:latin typeface="+mn-ea"/>
                <a:ea typeface="+mn-ea"/>
              </a:rPr>
              <a:t>ps</a:t>
            </a:r>
            <a:r>
              <a:rPr lang="zh-CN" altLang="zh-CN" dirty="0">
                <a:latin typeface="+mn-ea"/>
                <a:ea typeface="+mn-ea"/>
              </a:rPr>
              <a:t>命令用于列出本地宿主机上的容器，其命令格式如下。</a:t>
            </a:r>
          </a:p>
          <a:p>
            <a:pPr>
              <a:lnSpc>
                <a:spcPct val="150000"/>
              </a:lnSpc>
            </a:pPr>
            <a:r>
              <a:rPr lang="en-US" altLang="zh-CN" dirty="0" err="1">
                <a:latin typeface="+mn-ea"/>
                <a:ea typeface="+mn-ea"/>
              </a:rPr>
              <a:t>docker</a:t>
            </a:r>
            <a:r>
              <a:rPr lang="en-US" altLang="zh-CN" dirty="0">
                <a:latin typeface="+mn-ea"/>
                <a:ea typeface="+mn-ea"/>
              </a:rPr>
              <a:t> </a:t>
            </a:r>
            <a:r>
              <a:rPr lang="en-US" altLang="zh-CN" dirty="0" err="1">
                <a:latin typeface="+mn-ea"/>
                <a:ea typeface="+mn-ea"/>
              </a:rPr>
              <a:t>ps</a:t>
            </a:r>
            <a:r>
              <a:rPr lang="en-US" altLang="zh-CN" dirty="0">
                <a:latin typeface="+mn-ea"/>
                <a:ea typeface="+mn-ea"/>
              </a:rPr>
              <a:t> [OPTIONS]</a:t>
            </a:r>
            <a:endParaRPr lang="zh-CN" altLang="zh-CN" dirty="0">
              <a:latin typeface="+mn-ea"/>
              <a:ea typeface="+mn-ea"/>
            </a:endParaRPr>
          </a:p>
          <a:p>
            <a:pPr>
              <a:lnSpc>
                <a:spcPct val="150000"/>
              </a:lnSpc>
            </a:pPr>
            <a:r>
              <a:rPr lang="en-US" altLang="zh-CN" dirty="0">
                <a:latin typeface="+mn-ea"/>
                <a:ea typeface="+mn-ea"/>
              </a:rPr>
              <a:t>OPTIONS</a:t>
            </a:r>
            <a:r>
              <a:rPr lang="zh-CN" altLang="zh-CN" dirty="0">
                <a:latin typeface="+mn-ea"/>
                <a:ea typeface="+mn-ea"/>
              </a:rPr>
              <a:t>选项的说明如下。</a:t>
            </a:r>
          </a:p>
          <a:p>
            <a:pPr>
              <a:lnSpc>
                <a:spcPct val="150000"/>
              </a:lnSpc>
            </a:pPr>
            <a:r>
              <a:rPr lang="zh-CN" altLang="zh-CN" dirty="0">
                <a:latin typeface="+mn-ea"/>
                <a:ea typeface="+mn-ea"/>
              </a:rPr>
              <a:t>① </a:t>
            </a:r>
            <a:r>
              <a:rPr lang="en-US" altLang="zh-CN" dirty="0">
                <a:latin typeface="+mn-ea"/>
                <a:ea typeface="+mn-ea"/>
              </a:rPr>
              <a:t>-a</a:t>
            </a:r>
            <a:r>
              <a:rPr lang="zh-CN" altLang="zh-CN" dirty="0">
                <a:latin typeface="+mn-ea"/>
                <a:ea typeface="+mn-ea"/>
              </a:rPr>
              <a:t>：列表显示本地宿主机上的所有容器，包括未运行的容器。</a:t>
            </a:r>
          </a:p>
          <a:p>
            <a:pPr>
              <a:lnSpc>
                <a:spcPct val="150000"/>
              </a:lnSpc>
            </a:pPr>
            <a:r>
              <a:rPr lang="zh-CN" altLang="zh-CN" dirty="0">
                <a:latin typeface="+mn-ea"/>
                <a:ea typeface="+mn-ea"/>
              </a:rPr>
              <a:t>② </a:t>
            </a:r>
            <a:r>
              <a:rPr lang="en-US" altLang="zh-CN" dirty="0">
                <a:latin typeface="+mn-ea"/>
                <a:ea typeface="+mn-ea"/>
              </a:rPr>
              <a:t>-f</a:t>
            </a:r>
            <a:r>
              <a:rPr lang="zh-CN" altLang="zh-CN" dirty="0">
                <a:latin typeface="+mn-ea"/>
                <a:ea typeface="+mn-ea"/>
              </a:rPr>
              <a:t>：根据条件过滤显示的内容。</a:t>
            </a:r>
          </a:p>
          <a:p>
            <a:pPr>
              <a:lnSpc>
                <a:spcPct val="150000"/>
              </a:lnSpc>
            </a:pPr>
            <a:r>
              <a:rPr lang="zh-CN" altLang="zh-CN" dirty="0">
                <a:latin typeface="+mn-ea"/>
                <a:ea typeface="+mn-ea"/>
              </a:rPr>
              <a:t>③ </a:t>
            </a:r>
            <a:r>
              <a:rPr lang="en-US" altLang="zh-CN" dirty="0">
                <a:latin typeface="+mn-ea"/>
                <a:ea typeface="+mn-ea"/>
              </a:rPr>
              <a:t>-l</a:t>
            </a:r>
            <a:r>
              <a:rPr lang="zh-CN" altLang="zh-CN" dirty="0">
                <a:latin typeface="+mn-ea"/>
                <a:ea typeface="+mn-ea"/>
              </a:rPr>
              <a:t>：显示最近创建的容器。</a:t>
            </a:r>
          </a:p>
          <a:p>
            <a:pPr>
              <a:lnSpc>
                <a:spcPct val="150000"/>
              </a:lnSpc>
            </a:pPr>
            <a:r>
              <a:rPr lang="zh-CN" altLang="zh-CN" dirty="0">
                <a:latin typeface="+mn-ea"/>
                <a:ea typeface="+mn-ea"/>
              </a:rPr>
              <a:t>④ </a:t>
            </a:r>
            <a:r>
              <a:rPr lang="en-US" altLang="zh-CN" dirty="0">
                <a:latin typeface="+mn-ea"/>
                <a:ea typeface="+mn-ea"/>
              </a:rPr>
              <a:t>-n</a:t>
            </a:r>
            <a:r>
              <a:rPr lang="zh-CN" altLang="zh-CN" dirty="0">
                <a:latin typeface="+mn-ea"/>
                <a:ea typeface="+mn-ea"/>
              </a:rPr>
              <a:t>：列出最近创建的</a:t>
            </a:r>
            <a:r>
              <a:rPr lang="en-US" altLang="zh-CN" dirty="0">
                <a:latin typeface="+mn-ea"/>
                <a:ea typeface="+mn-ea"/>
              </a:rPr>
              <a:t>n</a:t>
            </a:r>
            <a:r>
              <a:rPr lang="zh-CN" altLang="zh-CN" dirty="0">
                <a:latin typeface="+mn-ea"/>
                <a:ea typeface="+mn-ea"/>
              </a:rPr>
              <a:t>个容器。</a:t>
            </a:r>
          </a:p>
          <a:p>
            <a:pPr>
              <a:lnSpc>
                <a:spcPct val="150000"/>
              </a:lnSpc>
            </a:pPr>
            <a:r>
              <a:rPr lang="zh-CN" altLang="zh-CN" dirty="0">
                <a:latin typeface="+mn-ea"/>
                <a:ea typeface="+mn-ea"/>
              </a:rPr>
              <a:t>⑤ </a:t>
            </a:r>
            <a:r>
              <a:rPr lang="en-US" altLang="zh-CN" dirty="0">
                <a:latin typeface="+mn-ea"/>
                <a:ea typeface="+mn-ea"/>
              </a:rPr>
              <a:t>-q</a:t>
            </a:r>
            <a:r>
              <a:rPr lang="zh-CN" altLang="zh-CN" dirty="0">
                <a:latin typeface="+mn-ea"/>
                <a:ea typeface="+mn-ea"/>
              </a:rPr>
              <a:t>：静默模式，只显示容器</a:t>
            </a:r>
            <a:r>
              <a:rPr lang="en-US" altLang="zh-CN" dirty="0">
                <a:latin typeface="+mn-ea"/>
                <a:ea typeface="+mn-ea"/>
              </a:rPr>
              <a:t>ID</a:t>
            </a:r>
            <a:r>
              <a:rPr lang="zh-CN" altLang="zh-CN" dirty="0">
                <a:latin typeface="+mn-ea"/>
                <a:ea typeface="+mn-ea"/>
              </a:rPr>
              <a:t>。</a:t>
            </a:r>
          </a:p>
          <a:p>
            <a:pPr>
              <a:lnSpc>
                <a:spcPct val="150000"/>
              </a:lnSpc>
            </a:pPr>
            <a:r>
              <a:rPr lang="zh-CN" altLang="zh-CN" dirty="0">
                <a:latin typeface="+mn-ea"/>
                <a:ea typeface="+mn-ea"/>
              </a:rPr>
              <a:t>⑥ </a:t>
            </a:r>
            <a:r>
              <a:rPr lang="en-US" altLang="zh-CN" dirty="0">
                <a:latin typeface="+mn-ea"/>
                <a:ea typeface="+mn-ea"/>
              </a:rPr>
              <a:t>-s</a:t>
            </a:r>
            <a:r>
              <a:rPr lang="zh-CN" altLang="zh-CN" dirty="0">
                <a:latin typeface="+mn-ea"/>
                <a:ea typeface="+mn-ea"/>
              </a:rPr>
              <a:t>：显示总的文件的大小。</a:t>
            </a:r>
          </a:p>
          <a:p>
            <a:pPr>
              <a:lnSpc>
                <a:spcPct val="150000"/>
              </a:lnSpc>
            </a:pPr>
            <a:r>
              <a:rPr lang="zh-CN" altLang="zh-CN" dirty="0">
                <a:latin typeface="+mn-ea"/>
                <a:ea typeface="+mn-ea"/>
              </a:rPr>
              <a:t>例如，列出所有本地宿主机正在运行的容器信息的代码如下。</a:t>
            </a:r>
          </a:p>
          <a:p>
            <a:pPr>
              <a:lnSpc>
                <a:spcPct val="150000"/>
              </a:lnSpc>
            </a:pPr>
            <a:r>
              <a:rPr lang="en-US" altLang="zh-CN" dirty="0">
                <a:latin typeface="+mn-ea"/>
                <a:ea typeface="+mn-ea"/>
              </a:rPr>
              <a:t>[</a:t>
            </a:r>
            <a:r>
              <a:rPr lang="en-US" altLang="zh-CN" dirty="0" err="1">
                <a:latin typeface="+mn-ea"/>
                <a:ea typeface="+mn-ea"/>
              </a:rPr>
              <a:t>root@localhost</a:t>
            </a:r>
            <a:r>
              <a:rPr lang="en-US" altLang="zh-CN" dirty="0">
                <a:latin typeface="+mn-ea"/>
                <a:ea typeface="+mn-ea"/>
              </a:rPr>
              <a:t> </a:t>
            </a:r>
            <a:r>
              <a:rPr lang="zh-CN" altLang="zh-CN" dirty="0">
                <a:latin typeface="+mn-ea"/>
                <a:ea typeface="+mn-ea"/>
              </a:rPr>
              <a:t>～</a:t>
            </a:r>
            <a:r>
              <a:rPr lang="en-US" altLang="zh-CN" dirty="0">
                <a:latin typeface="+mn-ea"/>
                <a:ea typeface="+mn-ea"/>
              </a:rPr>
              <a:t>]# </a:t>
            </a:r>
            <a:r>
              <a:rPr lang="en-US" altLang="zh-CN" dirty="0" err="1">
                <a:latin typeface="+mn-ea"/>
                <a:ea typeface="+mn-ea"/>
              </a:rPr>
              <a:t>docker</a:t>
            </a:r>
            <a:r>
              <a:rPr lang="en-US" altLang="zh-CN" dirty="0">
                <a:latin typeface="+mn-ea"/>
                <a:ea typeface="+mn-ea"/>
              </a:rPr>
              <a:t> </a:t>
            </a:r>
            <a:r>
              <a:rPr lang="en-US" altLang="zh-CN" dirty="0" err="1">
                <a:latin typeface="+mn-ea"/>
                <a:ea typeface="+mn-ea"/>
              </a:rPr>
              <a:t>ps</a:t>
            </a:r>
            <a:r>
              <a:rPr lang="en-US" altLang="zh-CN" dirty="0">
                <a:latin typeface="+mn-ea"/>
                <a:ea typeface="+mn-ea"/>
              </a:rPr>
              <a:t> </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419297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4192943"/>
          </a:xfrm>
          <a:prstGeom prst="rect">
            <a:avLst/>
          </a:prstGeom>
          <a:noFill/>
        </p:spPr>
        <p:txBody>
          <a:bodyPr wrap="square" rtlCol="0">
            <a:spAutoFit/>
          </a:bodyPr>
          <a:lstStyle/>
          <a:p>
            <a:pPr>
              <a:lnSpc>
                <a:spcPct val="150000"/>
              </a:lnSpc>
            </a:pPr>
            <a:r>
              <a:rPr lang="zh-CN" altLang="zh-CN" sz="2000" dirty="0">
                <a:latin typeface="+mn-ea"/>
                <a:ea typeface="+mn-ea"/>
              </a:rPr>
              <a:t>（</a:t>
            </a:r>
            <a:r>
              <a:rPr lang="en-US" altLang="zh-CN" sz="2000" dirty="0">
                <a:latin typeface="+mn-ea"/>
                <a:ea typeface="+mn-ea"/>
              </a:rPr>
              <a:t>3</a:t>
            </a:r>
            <a:r>
              <a:rPr lang="zh-CN" altLang="zh-CN" sz="2000" dirty="0">
                <a:latin typeface="+mn-ea"/>
                <a:ea typeface="+mn-ea"/>
              </a:rPr>
              <a:t>）启动容器。</a:t>
            </a:r>
          </a:p>
          <a:p>
            <a:pPr>
              <a:lnSpc>
                <a:spcPct val="150000"/>
              </a:lnSpc>
            </a:pPr>
            <a:r>
              <a:rPr lang="zh-CN" altLang="zh-CN" sz="2000" dirty="0">
                <a:latin typeface="+mn-ea"/>
                <a:ea typeface="+mn-ea"/>
              </a:rPr>
              <a:t>启动容器有两种方式：一种是将终止状态的容器重新启动，另一种是基于镜像创建一个容器并启动。</a:t>
            </a:r>
          </a:p>
          <a:p>
            <a:pPr>
              <a:lnSpc>
                <a:spcPct val="150000"/>
              </a:lnSpc>
            </a:pPr>
            <a:r>
              <a:rPr lang="zh-CN" altLang="zh-CN" sz="2000" dirty="0">
                <a:latin typeface="+mn-ea"/>
                <a:ea typeface="+mn-ea"/>
              </a:rPr>
              <a:t>① 启动终止的容器。</a:t>
            </a:r>
            <a:r>
              <a:rPr lang="en-US" altLang="zh-CN" sz="2000" dirty="0" err="1">
                <a:latin typeface="+mn-ea"/>
                <a:ea typeface="+mn-ea"/>
              </a:rPr>
              <a:t>docker</a:t>
            </a:r>
            <a:r>
              <a:rPr lang="en-US" altLang="zh-CN" sz="2000" dirty="0">
                <a:latin typeface="+mn-ea"/>
                <a:ea typeface="+mn-ea"/>
              </a:rPr>
              <a:t> start</a:t>
            </a:r>
            <a:r>
              <a:rPr lang="zh-CN" altLang="zh-CN" sz="2000" dirty="0">
                <a:latin typeface="+mn-ea"/>
                <a:ea typeface="+mn-ea"/>
              </a:rPr>
              <a:t>命令用于将一个已经终止的容器启动起来。其命令格式如下。</a:t>
            </a:r>
          </a:p>
          <a:p>
            <a:pPr>
              <a:lnSpc>
                <a:spcPct val="150000"/>
              </a:lnSpc>
            </a:pPr>
            <a:r>
              <a:rPr lang="en-US" altLang="zh-CN" sz="2000" dirty="0" err="1">
                <a:latin typeface="+mn-ea"/>
                <a:ea typeface="+mn-ea"/>
              </a:rPr>
              <a:t>docker</a:t>
            </a:r>
            <a:r>
              <a:rPr lang="en-US" altLang="zh-CN" sz="2000" dirty="0">
                <a:latin typeface="+mn-ea"/>
                <a:ea typeface="+mn-ea"/>
              </a:rPr>
              <a:t> start [OPTIONS] CONTAINER [CONTAINER...]</a:t>
            </a:r>
          </a:p>
          <a:p>
            <a:pPr>
              <a:lnSpc>
                <a:spcPct val="150000"/>
              </a:lnSpc>
            </a:pPr>
            <a:r>
              <a:rPr lang="zh-CN" altLang="en-US" sz="2000" dirty="0">
                <a:latin typeface="+mn-ea"/>
                <a:ea typeface="+mn-ea"/>
              </a:rPr>
              <a:t>② 新建并启动容器。除了利用</a:t>
            </a:r>
            <a:r>
              <a:rPr lang="en-US" altLang="zh-CN" sz="2000" dirty="0" err="1">
                <a:latin typeface="+mn-ea"/>
                <a:ea typeface="+mn-ea"/>
              </a:rPr>
              <a:t>docker</a:t>
            </a:r>
            <a:r>
              <a:rPr lang="en-US" altLang="zh-CN" sz="2000" dirty="0">
                <a:latin typeface="+mn-ea"/>
                <a:ea typeface="+mn-ea"/>
              </a:rPr>
              <a:t> create</a:t>
            </a:r>
            <a:r>
              <a:rPr lang="zh-CN" altLang="en-US" sz="2000" dirty="0">
                <a:latin typeface="+mn-ea"/>
                <a:ea typeface="+mn-ea"/>
              </a:rPr>
              <a:t>命令创建容器并通过</a:t>
            </a:r>
            <a:r>
              <a:rPr lang="en-US" altLang="zh-CN" sz="2000" dirty="0" err="1">
                <a:latin typeface="+mn-ea"/>
                <a:ea typeface="+mn-ea"/>
              </a:rPr>
              <a:t>docker</a:t>
            </a:r>
            <a:r>
              <a:rPr lang="en-US" altLang="zh-CN" sz="2000" dirty="0">
                <a:latin typeface="+mn-ea"/>
                <a:ea typeface="+mn-ea"/>
              </a:rPr>
              <a:t> start</a:t>
            </a:r>
            <a:r>
              <a:rPr lang="zh-CN" altLang="en-US" sz="2000" dirty="0">
                <a:latin typeface="+mn-ea"/>
                <a:ea typeface="+mn-ea"/>
              </a:rPr>
              <a:t>命令来启动容器之外，也可以直接利用</a:t>
            </a:r>
            <a:r>
              <a:rPr lang="en-US" altLang="zh-CN" sz="2000" dirty="0" err="1">
                <a:latin typeface="+mn-ea"/>
                <a:ea typeface="+mn-ea"/>
              </a:rPr>
              <a:t>docker</a:t>
            </a:r>
            <a:r>
              <a:rPr lang="en-US" altLang="zh-CN" sz="2000" dirty="0">
                <a:latin typeface="+mn-ea"/>
                <a:ea typeface="+mn-ea"/>
              </a:rPr>
              <a:t> run</a:t>
            </a:r>
            <a:r>
              <a:rPr lang="zh-CN" altLang="en-US" sz="2000" dirty="0">
                <a:latin typeface="+mn-ea"/>
                <a:ea typeface="+mn-ea"/>
              </a:rPr>
              <a:t>命令新建并启动容器。</a:t>
            </a:r>
            <a:r>
              <a:rPr lang="en-US" altLang="zh-CN" sz="2000" dirty="0" err="1">
                <a:latin typeface="+mn-ea"/>
                <a:ea typeface="+mn-ea"/>
              </a:rPr>
              <a:t>docker</a:t>
            </a:r>
            <a:r>
              <a:rPr lang="en-US" altLang="zh-CN" sz="2000" dirty="0">
                <a:latin typeface="+mn-ea"/>
                <a:ea typeface="+mn-ea"/>
              </a:rPr>
              <a:t> run</a:t>
            </a:r>
            <a:r>
              <a:rPr lang="zh-CN" altLang="en-US" sz="2000" dirty="0">
                <a:latin typeface="+mn-ea"/>
                <a:ea typeface="+mn-ea"/>
              </a:rPr>
              <a:t>命令等价于先执行</a:t>
            </a:r>
            <a:r>
              <a:rPr lang="en-US" altLang="zh-CN" sz="2000" dirty="0" err="1">
                <a:latin typeface="+mn-ea"/>
                <a:ea typeface="+mn-ea"/>
              </a:rPr>
              <a:t>docker</a:t>
            </a:r>
            <a:r>
              <a:rPr lang="en-US" altLang="zh-CN" sz="2000" dirty="0">
                <a:latin typeface="+mn-ea"/>
                <a:ea typeface="+mn-ea"/>
              </a:rPr>
              <a:t> create</a:t>
            </a:r>
            <a:r>
              <a:rPr lang="zh-CN" altLang="en-US" sz="2000" dirty="0">
                <a:latin typeface="+mn-ea"/>
                <a:ea typeface="+mn-ea"/>
              </a:rPr>
              <a:t>命令，再执行</a:t>
            </a:r>
            <a:r>
              <a:rPr lang="en-US" altLang="zh-CN" sz="2000" dirty="0" err="1">
                <a:latin typeface="+mn-ea"/>
                <a:ea typeface="+mn-ea"/>
              </a:rPr>
              <a:t>docker</a:t>
            </a:r>
            <a:r>
              <a:rPr lang="en-US" altLang="zh-CN" sz="2000" dirty="0">
                <a:latin typeface="+mn-ea"/>
                <a:ea typeface="+mn-ea"/>
              </a:rPr>
              <a:t> start</a:t>
            </a:r>
            <a:r>
              <a:rPr lang="zh-CN" altLang="en-US" sz="2000" dirty="0">
                <a:latin typeface="+mn-ea"/>
                <a:ea typeface="+mn-ea"/>
              </a:rPr>
              <a:t>命令。其命令格式如下。</a:t>
            </a:r>
          </a:p>
          <a:p>
            <a:pPr>
              <a:lnSpc>
                <a:spcPct val="150000"/>
              </a:lnSpc>
            </a:pPr>
            <a:r>
              <a:rPr lang="en-US" altLang="zh-CN" sz="2000" dirty="0" err="1">
                <a:latin typeface="+mn-ea"/>
                <a:ea typeface="+mn-ea"/>
              </a:rPr>
              <a:t>docker</a:t>
            </a:r>
            <a:r>
              <a:rPr lang="en-US" altLang="zh-CN" sz="2000" dirty="0">
                <a:latin typeface="+mn-ea"/>
                <a:ea typeface="+mn-ea"/>
              </a:rPr>
              <a:t> run [OPTIONS] IMAGE [COMMAND] [ARG...]</a:t>
            </a:r>
          </a:p>
          <a:p>
            <a:pPr>
              <a:lnSpc>
                <a:spcPct val="150000"/>
              </a:lnSpc>
            </a:pPr>
            <a:endParaRPr lang="en-US" altLang="zh-CN" sz="20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414612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2807948"/>
          </a:xfrm>
          <a:prstGeom prst="rect">
            <a:avLst/>
          </a:prstGeom>
          <a:noFill/>
        </p:spPr>
        <p:txBody>
          <a:bodyPr wrap="square" rtlCol="0">
            <a:spAutoFit/>
          </a:bodyPr>
          <a:lstStyle/>
          <a:p>
            <a:pPr>
              <a:lnSpc>
                <a:spcPct val="150000"/>
              </a:lnSpc>
            </a:pPr>
            <a:r>
              <a:rPr lang="zh-CN" altLang="zh-CN" sz="2000" dirty="0">
                <a:latin typeface="+mn-ea"/>
                <a:ea typeface="+mn-ea"/>
              </a:rPr>
              <a:t>（</a:t>
            </a:r>
            <a:r>
              <a:rPr lang="en-US" altLang="zh-CN" sz="2000" dirty="0">
                <a:latin typeface="+mn-ea"/>
                <a:ea typeface="+mn-ea"/>
              </a:rPr>
              <a:t>4</a:t>
            </a:r>
            <a:r>
              <a:rPr lang="zh-CN" altLang="zh-CN" sz="2000" dirty="0">
                <a:latin typeface="+mn-ea"/>
                <a:ea typeface="+mn-ea"/>
              </a:rPr>
              <a:t>）进入容器。</a:t>
            </a:r>
          </a:p>
          <a:p>
            <a:pPr>
              <a:lnSpc>
                <a:spcPct val="150000"/>
              </a:lnSpc>
            </a:pPr>
            <a:r>
              <a:rPr lang="zh-CN" altLang="zh-CN" sz="2000" dirty="0">
                <a:latin typeface="+mn-ea"/>
                <a:ea typeface="+mn-ea"/>
              </a:rPr>
              <a:t>① </a:t>
            </a:r>
            <a:r>
              <a:rPr lang="en-US" altLang="zh-CN" sz="2000" dirty="0" err="1">
                <a:latin typeface="+mn-ea"/>
                <a:ea typeface="+mn-ea"/>
              </a:rPr>
              <a:t>docker</a:t>
            </a:r>
            <a:r>
              <a:rPr lang="en-US" altLang="zh-CN" sz="2000" dirty="0">
                <a:latin typeface="+mn-ea"/>
                <a:ea typeface="+mn-ea"/>
              </a:rPr>
              <a:t> attach</a:t>
            </a:r>
            <a:r>
              <a:rPr lang="zh-CN" altLang="zh-CN" sz="2000" dirty="0">
                <a:latin typeface="+mn-ea"/>
                <a:ea typeface="+mn-ea"/>
              </a:rPr>
              <a:t>命令：</a:t>
            </a:r>
            <a:r>
              <a:rPr lang="en-US" altLang="zh-CN" sz="2000" dirty="0" err="1">
                <a:latin typeface="+mn-ea"/>
                <a:ea typeface="+mn-ea"/>
              </a:rPr>
              <a:t>docker</a:t>
            </a:r>
            <a:r>
              <a:rPr lang="en-US" altLang="zh-CN" sz="2000" dirty="0">
                <a:latin typeface="+mn-ea"/>
                <a:ea typeface="+mn-ea"/>
              </a:rPr>
              <a:t> attach</a:t>
            </a:r>
            <a:r>
              <a:rPr lang="zh-CN" altLang="zh-CN" sz="2000" dirty="0">
                <a:latin typeface="+mn-ea"/>
                <a:ea typeface="+mn-ea"/>
              </a:rPr>
              <a:t>命令是</a:t>
            </a:r>
            <a:r>
              <a:rPr lang="en-US" altLang="zh-CN" sz="2000" dirty="0" err="1">
                <a:latin typeface="+mn-ea"/>
                <a:ea typeface="+mn-ea"/>
              </a:rPr>
              <a:t>Docker</a:t>
            </a:r>
            <a:r>
              <a:rPr lang="zh-CN" altLang="zh-CN" sz="2000" dirty="0">
                <a:latin typeface="+mn-ea"/>
                <a:ea typeface="+mn-ea"/>
              </a:rPr>
              <a:t>自带的命令，其命令格式如下。</a:t>
            </a:r>
          </a:p>
          <a:p>
            <a:pPr>
              <a:lnSpc>
                <a:spcPct val="150000"/>
              </a:lnSpc>
            </a:pPr>
            <a:r>
              <a:rPr lang="en-US" altLang="zh-CN" sz="2000" dirty="0" err="1">
                <a:latin typeface="+mn-ea"/>
                <a:ea typeface="+mn-ea"/>
              </a:rPr>
              <a:t>docker</a:t>
            </a:r>
            <a:r>
              <a:rPr lang="en-US" altLang="zh-CN" sz="2000" dirty="0">
                <a:latin typeface="+mn-ea"/>
                <a:ea typeface="+mn-ea"/>
              </a:rPr>
              <a:t> attach [OPTIONS] CONTAINER</a:t>
            </a:r>
          </a:p>
          <a:p>
            <a:pPr>
              <a:lnSpc>
                <a:spcPct val="150000"/>
              </a:lnSpc>
            </a:pPr>
            <a:r>
              <a:rPr lang="zh-CN" altLang="zh-CN" sz="2000" dirty="0">
                <a:latin typeface="+mn-ea"/>
                <a:ea typeface="+mn-ea"/>
              </a:rPr>
              <a:t>②</a:t>
            </a:r>
            <a:r>
              <a:rPr lang="en-US" altLang="zh-CN" sz="2000" dirty="0">
                <a:latin typeface="+mn-ea"/>
                <a:ea typeface="+mn-ea"/>
              </a:rPr>
              <a:t> </a:t>
            </a:r>
            <a:r>
              <a:rPr lang="en-US" altLang="zh-CN" sz="2000" dirty="0" err="1">
                <a:latin typeface="+mn-ea"/>
                <a:ea typeface="+mn-ea"/>
              </a:rPr>
              <a:t>docker</a:t>
            </a:r>
            <a:r>
              <a:rPr lang="en-US" altLang="zh-CN" sz="2000" dirty="0">
                <a:latin typeface="+mn-ea"/>
                <a:ea typeface="+mn-ea"/>
              </a:rPr>
              <a:t> exec</a:t>
            </a:r>
            <a:r>
              <a:rPr lang="zh-CN" altLang="zh-CN" sz="2000" dirty="0">
                <a:latin typeface="+mn-ea"/>
                <a:ea typeface="+mn-ea"/>
              </a:rPr>
              <a:t>命令</a:t>
            </a:r>
            <a:endParaRPr lang="en-US" altLang="zh-CN" sz="2000" dirty="0">
              <a:latin typeface="+mn-ea"/>
              <a:ea typeface="+mn-ea"/>
            </a:endParaRPr>
          </a:p>
          <a:p>
            <a:pPr>
              <a:lnSpc>
                <a:spcPct val="150000"/>
              </a:lnSpc>
            </a:pPr>
            <a:r>
              <a:rPr lang="zh-CN" altLang="zh-CN" sz="2000" dirty="0">
                <a:latin typeface="+mn-ea"/>
                <a:ea typeface="+mn-ea"/>
              </a:rPr>
              <a:t>在利用</a:t>
            </a:r>
            <a:r>
              <a:rPr lang="en-US" altLang="zh-CN" sz="2000" dirty="0" err="1">
                <a:latin typeface="+mn-ea"/>
                <a:ea typeface="+mn-ea"/>
              </a:rPr>
              <a:t>docker</a:t>
            </a:r>
            <a:r>
              <a:rPr lang="en-US" altLang="zh-CN" sz="2000" dirty="0">
                <a:latin typeface="+mn-ea"/>
                <a:ea typeface="+mn-ea"/>
              </a:rPr>
              <a:t> exec</a:t>
            </a:r>
            <a:r>
              <a:rPr lang="zh-CN" altLang="zh-CN" sz="2000" dirty="0">
                <a:latin typeface="+mn-ea"/>
                <a:ea typeface="+mn-ea"/>
              </a:rPr>
              <a:t>命令进入交互式环境时，必须指定</a:t>
            </a:r>
            <a:r>
              <a:rPr lang="en-US" altLang="zh-CN" sz="2000" dirty="0">
                <a:latin typeface="+mn-ea"/>
                <a:ea typeface="+mn-ea"/>
              </a:rPr>
              <a:t>-</a:t>
            </a:r>
            <a:r>
              <a:rPr lang="en-US" altLang="zh-CN" sz="2000" dirty="0" err="1">
                <a:latin typeface="+mn-ea"/>
                <a:ea typeface="+mn-ea"/>
              </a:rPr>
              <a:t>i</a:t>
            </a:r>
            <a:r>
              <a:rPr lang="zh-CN" altLang="zh-CN" sz="2000" dirty="0">
                <a:latin typeface="+mn-ea"/>
                <a:ea typeface="+mn-ea"/>
              </a:rPr>
              <a:t>、</a:t>
            </a:r>
            <a:r>
              <a:rPr lang="en-US" altLang="zh-CN" sz="2000" dirty="0">
                <a:latin typeface="+mn-ea"/>
                <a:ea typeface="+mn-ea"/>
              </a:rPr>
              <a:t>-t</a:t>
            </a:r>
            <a:r>
              <a:rPr lang="zh-CN" altLang="zh-CN" sz="2000" dirty="0">
                <a:latin typeface="+mn-ea"/>
                <a:ea typeface="+mn-ea"/>
              </a:rPr>
              <a:t>参数以及</a:t>
            </a:r>
            <a:r>
              <a:rPr lang="en-US" altLang="zh-CN" sz="2000" dirty="0">
                <a:latin typeface="+mn-ea"/>
                <a:ea typeface="+mn-ea"/>
              </a:rPr>
              <a:t>Shell</a:t>
            </a:r>
            <a:r>
              <a:rPr lang="zh-CN" altLang="zh-CN" sz="2000" dirty="0">
                <a:latin typeface="+mn-ea"/>
                <a:ea typeface="+mn-ea"/>
              </a:rPr>
              <a:t>的名称。</a:t>
            </a:r>
          </a:p>
          <a:p>
            <a:pPr>
              <a:lnSpc>
                <a:spcPct val="150000"/>
              </a:lnSpc>
            </a:pPr>
            <a:r>
              <a:rPr lang="zh-CN" altLang="zh-CN" sz="2000" dirty="0">
                <a:latin typeface="+mn-ea"/>
                <a:ea typeface="+mn-ea"/>
              </a:rPr>
              <a:t>利用</a:t>
            </a:r>
            <a:r>
              <a:rPr lang="en-US" altLang="zh-CN" sz="2000" dirty="0" err="1">
                <a:latin typeface="+mn-ea"/>
                <a:ea typeface="+mn-ea"/>
              </a:rPr>
              <a:t>docker</a:t>
            </a:r>
            <a:r>
              <a:rPr lang="en-US" altLang="zh-CN" sz="2000" dirty="0">
                <a:latin typeface="+mn-ea"/>
                <a:ea typeface="+mn-ea"/>
              </a:rPr>
              <a:t> exec</a:t>
            </a:r>
            <a:r>
              <a:rPr lang="zh-CN" altLang="zh-CN" sz="2000" dirty="0">
                <a:latin typeface="+mn-ea"/>
                <a:ea typeface="+mn-ea"/>
              </a:rPr>
              <a:t>和</a:t>
            </a:r>
            <a:r>
              <a:rPr lang="en-US" altLang="zh-CN" sz="2000" dirty="0" err="1">
                <a:latin typeface="+mn-ea"/>
                <a:ea typeface="+mn-ea"/>
              </a:rPr>
              <a:t>docker</a:t>
            </a:r>
            <a:r>
              <a:rPr lang="en-US" altLang="zh-CN" sz="2000" dirty="0">
                <a:latin typeface="+mn-ea"/>
                <a:ea typeface="+mn-ea"/>
              </a:rPr>
              <a:t> attach</a:t>
            </a:r>
            <a:r>
              <a:rPr lang="zh-CN" altLang="zh-CN" sz="2000" dirty="0">
                <a:latin typeface="+mn-ea"/>
                <a:ea typeface="+mn-ea"/>
              </a:rPr>
              <a:t>命令均可进入容器，在实际应用中，推荐使用</a:t>
            </a:r>
            <a:r>
              <a:rPr lang="en-US" altLang="zh-CN" sz="2000" dirty="0" err="1">
                <a:latin typeface="+mn-ea"/>
                <a:ea typeface="+mn-ea"/>
              </a:rPr>
              <a:t>docker</a:t>
            </a:r>
            <a:r>
              <a:rPr lang="en-US" altLang="zh-CN" sz="2000" dirty="0">
                <a:latin typeface="+mn-ea"/>
                <a:ea typeface="+mn-ea"/>
              </a:rPr>
              <a:t> exec</a:t>
            </a:r>
            <a:r>
              <a:rPr lang="zh-CN" altLang="zh-CN" sz="2000" dirty="0">
                <a:latin typeface="+mn-ea"/>
                <a:ea typeface="+mn-ea"/>
              </a:rPr>
              <a:t>命令</a:t>
            </a:r>
            <a:endParaRPr lang="en-US" altLang="zh-CN" sz="20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12736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2346283"/>
          </a:xfrm>
          <a:prstGeom prst="rect">
            <a:avLst/>
          </a:prstGeom>
          <a:noFill/>
        </p:spPr>
        <p:txBody>
          <a:bodyPr wrap="square" rtlCol="0">
            <a:spAutoFit/>
          </a:bodyPr>
          <a:lstStyle/>
          <a:p>
            <a:pPr>
              <a:lnSpc>
                <a:spcPct val="150000"/>
              </a:lnSpc>
            </a:pPr>
            <a:r>
              <a:rPr lang="zh-CN" altLang="zh-CN" sz="2000" dirty="0">
                <a:latin typeface="+mn-ea"/>
                <a:ea typeface="+mn-ea"/>
              </a:rPr>
              <a:t>（</a:t>
            </a:r>
            <a:r>
              <a:rPr lang="en-US" altLang="zh-CN" sz="2000" dirty="0">
                <a:latin typeface="+mn-ea"/>
                <a:ea typeface="+mn-ea"/>
              </a:rPr>
              <a:t>5</a:t>
            </a:r>
            <a:r>
              <a:rPr lang="zh-CN" altLang="zh-CN" sz="2000" dirty="0">
                <a:latin typeface="+mn-ea"/>
                <a:ea typeface="+mn-ea"/>
              </a:rPr>
              <a:t>）启动、终止、重启容器。</a:t>
            </a:r>
          </a:p>
          <a:p>
            <a:pPr>
              <a:lnSpc>
                <a:spcPct val="150000"/>
              </a:lnSpc>
            </a:pPr>
            <a:r>
              <a:rPr lang="zh-CN" altLang="zh-CN" sz="2000" dirty="0">
                <a:latin typeface="+mn-ea"/>
                <a:ea typeface="+mn-ea"/>
              </a:rPr>
              <a:t>启动、终止、重启容器的命令的格式如下。</a:t>
            </a:r>
          </a:p>
          <a:p>
            <a:pPr>
              <a:lnSpc>
                <a:spcPct val="150000"/>
              </a:lnSpc>
            </a:pPr>
            <a:r>
              <a:rPr lang="en-US" altLang="zh-CN" sz="2000" dirty="0" err="1">
                <a:latin typeface="+mn-ea"/>
                <a:ea typeface="+mn-ea"/>
              </a:rPr>
              <a:t>docker</a:t>
            </a:r>
            <a:r>
              <a:rPr lang="en-US" altLang="zh-CN" sz="2000" dirty="0">
                <a:latin typeface="+mn-ea"/>
                <a:ea typeface="+mn-ea"/>
              </a:rPr>
              <a:t> start [OPTIONS] CONTAINER [CONTAINER...]       		//</a:t>
            </a:r>
            <a:r>
              <a:rPr lang="zh-CN" altLang="zh-CN" sz="2000" dirty="0">
                <a:latin typeface="+mn-ea"/>
                <a:ea typeface="+mn-ea"/>
              </a:rPr>
              <a:t>启动容器</a:t>
            </a:r>
          </a:p>
          <a:p>
            <a:pPr>
              <a:lnSpc>
                <a:spcPct val="150000"/>
              </a:lnSpc>
            </a:pPr>
            <a:r>
              <a:rPr lang="en-US" altLang="zh-CN" sz="2000" dirty="0" err="1">
                <a:latin typeface="+mn-ea"/>
                <a:ea typeface="+mn-ea"/>
              </a:rPr>
              <a:t>docker</a:t>
            </a:r>
            <a:r>
              <a:rPr lang="en-US" altLang="zh-CN" sz="2000" dirty="0">
                <a:latin typeface="+mn-ea"/>
                <a:ea typeface="+mn-ea"/>
              </a:rPr>
              <a:t> stop [OPTIONS] CONTAINER [CONTAINER...]			//</a:t>
            </a:r>
            <a:r>
              <a:rPr lang="zh-CN" altLang="zh-CN" sz="2000" dirty="0">
                <a:latin typeface="+mn-ea"/>
                <a:ea typeface="+mn-ea"/>
              </a:rPr>
              <a:t>终止容器</a:t>
            </a:r>
          </a:p>
          <a:p>
            <a:pPr>
              <a:lnSpc>
                <a:spcPct val="150000"/>
              </a:lnSpc>
            </a:pPr>
            <a:r>
              <a:rPr lang="en-US" altLang="zh-CN" sz="2000" dirty="0" err="1">
                <a:latin typeface="+mn-ea"/>
                <a:ea typeface="+mn-ea"/>
              </a:rPr>
              <a:t>docker</a:t>
            </a:r>
            <a:r>
              <a:rPr lang="en-US" altLang="zh-CN" sz="2000" dirty="0">
                <a:latin typeface="+mn-ea"/>
                <a:ea typeface="+mn-ea"/>
              </a:rPr>
              <a:t> restart [OPTIONS] CONTAINER [CONTAINER...]	</a:t>
            </a:r>
            <a:r>
              <a:rPr lang="en-US" altLang="zh-CN" sz="2000">
                <a:latin typeface="+mn-ea"/>
                <a:ea typeface="+mn-ea"/>
              </a:rPr>
              <a:t>	//</a:t>
            </a:r>
            <a:r>
              <a:rPr lang="zh-CN" altLang="zh-CN" sz="2000" dirty="0">
                <a:latin typeface="+mn-ea"/>
                <a:ea typeface="+mn-ea"/>
              </a:rPr>
              <a:t>重启容器</a:t>
            </a:r>
            <a:endParaRPr lang="en-US" altLang="zh-CN" sz="20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316022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2862322"/>
          </a:xfrm>
          <a:prstGeom prst="rect">
            <a:avLst/>
          </a:prstGeom>
          <a:noFill/>
        </p:spPr>
        <p:txBody>
          <a:bodyPr wrap="square" rtlCol="0">
            <a:spAutoFit/>
          </a:bodyPr>
          <a:lstStyle/>
          <a:p>
            <a:pPr>
              <a:lnSpc>
                <a:spcPct val="150000"/>
              </a:lnSpc>
            </a:pPr>
            <a:r>
              <a:rPr lang="zh-CN" altLang="zh-CN" sz="2000" dirty="0">
                <a:latin typeface="+mn-ea"/>
                <a:ea typeface="+mn-ea"/>
              </a:rPr>
              <a:t>（</a:t>
            </a:r>
            <a:r>
              <a:rPr lang="en-US" altLang="zh-CN" sz="2000" dirty="0">
                <a:latin typeface="+mn-ea"/>
                <a:ea typeface="+mn-ea"/>
              </a:rPr>
              <a:t>6</a:t>
            </a:r>
            <a:r>
              <a:rPr lang="zh-CN" altLang="zh-CN" sz="2000" dirty="0">
                <a:latin typeface="+mn-ea"/>
                <a:ea typeface="+mn-ea"/>
              </a:rPr>
              <a:t>）删除容器。</a:t>
            </a:r>
          </a:p>
          <a:p>
            <a:pPr>
              <a:lnSpc>
                <a:spcPct val="150000"/>
              </a:lnSpc>
            </a:pPr>
            <a:r>
              <a:rPr lang="en-US" altLang="zh-CN" sz="2000" dirty="0" err="1">
                <a:latin typeface="+mn-ea"/>
                <a:ea typeface="+mn-ea"/>
              </a:rPr>
              <a:t>docker</a:t>
            </a:r>
            <a:r>
              <a:rPr lang="en-US" altLang="zh-CN" sz="2000" dirty="0">
                <a:latin typeface="+mn-ea"/>
                <a:ea typeface="+mn-ea"/>
              </a:rPr>
              <a:t> </a:t>
            </a:r>
            <a:r>
              <a:rPr lang="en-US" altLang="zh-CN" sz="2000" dirty="0" err="1">
                <a:latin typeface="+mn-ea"/>
                <a:ea typeface="+mn-ea"/>
              </a:rPr>
              <a:t>rm</a:t>
            </a:r>
            <a:r>
              <a:rPr lang="zh-CN" altLang="zh-CN" sz="2000" dirty="0">
                <a:latin typeface="+mn-ea"/>
                <a:ea typeface="+mn-ea"/>
              </a:rPr>
              <a:t>命令可以删除一个或多个容器，默认只能删除非运行状态的容器，其命令格式如下。</a:t>
            </a:r>
          </a:p>
          <a:p>
            <a:pPr>
              <a:lnSpc>
                <a:spcPct val="150000"/>
              </a:lnSpc>
            </a:pPr>
            <a:r>
              <a:rPr lang="en-US" altLang="zh-CN" sz="2000" dirty="0" err="1">
                <a:latin typeface="+mn-ea"/>
                <a:ea typeface="+mn-ea"/>
              </a:rPr>
              <a:t>docker</a:t>
            </a:r>
            <a:r>
              <a:rPr lang="en-US" altLang="zh-CN" sz="2000" dirty="0">
                <a:latin typeface="+mn-ea"/>
                <a:ea typeface="+mn-ea"/>
              </a:rPr>
              <a:t> </a:t>
            </a:r>
            <a:r>
              <a:rPr lang="en-US" altLang="zh-CN" sz="2000" dirty="0" err="1">
                <a:latin typeface="+mn-ea"/>
                <a:ea typeface="+mn-ea"/>
              </a:rPr>
              <a:t>rm</a:t>
            </a:r>
            <a:r>
              <a:rPr lang="en-US" altLang="zh-CN" sz="2000" dirty="0">
                <a:latin typeface="+mn-ea"/>
                <a:ea typeface="+mn-ea"/>
              </a:rPr>
              <a:t> [OPTIONS] CONTAINER [CONTAINER...]</a:t>
            </a:r>
          </a:p>
          <a:p>
            <a:pPr>
              <a:lnSpc>
                <a:spcPct val="150000"/>
              </a:lnSpc>
            </a:pPr>
            <a:r>
              <a:rPr lang="en-US" altLang="zh-CN" sz="2000" dirty="0">
                <a:latin typeface="+mn-ea"/>
                <a:ea typeface="+mn-ea"/>
              </a:rPr>
              <a:t>OPTIONS</a:t>
            </a:r>
            <a:r>
              <a:rPr lang="zh-CN" altLang="zh-CN" sz="2000" dirty="0">
                <a:latin typeface="+mn-ea"/>
                <a:ea typeface="+mn-ea"/>
              </a:rPr>
              <a:t>选项的说明如下。</a:t>
            </a:r>
          </a:p>
          <a:p>
            <a:pPr>
              <a:lnSpc>
                <a:spcPct val="150000"/>
              </a:lnSpc>
            </a:pPr>
            <a:r>
              <a:rPr lang="zh-CN" altLang="zh-CN" sz="2000" dirty="0">
                <a:latin typeface="+mn-ea"/>
                <a:ea typeface="+mn-ea"/>
              </a:rPr>
              <a:t>① </a:t>
            </a:r>
            <a:r>
              <a:rPr lang="en-US" altLang="zh-CN" sz="2000" dirty="0">
                <a:latin typeface="+mn-ea"/>
                <a:ea typeface="+mn-ea"/>
              </a:rPr>
              <a:t>-f</a:t>
            </a:r>
            <a:r>
              <a:rPr lang="zh-CN" altLang="zh-CN" sz="2000" dirty="0">
                <a:latin typeface="+mn-ea"/>
                <a:ea typeface="+mn-ea"/>
              </a:rPr>
              <a:t>：强制删除处于运行状态的容器。</a:t>
            </a:r>
          </a:p>
          <a:p>
            <a:pPr>
              <a:lnSpc>
                <a:spcPct val="150000"/>
              </a:lnSpc>
            </a:pPr>
            <a:r>
              <a:rPr lang="zh-CN" altLang="zh-CN" sz="2000" dirty="0">
                <a:latin typeface="+mn-ea"/>
                <a:ea typeface="+mn-ea"/>
              </a:rPr>
              <a:t>② </a:t>
            </a:r>
            <a:r>
              <a:rPr lang="en-US" altLang="zh-CN" sz="2000" dirty="0">
                <a:latin typeface="+mn-ea"/>
                <a:ea typeface="+mn-ea"/>
              </a:rPr>
              <a:t>-v</a:t>
            </a:r>
            <a:r>
              <a:rPr lang="zh-CN" altLang="zh-CN" sz="2000" dirty="0">
                <a:latin typeface="+mn-ea"/>
                <a:ea typeface="+mn-ea"/>
              </a:rPr>
              <a:t>：删除容器挂载的数据。</a:t>
            </a:r>
            <a:endParaRPr lang="en-US" altLang="zh-CN" sz="20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3254854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2807948"/>
          </a:xfrm>
          <a:prstGeom prst="rect">
            <a:avLst/>
          </a:prstGeom>
          <a:noFill/>
        </p:spPr>
        <p:txBody>
          <a:bodyPr wrap="square" rtlCol="0">
            <a:spAutoFit/>
          </a:bodyPr>
          <a:lstStyle/>
          <a:p>
            <a:pPr>
              <a:lnSpc>
                <a:spcPct val="150000"/>
              </a:lnSpc>
            </a:pPr>
            <a:r>
              <a:rPr lang="zh-CN" altLang="zh-CN" sz="2000" dirty="0">
                <a:latin typeface="+mn-ea"/>
                <a:ea typeface="+mn-ea"/>
              </a:rPr>
              <a:t>（</a:t>
            </a:r>
            <a:r>
              <a:rPr lang="en-US" altLang="zh-CN" sz="2000" dirty="0">
                <a:latin typeface="+mn-ea"/>
                <a:ea typeface="+mn-ea"/>
              </a:rPr>
              <a:t>7</a:t>
            </a:r>
            <a:r>
              <a:rPr lang="zh-CN" altLang="zh-CN" sz="2000" dirty="0">
                <a:latin typeface="+mn-ea"/>
                <a:ea typeface="+mn-ea"/>
              </a:rPr>
              <a:t>）导入和导出容器。</a:t>
            </a:r>
          </a:p>
          <a:p>
            <a:pPr>
              <a:lnSpc>
                <a:spcPct val="150000"/>
              </a:lnSpc>
            </a:pPr>
            <a:r>
              <a:rPr lang="zh-CN" altLang="zh-CN" sz="2000" dirty="0">
                <a:latin typeface="+mn-ea"/>
                <a:ea typeface="+mn-ea"/>
              </a:rPr>
              <a:t>① 导出容器：如果要导出某个窗口到本地，则可以利用</a:t>
            </a:r>
            <a:r>
              <a:rPr lang="en-US" altLang="zh-CN" sz="2000" dirty="0" err="1">
                <a:latin typeface="+mn-ea"/>
                <a:ea typeface="+mn-ea"/>
              </a:rPr>
              <a:t>docker</a:t>
            </a:r>
            <a:r>
              <a:rPr lang="en-US" altLang="zh-CN" sz="2000" dirty="0">
                <a:latin typeface="+mn-ea"/>
                <a:ea typeface="+mn-ea"/>
              </a:rPr>
              <a:t> export</a:t>
            </a:r>
            <a:r>
              <a:rPr lang="zh-CN" altLang="zh-CN" sz="2000" dirty="0">
                <a:latin typeface="+mn-ea"/>
                <a:ea typeface="+mn-ea"/>
              </a:rPr>
              <a:t>命令，可将容器导出为</a:t>
            </a:r>
            <a:r>
              <a:rPr lang="en-US" altLang="zh-CN" sz="2000" dirty="0">
                <a:latin typeface="+mn-ea"/>
                <a:ea typeface="+mn-ea"/>
              </a:rPr>
              <a:t>TAR</a:t>
            </a:r>
            <a:r>
              <a:rPr lang="zh-CN" altLang="zh-CN" sz="2000" dirty="0">
                <a:latin typeface="+mn-ea"/>
                <a:ea typeface="+mn-ea"/>
              </a:rPr>
              <a:t>文件格式。其命令格式如下。</a:t>
            </a:r>
          </a:p>
          <a:p>
            <a:pPr>
              <a:lnSpc>
                <a:spcPct val="150000"/>
              </a:lnSpc>
            </a:pPr>
            <a:r>
              <a:rPr lang="en-US" altLang="zh-CN" sz="2000" dirty="0" err="1">
                <a:latin typeface="+mn-ea"/>
                <a:ea typeface="+mn-ea"/>
              </a:rPr>
              <a:t>docker</a:t>
            </a:r>
            <a:r>
              <a:rPr lang="en-US" altLang="zh-CN" sz="2000" dirty="0">
                <a:latin typeface="+mn-ea"/>
                <a:ea typeface="+mn-ea"/>
              </a:rPr>
              <a:t> export [OPTIONS] CONTAINER</a:t>
            </a:r>
          </a:p>
          <a:p>
            <a:pPr>
              <a:lnSpc>
                <a:spcPct val="150000"/>
              </a:lnSpc>
            </a:pPr>
            <a:r>
              <a:rPr lang="zh-CN" altLang="zh-CN" sz="2000" dirty="0">
                <a:latin typeface="+mn-ea"/>
                <a:ea typeface="+mn-ea"/>
              </a:rPr>
              <a:t>② 导入容器：可以利用</a:t>
            </a:r>
            <a:r>
              <a:rPr lang="en-US" altLang="zh-CN" sz="2000" dirty="0" err="1">
                <a:latin typeface="+mn-ea"/>
                <a:ea typeface="+mn-ea"/>
              </a:rPr>
              <a:t>docker</a:t>
            </a:r>
            <a:r>
              <a:rPr lang="en-US" altLang="zh-CN" sz="2000" dirty="0">
                <a:latin typeface="+mn-ea"/>
                <a:ea typeface="+mn-ea"/>
              </a:rPr>
              <a:t> import</a:t>
            </a:r>
            <a:r>
              <a:rPr lang="zh-CN" altLang="zh-CN" sz="2000" dirty="0">
                <a:latin typeface="+mn-ea"/>
                <a:ea typeface="+mn-ea"/>
              </a:rPr>
              <a:t>命令导入一个镜像，类型为</a:t>
            </a:r>
            <a:r>
              <a:rPr lang="en-US" altLang="zh-CN" sz="2000" dirty="0">
                <a:latin typeface="+mn-ea"/>
                <a:ea typeface="+mn-ea"/>
              </a:rPr>
              <a:t>TAR</a:t>
            </a:r>
            <a:r>
              <a:rPr lang="zh-CN" altLang="zh-CN" sz="2000" dirty="0">
                <a:latin typeface="+mn-ea"/>
                <a:ea typeface="+mn-ea"/>
              </a:rPr>
              <a:t>文件，其命令格式如下。</a:t>
            </a:r>
          </a:p>
          <a:p>
            <a:pPr>
              <a:lnSpc>
                <a:spcPct val="150000"/>
              </a:lnSpc>
            </a:pPr>
            <a:r>
              <a:rPr lang="en-US" altLang="zh-CN" sz="2000" dirty="0" err="1">
                <a:latin typeface="+mn-ea"/>
                <a:ea typeface="+mn-ea"/>
              </a:rPr>
              <a:t>docker</a:t>
            </a:r>
            <a:r>
              <a:rPr lang="en-US" altLang="zh-CN" sz="2000" dirty="0">
                <a:latin typeface="+mn-ea"/>
                <a:ea typeface="+mn-ea"/>
              </a:rPr>
              <a:t> import [OPTIONS] [REPOSITORY[:TAG]]</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2187115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1884618"/>
          </a:xfrm>
          <a:prstGeom prst="rect">
            <a:avLst/>
          </a:prstGeom>
          <a:noFill/>
        </p:spPr>
        <p:txBody>
          <a:bodyPr wrap="square" rtlCol="0">
            <a:spAutoFit/>
          </a:bodyPr>
          <a:lstStyle/>
          <a:p>
            <a:pPr>
              <a:lnSpc>
                <a:spcPct val="150000"/>
              </a:lnSpc>
            </a:pPr>
            <a:r>
              <a:rPr lang="zh-CN" altLang="zh-CN" sz="2000" dirty="0">
                <a:latin typeface="+mn-ea"/>
                <a:ea typeface="+mn-ea"/>
              </a:rPr>
              <a:t>（</a:t>
            </a:r>
            <a:r>
              <a:rPr lang="en-US" altLang="zh-CN" sz="2000" dirty="0">
                <a:latin typeface="+mn-ea"/>
                <a:ea typeface="+mn-ea"/>
              </a:rPr>
              <a:t>8</a:t>
            </a:r>
            <a:r>
              <a:rPr lang="zh-CN" altLang="zh-CN" sz="2000" dirty="0">
                <a:latin typeface="+mn-ea"/>
                <a:ea typeface="+mn-ea"/>
              </a:rPr>
              <a:t>）查看容器配置信息。</a:t>
            </a:r>
          </a:p>
          <a:p>
            <a:pPr>
              <a:lnSpc>
                <a:spcPct val="150000"/>
              </a:lnSpc>
            </a:pPr>
            <a:r>
              <a:rPr lang="en-US" altLang="zh-CN" sz="2000" dirty="0" err="1">
                <a:latin typeface="+mn-ea"/>
                <a:ea typeface="+mn-ea"/>
              </a:rPr>
              <a:t>docker</a:t>
            </a:r>
            <a:r>
              <a:rPr lang="en-US" altLang="zh-CN" sz="2000" dirty="0">
                <a:latin typeface="+mn-ea"/>
                <a:ea typeface="+mn-ea"/>
              </a:rPr>
              <a:t> inspect</a:t>
            </a:r>
            <a:r>
              <a:rPr lang="zh-CN" altLang="zh-CN" sz="2000" dirty="0">
                <a:latin typeface="+mn-ea"/>
                <a:ea typeface="+mn-ea"/>
              </a:rPr>
              <a:t>命令用于查看容器的配置信息，包含容器名、环境变量、运行命令、主机配置、网络配置和数据卷配置等，其命令格式如下。</a:t>
            </a:r>
          </a:p>
          <a:p>
            <a:pPr>
              <a:lnSpc>
                <a:spcPct val="150000"/>
              </a:lnSpc>
            </a:pPr>
            <a:r>
              <a:rPr lang="en-US" altLang="zh-CN" sz="2000" dirty="0" err="1">
                <a:latin typeface="+mn-ea"/>
                <a:ea typeface="+mn-ea"/>
              </a:rPr>
              <a:t>docker</a:t>
            </a:r>
            <a:r>
              <a:rPr lang="en-US" altLang="zh-CN" sz="2000" dirty="0">
                <a:latin typeface="+mn-ea"/>
                <a:ea typeface="+mn-ea"/>
              </a:rPr>
              <a:t> inspect [OPTIONS] CONTAINER|IMAGE|TASK [CONTAINER|IMAGE|TASK...]</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270857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4247317"/>
          </a:xfrm>
          <a:prstGeom prst="rect">
            <a:avLst/>
          </a:prstGeom>
          <a:noFill/>
        </p:spPr>
        <p:txBody>
          <a:bodyPr wrap="square" rtlCol="0">
            <a:spAutoFit/>
          </a:bodyPr>
          <a:lstStyle/>
          <a:p>
            <a:pPr>
              <a:lnSpc>
                <a:spcPct val="150000"/>
              </a:lnSpc>
            </a:pPr>
            <a:r>
              <a:rPr lang="zh-CN" altLang="zh-CN" sz="2000" dirty="0">
                <a:latin typeface="+mn-ea"/>
                <a:ea typeface="+mn-ea"/>
              </a:rPr>
              <a:t>（</a:t>
            </a:r>
            <a:r>
              <a:rPr lang="en-US" altLang="zh-CN" sz="2000" dirty="0">
                <a:latin typeface="+mn-ea"/>
                <a:ea typeface="+mn-ea"/>
              </a:rPr>
              <a:t>9</a:t>
            </a:r>
            <a:r>
              <a:rPr lang="zh-CN" altLang="zh-CN" sz="2000" dirty="0">
                <a:latin typeface="+mn-ea"/>
                <a:ea typeface="+mn-ea"/>
              </a:rPr>
              <a:t>）查看容器日志。</a:t>
            </a:r>
          </a:p>
          <a:p>
            <a:pPr>
              <a:lnSpc>
                <a:spcPct val="150000"/>
              </a:lnSpc>
            </a:pPr>
            <a:r>
              <a:rPr lang="en-US" altLang="zh-CN" sz="2000" dirty="0" err="1">
                <a:latin typeface="+mn-ea"/>
                <a:ea typeface="+mn-ea"/>
              </a:rPr>
              <a:t>docker</a:t>
            </a:r>
            <a:r>
              <a:rPr lang="en-US" altLang="zh-CN" sz="2000" dirty="0">
                <a:latin typeface="+mn-ea"/>
                <a:ea typeface="+mn-ea"/>
              </a:rPr>
              <a:t> logs</a:t>
            </a:r>
            <a:r>
              <a:rPr lang="zh-CN" altLang="zh-CN" sz="2000" dirty="0">
                <a:latin typeface="+mn-ea"/>
                <a:ea typeface="+mn-ea"/>
              </a:rPr>
              <a:t>命令用于将标准输出数据作为日志输出到</a:t>
            </a:r>
            <a:r>
              <a:rPr lang="en-US" altLang="zh-CN" sz="2000" dirty="0" err="1">
                <a:latin typeface="+mn-ea"/>
                <a:ea typeface="+mn-ea"/>
              </a:rPr>
              <a:t>docker</a:t>
            </a:r>
            <a:r>
              <a:rPr lang="en-US" altLang="zh-CN" sz="2000" dirty="0">
                <a:latin typeface="+mn-ea"/>
                <a:ea typeface="+mn-ea"/>
              </a:rPr>
              <a:t> logs</a:t>
            </a:r>
            <a:r>
              <a:rPr lang="zh-CN" altLang="zh-CN" sz="2000" dirty="0">
                <a:latin typeface="+mn-ea"/>
                <a:ea typeface="+mn-ea"/>
              </a:rPr>
              <a:t>命令的终端上，常用于在后台运行的容器中，其命令格式如下。</a:t>
            </a:r>
          </a:p>
          <a:p>
            <a:pPr>
              <a:lnSpc>
                <a:spcPct val="150000"/>
              </a:lnSpc>
            </a:pPr>
            <a:r>
              <a:rPr lang="en-US" altLang="zh-CN" sz="2000" dirty="0" err="1">
                <a:latin typeface="+mn-ea"/>
                <a:ea typeface="+mn-ea"/>
              </a:rPr>
              <a:t>docker</a:t>
            </a:r>
            <a:r>
              <a:rPr lang="en-US" altLang="zh-CN" sz="2000" dirty="0">
                <a:latin typeface="+mn-ea"/>
                <a:ea typeface="+mn-ea"/>
              </a:rPr>
              <a:t> logs [OPTIONS] CONTAINER</a:t>
            </a:r>
            <a:endParaRPr lang="zh-CN" altLang="zh-CN" sz="2000" dirty="0">
              <a:latin typeface="+mn-ea"/>
              <a:ea typeface="+mn-ea"/>
            </a:endParaRPr>
          </a:p>
          <a:p>
            <a:pPr>
              <a:lnSpc>
                <a:spcPct val="150000"/>
              </a:lnSpc>
            </a:pPr>
            <a:r>
              <a:rPr lang="en-US" altLang="zh-CN" sz="2000" dirty="0">
                <a:latin typeface="+mn-ea"/>
                <a:ea typeface="+mn-ea"/>
              </a:rPr>
              <a:t>OPTIONS</a:t>
            </a:r>
            <a:r>
              <a:rPr lang="zh-CN" altLang="zh-CN" sz="2000" dirty="0">
                <a:latin typeface="+mn-ea"/>
                <a:ea typeface="+mn-ea"/>
              </a:rPr>
              <a:t>选项的说明如下。</a:t>
            </a:r>
          </a:p>
          <a:p>
            <a:pPr>
              <a:lnSpc>
                <a:spcPct val="150000"/>
              </a:lnSpc>
            </a:pPr>
            <a:r>
              <a:rPr lang="zh-CN" altLang="zh-CN" sz="2000" dirty="0">
                <a:latin typeface="+mn-ea"/>
                <a:ea typeface="+mn-ea"/>
              </a:rPr>
              <a:t>① </a:t>
            </a:r>
            <a:r>
              <a:rPr lang="en-US" altLang="zh-CN" sz="2000" dirty="0">
                <a:latin typeface="+mn-ea"/>
                <a:ea typeface="+mn-ea"/>
              </a:rPr>
              <a:t>-since</a:t>
            </a:r>
            <a:r>
              <a:rPr lang="zh-CN" altLang="zh-CN" sz="2000" dirty="0">
                <a:latin typeface="+mn-ea"/>
                <a:ea typeface="+mn-ea"/>
              </a:rPr>
              <a:t>：指定输出日志的开始日期，即只输出指定日期之后的日志。</a:t>
            </a:r>
          </a:p>
          <a:p>
            <a:pPr>
              <a:lnSpc>
                <a:spcPct val="150000"/>
              </a:lnSpc>
            </a:pPr>
            <a:r>
              <a:rPr lang="zh-CN" altLang="zh-CN" sz="2000" dirty="0">
                <a:latin typeface="+mn-ea"/>
                <a:ea typeface="+mn-ea"/>
              </a:rPr>
              <a:t>② </a:t>
            </a:r>
            <a:r>
              <a:rPr lang="en-US" altLang="zh-CN" sz="2000" dirty="0">
                <a:latin typeface="+mn-ea"/>
                <a:ea typeface="+mn-ea"/>
              </a:rPr>
              <a:t>-f</a:t>
            </a:r>
            <a:r>
              <a:rPr lang="zh-CN" altLang="zh-CN" sz="2000" dirty="0">
                <a:latin typeface="+mn-ea"/>
                <a:ea typeface="+mn-ea"/>
              </a:rPr>
              <a:t>：查看实时日志。</a:t>
            </a:r>
          </a:p>
          <a:p>
            <a:pPr>
              <a:lnSpc>
                <a:spcPct val="150000"/>
              </a:lnSpc>
            </a:pPr>
            <a:r>
              <a:rPr lang="zh-CN" altLang="zh-CN" sz="2000" dirty="0">
                <a:latin typeface="+mn-ea"/>
                <a:ea typeface="+mn-ea"/>
              </a:rPr>
              <a:t>③ </a:t>
            </a:r>
            <a:r>
              <a:rPr lang="en-US" altLang="zh-CN" sz="2000" dirty="0">
                <a:latin typeface="+mn-ea"/>
                <a:ea typeface="+mn-ea"/>
              </a:rPr>
              <a:t>-t</a:t>
            </a:r>
            <a:r>
              <a:rPr lang="zh-CN" altLang="zh-CN" sz="2000" dirty="0">
                <a:latin typeface="+mn-ea"/>
                <a:ea typeface="+mn-ea"/>
              </a:rPr>
              <a:t>：查看日志产生的日期。</a:t>
            </a:r>
          </a:p>
          <a:p>
            <a:pPr>
              <a:lnSpc>
                <a:spcPct val="150000"/>
              </a:lnSpc>
            </a:pPr>
            <a:r>
              <a:rPr lang="zh-CN" altLang="zh-CN" sz="2000" dirty="0">
                <a:latin typeface="+mn-ea"/>
                <a:ea typeface="+mn-ea"/>
              </a:rPr>
              <a:t>④</a:t>
            </a:r>
            <a:r>
              <a:rPr lang="en-US" altLang="zh-CN" sz="2000" dirty="0">
                <a:latin typeface="+mn-ea"/>
                <a:ea typeface="+mn-ea"/>
              </a:rPr>
              <a:t> -tail=10</a:t>
            </a:r>
            <a:r>
              <a:rPr lang="zh-CN" altLang="zh-CN" sz="2000" dirty="0">
                <a:latin typeface="+mn-ea"/>
                <a:ea typeface="+mn-ea"/>
              </a:rPr>
              <a:t>：查看最后的</a:t>
            </a:r>
            <a:r>
              <a:rPr lang="en-US" altLang="zh-CN" sz="2000" dirty="0">
                <a:latin typeface="+mn-ea"/>
                <a:ea typeface="+mn-ea"/>
              </a:rPr>
              <a:t>10</a:t>
            </a:r>
            <a:r>
              <a:rPr lang="zh-CN" altLang="zh-CN" sz="2000" dirty="0">
                <a:latin typeface="+mn-ea"/>
                <a:ea typeface="+mn-ea"/>
              </a:rPr>
              <a:t>条日志。</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132425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5181607" y="1365313"/>
            <a:ext cx="5405967" cy="975011"/>
          </a:xfrm>
        </p:spPr>
        <p:txBody>
          <a:bodyPr/>
          <a:lstStyle/>
          <a:p>
            <a:r>
              <a:rPr lang="zh-CN" altLang="en-US" dirty="0"/>
              <a:t>知识目标</a:t>
            </a:r>
          </a:p>
        </p:txBody>
      </p:sp>
      <p:sp>
        <p:nvSpPr>
          <p:cNvPr id="5" name="矩形 4"/>
          <p:cNvSpPr/>
          <p:nvPr/>
        </p:nvSpPr>
        <p:spPr>
          <a:xfrm>
            <a:off x="5181606" y="2583022"/>
            <a:ext cx="6718845" cy="2677656"/>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了解容器的基本概念和特点。</a:t>
            </a:r>
          </a:p>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了解容器的实现原理。</a:t>
            </a:r>
          </a:p>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了解镜像和容器的关系。</a:t>
            </a:r>
            <a:endParaRPr lang="en-US" altLang="zh-CN" sz="2800" dirty="0">
              <a:solidFill>
                <a:schemeClr val="bg1"/>
              </a:solidFill>
              <a:latin typeface="+mn-ea"/>
              <a:ea typeface="+mn-ea"/>
            </a:endParaRPr>
          </a:p>
          <a:p>
            <a:pPr marL="342900" indent="-342900">
              <a:lnSpc>
                <a:spcPct val="150000"/>
              </a:lnSpc>
              <a:buFont typeface="Wingdings" panose="05000000000000000000" pitchFamily="2" charset="2"/>
              <a:buChar char="n"/>
            </a:pPr>
            <a:r>
              <a:rPr lang="zh-CN" altLang="en-US" sz="2800" dirty="0">
                <a:solidFill>
                  <a:schemeClr val="bg1"/>
                </a:solidFill>
                <a:latin typeface="+mn-ea"/>
                <a:ea typeface="+mn-ea"/>
              </a:rPr>
              <a:t>了解控制组（</a:t>
            </a:r>
            <a:r>
              <a:rPr lang="en-US" altLang="zh-CN" sz="2800" dirty="0" err="1">
                <a:solidFill>
                  <a:schemeClr val="bg1"/>
                </a:solidFill>
                <a:latin typeface="+mn-ea"/>
                <a:ea typeface="+mn-ea"/>
              </a:rPr>
              <a:t>CGroups</a:t>
            </a:r>
            <a:r>
              <a:rPr lang="zh-CN" altLang="en-US" sz="2800" dirty="0">
                <a:solidFill>
                  <a:schemeClr val="bg1"/>
                </a:solidFill>
                <a:latin typeface="+mn-ea"/>
                <a:ea typeface="+mn-ea"/>
              </a:rPr>
              <a:t>）的功能</a:t>
            </a:r>
            <a:endParaRPr lang="zh-CN" altLang="zh-CN" sz="2800" dirty="0">
              <a:solidFill>
                <a:schemeClr val="bg1"/>
              </a:solidFill>
              <a:latin typeface="+mn-ea"/>
              <a:ea typeface="+mn-ea"/>
            </a:endParaRPr>
          </a:p>
        </p:txBody>
      </p:sp>
    </p:spTree>
    <p:extLst>
      <p:ext uri="{BB962C8B-B14F-4D97-AF65-F5344CB8AC3E}">
        <p14:creationId xmlns:p14="http://schemas.microsoft.com/office/powerpoint/2010/main" val="2617110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4247317"/>
          </a:xfrm>
          <a:prstGeom prst="rect">
            <a:avLst/>
          </a:prstGeom>
          <a:noFill/>
        </p:spPr>
        <p:txBody>
          <a:bodyPr wrap="square" rtlCol="0">
            <a:spAutoFit/>
          </a:bodyPr>
          <a:lstStyle/>
          <a:p>
            <a:pPr>
              <a:lnSpc>
                <a:spcPct val="150000"/>
              </a:lnSpc>
            </a:pPr>
            <a:r>
              <a:rPr lang="zh-CN" altLang="en-US" sz="2000" dirty="0">
                <a:latin typeface="+mn-ea"/>
                <a:ea typeface="+mn-ea"/>
              </a:rPr>
              <a:t>实训目的</a:t>
            </a:r>
            <a:endParaRPr lang="en-US" altLang="zh-CN" sz="2000" dirty="0">
              <a:latin typeface="+mn-ea"/>
              <a:ea typeface="+mn-ea"/>
            </a:endParaRPr>
          </a:p>
          <a:p>
            <a:pPr>
              <a:lnSpc>
                <a:spcPct val="150000"/>
              </a:lnSpc>
            </a:pPr>
            <a:r>
              <a:rPr lang="zh-CN" altLang="en-US" sz="2000" dirty="0">
                <a:latin typeface="+mn-ea"/>
                <a:ea typeface="+mn-ea"/>
              </a:rPr>
              <a:t>        掌握</a:t>
            </a:r>
            <a:r>
              <a:rPr lang="en-US" altLang="zh-CN" sz="2000" dirty="0" err="1">
                <a:latin typeface="+mn-ea"/>
                <a:ea typeface="+mn-ea"/>
              </a:rPr>
              <a:t>Docker</a:t>
            </a:r>
            <a:r>
              <a:rPr lang="zh-CN" altLang="en-US" sz="2000" dirty="0">
                <a:latin typeface="+mn-ea"/>
                <a:ea typeface="+mn-ea"/>
              </a:rPr>
              <a:t>容器的基本操作命令</a:t>
            </a:r>
            <a:endParaRPr lang="en-US" altLang="zh-CN" sz="2000" dirty="0">
              <a:latin typeface="+mn-ea"/>
              <a:ea typeface="+mn-ea"/>
            </a:endParaRPr>
          </a:p>
          <a:p>
            <a:pPr>
              <a:lnSpc>
                <a:spcPct val="150000"/>
              </a:lnSpc>
            </a:pPr>
            <a:r>
              <a:rPr lang="zh-CN" altLang="en-US" sz="2000" dirty="0">
                <a:latin typeface="+mn-ea"/>
                <a:ea typeface="+mn-ea"/>
              </a:rPr>
              <a:t>实训内容</a:t>
            </a:r>
            <a:endParaRPr lang="en-US" altLang="zh-CN" sz="2000" dirty="0">
              <a:latin typeface="+mn-ea"/>
              <a:ea typeface="+mn-ea"/>
            </a:endParaRPr>
          </a:p>
          <a:p>
            <a:pPr>
              <a:lnSpc>
                <a:spcPct val="150000"/>
              </a:lnSpc>
            </a:pPr>
            <a:r>
              <a:rPr lang="en-US" altLang="zh-CN" sz="2000" dirty="0">
                <a:latin typeface="+mn-ea"/>
                <a:ea typeface="+mn-ea"/>
              </a:rPr>
              <a:t>     </a:t>
            </a:r>
            <a:r>
              <a:rPr lang="zh-CN" altLang="zh-CN" sz="2000" dirty="0">
                <a:latin typeface="+mn-ea"/>
                <a:ea typeface="+mn-ea"/>
              </a:rPr>
              <a:t>（</a:t>
            </a:r>
            <a:r>
              <a:rPr lang="en-US" altLang="zh-CN" sz="2000" dirty="0">
                <a:latin typeface="+mn-ea"/>
                <a:ea typeface="+mn-ea"/>
              </a:rPr>
              <a:t>1</a:t>
            </a:r>
            <a:r>
              <a:rPr lang="zh-CN" altLang="zh-CN" sz="2000" dirty="0">
                <a:latin typeface="+mn-ea"/>
                <a:ea typeface="+mn-ea"/>
              </a:rPr>
              <a:t>）下载</a:t>
            </a:r>
            <a:r>
              <a:rPr lang="en-US" altLang="zh-CN" sz="2000" dirty="0">
                <a:latin typeface="+mn-ea"/>
                <a:ea typeface="+mn-ea"/>
              </a:rPr>
              <a:t>centos</a:t>
            </a:r>
            <a:r>
              <a:rPr lang="zh-CN" altLang="zh-CN" sz="2000" dirty="0">
                <a:latin typeface="+mn-ea"/>
                <a:ea typeface="+mn-ea"/>
              </a:rPr>
              <a:t>镜像，利用</a:t>
            </a:r>
            <a:r>
              <a:rPr lang="en-US" altLang="zh-CN" sz="2000" dirty="0">
                <a:latin typeface="+mn-ea"/>
                <a:ea typeface="+mn-ea"/>
              </a:rPr>
              <a:t>centos</a:t>
            </a:r>
            <a:r>
              <a:rPr lang="zh-CN" altLang="zh-CN" sz="2000" dirty="0">
                <a:latin typeface="+mn-ea"/>
                <a:ea typeface="+mn-ea"/>
              </a:rPr>
              <a:t>镜像创建一个新容器，要求利用</a:t>
            </a:r>
            <a:r>
              <a:rPr lang="en-US" altLang="zh-CN" sz="2000" dirty="0" err="1">
                <a:latin typeface="+mn-ea"/>
                <a:ea typeface="+mn-ea"/>
              </a:rPr>
              <a:t>docker</a:t>
            </a:r>
            <a:r>
              <a:rPr lang="en-US" altLang="zh-CN" sz="2000" dirty="0">
                <a:latin typeface="+mn-ea"/>
                <a:ea typeface="+mn-ea"/>
              </a:rPr>
              <a:t> create</a:t>
            </a:r>
            <a:r>
              <a:rPr lang="zh-CN" altLang="zh-CN" sz="2000" dirty="0">
                <a:latin typeface="+mn-ea"/>
                <a:ea typeface="+mn-ea"/>
              </a:rPr>
              <a:t>命令创建，且容器名为</a:t>
            </a:r>
            <a:r>
              <a:rPr lang="en-US" altLang="zh-CN" sz="2000" dirty="0" err="1">
                <a:latin typeface="+mn-ea"/>
                <a:ea typeface="+mn-ea"/>
              </a:rPr>
              <a:t>CentosTest</a:t>
            </a:r>
            <a:r>
              <a:rPr lang="zh-CN" altLang="zh-CN" sz="2000" dirty="0">
                <a:latin typeface="+mn-ea"/>
                <a:ea typeface="+mn-ea"/>
              </a:rPr>
              <a:t>，并利用</a:t>
            </a:r>
            <a:r>
              <a:rPr lang="en-US" altLang="zh-CN" sz="2000" dirty="0" err="1">
                <a:latin typeface="+mn-ea"/>
                <a:ea typeface="+mn-ea"/>
              </a:rPr>
              <a:t>docker</a:t>
            </a:r>
            <a:r>
              <a:rPr lang="en-US" altLang="zh-CN" sz="2000" dirty="0">
                <a:latin typeface="+mn-ea"/>
                <a:ea typeface="+mn-ea"/>
              </a:rPr>
              <a:t> </a:t>
            </a:r>
            <a:r>
              <a:rPr lang="en-US" altLang="zh-CN" sz="2000" dirty="0" err="1">
                <a:latin typeface="+mn-ea"/>
                <a:ea typeface="+mn-ea"/>
              </a:rPr>
              <a:t>ps</a:t>
            </a:r>
            <a:r>
              <a:rPr lang="zh-CN" altLang="zh-CN" sz="2000" dirty="0">
                <a:latin typeface="+mn-ea"/>
                <a:ea typeface="+mn-ea"/>
              </a:rPr>
              <a:t>命令查看容器的状态。</a:t>
            </a:r>
          </a:p>
          <a:p>
            <a:pPr>
              <a:lnSpc>
                <a:spcPct val="150000"/>
              </a:lnSpc>
            </a:pPr>
            <a:r>
              <a:rPr lang="en-US" altLang="zh-CN" sz="2000" dirty="0">
                <a:latin typeface="+mn-ea"/>
                <a:ea typeface="+mn-ea"/>
              </a:rPr>
              <a:t>    </a:t>
            </a:r>
            <a:r>
              <a:rPr lang="zh-CN" altLang="zh-CN" sz="2000" dirty="0">
                <a:latin typeface="+mn-ea"/>
                <a:ea typeface="+mn-ea"/>
              </a:rPr>
              <a:t>（</a:t>
            </a:r>
            <a:r>
              <a:rPr lang="en-US" altLang="zh-CN" sz="2000" dirty="0">
                <a:latin typeface="+mn-ea"/>
                <a:ea typeface="+mn-ea"/>
              </a:rPr>
              <a:t>2</a:t>
            </a:r>
            <a:r>
              <a:rPr lang="zh-CN" altLang="zh-CN" sz="2000" dirty="0">
                <a:latin typeface="+mn-ea"/>
                <a:ea typeface="+mn-ea"/>
              </a:rPr>
              <a:t>）利用</a:t>
            </a:r>
            <a:r>
              <a:rPr lang="en-US" altLang="zh-CN" sz="2000" dirty="0" err="1">
                <a:latin typeface="+mn-ea"/>
                <a:ea typeface="+mn-ea"/>
              </a:rPr>
              <a:t>docker</a:t>
            </a:r>
            <a:r>
              <a:rPr lang="en-US" altLang="zh-CN" sz="2000" dirty="0">
                <a:latin typeface="+mn-ea"/>
                <a:ea typeface="+mn-ea"/>
              </a:rPr>
              <a:t> start</a:t>
            </a:r>
            <a:r>
              <a:rPr lang="zh-CN" altLang="zh-CN" sz="2000" dirty="0">
                <a:latin typeface="+mn-ea"/>
                <a:ea typeface="+mn-ea"/>
              </a:rPr>
              <a:t>命令启动容器名为</a:t>
            </a:r>
            <a:r>
              <a:rPr lang="en-US" altLang="zh-CN" sz="2000" dirty="0" err="1">
                <a:latin typeface="+mn-ea"/>
                <a:ea typeface="+mn-ea"/>
              </a:rPr>
              <a:t>CentosTest</a:t>
            </a:r>
            <a:r>
              <a:rPr lang="zh-CN" altLang="zh-CN" sz="2000" dirty="0">
                <a:latin typeface="+mn-ea"/>
                <a:ea typeface="+mn-ea"/>
              </a:rPr>
              <a:t>容器，并利用</a:t>
            </a:r>
            <a:r>
              <a:rPr lang="en-US" altLang="zh-CN" sz="2000" dirty="0" err="1">
                <a:latin typeface="+mn-ea"/>
                <a:ea typeface="+mn-ea"/>
              </a:rPr>
              <a:t>docker</a:t>
            </a:r>
            <a:r>
              <a:rPr lang="en-US" altLang="zh-CN" sz="2000" dirty="0">
                <a:latin typeface="+mn-ea"/>
                <a:ea typeface="+mn-ea"/>
              </a:rPr>
              <a:t> </a:t>
            </a:r>
            <a:r>
              <a:rPr lang="en-US" altLang="zh-CN" sz="2000" dirty="0" err="1">
                <a:latin typeface="+mn-ea"/>
                <a:ea typeface="+mn-ea"/>
              </a:rPr>
              <a:t>ps</a:t>
            </a:r>
            <a:r>
              <a:rPr lang="zh-CN" altLang="zh-CN" sz="2000" dirty="0">
                <a:latin typeface="+mn-ea"/>
                <a:ea typeface="+mn-ea"/>
              </a:rPr>
              <a:t>命令查看容器的状态。</a:t>
            </a:r>
          </a:p>
          <a:p>
            <a:pPr>
              <a:lnSpc>
                <a:spcPct val="150000"/>
              </a:lnSpc>
            </a:pPr>
            <a:r>
              <a:rPr lang="en-US" altLang="zh-CN" sz="2000" dirty="0">
                <a:latin typeface="+mn-ea"/>
                <a:ea typeface="+mn-ea"/>
              </a:rPr>
              <a:t>    </a:t>
            </a:r>
            <a:r>
              <a:rPr lang="zh-CN" altLang="zh-CN" sz="2000" dirty="0">
                <a:latin typeface="+mn-ea"/>
                <a:ea typeface="+mn-ea"/>
              </a:rPr>
              <a:t>（</a:t>
            </a:r>
            <a:r>
              <a:rPr lang="en-US" altLang="zh-CN" sz="2000" dirty="0">
                <a:latin typeface="+mn-ea"/>
                <a:ea typeface="+mn-ea"/>
              </a:rPr>
              <a:t>3</a:t>
            </a:r>
            <a:r>
              <a:rPr lang="zh-CN" altLang="zh-CN" sz="2000" dirty="0">
                <a:latin typeface="+mn-ea"/>
                <a:ea typeface="+mn-ea"/>
              </a:rPr>
              <a:t>）利用</a:t>
            </a:r>
            <a:r>
              <a:rPr lang="en-US" altLang="zh-CN" sz="2000" dirty="0" err="1">
                <a:latin typeface="+mn-ea"/>
                <a:ea typeface="+mn-ea"/>
              </a:rPr>
              <a:t>docker</a:t>
            </a:r>
            <a:r>
              <a:rPr lang="en-US" altLang="zh-CN" sz="2000" dirty="0">
                <a:latin typeface="+mn-ea"/>
                <a:ea typeface="+mn-ea"/>
              </a:rPr>
              <a:t> exec</a:t>
            </a:r>
            <a:r>
              <a:rPr lang="zh-CN" altLang="zh-CN" sz="2000" dirty="0">
                <a:latin typeface="+mn-ea"/>
                <a:ea typeface="+mn-ea"/>
              </a:rPr>
              <a:t>命令进入</a:t>
            </a:r>
            <a:r>
              <a:rPr lang="en-US" altLang="zh-CN" sz="2000" dirty="0" err="1">
                <a:latin typeface="+mn-ea"/>
                <a:ea typeface="+mn-ea"/>
              </a:rPr>
              <a:t>CentosTest</a:t>
            </a:r>
            <a:r>
              <a:rPr lang="zh-CN" altLang="zh-CN" sz="2000" dirty="0">
                <a:latin typeface="+mn-ea"/>
                <a:ea typeface="+mn-ea"/>
              </a:rPr>
              <a:t>容器，在交互终端下查看容器的根目录中的内容。</a:t>
            </a:r>
          </a:p>
          <a:p>
            <a:pPr>
              <a:lnSpc>
                <a:spcPct val="150000"/>
              </a:lnSpc>
            </a:pPr>
            <a:r>
              <a:rPr lang="en-US" altLang="zh-CN" sz="2000" dirty="0">
                <a:latin typeface="+mn-ea"/>
                <a:ea typeface="+mn-ea"/>
              </a:rPr>
              <a:t>    </a:t>
            </a:r>
            <a:r>
              <a:rPr lang="zh-CN" altLang="zh-CN" sz="2000" dirty="0">
                <a:latin typeface="+mn-ea"/>
                <a:ea typeface="+mn-ea"/>
              </a:rPr>
              <a:t>（</a:t>
            </a:r>
            <a:r>
              <a:rPr lang="en-US" altLang="zh-CN" sz="2000" dirty="0">
                <a:latin typeface="+mn-ea"/>
                <a:ea typeface="+mn-ea"/>
              </a:rPr>
              <a:t>4</a:t>
            </a:r>
            <a:r>
              <a:rPr lang="zh-CN" altLang="zh-CN" sz="2000" dirty="0">
                <a:latin typeface="+mn-ea"/>
                <a:ea typeface="+mn-ea"/>
              </a:rPr>
              <a:t>）利用</a:t>
            </a:r>
            <a:r>
              <a:rPr lang="en-US" altLang="zh-CN" sz="2000" dirty="0">
                <a:latin typeface="+mn-ea"/>
                <a:ea typeface="+mn-ea"/>
              </a:rPr>
              <a:t>exit</a:t>
            </a:r>
            <a:r>
              <a:rPr lang="zh-CN" altLang="zh-CN" sz="2000" dirty="0">
                <a:latin typeface="+mn-ea"/>
                <a:ea typeface="+mn-ea"/>
              </a:rPr>
              <a:t>命令退出，并查看容器的状态。</a:t>
            </a:r>
          </a:p>
          <a:p>
            <a:pPr>
              <a:lnSpc>
                <a:spcPct val="150000"/>
              </a:lnSpc>
            </a:pPr>
            <a:r>
              <a:rPr lang="en-US" altLang="zh-CN" sz="2000" dirty="0">
                <a:latin typeface="+mn-ea"/>
                <a:ea typeface="+mn-ea"/>
              </a:rPr>
              <a:t>    </a:t>
            </a:r>
            <a:r>
              <a:rPr lang="zh-CN" altLang="zh-CN" sz="2000" dirty="0">
                <a:latin typeface="+mn-ea"/>
                <a:ea typeface="+mn-ea"/>
              </a:rPr>
              <a:t>（</a:t>
            </a:r>
            <a:r>
              <a:rPr lang="en-US" altLang="zh-CN" sz="2000" dirty="0">
                <a:latin typeface="+mn-ea"/>
                <a:ea typeface="+mn-ea"/>
              </a:rPr>
              <a:t>5</a:t>
            </a:r>
            <a:r>
              <a:rPr lang="zh-CN" altLang="zh-CN" sz="2000" dirty="0">
                <a:latin typeface="+mn-ea"/>
                <a:ea typeface="+mn-ea"/>
              </a:rPr>
              <a:t>）利用</a:t>
            </a:r>
            <a:r>
              <a:rPr lang="en-US" altLang="zh-CN" sz="2000" dirty="0" err="1">
                <a:latin typeface="+mn-ea"/>
                <a:ea typeface="+mn-ea"/>
              </a:rPr>
              <a:t>nginx</a:t>
            </a:r>
            <a:r>
              <a:rPr lang="zh-CN" altLang="zh-CN" sz="2000" dirty="0">
                <a:latin typeface="+mn-ea"/>
                <a:ea typeface="+mn-ea"/>
              </a:rPr>
              <a:t>镜像创建一个新容器，要求利用</a:t>
            </a:r>
            <a:r>
              <a:rPr lang="en-US" altLang="zh-CN" sz="2000" dirty="0" err="1">
                <a:latin typeface="+mn-ea"/>
                <a:ea typeface="+mn-ea"/>
              </a:rPr>
              <a:t>docker</a:t>
            </a:r>
            <a:r>
              <a:rPr lang="en-US" altLang="zh-CN" sz="2000" dirty="0">
                <a:latin typeface="+mn-ea"/>
                <a:ea typeface="+mn-ea"/>
              </a:rPr>
              <a:t> run</a:t>
            </a:r>
            <a:r>
              <a:rPr lang="zh-CN" altLang="zh-CN" sz="2000" dirty="0">
                <a:latin typeface="+mn-ea"/>
                <a:ea typeface="+mn-ea"/>
              </a:rPr>
              <a:t>命令，容器名为</a:t>
            </a:r>
            <a:r>
              <a:rPr lang="en-US" altLang="zh-CN" sz="2000" dirty="0" err="1">
                <a:latin typeface="+mn-ea"/>
                <a:ea typeface="+mn-ea"/>
              </a:rPr>
              <a:t>NginxTest</a:t>
            </a:r>
            <a:r>
              <a:rPr lang="zh-CN" altLang="zh-CN" sz="2000" dirty="0">
                <a:latin typeface="+mn-ea"/>
                <a:ea typeface="+mn-ea"/>
              </a:rPr>
              <a:t>。</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项目实训</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407217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3269613"/>
          </a:xfrm>
          <a:prstGeom prst="rect">
            <a:avLst/>
          </a:prstGeom>
          <a:noFill/>
        </p:spPr>
        <p:txBody>
          <a:bodyPr wrap="square" rtlCol="0">
            <a:spAutoFit/>
          </a:bodyPr>
          <a:lstStyle/>
          <a:p>
            <a:pPr>
              <a:lnSpc>
                <a:spcPct val="150000"/>
              </a:lnSpc>
            </a:pPr>
            <a:r>
              <a:rPr lang="zh-CN" altLang="zh-CN" sz="2000" dirty="0">
                <a:latin typeface="+mn-ea"/>
                <a:ea typeface="+mn-ea"/>
              </a:rPr>
              <a:t>（</a:t>
            </a:r>
            <a:r>
              <a:rPr lang="en-US" altLang="zh-CN" sz="2000" dirty="0">
                <a:latin typeface="+mn-ea"/>
                <a:ea typeface="+mn-ea"/>
              </a:rPr>
              <a:t>6</a:t>
            </a:r>
            <a:r>
              <a:rPr lang="zh-CN" altLang="zh-CN" sz="2000" dirty="0">
                <a:latin typeface="+mn-ea"/>
                <a:ea typeface="+mn-ea"/>
              </a:rPr>
              <a:t>）在本地编写网页文件，文件内容为“欢迎使用</a:t>
            </a:r>
            <a:r>
              <a:rPr lang="en-US" altLang="zh-CN" sz="2000" dirty="0" err="1">
                <a:latin typeface="+mn-ea"/>
                <a:ea typeface="+mn-ea"/>
              </a:rPr>
              <a:t>Docker</a:t>
            </a:r>
            <a:r>
              <a:rPr lang="zh-CN" altLang="zh-CN" sz="2000" dirty="0">
                <a:latin typeface="+mn-ea"/>
                <a:ea typeface="+mn-ea"/>
              </a:rPr>
              <a:t>容器！”，将该文件复制到容器</a:t>
            </a:r>
            <a:r>
              <a:rPr lang="en-US" altLang="zh-CN" sz="2000" dirty="0" err="1">
                <a:latin typeface="+mn-ea"/>
                <a:ea typeface="+mn-ea"/>
              </a:rPr>
              <a:t>NginxTest</a:t>
            </a:r>
            <a:r>
              <a:rPr lang="zh-CN" altLang="zh-CN" sz="2000" dirty="0">
                <a:latin typeface="+mn-ea"/>
                <a:ea typeface="+mn-ea"/>
              </a:rPr>
              <a:t>中，替换原有</a:t>
            </a:r>
            <a:r>
              <a:rPr lang="en-US" altLang="zh-CN" sz="2000" dirty="0" err="1">
                <a:latin typeface="+mn-ea"/>
                <a:ea typeface="+mn-ea"/>
              </a:rPr>
              <a:t>nginx</a:t>
            </a:r>
            <a:r>
              <a:rPr lang="zh-CN" altLang="zh-CN" sz="2000" dirty="0">
                <a:latin typeface="+mn-ea"/>
                <a:ea typeface="+mn-ea"/>
              </a:rPr>
              <a:t>的默认页面。</a:t>
            </a:r>
          </a:p>
          <a:p>
            <a:pPr>
              <a:lnSpc>
                <a:spcPct val="150000"/>
              </a:lnSpc>
            </a:pPr>
            <a:r>
              <a:rPr lang="zh-CN" altLang="zh-CN" sz="2000" dirty="0">
                <a:latin typeface="+mn-ea"/>
                <a:ea typeface="+mn-ea"/>
              </a:rPr>
              <a:t>（</a:t>
            </a:r>
            <a:r>
              <a:rPr lang="en-US" altLang="zh-CN" sz="2000" dirty="0">
                <a:latin typeface="+mn-ea"/>
                <a:ea typeface="+mn-ea"/>
              </a:rPr>
              <a:t>7</a:t>
            </a:r>
            <a:r>
              <a:rPr lang="zh-CN" altLang="zh-CN" sz="2000" dirty="0">
                <a:latin typeface="+mn-ea"/>
                <a:ea typeface="+mn-ea"/>
              </a:rPr>
              <a:t>）利用</a:t>
            </a:r>
            <a:r>
              <a:rPr lang="en-US" altLang="zh-CN" sz="2000" dirty="0" err="1">
                <a:latin typeface="+mn-ea"/>
                <a:ea typeface="+mn-ea"/>
              </a:rPr>
              <a:t>docker</a:t>
            </a:r>
            <a:r>
              <a:rPr lang="en-US" altLang="zh-CN" sz="2000" dirty="0">
                <a:latin typeface="+mn-ea"/>
                <a:ea typeface="+mn-ea"/>
              </a:rPr>
              <a:t> diff</a:t>
            </a:r>
            <a:r>
              <a:rPr lang="zh-CN" altLang="zh-CN" sz="2000" dirty="0">
                <a:latin typeface="+mn-ea"/>
                <a:ea typeface="+mn-ea"/>
              </a:rPr>
              <a:t>命令查看容器的变化。</a:t>
            </a:r>
          </a:p>
          <a:p>
            <a:pPr>
              <a:lnSpc>
                <a:spcPct val="150000"/>
              </a:lnSpc>
            </a:pPr>
            <a:r>
              <a:rPr lang="zh-CN" altLang="zh-CN" sz="2000" dirty="0">
                <a:latin typeface="+mn-ea"/>
                <a:ea typeface="+mn-ea"/>
              </a:rPr>
              <a:t>（</a:t>
            </a:r>
            <a:r>
              <a:rPr lang="en-US" altLang="zh-CN" sz="2000" dirty="0">
                <a:latin typeface="+mn-ea"/>
                <a:ea typeface="+mn-ea"/>
              </a:rPr>
              <a:t>8</a:t>
            </a:r>
            <a:r>
              <a:rPr lang="zh-CN" altLang="zh-CN" sz="2000" dirty="0">
                <a:latin typeface="+mn-ea"/>
                <a:ea typeface="+mn-ea"/>
              </a:rPr>
              <a:t>）将容器</a:t>
            </a:r>
            <a:r>
              <a:rPr lang="en-US" altLang="zh-CN" sz="2000" dirty="0" err="1">
                <a:latin typeface="+mn-ea"/>
                <a:ea typeface="+mn-ea"/>
              </a:rPr>
              <a:t>NginxTest</a:t>
            </a:r>
            <a:r>
              <a:rPr lang="zh-CN" altLang="zh-CN" sz="2000" dirty="0">
                <a:latin typeface="+mn-ea"/>
                <a:ea typeface="+mn-ea"/>
              </a:rPr>
              <a:t>导出，打包成</a:t>
            </a:r>
            <a:r>
              <a:rPr lang="en-US" altLang="zh-CN" sz="2000" dirty="0">
                <a:latin typeface="+mn-ea"/>
                <a:ea typeface="+mn-ea"/>
              </a:rPr>
              <a:t>TAR</a:t>
            </a:r>
            <a:r>
              <a:rPr lang="zh-CN" altLang="zh-CN" sz="2000" dirty="0">
                <a:latin typeface="+mn-ea"/>
                <a:ea typeface="+mn-ea"/>
              </a:rPr>
              <a:t>文件，文件名为</a:t>
            </a:r>
            <a:r>
              <a:rPr lang="en-US" altLang="zh-CN" sz="2000" dirty="0" err="1">
                <a:latin typeface="+mn-ea"/>
                <a:ea typeface="+mn-ea"/>
              </a:rPr>
              <a:t>nginxtest</a:t>
            </a:r>
            <a:r>
              <a:rPr lang="zh-CN" altLang="zh-CN" sz="2000" dirty="0">
                <a:latin typeface="+mn-ea"/>
                <a:ea typeface="+mn-ea"/>
              </a:rPr>
              <a:t>。</a:t>
            </a:r>
          </a:p>
          <a:p>
            <a:pPr>
              <a:lnSpc>
                <a:spcPct val="150000"/>
              </a:lnSpc>
            </a:pPr>
            <a:r>
              <a:rPr lang="zh-CN" altLang="zh-CN" sz="2000" dirty="0">
                <a:latin typeface="+mn-ea"/>
                <a:ea typeface="+mn-ea"/>
              </a:rPr>
              <a:t>（</a:t>
            </a:r>
            <a:r>
              <a:rPr lang="en-US" altLang="zh-CN" sz="2000" dirty="0">
                <a:latin typeface="+mn-ea"/>
                <a:ea typeface="+mn-ea"/>
              </a:rPr>
              <a:t>9</a:t>
            </a:r>
            <a:r>
              <a:rPr lang="zh-CN" altLang="zh-CN" sz="2000" dirty="0">
                <a:latin typeface="+mn-ea"/>
                <a:ea typeface="+mn-ea"/>
              </a:rPr>
              <a:t>）利用</a:t>
            </a:r>
            <a:r>
              <a:rPr lang="en-US" altLang="zh-CN" sz="2000" dirty="0">
                <a:latin typeface="+mn-ea"/>
                <a:ea typeface="+mn-ea"/>
              </a:rPr>
              <a:t>nginxtest.tar</a:t>
            </a:r>
            <a:r>
              <a:rPr lang="zh-CN" altLang="zh-CN" sz="2000" dirty="0">
                <a:latin typeface="+mn-ea"/>
                <a:ea typeface="+mn-ea"/>
              </a:rPr>
              <a:t>文件新建一个镜像，并利用</a:t>
            </a:r>
            <a:r>
              <a:rPr lang="en-US" altLang="zh-CN" sz="2000" dirty="0" err="1">
                <a:latin typeface="+mn-ea"/>
                <a:ea typeface="+mn-ea"/>
              </a:rPr>
              <a:t>docker</a:t>
            </a:r>
            <a:r>
              <a:rPr lang="en-US" altLang="zh-CN" sz="2000" dirty="0">
                <a:latin typeface="+mn-ea"/>
                <a:ea typeface="+mn-ea"/>
              </a:rPr>
              <a:t> image</a:t>
            </a:r>
            <a:r>
              <a:rPr lang="zh-CN" altLang="zh-CN" sz="2000" dirty="0">
                <a:latin typeface="+mn-ea"/>
                <a:ea typeface="+mn-ea"/>
              </a:rPr>
              <a:t>命令进行查看。</a:t>
            </a:r>
          </a:p>
          <a:p>
            <a:pPr>
              <a:lnSpc>
                <a:spcPct val="150000"/>
              </a:lnSpc>
            </a:pPr>
            <a:r>
              <a:rPr lang="zh-CN" altLang="zh-CN" sz="2000" dirty="0">
                <a:latin typeface="+mn-ea"/>
                <a:ea typeface="+mn-ea"/>
              </a:rPr>
              <a:t>（</a:t>
            </a:r>
            <a:r>
              <a:rPr lang="en-US" altLang="zh-CN" sz="2000" dirty="0">
                <a:latin typeface="+mn-ea"/>
                <a:ea typeface="+mn-ea"/>
              </a:rPr>
              <a:t>10</a:t>
            </a:r>
            <a:r>
              <a:rPr lang="zh-CN" altLang="zh-CN" sz="2000" dirty="0">
                <a:latin typeface="+mn-ea"/>
                <a:ea typeface="+mn-ea"/>
              </a:rPr>
              <a:t>）输出容器</a:t>
            </a:r>
            <a:r>
              <a:rPr lang="en-US" altLang="zh-CN" sz="2000" dirty="0" err="1">
                <a:latin typeface="+mn-ea"/>
                <a:ea typeface="+mn-ea"/>
              </a:rPr>
              <a:t>NginxTest</a:t>
            </a:r>
            <a:r>
              <a:rPr lang="zh-CN" altLang="zh-CN" sz="2000" dirty="0">
                <a:latin typeface="+mn-ea"/>
                <a:ea typeface="+mn-ea"/>
              </a:rPr>
              <a:t>端口与本地宿主机端口的映射关系。</a:t>
            </a:r>
          </a:p>
          <a:p>
            <a:pPr>
              <a:lnSpc>
                <a:spcPct val="150000"/>
              </a:lnSpc>
            </a:pPr>
            <a:r>
              <a:rPr lang="zh-CN" altLang="zh-CN" sz="2000" dirty="0">
                <a:latin typeface="+mn-ea"/>
                <a:ea typeface="+mn-ea"/>
              </a:rPr>
              <a:t>（</a:t>
            </a:r>
            <a:r>
              <a:rPr lang="en-US" altLang="zh-CN" sz="2000" dirty="0">
                <a:latin typeface="+mn-ea"/>
                <a:ea typeface="+mn-ea"/>
              </a:rPr>
              <a:t>11</a:t>
            </a:r>
            <a:r>
              <a:rPr lang="zh-CN" altLang="zh-CN" sz="2000" dirty="0">
                <a:latin typeface="+mn-ea"/>
                <a:ea typeface="+mn-ea"/>
              </a:rPr>
              <a:t>）删除</a:t>
            </a:r>
            <a:r>
              <a:rPr lang="en-US" altLang="zh-CN" sz="2000" dirty="0" err="1">
                <a:latin typeface="+mn-ea"/>
                <a:ea typeface="+mn-ea"/>
              </a:rPr>
              <a:t>CentosTest</a:t>
            </a:r>
            <a:r>
              <a:rPr lang="zh-CN" altLang="zh-CN" sz="2000" dirty="0">
                <a:latin typeface="+mn-ea"/>
                <a:ea typeface="+mn-ea"/>
              </a:rPr>
              <a:t>容器和</a:t>
            </a:r>
            <a:r>
              <a:rPr lang="en-US" altLang="zh-CN" sz="2000" dirty="0" err="1">
                <a:latin typeface="+mn-ea"/>
                <a:ea typeface="+mn-ea"/>
              </a:rPr>
              <a:t>NginxTest</a:t>
            </a:r>
            <a:r>
              <a:rPr lang="zh-CN" altLang="zh-CN" sz="2000" dirty="0">
                <a:latin typeface="+mn-ea"/>
                <a:ea typeface="+mn-ea"/>
              </a:rPr>
              <a:t>容器。</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项目实训</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43544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500486" y="1352729"/>
            <a:ext cx="7167907" cy="1652978"/>
            <a:chOff x="2634569" y="1567519"/>
            <a:chExt cx="7167907" cy="1652978"/>
          </a:xfrm>
        </p:grpSpPr>
        <p:sp>
          <p:nvSpPr>
            <p:cNvPr id="70" name="文本框 61"/>
            <p:cNvSpPr>
              <a:spLocks noChangeArrowheads="1"/>
            </p:cNvSpPr>
            <p:nvPr/>
          </p:nvSpPr>
          <p:spPr bwMode="auto">
            <a:xfrm>
              <a:off x="4596683" y="2617302"/>
              <a:ext cx="52057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a:ea typeface="宋体" panose="02010600030101010101" pitchFamily="2" charset="-122"/>
                </a:defRPr>
              </a:lvl1pPr>
              <a:lvl2pPr marL="742950" indent="-285750">
                <a:defRPr>
                  <a:solidFill>
                    <a:schemeClr val="tx1"/>
                  </a:solidFill>
                  <a:latin typeface="Calibri"/>
                  <a:ea typeface="宋体" panose="02010600030101010101" pitchFamily="2" charset="-122"/>
                </a:defRPr>
              </a:lvl2pPr>
              <a:lvl3pPr marL="1143000" indent="-228600">
                <a:defRPr>
                  <a:solidFill>
                    <a:schemeClr val="tx1"/>
                  </a:solidFill>
                  <a:latin typeface="Calibri"/>
                  <a:ea typeface="宋体" panose="02010600030101010101" pitchFamily="2" charset="-122"/>
                </a:defRPr>
              </a:lvl3pPr>
              <a:lvl4pPr marL="1600200" indent="-228600">
                <a:defRPr>
                  <a:solidFill>
                    <a:schemeClr val="tx1"/>
                  </a:solidFill>
                  <a:latin typeface="Calibri"/>
                  <a:ea typeface="宋体" panose="02010600030101010101" pitchFamily="2" charset="-122"/>
                </a:defRPr>
              </a:lvl4pPr>
              <a:lvl5pPr marL="2057400" indent="-228600">
                <a:defRPr>
                  <a:solidFill>
                    <a:schemeClr val="tx1"/>
                  </a:solidFill>
                  <a:latin typeface="Calibri"/>
                  <a:ea typeface="宋体" panose="02010600030101010101" pitchFamily="2" charset="-122"/>
                </a:defRPr>
              </a:lvl5pPr>
              <a:lvl6pPr marL="2514600" indent="-228600" fontAlgn="base">
                <a:spcBef>
                  <a:spcPct val="0"/>
                </a:spcBef>
                <a:spcAft>
                  <a:spcPct val="0"/>
                </a:spcAft>
                <a:defRPr>
                  <a:solidFill>
                    <a:schemeClr val="tx1"/>
                  </a:solidFill>
                  <a:latin typeface="Calibri"/>
                  <a:ea typeface="宋体" panose="02010600030101010101" pitchFamily="2" charset="-122"/>
                </a:defRPr>
              </a:lvl6pPr>
              <a:lvl7pPr marL="2971800" indent="-228600" fontAlgn="base">
                <a:spcBef>
                  <a:spcPct val="0"/>
                </a:spcBef>
                <a:spcAft>
                  <a:spcPct val="0"/>
                </a:spcAft>
                <a:defRPr>
                  <a:solidFill>
                    <a:schemeClr val="tx1"/>
                  </a:solidFill>
                  <a:latin typeface="Calibri"/>
                  <a:ea typeface="宋体" panose="02010600030101010101" pitchFamily="2" charset="-122"/>
                </a:defRPr>
              </a:lvl7pPr>
              <a:lvl8pPr marL="3429000" indent="-228600" fontAlgn="base">
                <a:spcBef>
                  <a:spcPct val="0"/>
                </a:spcBef>
                <a:spcAft>
                  <a:spcPct val="0"/>
                </a:spcAft>
                <a:defRPr>
                  <a:solidFill>
                    <a:schemeClr val="tx1"/>
                  </a:solidFill>
                  <a:latin typeface="Calibri"/>
                  <a:ea typeface="宋体" panose="02010600030101010101" pitchFamily="2" charset="-122"/>
                </a:defRPr>
              </a:lvl8pPr>
              <a:lvl9pPr marL="3886200" indent="-228600" fontAlgn="base">
                <a:spcBef>
                  <a:spcPct val="0"/>
                </a:spcBef>
                <a:spcAft>
                  <a:spcPct val="0"/>
                </a:spcAft>
                <a:defRPr>
                  <a:solidFill>
                    <a:schemeClr val="tx1"/>
                  </a:solidFill>
                  <a:latin typeface="Calibri"/>
                  <a:ea typeface="宋体" panose="02010600030101010101" pitchFamily="2" charset="-122"/>
                </a:defRPr>
              </a:lvl9pPr>
            </a:lstStyle>
            <a:p>
              <a:pPr eaLnBrk="1" hangingPunct="1"/>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认识</a:t>
              </a:r>
              <a:r>
                <a:rPr lang="en-US" altLang="zh-CN" sz="2800" b="1" spc="300" dirty="0" err="1">
                  <a:solidFill>
                    <a:srgbClr val="00B0F0"/>
                  </a:solidFill>
                  <a:latin typeface="微软雅黑" panose="020B0503020204020204" pitchFamily="34" charset="-122"/>
                  <a:ea typeface="微软雅黑" panose="020B0503020204020204" pitchFamily="34" charset="-122"/>
                  <a:sym typeface="方正兰亭超细黑简体"/>
                </a:rPr>
                <a:t>Docker</a:t>
              </a:r>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容器</a:t>
              </a:r>
            </a:p>
          </p:txBody>
        </p:sp>
        <p:sp>
          <p:nvSpPr>
            <p:cNvPr id="35" name="矩形 34"/>
            <p:cNvSpPr/>
            <p:nvPr/>
          </p:nvSpPr>
          <p:spPr>
            <a:xfrm>
              <a:off x="2634569" y="1567519"/>
              <a:ext cx="1872208" cy="15121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0" name="文本框 39"/>
            <p:cNvSpPr txBox="1"/>
            <p:nvPr/>
          </p:nvSpPr>
          <p:spPr>
            <a:xfrm>
              <a:off x="3429102" y="2389500"/>
              <a:ext cx="1120820"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3.1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24168" y="2711384"/>
              <a:ext cx="697627"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p>
          </p:txBody>
        </p:sp>
      </p:grpSp>
      <p:grpSp>
        <p:nvGrpSpPr>
          <p:cNvPr id="49" name="组合 48"/>
          <p:cNvGrpSpPr/>
          <p:nvPr/>
        </p:nvGrpSpPr>
        <p:grpSpPr>
          <a:xfrm>
            <a:off x="5579986" y="3070131"/>
            <a:ext cx="6426483" cy="1645402"/>
            <a:chOff x="2638525" y="3259707"/>
            <a:chExt cx="6426483" cy="1645402"/>
          </a:xfrm>
        </p:grpSpPr>
        <p:sp>
          <p:nvSpPr>
            <p:cNvPr id="68" name="文本框 61"/>
            <p:cNvSpPr>
              <a:spLocks noChangeArrowheads="1"/>
            </p:cNvSpPr>
            <p:nvPr/>
          </p:nvSpPr>
          <p:spPr bwMode="auto">
            <a:xfrm>
              <a:off x="4582169" y="4277047"/>
              <a:ext cx="44828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a:ea typeface="宋体" panose="02010600030101010101" pitchFamily="2" charset="-122"/>
                </a:defRPr>
              </a:lvl1pPr>
              <a:lvl2pPr marL="742950" indent="-285750">
                <a:defRPr>
                  <a:solidFill>
                    <a:schemeClr val="tx1"/>
                  </a:solidFill>
                  <a:latin typeface="Calibri"/>
                  <a:ea typeface="宋体" panose="02010600030101010101" pitchFamily="2" charset="-122"/>
                </a:defRPr>
              </a:lvl2pPr>
              <a:lvl3pPr marL="1143000" indent="-228600">
                <a:defRPr>
                  <a:solidFill>
                    <a:schemeClr val="tx1"/>
                  </a:solidFill>
                  <a:latin typeface="Calibri"/>
                  <a:ea typeface="宋体" panose="02010600030101010101" pitchFamily="2" charset="-122"/>
                </a:defRPr>
              </a:lvl3pPr>
              <a:lvl4pPr marL="1600200" indent="-228600">
                <a:defRPr>
                  <a:solidFill>
                    <a:schemeClr val="tx1"/>
                  </a:solidFill>
                  <a:latin typeface="Calibri"/>
                  <a:ea typeface="宋体" panose="02010600030101010101" pitchFamily="2" charset="-122"/>
                </a:defRPr>
              </a:lvl4pPr>
              <a:lvl5pPr marL="2057400" indent="-228600">
                <a:defRPr>
                  <a:solidFill>
                    <a:schemeClr val="tx1"/>
                  </a:solidFill>
                  <a:latin typeface="Calibri"/>
                  <a:ea typeface="宋体" panose="02010600030101010101" pitchFamily="2" charset="-122"/>
                </a:defRPr>
              </a:lvl5pPr>
              <a:lvl6pPr marL="2514600" indent="-228600" fontAlgn="base">
                <a:spcBef>
                  <a:spcPct val="0"/>
                </a:spcBef>
                <a:spcAft>
                  <a:spcPct val="0"/>
                </a:spcAft>
                <a:defRPr>
                  <a:solidFill>
                    <a:schemeClr val="tx1"/>
                  </a:solidFill>
                  <a:latin typeface="Calibri"/>
                  <a:ea typeface="宋体" panose="02010600030101010101" pitchFamily="2" charset="-122"/>
                </a:defRPr>
              </a:lvl6pPr>
              <a:lvl7pPr marL="2971800" indent="-228600" fontAlgn="base">
                <a:spcBef>
                  <a:spcPct val="0"/>
                </a:spcBef>
                <a:spcAft>
                  <a:spcPct val="0"/>
                </a:spcAft>
                <a:defRPr>
                  <a:solidFill>
                    <a:schemeClr val="tx1"/>
                  </a:solidFill>
                  <a:latin typeface="Calibri"/>
                  <a:ea typeface="宋体" panose="02010600030101010101" pitchFamily="2" charset="-122"/>
                </a:defRPr>
              </a:lvl7pPr>
              <a:lvl8pPr marL="3429000" indent="-228600" fontAlgn="base">
                <a:spcBef>
                  <a:spcPct val="0"/>
                </a:spcBef>
                <a:spcAft>
                  <a:spcPct val="0"/>
                </a:spcAft>
                <a:defRPr>
                  <a:solidFill>
                    <a:schemeClr val="tx1"/>
                  </a:solidFill>
                  <a:latin typeface="Calibri"/>
                  <a:ea typeface="宋体" panose="02010600030101010101" pitchFamily="2" charset="-122"/>
                </a:defRPr>
              </a:lvl8pPr>
              <a:lvl9pPr marL="3886200" indent="-228600" fontAlgn="base">
                <a:spcBef>
                  <a:spcPct val="0"/>
                </a:spcBef>
                <a:spcAft>
                  <a:spcPct val="0"/>
                </a:spcAft>
                <a:defRPr>
                  <a:solidFill>
                    <a:schemeClr val="tx1"/>
                  </a:solidFill>
                  <a:latin typeface="Calibri"/>
                  <a:ea typeface="宋体" panose="02010600030101010101" pitchFamily="2" charset="-122"/>
                </a:defRPr>
              </a:lvl9pPr>
            </a:lstStyle>
            <a:p>
              <a:pPr eaLnBrk="1" hangingPunct="1"/>
              <a:r>
                <a:rPr lang="en-US" altLang="zh-CN" sz="2800" b="1" spc="300" dirty="0" err="1">
                  <a:solidFill>
                    <a:srgbClr val="37CBFF"/>
                  </a:solidFill>
                  <a:latin typeface="微软雅黑" panose="020B0503020204020204" pitchFamily="34" charset="-122"/>
                  <a:ea typeface="微软雅黑" panose="020B0503020204020204" pitchFamily="34" charset="-122"/>
                  <a:sym typeface="方正兰亭超细黑简体"/>
                </a:rPr>
                <a:t>Docker</a:t>
              </a:r>
              <a:r>
                <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rPr>
                <a:t>容器资源控制</a:t>
              </a:r>
            </a:p>
          </p:txBody>
        </p:sp>
        <p:sp>
          <p:nvSpPr>
            <p:cNvPr id="36" name="矩形 35"/>
            <p:cNvSpPr/>
            <p:nvPr/>
          </p:nvSpPr>
          <p:spPr>
            <a:xfrm>
              <a:off x="2638525" y="3259707"/>
              <a:ext cx="1872208" cy="1512168"/>
            </a:xfrm>
            <a:prstGeom prst="rect">
              <a:avLst/>
            </a:prstGeom>
            <a:solidFill>
              <a:srgbClr val="3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3444733" y="4074112"/>
              <a:ext cx="1254022"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3.2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826547" y="4395996"/>
              <a:ext cx="697627"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p>
          </p:txBody>
        </p:sp>
      </p:grpSp>
      <p:sp>
        <p:nvSpPr>
          <p:cNvPr id="77" name="文本框 76"/>
          <p:cNvSpPr txBox="1"/>
          <p:nvPr/>
        </p:nvSpPr>
        <p:spPr>
          <a:xfrm>
            <a:off x="1691333" y="4023040"/>
            <a:ext cx="1837170" cy="461665"/>
          </a:xfrm>
          <a:prstGeom prst="rect">
            <a:avLst/>
          </a:prstGeom>
          <a:noFill/>
          <a:effectLst/>
        </p:spPr>
        <p:txBody>
          <a:bodyPr wrap="none" rtlCol="0">
            <a:spAutoFit/>
          </a:bodyPr>
          <a:lstStyle/>
          <a:p>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概述</a:t>
            </a:r>
          </a:p>
        </p:txBody>
      </p:sp>
      <p:sp>
        <p:nvSpPr>
          <p:cNvPr id="25" name="文本框 24"/>
          <p:cNvSpPr txBox="1"/>
          <p:nvPr/>
        </p:nvSpPr>
        <p:spPr>
          <a:xfrm>
            <a:off x="1691333" y="3192043"/>
            <a:ext cx="1795684" cy="830997"/>
          </a:xfrm>
          <a:prstGeom prst="rect">
            <a:avLst/>
          </a:prstGeom>
          <a:noFill/>
          <a:effectLst/>
        </p:spPr>
        <p:txBody>
          <a:bodyPr wrap="none" rtlCol="0">
            <a:spAutoFit/>
          </a:bodyPr>
          <a:lstStyle/>
          <a:p>
            <a:r>
              <a:rPr lang="zh-CN" altLang="en-US" sz="4800" b="1">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项目</a:t>
            </a:r>
            <a:r>
              <a:rPr lang="en-US" altLang="zh-CN"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1</a:t>
            </a:r>
            <a:endPar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6" name="文本占位符 2"/>
          <p:cNvSpPr>
            <a:spLocks noGrp="1"/>
          </p:cNvSpPr>
          <p:nvPr>
            <p:ph type="body" sz="quarter" idx="13"/>
          </p:nvPr>
        </p:nvSpPr>
        <p:spPr>
          <a:xfrm>
            <a:off x="-165356" y="580829"/>
            <a:ext cx="1077685" cy="892552"/>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1898451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2677656"/>
          </a:xfrm>
          <a:prstGeom prst="rect">
            <a:avLst/>
          </a:prstGeom>
          <a:noFill/>
        </p:spPr>
        <p:txBody>
          <a:bodyPr wrap="square" rtlCol="0">
            <a:spAutoFit/>
          </a:bodyPr>
          <a:lstStyle/>
          <a:p>
            <a:pPr indent="720000" algn="just" fontAlgn="ctr">
              <a:lnSpc>
                <a:spcPct val="150000"/>
              </a:lnSpc>
            </a:pPr>
            <a:r>
              <a:rPr lang="zh-CN" altLang="zh-CN" sz="2800" dirty="0">
                <a:latin typeface="+mn-ea"/>
                <a:ea typeface="+mn-ea"/>
              </a:rPr>
              <a:t>小王编写完</a:t>
            </a:r>
            <a:r>
              <a:rPr lang="en-US" altLang="zh-CN" sz="2800" dirty="0" err="1">
                <a:latin typeface="+mn-ea"/>
                <a:ea typeface="+mn-ea"/>
              </a:rPr>
              <a:t>Docker</a:t>
            </a:r>
            <a:r>
              <a:rPr lang="zh-CN" altLang="zh-CN" sz="2800" dirty="0">
                <a:latin typeface="+mn-ea"/>
                <a:ea typeface="+mn-ea"/>
              </a:rPr>
              <a:t>容器基础操作手册后，考虑到基础操作手册中只包含对容器的基本操作和维护的内容，为了让同事们更高效地使用容器，小王决定在基础操作手册中添加关于对容器资源控制的内容，并通过实例说明。</a:t>
            </a:r>
            <a:endParaRPr lang="en-US" altLang="zh-CN" sz="2800" dirty="0">
              <a:latin typeface="+mn-ea"/>
              <a:ea typeface="+mn-ea"/>
            </a:endParaRPr>
          </a:p>
        </p:txBody>
      </p:sp>
      <p:sp>
        <p:nvSpPr>
          <p:cNvPr id="5" name="文本占位符 4"/>
          <p:cNvSpPr>
            <a:spLocks noGrp="1"/>
          </p:cNvSpPr>
          <p:nvPr>
            <p:ph type="body" sz="quarter" idx="11"/>
          </p:nvPr>
        </p:nvSpPr>
        <p:spPr>
          <a:xfrm>
            <a:off x="3023999" y="105223"/>
            <a:ext cx="6593530" cy="1532727"/>
          </a:xfrm>
        </p:spPr>
        <p:txBody>
          <a:bodyPr/>
          <a:lstStyle/>
          <a:p>
            <a:r>
              <a:rPr lang="zh-CN" altLang="en-US" dirty="0"/>
              <a:t>任务</a:t>
            </a:r>
            <a:r>
              <a:rPr lang="en-US" altLang="zh-CN" dirty="0"/>
              <a:t>3.1 </a:t>
            </a:r>
            <a:r>
              <a:rPr lang="en-US" altLang="zh-CN" dirty="0" err="1"/>
              <a:t>Docker</a:t>
            </a:r>
            <a:r>
              <a:rPr lang="zh-CN" altLang="en-US" dirty="0"/>
              <a:t>容器资源控制</a:t>
            </a:r>
            <a:endParaRPr lang="zh-CN" altLang="zh-CN" dirty="0"/>
          </a:p>
        </p:txBody>
      </p:sp>
      <p:sp>
        <p:nvSpPr>
          <p:cNvPr id="12" name="文本占位符 11"/>
          <p:cNvSpPr>
            <a:spLocks noGrp="1"/>
          </p:cNvSpPr>
          <p:nvPr>
            <p:ph type="body" sz="quarter" idx="15"/>
          </p:nvPr>
        </p:nvSpPr>
        <p:spPr>
          <a:xfrm>
            <a:off x="3023999" y="914401"/>
            <a:ext cx="4549775" cy="609600"/>
          </a:xfrm>
        </p:spPr>
        <p:txBody>
          <a:bodyPr/>
          <a:lstStyle/>
          <a:p>
            <a:r>
              <a:rPr lang="zh-CN" altLang="en-US" sz="3200" b="1" dirty="0"/>
              <a:t>任务要求</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1504136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3970318"/>
          </a:xfrm>
          <a:prstGeom prst="rect">
            <a:avLst/>
          </a:prstGeom>
          <a:noFill/>
        </p:spPr>
        <p:txBody>
          <a:bodyPr wrap="square" rtlCol="0">
            <a:spAutoFit/>
          </a:bodyPr>
          <a:lstStyle/>
          <a:p>
            <a:pPr>
              <a:lnSpc>
                <a:spcPct val="150000"/>
              </a:lnSpc>
            </a:pPr>
            <a:r>
              <a:rPr lang="en-US" altLang="zh-CN" sz="2400" dirty="0">
                <a:latin typeface="+mn-ea"/>
                <a:ea typeface="+mn-ea"/>
              </a:rPr>
              <a:t>3.2.1 </a:t>
            </a:r>
            <a:r>
              <a:rPr lang="en-US" altLang="zh-CN" sz="2400" dirty="0" err="1">
                <a:latin typeface="+mn-ea"/>
                <a:ea typeface="+mn-ea"/>
              </a:rPr>
              <a:t>CGroups</a:t>
            </a:r>
            <a:r>
              <a:rPr lang="zh-CN" altLang="en-US" sz="2400" dirty="0">
                <a:latin typeface="+mn-ea"/>
                <a:ea typeface="+mn-ea"/>
              </a:rPr>
              <a:t>的含义</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CGroups</a:t>
            </a:r>
            <a:r>
              <a:rPr lang="zh-CN" altLang="zh-CN" sz="2400" dirty="0">
                <a:latin typeface="+mn-ea"/>
                <a:ea typeface="+mn-ea"/>
              </a:rPr>
              <a:t>是</a:t>
            </a:r>
            <a:r>
              <a:rPr lang="en-US" altLang="zh-CN" sz="2400" dirty="0">
                <a:latin typeface="+mn-ea"/>
                <a:ea typeface="+mn-ea"/>
              </a:rPr>
              <a:t>Linux</a:t>
            </a:r>
            <a:r>
              <a:rPr lang="zh-CN" altLang="zh-CN" sz="2400" dirty="0">
                <a:latin typeface="+mn-ea"/>
                <a:ea typeface="+mn-ea"/>
              </a:rPr>
              <a:t>内核提供的一种可以限制单个进程或者多个进程所使用资源的机制，可以对</a:t>
            </a:r>
            <a:r>
              <a:rPr lang="en-US" altLang="zh-CN" sz="2400" dirty="0">
                <a:latin typeface="+mn-ea"/>
                <a:ea typeface="+mn-ea"/>
              </a:rPr>
              <a:t>CPU</a:t>
            </a:r>
            <a:r>
              <a:rPr lang="zh-CN" altLang="zh-CN" sz="2400" dirty="0">
                <a:latin typeface="+mn-ea"/>
                <a:ea typeface="+mn-ea"/>
              </a:rPr>
              <a:t>、内存和磁盘</a:t>
            </a:r>
            <a:r>
              <a:rPr lang="en-US" altLang="zh-CN" sz="2400" dirty="0">
                <a:latin typeface="+mn-ea"/>
                <a:ea typeface="+mn-ea"/>
              </a:rPr>
              <a:t>I/O</a:t>
            </a:r>
            <a:r>
              <a:rPr lang="zh-CN" altLang="zh-CN" sz="2400" dirty="0">
                <a:latin typeface="+mn-ea"/>
                <a:ea typeface="+mn-ea"/>
              </a:rPr>
              <a:t>等资源实现控制。</a:t>
            </a:r>
            <a:r>
              <a:rPr lang="en-US" altLang="zh-CN" sz="2400" dirty="0" err="1">
                <a:latin typeface="+mn-ea"/>
                <a:ea typeface="+mn-ea"/>
              </a:rPr>
              <a:t>Docker</a:t>
            </a:r>
            <a:r>
              <a:rPr lang="zh-CN" altLang="zh-CN" sz="2400" dirty="0">
                <a:latin typeface="+mn-ea"/>
                <a:ea typeface="+mn-ea"/>
              </a:rPr>
              <a:t>可使用</a:t>
            </a:r>
            <a:r>
              <a:rPr lang="en-US" altLang="zh-CN" sz="2400" dirty="0" err="1">
                <a:latin typeface="+mn-ea"/>
                <a:ea typeface="+mn-ea"/>
              </a:rPr>
              <a:t>CGroups</a:t>
            </a:r>
            <a:r>
              <a:rPr lang="zh-CN" altLang="zh-CN" sz="2400" dirty="0">
                <a:latin typeface="+mn-ea"/>
                <a:ea typeface="+mn-ea"/>
              </a:rPr>
              <a:t>提倡的资源限制功能来完成</a:t>
            </a:r>
            <a:r>
              <a:rPr lang="en-US" altLang="zh-CN" sz="2400" dirty="0">
                <a:latin typeface="+mn-ea"/>
                <a:ea typeface="+mn-ea"/>
              </a:rPr>
              <a:t>CPU</a:t>
            </a:r>
            <a:r>
              <a:rPr lang="zh-CN" altLang="zh-CN" sz="2400" dirty="0">
                <a:latin typeface="+mn-ea"/>
                <a:ea typeface="+mn-ea"/>
              </a:rPr>
              <a:t>、内存等部分的资源控制。</a:t>
            </a:r>
          </a:p>
          <a:p>
            <a:pPr>
              <a:lnSpc>
                <a:spcPct val="150000"/>
              </a:lnSpc>
            </a:pPr>
            <a:r>
              <a:rPr lang="en-US" altLang="zh-CN" sz="2400" dirty="0">
                <a:latin typeface="+mn-ea"/>
                <a:ea typeface="+mn-ea"/>
              </a:rPr>
              <a:t>      </a:t>
            </a:r>
            <a:r>
              <a:rPr lang="en-US" altLang="zh-CN" sz="2400" dirty="0" err="1">
                <a:latin typeface="+mn-ea"/>
                <a:ea typeface="+mn-ea"/>
              </a:rPr>
              <a:t>CGroups</a:t>
            </a:r>
            <a:r>
              <a:rPr lang="zh-CN" altLang="zh-CN" sz="2400" dirty="0">
                <a:latin typeface="+mn-ea"/>
                <a:ea typeface="+mn-ea"/>
              </a:rPr>
              <a:t>提供了对进程进行分组化管理的功能和接口的基础结构，内存或磁盘</a:t>
            </a:r>
            <a:r>
              <a:rPr lang="en-US" altLang="zh-CN" sz="2400" dirty="0">
                <a:latin typeface="+mn-ea"/>
                <a:ea typeface="+mn-ea"/>
              </a:rPr>
              <a:t>I/O</a:t>
            </a:r>
            <a:r>
              <a:rPr lang="zh-CN" altLang="zh-CN" sz="2400" dirty="0">
                <a:latin typeface="+mn-ea"/>
                <a:ea typeface="+mn-ea"/>
              </a:rPr>
              <a:t>的分配控制等具体的资源管理功能是通过对进程进行分组化管理来实现的。这些具体的资源管理功能称为</a:t>
            </a:r>
            <a:r>
              <a:rPr lang="en-US" altLang="zh-CN" sz="2400" dirty="0" err="1">
                <a:latin typeface="+mn-ea"/>
                <a:ea typeface="+mn-ea"/>
              </a:rPr>
              <a:t>CGroups</a:t>
            </a:r>
            <a:r>
              <a:rPr lang="zh-CN" altLang="zh-CN" sz="2400" dirty="0">
                <a:latin typeface="+mn-ea"/>
                <a:ea typeface="+mn-ea"/>
              </a:rPr>
              <a:t>子系统或控制器</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1123159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893843" cy="5216813"/>
          </a:xfrm>
          <a:prstGeom prst="rect">
            <a:avLst/>
          </a:prstGeom>
          <a:noFill/>
        </p:spPr>
        <p:txBody>
          <a:bodyPr wrap="square" rtlCol="0">
            <a:spAutoFit/>
          </a:bodyPr>
          <a:lstStyle/>
          <a:p>
            <a:pPr>
              <a:lnSpc>
                <a:spcPct val="150000"/>
              </a:lnSpc>
            </a:pPr>
            <a:r>
              <a:rPr lang="en-US" altLang="zh-CN" sz="2400" dirty="0" err="1">
                <a:latin typeface="+mn-ea"/>
                <a:ea typeface="+mn-ea"/>
              </a:rPr>
              <a:t>CGroups</a:t>
            </a:r>
            <a:r>
              <a:rPr lang="zh-CN" altLang="en-US" sz="2400" dirty="0">
                <a:latin typeface="+mn-ea"/>
                <a:ea typeface="+mn-ea"/>
              </a:rPr>
              <a:t>主要通过以下</a:t>
            </a:r>
            <a:r>
              <a:rPr lang="en-US" altLang="zh-CN" sz="2400" dirty="0">
                <a:latin typeface="+mn-ea"/>
                <a:ea typeface="+mn-ea"/>
              </a:rPr>
              <a:t>9</a:t>
            </a:r>
            <a:r>
              <a:rPr lang="zh-CN" altLang="en-US" sz="2400" dirty="0">
                <a:latin typeface="+mn-ea"/>
                <a:ea typeface="+mn-ea"/>
              </a:rPr>
              <a:t>大子系统实现</a:t>
            </a:r>
            <a:endParaRPr lang="en-US" altLang="zh-CN" sz="2400" dirty="0">
              <a:latin typeface="+mn-ea"/>
              <a:ea typeface="+mn-ea"/>
            </a:endParaRPr>
          </a:p>
          <a:p>
            <a:pPr>
              <a:lnSpc>
                <a:spcPct val="150000"/>
              </a:lnSpc>
            </a:pPr>
            <a:r>
              <a:rPr lang="zh-CN" altLang="zh-CN" sz="2200" dirty="0">
                <a:latin typeface="+mn-ea"/>
                <a:ea typeface="+mn-ea"/>
              </a:rPr>
              <a:t>（</a:t>
            </a:r>
            <a:r>
              <a:rPr lang="en-US" altLang="zh-CN" sz="2200" dirty="0">
                <a:latin typeface="+mn-ea"/>
                <a:ea typeface="+mn-ea"/>
              </a:rPr>
              <a:t>1</a:t>
            </a:r>
            <a:r>
              <a:rPr lang="zh-CN" altLang="zh-CN" sz="2200" dirty="0">
                <a:latin typeface="+mn-ea"/>
                <a:ea typeface="+mn-ea"/>
              </a:rPr>
              <a:t>）</a:t>
            </a:r>
            <a:r>
              <a:rPr lang="en-US" altLang="zh-CN" sz="2200" dirty="0" err="1">
                <a:latin typeface="+mn-ea"/>
                <a:ea typeface="+mn-ea"/>
              </a:rPr>
              <a:t>blkio</a:t>
            </a:r>
            <a:r>
              <a:rPr lang="zh-CN" altLang="zh-CN" sz="2200" dirty="0">
                <a:latin typeface="+mn-ea"/>
                <a:ea typeface="+mn-ea"/>
              </a:rPr>
              <a:t>：为每个块设备设置</a:t>
            </a:r>
            <a:r>
              <a:rPr lang="en-US" altLang="zh-CN" sz="2200" dirty="0">
                <a:latin typeface="+mn-ea"/>
                <a:ea typeface="+mn-ea"/>
              </a:rPr>
              <a:t>I/O</a:t>
            </a:r>
            <a:r>
              <a:rPr lang="zh-CN" altLang="zh-CN" sz="2200" dirty="0">
                <a:latin typeface="+mn-ea"/>
                <a:ea typeface="+mn-ea"/>
              </a:rPr>
              <a:t>限制，如磁盘、光盘和</a:t>
            </a:r>
            <a:r>
              <a:rPr lang="en-US" altLang="zh-CN" sz="2200" dirty="0">
                <a:latin typeface="+mn-ea"/>
                <a:ea typeface="+mn-ea"/>
              </a:rPr>
              <a:t>USB</a:t>
            </a:r>
            <a:r>
              <a:rPr lang="zh-CN" altLang="zh-CN" sz="2200" dirty="0">
                <a:latin typeface="+mn-ea"/>
                <a:ea typeface="+mn-ea"/>
              </a:rPr>
              <a:t>等设备。</a:t>
            </a:r>
          </a:p>
          <a:p>
            <a:pPr>
              <a:lnSpc>
                <a:spcPct val="150000"/>
              </a:lnSpc>
            </a:pPr>
            <a:r>
              <a:rPr lang="zh-CN" altLang="zh-CN" sz="2200" dirty="0">
                <a:latin typeface="+mn-ea"/>
                <a:ea typeface="+mn-ea"/>
              </a:rPr>
              <a:t>（</a:t>
            </a:r>
            <a:r>
              <a:rPr lang="en-US" altLang="zh-CN" sz="2200" dirty="0">
                <a:latin typeface="+mn-ea"/>
                <a:ea typeface="+mn-ea"/>
              </a:rPr>
              <a:t>2</a:t>
            </a:r>
            <a:r>
              <a:rPr lang="zh-CN" altLang="zh-CN" sz="2200" dirty="0">
                <a:latin typeface="+mn-ea"/>
                <a:ea typeface="+mn-ea"/>
              </a:rPr>
              <a:t>）</a:t>
            </a:r>
            <a:r>
              <a:rPr lang="en-US" altLang="zh-CN" sz="2200" dirty="0" err="1">
                <a:latin typeface="+mn-ea"/>
                <a:ea typeface="+mn-ea"/>
              </a:rPr>
              <a:t>cpu</a:t>
            </a:r>
            <a:r>
              <a:rPr lang="zh-CN" altLang="zh-CN" sz="2200" dirty="0">
                <a:latin typeface="+mn-ea"/>
                <a:ea typeface="+mn-ea"/>
              </a:rPr>
              <a:t>：使用调度程序提供对</a:t>
            </a:r>
            <a:r>
              <a:rPr lang="en-US" altLang="zh-CN" sz="2200" dirty="0">
                <a:latin typeface="+mn-ea"/>
                <a:ea typeface="+mn-ea"/>
              </a:rPr>
              <a:t>CPU</a:t>
            </a:r>
            <a:r>
              <a:rPr lang="zh-CN" altLang="zh-CN" sz="2200" dirty="0">
                <a:latin typeface="+mn-ea"/>
                <a:ea typeface="+mn-ea"/>
              </a:rPr>
              <a:t>的</a:t>
            </a:r>
            <a:r>
              <a:rPr lang="en-US" altLang="zh-CN" sz="2200" dirty="0" err="1">
                <a:latin typeface="+mn-ea"/>
                <a:ea typeface="+mn-ea"/>
              </a:rPr>
              <a:t>cgroup</a:t>
            </a:r>
            <a:r>
              <a:rPr lang="zh-CN" altLang="zh-CN" sz="2200" dirty="0">
                <a:latin typeface="+mn-ea"/>
                <a:ea typeface="+mn-ea"/>
              </a:rPr>
              <a:t>任务访问。</a:t>
            </a:r>
          </a:p>
          <a:p>
            <a:pPr>
              <a:lnSpc>
                <a:spcPct val="150000"/>
              </a:lnSpc>
            </a:pPr>
            <a:r>
              <a:rPr lang="zh-CN" altLang="zh-CN" sz="2200" dirty="0">
                <a:latin typeface="+mn-ea"/>
                <a:ea typeface="+mn-ea"/>
              </a:rPr>
              <a:t>（</a:t>
            </a:r>
            <a:r>
              <a:rPr lang="en-US" altLang="zh-CN" sz="2200" dirty="0">
                <a:latin typeface="+mn-ea"/>
                <a:ea typeface="+mn-ea"/>
              </a:rPr>
              <a:t>3</a:t>
            </a:r>
            <a:r>
              <a:rPr lang="zh-CN" altLang="zh-CN" sz="2200" dirty="0">
                <a:latin typeface="+mn-ea"/>
                <a:ea typeface="+mn-ea"/>
              </a:rPr>
              <a:t>）</a:t>
            </a:r>
            <a:r>
              <a:rPr lang="en-US" altLang="zh-CN" sz="2200" dirty="0" err="1">
                <a:latin typeface="+mn-ea"/>
                <a:ea typeface="+mn-ea"/>
              </a:rPr>
              <a:t>cpuacct</a:t>
            </a:r>
            <a:r>
              <a:rPr lang="zh-CN" altLang="zh-CN" sz="2200" dirty="0">
                <a:latin typeface="+mn-ea"/>
                <a:ea typeface="+mn-ea"/>
              </a:rPr>
              <a:t>：自动生成</a:t>
            </a:r>
            <a:r>
              <a:rPr lang="en-US" altLang="zh-CN" sz="2200" dirty="0" err="1">
                <a:latin typeface="+mn-ea"/>
                <a:ea typeface="+mn-ea"/>
              </a:rPr>
              <a:t>cgroup</a:t>
            </a:r>
            <a:r>
              <a:rPr lang="zh-CN" altLang="zh-CN" sz="2200" dirty="0">
                <a:latin typeface="+mn-ea"/>
                <a:ea typeface="+mn-ea"/>
              </a:rPr>
              <a:t>任务的</a:t>
            </a:r>
            <a:r>
              <a:rPr lang="en-US" altLang="zh-CN" sz="2200" dirty="0">
                <a:latin typeface="+mn-ea"/>
                <a:ea typeface="+mn-ea"/>
              </a:rPr>
              <a:t>CPU</a:t>
            </a:r>
            <a:r>
              <a:rPr lang="zh-CN" altLang="zh-CN" sz="2200" dirty="0">
                <a:latin typeface="+mn-ea"/>
                <a:ea typeface="+mn-ea"/>
              </a:rPr>
              <a:t>资源使用报告。</a:t>
            </a:r>
          </a:p>
          <a:p>
            <a:pPr>
              <a:lnSpc>
                <a:spcPct val="150000"/>
              </a:lnSpc>
            </a:pPr>
            <a:r>
              <a:rPr lang="zh-CN" altLang="zh-CN" sz="2200" dirty="0">
                <a:latin typeface="+mn-ea"/>
                <a:ea typeface="+mn-ea"/>
              </a:rPr>
              <a:t>（</a:t>
            </a:r>
            <a:r>
              <a:rPr lang="en-US" altLang="zh-CN" sz="2200" dirty="0">
                <a:latin typeface="+mn-ea"/>
                <a:ea typeface="+mn-ea"/>
              </a:rPr>
              <a:t>4</a:t>
            </a:r>
            <a:r>
              <a:rPr lang="zh-CN" altLang="zh-CN" sz="2200" dirty="0">
                <a:latin typeface="+mn-ea"/>
                <a:ea typeface="+mn-ea"/>
              </a:rPr>
              <a:t>）</a:t>
            </a:r>
            <a:r>
              <a:rPr lang="en-US" altLang="zh-CN" sz="2200" dirty="0" err="1">
                <a:latin typeface="+mn-ea"/>
                <a:ea typeface="+mn-ea"/>
              </a:rPr>
              <a:t>cpuset</a:t>
            </a:r>
            <a:r>
              <a:rPr lang="zh-CN" altLang="zh-CN" sz="2200" dirty="0">
                <a:latin typeface="+mn-ea"/>
                <a:ea typeface="+mn-ea"/>
              </a:rPr>
              <a:t>：为</a:t>
            </a:r>
            <a:r>
              <a:rPr lang="en-US" altLang="zh-CN" sz="2200" dirty="0" err="1">
                <a:latin typeface="+mn-ea"/>
                <a:ea typeface="+mn-ea"/>
              </a:rPr>
              <a:t>cgroup</a:t>
            </a:r>
            <a:r>
              <a:rPr lang="zh-CN" altLang="zh-CN" sz="2200" dirty="0">
                <a:latin typeface="+mn-ea"/>
                <a:ea typeface="+mn-ea"/>
              </a:rPr>
              <a:t>中的任务分配独立</a:t>
            </a:r>
            <a:r>
              <a:rPr lang="en-US" altLang="zh-CN" sz="2200" dirty="0">
                <a:latin typeface="+mn-ea"/>
                <a:ea typeface="+mn-ea"/>
              </a:rPr>
              <a:t>CPU</a:t>
            </a:r>
            <a:r>
              <a:rPr lang="zh-CN" altLang="zh-CN" sz="2200" dirty="0">
                <a:latin typeface="+mn-ea"/>
                <a:ea typeface="+mn-ea"/>
              </a:rPr>
              <a:t>（在多核系统中）和内存节点。</a:t>
            </a:r>
          </a:p>
          <a:p>
            <a:pPr>
              <a:lnSpc>
                <a:spcPct val="150000"/>
              </a:lnSpc>
            </a:pPr>
            <a:r>
              <a:rPr lang="zh-CN" altLang="zh-CN" sz="2200" dirty="0">
                <a:latin typeface="+mn-ea"/>
                <a:ea typeface="+mn-ea"/>
              </a:rPr>
              <a:t>（</a:t>
            </a:r>
            <a:r>
              <a:rPr lang="en-US" altLang="zh-CN" sz="2200" dirty="0">
                <a:latin typeface="+mn-ea"/>
                <a:ea typeface="+mn-ea"/>
              </a:rPr>
              <a:t>5</a:t>
            </a:r>
            <a:r>
              <a:rPr lang="zh-CN" altLang="zh-CN" sz="2200" dirty="0">
                <a:latin typeface="+mn-ea"/>
                <a:ea typeface="+mn-ea"/>
              </a:rPr>
              <a:t>）</a:t>
            </a:r>
            <a:r>
              <a:rPr lang="en-US" altLang="zh-CN" sz="2200" dirty="0">
                <a:latin typeface="+mn-ea"/>
                <a:ea typeface="+mn-ea"/>
              </a:rPr>
              <a:t>devices</a:t>
            </a:r>
            <a:r>
              <a:rPr lang="zh-CN" altLang="zh-CN" sz="2200" dirty="0">
                <a:latin typeface="+mn-ea"/>
                <a:ea typeface="+mn-ea"/>
              </a:rPr>
              <a:t>：允许或拒绝</a:t>
            </a:r>
            <a:r>
              <a:rPr lang="en-US" altLang="zh-CN" sz="2200" dirty="0" err="1">
                <a:latin typeface="+mn-ea"/>
                <a:ea typeface="+mn-ea"/>
              </a:rPr>
              <a:t>cgroup</a:t>
            </a:r>
            <a:r>
              <a:rPr lang="zh-CN" altLang="zh-CN" sz="2200" dirty="0">
                <a:latin typeface="+mn-ea"/>
                <a:ea typeface="+mn-ea"/>
              </a:rPr>
              <a:t>任务访问设备。</a:t>
            </a:r>
          </a:p>
          <a:p>
            <a:pPr>
              <a:lnSpc>
                <a:spcPct val="150000"/>
              </a:lnSpc>
            </a:pPr>
            <a:r>
              <a:rPr lang="zh-CN" altLang="zh-CN" sz="2200" dirty="0">
                <a:latin typeface="+mn-ea"/>
                <a:ea typeface="+mn-ea"/>
              </a:rPr>
              <a:t>（</a:t>
            </a:r>
            <a:r>
              <a:rPr lang="en-US" altLang="zh-CN" sz="2200" dirty="0">
                <a:latin typeface="+mn-ea"/>
                <a:ea typeface="+mn-ea"/>
              </a:rPr>
              <a:t>6</a:t>
            </a:r>
            <a:r>
              <a:rPr lang="zh-CN" altLang="zh-CN" sz="2200" dirty="0">
                <a:latin typeface="+mn-ea"/>
                <a:ea typeface="+mn-ea"/>
              </a:rPr>
              <a:t>）</a:t>
            </a:r>
            <a:r>
              <a:rPr lang="en-US" altLang="zh-CN" sz="2200" dirty="0">
                <a:latin typeface="+mn-ea"/>
                <a:ea typeface="+mn-ea"/>
              </a:rPr>
              <a:t>freezer</a:t>
            </a:r>
            <a:r>
              <a:rPr lang="zh-CN" altLang="zh-CN" sz="2200" dirty="0">
                <a:latin typeface="+mn-ea"/>
                <a:ea typeface="+mn-ea"/>
              </a:rPr>
              <a:t>：暂停和恢复</a:t>
            </a:r>
            <a:r>
              <a:rPr lang="en-US" altLang="zh-CN" sz="2200" dirty="0" err="1">
                <a:latin typeface="+mn-ea"/>
                <a:ea typeface="+mn-ea"/>
              </a:rPr>
              <a:t>cgroup</a:t>
            </a:r>
            <a:r>
              <a:rPr lang="zh-CN" altLang="zh-CN" sz="2200" dirty="0">
                <a:latin typeface="+mn-ea"/>
                <a:ea typeface="+mn-ea"/>
              </a:rPr>
              <a:t>任务。</a:t>
            </a:r>
          </a:p>
          <a:p>
            <a:pPr>
              <a:lnSpc>
                <a:spcPct val="150000"/>
              </a:lnSpc>
            </a:pPr>
            <a:r>
              <a:rPr lang="zh-CN" altLang="zh-CN" sz="2200" dirty="0">
                <a:latin typeface="+mn-ea"/>
                <a:ea typeface="+mn-ea"/>
              </a:rPr>
              <a:t>（</a:t>
            </a:r>
            <a:r>
              <a:rPr lang="en-US" altLang="zh-CN" sz="2200" dirty="0">
                <a:latin typeface="+mn-ea"/>
                <a:ea typeface="+mn-ea"/>
              </a:rPr>
              <a:t>7</a:t>
            </a:r>
            <a:r>
              <a:rPr lang="zh-CN" altLang="zh-CN" sz="2200" dirty="0">
                <a:latin typeface="+mn-ea"/>
                <a:ea typeface="+mn-ea"/>
              </a:rPr>
              <a:t>）</a:t>
            </a:r>
            <a:r>
              <a:rPr lang="en-US" altLang="zh-CN" sz="2200" dirty="0">
                <a:latin typeface="+mn-ea"/>
                <a:ea typeface="+mn-ea"/>
              </a:rPr>
              <a:t>memory</a:t>
            </a:r>
            <a:r>
              <a:rPr lang="zh-CN" altLang="zh-CN" sz="2200" dirty="0">
                <a:latin typeface="+mn-ea"/>
                <a:ea typeface="+mn-ea"/>
              </a:rPr>
              <a:t>：设置每个</a:t>
            </a:r>
            <a:r>
              <a:rPr lang="en-US" altLang="zh-CN" sz="2200" dirty="0" err="1">
                <a:latin typeface="+mn-ea"/>
                <a:ea typeface="+mn-ea"/>
              </a:rPr>
              <a:t>cgroup</a:t>
            </a:r>
            <a:r>
              <a:rPr lang="zh-CN" altLang="zh-CN" sz="2200" dirty="0">
                <a:latin typeface="+mn-ea"/>
                <a:ea typeface="+mn-ea"/>
              </a:rPr>
              <a:t>任务使用的内存限制，并自动生成内存资源使用报告</a:t>
            </a:r>
          </a:p>
          <a:p>
            <a:pPr>
              <a:lnSpc>
                <a:spcPct val="150000"/>
              </a:lnSpc>
            </a:pPr>
            <a:r>
              <a:rPr lang="zh-CN" altLang="zh-CN" sz="2200" dirty="0">
                <a:latin typeface="+mn-ea"/>
                <a:ea typeface="+mn-ea"/>
              </a:rPr>
              <a:t>（</a:t>
            </a:r>
            <a:r>
              <a:rPr lang="en-US" altLang="zh-CN" sz="2200" dirty="0">
                <a:latin typeface="+mn-ea"/>
                <a:ea typeface="+mn-ea"/>
              </a:rPr>
              <a:t>8</a:t>
            </a:r>
            <a:r>
              <a:rPr lang="zh-CN" altLang="zh-CN" sz="2200" dirty="0">
                <a:latin typeface="+mn-ea"/>
                <a:ea typeface="+mn-ea"/>
              </a:rPr>
              <a:t>）</a:t>
            </a:r>
            <a:r>
              <a:rPr lang="en-US" altLang="zh-CN" sz="2200" dirty="0" err="1">
                <a:latin typeface="+mn-ea"/>
                <a:ea typeface="+mn-ea"/>
              </a:rPr>
              <a:t>net_cls</a:t>
            </a:r>
            <a:r>
              <a:rPr lang="zh-CN" altLang="zh-CN" sz="2200" dirty="0">
                <a:latin typeface="+mn-ea"/>
                <a:ea typeface="+mn-ea"/>
              </a:rPr>
              <a:t>：标记每个网络包以供</a:t>
            </a:r>
            <a:r>
              <a:rPr lang="en-US" altLang="zh-CN" sz="2200" dirty="0" err="1">
                <a:latin typeface="+mn-ea"/>
                <a:ea typeface="+mn-ea"/>
              </a:rPr>
              <a:t>cgroup</a:t>
            </a:r>
            <a:r>
              <a:rPr lang="zh-CN" altLang="zh-CN" sz="2200" dirty="0">
                <a:latin typeface="+mn-ea"/>
                <a:ea typeface="+mn-ea"/>
              </a:rPr>
              <a:t>任务使用。</a:t>
            </a:r>
          </a:p>
          <a:p>
            <a:pPr>
              <a:lnSpc>
                <a:spcPct val="150000"/>
              </a:lnSpc>
            </a:pPr>
            <a:r>
              <a:rPr lang="zh-CN" altLang="zh-CN" sz="2200" dirty="0">
                <a:latin typeface="+mn-ea"/>
                <a:ea typeface="+mn-ea"/>
              </a:rPr>
              <a:t>（</a:t>
            </a:r>
            <a:r>
              <a:rPr lang="en-US" altLang="zh-CN" sz="2200" dirty="0">
                <a:latin typeface="+mn-ea"/>
                <a:ea typeface="+mn-ea"/>
              </a:rPr>
              <a:t>9</a:t>
            </a:r>
            <a:r>
              <a:rPr lang="zh-CN" altLang="zh-CN" sz="2200" dirty="0">
                <a:latin typeface="+mn-ea"/>
                <a:ea typeface="+mn-ea"/>
              </a:rPr>
              <a:t>）</a:t>
            </a:r>
            <a:r>
              <a:rPr lang="en-US" altLang="zh-CN" sz="2200" dirty="0">
                <a:latin typeface="+mn-ea"/>
                <a:ea typeface="+mn-ea"/>
              </a:rPr>
              <a:t>ns</a:t>
            </a:r>
            <a:r>
              <a:rPr lang="zh-CN" altLang="zh-CN" sz="2200" dirty="0">
                <a:latin typeface="+mn-ea"/>
                <a:ea typeface="+mn-ea"/>
              </a:rPr>
              <a:t>：命名空间子系统。</a:t>
            </a: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2272431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4247317"/>
          </a:xfrm>
          <a:prstGeom prst="rect">
            <a:avLst/>
          </a:prstGeom>
          <a:noFill/>
        </p:spPr>
        <p:txBody>
          <a:bodyPr wrap="square" rtlCol="0">
            <a:spAutoFit/>
          </a:bodyPr>
          <a:lstStyle/>
          <a:p>
            <a:pPr>
              <a:lnSpc>
                <a:spcPct val="150000"/>
              </a:lnSpc>
            </a:pPr>
            <a:r>
              <a:rPr lang="en-US" altLang="zh-CN" sz="2000" dirty="0">
                <a:latin typeface="+mn-ea"/>
                <a:ea typeface="+mn-ea"/>
              </a:rPr>
              <a:t>1</a:t>
            </a:r>
            <a:r>
              <a:rPr lang="zh-CN" altLang="zh-CN" sz="2000" dirty="0">
                <a:latin typeface="+mn-ea"/>
                <a:ea typeface="+mn-ea"/>
              </a:rPr>
              <a:t>．</a:t>
            </a:r>
            <a:r>
              <a:rPr lang="en-US" altLang="zh-CN" sz="2000" dirty="0">
                <a:latin typeface="+mn-ea"/>
                <a:ea typeface="+mn-ea"/>
              </a:rPr>
              <a:t>CPU</a:t>
            </a:r>
            <a:r>
              <a:rPr lang="zh-CN" altLang="zh-CN" sz="2000" dirty="0">
                <a:latin typeface="+mn-ea"/>
                <a:ea typeface="+mn-ea"/>
              </a:rPr>
              <a:t>资源配额控制</a:t>
            </a:r>
          </a:p>
          <a:p>
            <a:pPr>
              <a:lnSpc>
                <a:spcPct val="150000"/>
              </a:lnSpc>
            </a:pPr>
            <a:r>
              <a:rPr lang="zh-CN" altLang="zh-CN" sz="2000" dirty="0">
                <a:latin typeface="+mn-ea"/>
                <a:ea typeface="+mn-ea"/>
              </a:rPr>
              <a:t>（</a:t>
            </a:r>
            <a:r>
              <a:rPr lang="en-US" altLang="zh-CN" sz="2000" dirty="0">
                <a:latin typeface="+mn-ea"/>
                <a:ea typeface="+mn-ea"/>
              </a:rPr>
              <a:t>1</a:t>
            </a:r>
            <a:r>
              <a:rPr lang="zh-CN" altLang="zh-CN" sz="2000" dirty="0">
                <a:latin typeface="+mn-ea"/>
                <a:ea typeface="+mn-ea"/>
              </a:rPr>
              <a:t>）</a:t>
            </a:r>
            <a:r>
              <a:rPr lang="en-US" altLang="zh-CN" sz="2000" dirty="0">
                <a:latin typeface="+mn-ea"/>
                <a:ea typeface="+mn-ea"/>
              </a:rPr>
              <a:t>CPU</a:t>
            </a:r>
            <a:r>
              <a:rPr lang="zh-CN" altLang="zh-CN" sz="2000" dirty="0">
                <a:latin typeface="+mn-ea"/>
                <a:ea typeface="+mn-ea"/>
              </a:rPr>
              <a:t>份额控制。</a:t>
            </a:r>
          </a:p>
          <a:p>
            <a:pPr>
              <a:lnSpc>
                <a:spcPct val="150000"/>
              </a:lnSpc>
            </a:pPr>
            <a:r>
              <a:rPr lang="en-US" altLang="zh-CN" sz="2000" dirty="0">
                <a:latin typeface="+mn-ea"/>
                <a:ea typeface="+mn-ea"/>
              </a:rPr>
              <a:t>  </a:t>
            </a:r>
            <a:r>
              <a:rPr lang="zh-CN" altLang="zh-CN" sz="2000" dirty="0">
                <a:latin typeface="+mn-ea"/>
                <a:ea typeface="+mn-ea"/>
              </a:rPr>
              <a:t>在创建容器时，利用</a:t>
            </a:r>
            <a:r>
              <a:rPr lang="en-US" altLang="zh-CN" sz="2000" dirty="0">
                <a:latin typeface="+mn-ea"/>
                <a:ea typeface="+mn-ea"/>
              </a:rPr>
              <a:t>--</a:t>
            </a:r>
            <a:r>
              <a:rPr lang="en-US" altLang="zh-CN" sz="2000" dirty="0" err="1">
                <a:latin typeface="+mn-ea"/>
                <a:ea typeface="+mn-ea"/>
              </a:rPr>
              <a:t>cpu</a:t>
            </a:r>
            <a:r>
              <a:rPr lang="en-US" altLang="zh-CN" sz="2000" dirty="0">
                <a:latin typeface="+mn-ea"/>
                <a:ea typeface="+mn-ea"/>
              </a:rPr>
              <a:t>-shares</a:t>
            </a:r>
            <a:r>
              <a:rPr lang="zh-CN" altLang="zh-CN" sz="2000" dirty="0">
                <a:latin typeface="+mn-ea"/>
                <a:ea typeface="+mn-ea"/>
              </a:rPr>
              <a:t>参数指定容器所使用的</a:t>
            </a:r>
            <a:r>
              <a:rPr lang="en-US" altLang="zh-CN" sz="2000" dirty="0">
                <a:latin typeface="+mn-ea"/>
                <a:ea typeface="+mn-ea"/>
              </a:rPr>
              <a:t>CPU</a:t>
            </a:r>
            <a:r>
              <a:rPr lang="zh-CN" altLang="zh-CN" sz="2000" dirty="0">
                <a:latin typeface="+mn-ea"/>
                <a:ea typeface="+mn-ea"/>
              </a:rPr>
              <a:t>份额值。</a:t>
            </a:r>
          </a:p>
          <a:p>
            <a:pPr>
              <a:lnSpc>
                <a:spcPct val="150000"/>
              </a:lnSpc>
            </a:pPr>
            <a:r>
              <a:rPr lang="en-US" altLang="zh-CN" sz="2000" dirty="0">
                <a:latin typeface="+mn-ea"/>
                <a:ea typeface="+mn-ea"/>
              </a:rPr>
              <a:t>       [</a:t>
            </a:r>
            <a:r>
              <a:rPr lang="en-US" altLang="zh-CN" sz="2000" dirty="0" err="1">
                <a:latin typeface="+mn-ea"/>
                <a:ea typeface="+mn-ea"/>
              </a:rPr>
              <a:t>root@localhost</a:t>
            </a:r>
            <a:r>
              <a:rPr lang="en-US" altLang="zh-CN" sz="2000" dirty="0">
                <a:latin typeface="+mn-ea"/>
                <a:ea typeface="+mn-ea"/>
              </a:rPr>
              <a:t> </a:t>
            </a:r>
            <a:r>
              <a:rPr lang="zh-CN" altLang="zh-CN" sz="2000" dirty="0">
                <a:latin typeface="+mn-ea"/>
                <a:ea typeface="+mn-ea"/>
              </a:rPr>
              <a:t>～</a:t>
            </a:r>
            <a:r>
              <a:rPr lang="en-US" altLang="zh-CN" sz="2000" dirty="0">
                <a:latin typeface="+mn-ea"/>
                <a:ea typeface="+mn-ea"/>
              </a:rPr>
              <a:t>]# </a:t>
            </a:r>
            <a:r>
              <a:rPr lang="en-US" altLang="zh-CN" sz="2000" dirty="0" err="1">
                <a:latin typeface="+mn-ea"/>
                <a:ea typeface="+mn-ea"/>
              </a:rPr>
              <a:t>docker</a:t>
            </a:r>
            <a:r>
              <a:rPr lang="en-US" altLang="zh-CN" sz="2000" dirty="0">
                <a:latin typeface="+mn-ea"/>
                <a:ea typeface="+mn-ea"/>
              </a:rPr>
              <a:t> run -</a:t>
            </a:r>
            <a:r>
              <a:rPr lang="en-US" altLang="zh-CN" sz="2000" dirty="0" err="1">
                <a:latin typeface="+mn-ea"/>
                <a:ea typeface="+mn-ea"/>
              </a:rPr>
              <a:t>dit</a:t>
            </a:r>
            <a:r>
              <a:rPr lang="en-US" altLang="zh-CN" sz="2000" dirty="0">
                <a:latin typeface="+mn-ea"/>
                <a:ea typeface="+mn-ea"/>
              </a:rPr>
              <a:t>  --</a:t>
            </a:r>
            <a:r>
              <a:rPr lang="en-US" altLang="zh-CN" sz="2000" dirty="0" err="1">
                <a:latin typeface="+mn-ea"/>
                <a:ea typeface="+mn-ea"/>
              </a:rPr>
              <a:t>cpu</a:t>
            </a:r>
            <a:r>
              <a:rPr lang="en-US" altLang="zh-CN" sz="2000" dirty="0">
                <a:latin typeface="+mn-ea"/>
                <a:ea typeface="+mn-ea"/>
              </a:rPr>
              <a:t>-shares 100 </a:t>
            </a:r>
            <a:r>
              <a:rPr lang="en-US" altLang="zh-CN" sz="2000" dirty="0" err="1">
                <a:latin typeface="+mn-ea"/>
                <a:ea typeface="+mn-ea"/>
              </a:rPr>
              <a:t>busybox</a:t>
            </a:r>
            <a:r>
              <a:rPr lang="zh-CN" altLang="zh-CN" sz="2000" dirty="0">
                <a:latin typeface="+mn-ea"/>
                <a:ea typeface="+mn-ea"/>
              </a:rPr>
              <a:t> </a:t>
            </a:r>
            <a:endParaRPr lang="en-US" altLang="zh-CN" sz="2000" dirty="0">
              <a:latin typeface="+mn-ea"/>
              <a:ea typeface="+mn-ea"/>
            </a:endParaRPr>
          </a:p>
          <a:p>
            <a:pPr lvl="0" indent="254000">
              <a:lnSpc>
                <a:spcPct val="150000"/>
              </a:lnSpc>
            </a:pPr>
            <a:r>
              <a:rPr lang="en-US" altLang="zh-CN" sz="2000" dirty="0">
                <a:latin typeface="+mn-ea"/>
                <a:ea typeface="+mn-ea"/>
              </a:rPr>
              <a:t> </a:t>
            </a:r>
            <a:r>
              <a:rPr lang="en-US" altLang="zh-CN" sz="2000" dirty="0">
                <a:latin typeface="+mn-ea"/>
                <a:ea typeface="+mn-ea"/>
                <a:cs typeface="Courier New" panose="02070309020205020404" pitchFamily="49" charset="0"/>
              </a:rPr>
              <a:t>3aebaaa3b2c50bb0c6b91e40aece4061c078f45756e958b01e76dcee34badb33</a:t>
            </a:r>
            <a:endParaRPr lang="en-US" altLang="zh-CN" sz="2000" dirty="0">
              <a:latin typeface="+mn-ea"/>
              <a:ea typeface="+mn-ea"/>
            </a:endParaRPr>
          </a:p>
          <a:p>
            <a:pPr lvl="0" indent="254000">
              <a:lnSpc>
                <a:spcPct val="150000"/>
              </a:lnSpc>
            </a:pPr>
            <a:r>
              <a:rPr lang="zh-CN" altLang="en-US" sz="2000" dirty="0">
                <a:latin typeface="+mn-ea"/>
                <a:ea typeface="+mn-ea"/>
                <a:cs typeface="Times New Roman" panose="02020603050405020304" pitchFamily="18" charset="0"/>
              </a:rPr>
              <a:t>容器创建完成后，可以在</a:t>
            </a:r>
            <a:r>
              <a:rPr lang="en-US" altLang="zh-CN" sz="2000" dirty="0">
                <a:latin typeface="+mn-ea"/>
                <a:ea typeface="+mn-ea"/>
                <a:cs typeface="Times New Roman" panose="02020603050405020304" pitchFamily="18" charset="0"/>
              </a:rPr>
              <a:t>/sys/fs/</a:t>
            </a:r>
            <a:r>
              <a:rPr lang="en-US" altLang="zh-CN" sz="2000" dirty="0" err="1">
                <a:latin typeface="+mn-ea"/>
                <a:ea typeface="+mn-ea"/>
                <a:cs typeface="Times New Roman" panose="02020603050405020304" pitchFamily="18" charset="0"/>
              </a:rPr>
              <a:t>cgroup</a:t>
            </a:r>
            <a:r>
              <a:rPr lang="en-US" altLang="zh-CN" sz="2000" dirty="0">
                <a:latin typeface="+mn-ea"/>
                <a:ea typeface="+mn-ea"/>
                <a:cs typeface="Times New Roman" panose="02020603050405020304" pitchFamily="18" charset="0"/>
              </a:rPr>
              <a:t>/</a:t>
            </a:r>
            <a:r>
              <a:rPr lang="en-US" altLang="zh-CN" sz="2000" dirty="0" err="1">
                <a:latin typeface="+mn-ea"/>
                <a:ea typeface="+mn-ea"/>
                <a:cs typeface="Times New Roman" panose="02020603050405020304" pitchFamily="18" charset="0"/>
              </a:rPr>
              <a:t>cpu</a:t>
            </a:r>
            <a:r>
              <a:rPr lang="en-US" altLang="zh-CN" sz="2000" dirty="0">
                <a:latin typeface="+mn-ea"/>
                <a:ea typeface="+mn-ea"/>
                <a:cs typeface="Times New Roman" panose="02020603050405020304" pitchFamily="18" charset="0"/>
              </a:rPr>
              <a:t>/</a:t>
            </a:r>
            <a:r>
              <a:rPr lang="en-US" altLang="zh-CN" sz="2000" dirty="0" err="1">
                <a:latin typeface="+mn-ea"/>
                <a:ea typeface="+mn-ea"/>
                <a:cs typeface="Times New Roman" panose="02020603050405020304" pitchFamily="18" charset="0"/>
              </a:rPr>
              <a:t>docker</a:t>
            </a:r>
            <a:r>
              <a:rPr lang="en-US" altLang="zh-CN" sz="2000" dirty="0">
                <a:latin typeface="+mn-ea"/>
                <a:ea typeface="+mn-ea"/>
                <a:cs typeface="Times New Roman" panose="02020603050405020304" pitchFamily="18" charset="0"/>
              </a:rPr>
              <a:t>/&lt;</a:t>
            </a:r>
            <a:r>
              <a:rPr lang="zh-CN" altLang="en-US" sz="2000" dirty="0">
                <a:latin typeface="+mn-ea"/>
                <a:ea typeface="+mn-ea"/>
                <a:cs typeface="Times New Roman" panose="02020603050405020304" pitchFamily="18" charset="0"/>
              </a:rPr>
              <a:t>容器的完整长</a:t>
            </a:r>
            <a:r>
              <a:rPr lang="en-US" altLang="zh-CN" sz="2000" dirty="0">
                <a:latin typeface="+mn-ea"/>
                <a:ea typeface="+mn-ea"/>
                <a:cs typeface="Times New Roman" panose="02020603050405020304" pitchFamily="18" charset="0"/>
              </a:rPr>
              <a:t>ID&gt;</a:t>
            </a:r>
            <a:r>
              <a:rPr lang="zh-CN" altLang="en-US" sz="2000" dirty="0">
                <a:latin typeface="+mn-ea"/>
                <a:ea typeface="+mn-ea"/>
                <a:cs typeface="Times New Roman" panose="02020603050405020304" pitchFamily="18" charset="0"/>
              </a:rPr>
              <a:t>目录中查看</a:t>
            </a:r>
            <a:r>
              <a:rPr lang="en-US" altLang="zh-CN" sz="2000" dirty="0" err="1">
                <a:latin typeface="+mn-ea"/>
                <a:ea typeface="+mn-ea"/>
                <a:cs typeface="Times New Roman" panose="02020603050405020304" pitchFamily="18" charset="0"/>
              </a:rPr>
              <a:t>cpu.shares</a:t>
            </a:r>
            <a:r>
              <a:rPr lang="zh-CN" altLang="en-US" sz="2000" dirty="0">
                <a:latin typeface="+mn-ea"/>
                <a:ea typeface="+mn-ea"/>
                <a:cs typeface="Times New Roman" panose="02020603050405020304" pitchFamily="18" charset="0"/>
              </a:rPr>
              <a:t>文件，得到</a:t>
            </a:r>
            <a:r>
              <a:rPr lang="en-US" altLang="zh-CN" sz="2000" dirty="0">
                <a:latin typeface="+mn-ea"/>
                <a:ea typeface="+mn-ea"/>
                <a:cs typeface="Times New Roman" panose="02020603050405020304" pitchFamily="18" charset="0"/>
              </a:rPr>
              <a:t>CPU</a:t>
            </a:r>
            <a:r>
              <a:rPr lang="zh-CN" altLang="en-US" sz="2000" dirty="0">
                <a:latin typeface="+mn-ea"/>
                <a:ea typeface="+mn-ea"/>
                <a:cs typeface="Times New Roman" panose="02020603050405020304" pitchFamily="18" charset="0"/>
              </a:rPr>
              <a:t>份额配置信息。</a:t>
            </a:r>
          </a:p>
          <a:p>
            <a:pPr lvl="0" indent="254000">
              <a:lnSpc>
                <a:spcPct val="150000"/>
              </a:lnSpc>
            </a:pPr>
            <a:r>
              <a:rPr lang="en-US" altLang="zh-CN" sz="2000" dirty="0">
                <a:latin typeface="+mn-ea"/>
                <a:ea typeface="+mn-ea"/>
                <a:cs typeface="Times New Roman" panose="02020603050405020304" pitchFamily="18" charset="0"/>
              </a:rPr>
              <a:t>   [</a:t>
            </a:r>
            <a:r>
              <a:rPr lang="en-US" altLang="zh-CN" sz="2000" dirty="0" err="1">
                <a:latin typeface="+mn-ea"/>
                <a:ea typeface="+mn-ea"/>
                <a:cs typeface="Times New Roman" panose="02020603050405020304" pitchFamily="18" charset="0"/>
              </a:rPr>
              <a:t>root@localhost</a:t>
            </a:r>
            <a:r>
              <a:rPr lang="en-US" altLang="zh-CN" sz="2000" dirty="0">
                <a:latin typeface="+mn-ea"/>
                <a:ea typeface="+mn-ea"/>
                <a:cs typeface="Times New Roman" panose="02020603050405020304" pitchFamily="18" charset="0"/>
              </a:rPr>
              <a:t> </a:t>
            </a:r>
            <a:r>
              <a:rPr lang="zh-CN" altLang="en-US" sz="2000" dirty="0">
                <a:latin typeface="+mn-ea"/>
                <a:ea typeface="+mn-ea"/>
                <a:cs typeface="Times New Roman" panose="02020603050405020304" pitchFamily="18" charset="0"/>
              </a:rPr>
              <a:t>～</a:t>
            </a:r>
            <a:r>
              <a:rPr lang="en-US" altLang="zh-CN" sz="2000" dirty="0">
                <a:latin typeface="+mn-ea"/>
                <a:ea typeface="+mn-ea"/>
                <a:cs typeface="Times New Roman" panose="02020603050405020304" pitchFamily="18" charset="0"/>
              </a:rPr>
              <a:t>]# cat /sys/fs/</a:t>
            </a:r>
            <a:r>
              <a:rPr lang="en-US" altLang="zh-CN" sz="2000" dirty="0" err="1">
                <a:latin typeface="+mn-ea"/>
                <a:ea typeface="+mn-ea"/>
                <a:cs typeface="Times New Roman" panose="02020603050405020304" pitchFamily="18" charset="0"/>
              </a:rPr>
              <a:t>cgroup</a:t>
            </a:r>
            <a:r>
              <a:rPr lang="en-US" altLang="zh-CN" sz="2000" dirty="0">
                <a:latin typeface="+mn-ea"/>
                <a:ea typeface="+mn-ea"/>
                <a:cs typeface="Times New Roman" panose="02020603050405020304" pitchFamily="18" charset="0"/>
              </a:rPr>
              <a:t>/</a:t>
            </a:r>
            <a:r>
              <a:rPr lang="en-US" altLang="zh-CN" sz="2000" dirty="0" err="1">
                <a:latin typeface="+mn-ea"/>
                <a:ea typeface="+mn-ea"/>
                <a:cs typeface="Times New Roman" panose="02020603050405020304" pitchFamily="18" charset="0"/>
              </a:rPr>
              <a:t>cpu</a:t>
            </a:r>
            <a:r>
              <a:rPr lang="en-US" altLang="zh-CN" sz="2000" dirty="0">
                <a:latin typeface="+mn-ea"/>
                <a:ea typeface="+mn-ea"/>
                <a:cs typeface="Times New Roman" panose="02020603050405020304" pitchFamily="18" charset="0"/>
              </a:rPr>
              <a:t>/</a:t>
            </a:r>
            <a:r>
              <a:rPr lang="en-US" altLang="zh-CN" sz="2000" dirty="0" err="1">
                <a:latin typeface="+mn-ea"/>
                <a:ea typeface="+mn-ea"/>
                <a:cs typeface="Times New Roman" panose="02020603050405020304" pitchFamily="18" charset="0"/>
              </a:rPr>
              <a:t>docker</a:t>
            </a:r>
            <a:r>
              <a:rPr lang="en-US" altLang="zh-CN" sz="2000" dirty="0">
                <a:latin typeface="+mn-ea"/>
                <a:ea typeface="+mn-ea"/>
                <a:cs typeface="Times New Roman" panose="02020603050405020304" pitchFamily="18" charset="0"/>
              </a:rPr>
              <a:t>/3aebaaa3b2c50bb0c6b91e4 0aece4061c078f45756e958b01e76dcee34badb33/</a:t>
            </a:r>
            <a:r>
              <a:rPr lang="en-US" altLang="zh-CN" sz="2000" dirty="0" err="1">
                <a:latin typeface="+mn-ea"/>
                <a:ea typeface="+mn-ea"/>
                <a:cs typeface="Times New Roman" panose="02020603050405020304" pitchFamily="18" charset="0"/>
              </a:rPr>
              <a:t>cpu.shares</a:t>
            </a:r>
            <a:r>
              <a:rPr lang="en-US" altLang="zh-CN" sz="2000" dirty="0">
                <a:latin typeface="+mn-ea"/>
                <a:ea typeface="+mn-ea"/>
              </a:rPr>
              <a:t> </a:t>
            </a: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2868686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3416320"/>
          </a:xfrm>
          <a:prstGeom prst="rect">
            <a:avLst/>
          </a:prstGeom>
          <a:noFill/>
        </p:spPr>
        <p:txBody>
          <a:bodyPr wrap="square" rtlCol="0">
            <a:spAutoFit/>
          </a:bodyPr>
          <a:lstStyle/>
          <a:p>
            <a:pPr>
              <a:lnSpc>
                <a:spcPct val="150000"/>
              </a:lnSpc>
            </a:pPr>
            <a:r>
              <a:rPr lang="en-US" altLang="zh-CN" sz="2400" dirty="0">
                <a:latin typeface="+mn-ea"/>
                <a:ea typeface="+mn-ea"/>
              </a:rPr>
              <a:t>      --</a:t>
            </a:r>
            <a:r>
              <a:rPr lang="en-US" altLang="zh-CN" sz="2400" dirty="0" err="1">
                <a:latin typeface="+mn-ea"/>
                <a:ea typeface="+mn-ea"/>
              </a:rPr>
              <a:t>cpu</a:t>
            </a:r>
            <a:r>
              <a:rPr lang="en-US" altLang="zh-CN" sz="2400" dirty="0">
                <a:latin typeface="+mn-ea"/>
                <a:ea typeface="+mn-ea"/>
              </a:rPr>
              <a:t>-shares</a:t>
            </a:r>
            <a:r>
              <a:rPr lang="zh-CN" altLang="zh-CN" sz="2400" dirty="0">
                <a:latin typeface="+mn-ea"/>
                <a:ea typeface="+mn-ea"/>
              </a:rPr>
              <a:t>的值仅仅表示一个弹性的加权值，不能保证可以获得</a:t>
            </a:r>
            <a:r>
              <a:rPr lang="en-US" altLang="zh-CN" sz="2400" dirty="0">
                <a:latin typeface="+mn-ea"/>
                <a:ea typeface="+mn-ea"/>
              </a:rPr>
              <a:t>1</a:t>
            </a:r>
            <a:r>
              <a:rPr lang="zh-CN" altLang="zh-CN" sz="2400" dirty="0">
                <a:latin typeface="+mn-ea"/>
                <a:ea typeface="+mn-ea"/>
              </a:rPr>
              <a:t>个</a:t>
            </a:r>
            <a:r>
              <a:rPr lang="en-US" altLang="zh-CN" sz="2400" dirty="0">
                <a:latin typeface="+mn-ea"/>
                <a:ea typeface="+mn-ea"/>
              </a:rPr>
              <a:t>VCPU</a:t>
            </a:r>
            <a:r>
              <a:rPr lang="zh-CN" altLang="zh-CN" sz="2400" dirty="0">
                <a:latin typeface="+mn-ea"/>
                <a:ea typeface="+mn-ea"/>
              </a:rPr>
              <a:t>或者多少吉赫兹的</a:t>
            </a:r>
            <a:r>
              <a:rPr lang="en-US" altLang="zh-CN" sz="2400" dirty="0">
                <a:latin typeface="+mn-ea"/>
                <a:ea typeface="+mn-ea"/>
              </a:rPr>
              <a:t>CPU</a:t>
            </a:r>
            <a:r>
              <a:rPr lang="zh-CN" altLang="zh-CN" sz="2400" dirty="0">
                <a:latin typeface="+mn-ea"/>
                <a:ea typeface="+mn-ea"/>
              </a:rPr>
              <a:t>资源。</a:t>
            </a:r>
          </a:p>
          <a:p>
            <a:pPr>
              <a:lnSpc>
                <a:spcPct val="150000"/>
              </a:lnSpc>
            </a:pPr>
            <a:r>
              <a:rPr lang="en-US" altLang="zh-CN" sz="2400" dirty="0">
                <a:latin typeface="+mn-ea"/>
                <a:ea typeface="+mn-ea"/>
              </a:rPr>
              <a:t>      </a:t>
            </a:r>
            <a:r>
              <a:rPr lang="zh-CN" altLang="zh-CN" sz="2400" dirty="0">
                <a:latin typeface="+mn-ea"/>
                <a:ea typeface="+mn-ea"/>
              </a:rPr>
              <a:t>默认情况下，每个</a:t>
            </a:r>
            <a:r>
              <a:rPr lang="en-US" altLang="zh-CN" sz="2400" dirty="0" err="1">
                <a:latin typeface="+mn-ea"/>
                <a:ea typeface="+mn-ea"/>
              </a:rPr>
              <a:t>Docker</a:t>
            </a:r>
            <a:r>
              <a:rPr lang="zh-CN" altLang="zh-CN" sz="2400" dirty="0">
                <a:latin typeface="+mn-ea"/>
                <a:ea typeface="+mn-ea"/>
              </a:rPr>
              <a:t>容器的</a:t>
            </a:r>
            <a:r>
              <a:rPr lang="en-US" altLang="zh-CN" sz="2400" dirty="0">
                <a:latin typeface="+mn-ea"/>
                <a:ea typeface="+mn-ea"/>
              </a:rPr>
              <a:t>CPU</a:t>
            </a:r>
            <a:r>
              <a:rPr lang="zh-CN" altLang="zh-CN" sz="2400" dirty="0">
                <a:latin typeface="+mn-ea"/>
                <a:ea typeface="+mn-ea"/>
              </a:rPr>
              <a:t>份额都是</a:t>
            </a:r>
            <a:r>
              <a:rPr lang="en-US" altLang="zh-CN" sz="2400" dirty="0">
                <a:latin typeface="+mn-ea"/>
                <a:ea typeface="+mn-ea"/>
              </a:rPr>
              <a:t>1024</a:t>
            </a:r>
            <a:r>
              <a:rPr lang="zh-CN" altLang="zh-CN" sz="2400" dirty="0">
                <a:latin typeface="+mn-ea"/>
                <a:ea typeface="+mn-ea"/>
              </a:rPr>
              <a:t>。</a:t>
            </a:r>
            <a:r>
              <a:rPr lang="en-US" altLang="zh-CN" sz="2400" dirty="0">
                <a:latin typeface="+mn-ea"/>
                <a:ea typeface="+mn-ea"/>
              </a:rPr>
              <a:t>CPU</a:t>
            </a:r>
            <a:r>
              <a:rPr lang="zh-CN" altLang="zh-CN" sz="2400" dirty="0">
                <a:latin typeface="+mn-ea"/>
                <a:ea typeface="+mn-ea"/>
              </a:rPr>
              <a:t>份额只有在同时运行多个容器时才能体现其效果，单个容器的份额是没有意义的。例如，容器</a:t>
            </a:r>
            <a:r>
              <a:rPr lang="en-US" altLang="zh-CN" sz="2400" dirty="0">
                <a:latin typeface="+mn-ea"/>
                <a:ea typeface="+mn-ea"/>
              </a:rPr>
              <a:t>A</a:t>
            </a:r>
            <a:r>
              <a:rPr lang="zh-CN" altLang="zh-CN" sz="2400" dirty="0">
                <a:latin typeface="+mn-ea"/>
                <a:ea typeface="+mn-ea"/>
              </a:rPr>
              <a:t>和容器</a:t>
            </a:r>
            <a:r>
              <a:rPr lang="en-US" altLang="zh-CN" sz="2400" dirty="0">
                <a:latin typeface="+mn-ea"/>
                <a:ea typeface="+mn-ea"/>
              </a:rPr>
              <a:t>B</a:t>
            </a:r>
            <a:r>
              <a:rPr lang="zh-CN" altLang="zh-CN" sz="2400" dirty="0">
                <a:latin typeface="+mn-ea"/>
                <a:ea typeface="+mn-ea"/>
              </a:rPr>
              <a:t>所占用的</a:t>
            </a:r>
            <a:r>
              <a:rPr lang="en-US" altLang="zh-CN" sz="2400" dirty="0">
                <a:latin typeface="+mn-ea"/>
                <a:ea typeface="+mn-ea"/>
              </a:rPr>
              <a:t>CPU</a:t>
            </a:r>
            <a:r>
              <a:rPr lang="zh-CN" altLang="zh-CN" sz="2400" dirty="0">
                <a:latin typeface="+mn-ea"/>
                <a:ea typeface="+mn-ea"/>
              </a:rPr>
              <a:t>份额分别为</a:t>
            </a:r>
            <a:r>
              <a:rPr lang="en-US" altLang="zh-CN" sz="2400" dirty="0">
                <a:latin typeface="+mn-ea"/>
                <a:ea typeface="+mn-ea"/>
              </a:rPr>
              <a:t>100</a:t>
            </a:r>
            <a:r>
              <a:rPr lang="zh-CN" altLang="zh-CN" sz="2400" dirty="0">
                <a:latin typeface="+mn-ea"/>
                <a:ea typeface="+mn-ea"/>
              </a:rPr>
              <a:t>和</a:t>
            </a:r>
            <a:r>
              <a:rPr lang="en-US" altLang="zh-CN" sz="2400" dirty="0">
                <a:latin typeface="+mn-ea"/>
                <a:ea typeface="+mn-ea"/>
              </a:rPr>
              <a:t>50</a:t>
            </a:r>
            <a:r>
              <a:rPr lang="zh-CN" altLang="zh-CN" sz="2400" dirty="0">
                <a:latin typeface="+mn-ea"/>
                <a:ea typeface="+mn-ea"/>
              </a:rPr>
              <a:t>，表示在</a:t>
            </a:r>
            <a:r>
              <a:rPr lang="en-US" altLang="zh-CN" sz="2400" dirty="0">
                <a:latin typeface="+mn-ea"/>
                <a:ea typeface="+mn-ea"/>
              </a:rPr>
              <a:t>CPU</a:t>
            </a:r>
            <a:r>
              <a:rPr lang="zh-CN" altLang="zh-CN" sz="2400" dirty="0">
                <a:latin typeface="+mn-ea"/>
                <a:ea typeface="+mn-ea"/>
              </a:rPr>
              <a:t>进行时间片分配的时候，容器</a:t>
            </a:r>
            <a:r>
              <a:rPr lang="en-US" altLang="zh-CN" sz="2400" dirty="0">
                <a:latin typeface="+mn-ea"/>
                <a:ea typeface="+mn-ea"/>
              </a:rPr>
              <a:t>A</a:t>
            </a:r>
            <a:r>
              <a:rPr lang="zh-CN" altLang="zh-CN" sz="2400" dirty="0">
                <a:latin typeface="+mn-ea"/>
                <a:ea typeface="+mn-ea"/>
              </a:rPr>
              <a:t>获得</a:t>
            </a:r>
            <a:r>
              <a:rPr lang="en-US" altLang="zh-CN" sz="2400" dirty="0">
                <a:latin typeface="+mn-ea"/>
                <a:ea typeface="+mn-ea"/>
              </a:rPr>
              <a:t>CPU</a:t>
            </a:r>
            <a:r>
              <a:rPr lang="zh-CN" altLang="zh-CN" sz="2400" dirty="0">
                <a:latin typeface="+mn-ea"/>
                <a:ea typeface="+mn-ea"/>
              </a:rPr>
              <a:t>的时间片的机会是容器</a:t>
            </a:r>
            <a:r>
              <a:rPr lang="en-US" altLang="zh-CN" sz="2400" dirty="0">
                <a:latin typeface="+mn-ea"/>
                <a:ea typeface="+mn-ea"/>
              </a:rPr>
              <a:t>B</a:t>
            </a:r>
            <a:r>
              <a:rPr lang="zh-CN" altLang="zh-CN" sz="2400" dirty="0">
                <a:latin typeface="+mn-ea"/>
                <a:ea typeface="+mn-ea"/>
              </a:rPr>
              <a:t>的两倍，但分配的结果取决于当时主机和其他容器的运行状态。</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1479080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4459041"/>
          </a:xfrm>
          <a:prstGeom prst="rect">
            <a:avLst/>
          </a:prstGeom>
          <a:noFill/>
        </p:spPr>
        <p:txBody>
          <a:bodyPr wrap="square" rtlCol="0">
            <a:spAutoFit/>
          </a:bodyPr>
          <a:lstStyle/>
          <a:p>
            <a:pPr>
              <a:lnSpc>
                <a:spcPct val="150000"/>
              </a:lnSpc>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CPU</a:t>
            </a:r>
            <a:r>
              <a:rPr lang="zh-CN" altLang="zh-CN" sz="2400" dirty="0">
                <a:latin typeface="+mn-ea"/>
                <a:ea typeface="+mn-ea"/>
              </a:rPr>
              <a:t>周期控制。</a:t>
            </a:r>
          </a:p>
          <a:p>
            <a:pPr>
              <a:lnSpc>
                <a:spcPct val="150000"/>
              </a:lnSpc>
            </a:pPr>
            <a:r>
              <a:rPr lang="en-US" altLang="zh-CN" sz="2400" dirty="0">
                <a:latin typeface="+mn-ea"/>
                <a:ea typeface="+mn-ea"/>
              </a:rPr>
              <a:t>--</a:t>
            </a:r>
            <a:r>
              <a:rPr lang="en-US" altLang="zh-CN" sz="2400" dirty="0" err="1">
                <a:latin typeface="+mn-ea"/>
                <a:ea typeface="+mn-ea"/>
              </a:rPr>
              <a:t>cpu</a:t>
            </a:r>
            <a:r>
              <a:rPr lang="en-US" altLang="zh-CN" sz="2400" dirty="0">
                <a:latin typeface="+mn-ea"/>
                <a:ea typeface="+mn-ea"/>
              </a:rPr>
              <a:t>-period</a:t>
            </a:r>
            <a:r>
              <a:rPr lang="zh-CN" altLang="zh-CN" sz="2400" dirty="0">
                <a:latin typeface="+mn-ea"/>
                <a:ea typeface="+mn-ea"/>
              </a:rPr>
              <a:t>和</a:t>
            </a:r>
            <a:r>
              <a:rPr lang="en-US" altLang="zh-CN" sz="2400" dirty="0">
                <a:latin typeface="+mn-ea"/>
                <a:ea typeface="+mn-ea"/>
              </a:rPr>
              <a:t>--</a:t>
            </a:r>
            <a:r>
              <a:rPr lang="en-US" altLang="zh-CN" sz="2400" dirty="0" err="1">
                <a:latin typeface="+mn-ea"/>
                <a:ea typeface="+mn-ea"/>
              </a:rPr>
              <a:t>cpu</a:t>
            </a:r>
            <a:r>
              <a:rPr lang="en-US" altLang="zh-CN" sz="2400" dirty="0">
                <a:latin typeface="+mn-ea"/>
                <a:ea typeface="+mn-ea"/>
              </a:rPr>
              <a:t>-quota</a:t>
            </a:r>
            <a:r>
              <a:rPr lang="zh-CN" altLang="zh-CN" sz="2400" dirty="0">
                <a:latin typeface="+mn-ea"/>
                <a:ea typeface="+mn-ea"/>
              </a:rPr>
              <a:t>参数可以控制容器分配的</a:t>
            </a:r>
            <a:r>
              <a:rPr lang="en-US" altLang="zh-CN" sz="2400" dirty="0">
                <a:latin typeface="+mn-ea"/>
                <a:ea typeface="+mn-ea"/>
              </a:rPr>
              <a:t>CPU</a:t>
            </a:r>
            <a:r>
              <a:rPr lang="zh-CN" altLang="zh-CN" sz="2400" dirty="0">
                <a:latin typeface="+mn-ea"/>
                <a:ea typeface="+mn-ea"/>
              </a:rPr>
              <a:t>的时钟周期。</a:t>
            </a:r>
          </a:p>
          <a:p>
            <a:pPr>
              <a:lnSpc>
                <a:spcPct val="150000"/>
              </a:lnSpc>
            </a:pPr>
            <a:r>
              <a:rPr lang="zh-CN" altLang="zh-CN" sz="2400" dirty="0">
                <a:latin typeface="+mn-ea"/>
                <a:ea typeface="+mn-ea"/>
              </a:rPr>
              <a:t>① </a:t>
            </a:r>
            <a:r>
              <a:rPr lang="en-US" altLang="zh-CN" sz="2400" dirty="0">
                <a:latin typeface="+mn-ea"/>
                <a:ea typeface="+mn-ea"/>
              </a:rPr>
              <a:t>--</a:t>
            </a:r>
            <a:r>
              <a:rPr lang="en-US" altLang="zh-CN" sz="2400" dirty="0" err="1">
                <a:latin typeface="+mn-ea"/>
                <a:ea typeface="+mn-ea"/>
              </a:rPr>
              <a:t>cpu</a:t>
            </a:r>
            <a:r>
              <a:rPr lang="en-US" altLang="zh-CN" sz="2400" dirty="0">
                <a:latin typeface="+mn-ea"/>
                <a:ea typeface="+mn-ea"/>
              </a:rPr>
              <a:t>-period</a:t>
            </a:r>
            <a:r>
              <a:rPr lang="zh-CN" altLang="zh-CN" sz="2400" dirty="0">
                <a:latin typeface="+mn-ea"/>
                <a:ea typeface="+mn-ea"/>
              </a:rPr>
              <a:t>用于指定容器对</a:t>
            </a:r>
            <a:r>
              <a:rPr lang="en-US" altLang="zh-CN" sz="2400" dirty="0">
                <a:latin typeface="+mn-ea"/>
                <a:ea typeface="+mn-ea"/>
              </a:rPr>
              <a:t>CPU</a:t>
            </a:r>
            <a:r>
              <a:rPr lang="zh-CN" altLang="zh-CN" sz="2400" dirty="0">
                <a:latin typeface="+mn-ea"/>
                <a:ea typeface="+mn-ea"/>
              </a:rPr>
              <a:t>的使用要在多长时间内做一次重新分配。</a:t>
            </a:r>
          </a:p>
          <a:p>
            <a:pPr>
              <a:lnSpc>
                <a:spcPct val="150000"/>
              </a:lnSpc>
            </a:pPr>
            <a:r>
              <a:rPr lang="zh-CN" altLang="zh-CN" sz="2400" dirty="0">
                <a:latin typeface="+mn-ea"/>
                <a:ea typeface="+mn-ea"/>
              </a:rPr>
              <a:t>② </a:t>
            </a:r>
            <a:r>
              <a:rPr lang="en-US" altLang="zh-CN" sz="2400" dirty="0">
                <a:latin typeface="+mn-ea"/>
                <a:ea typeface="+mn-ea"/>
              </a:rPr>
              <a:t>--</a:t>
            </a:r>
            <a:r>
              <a:rPr lang="en-US" altLang="zh-CN" sz="2400" dirty="0" err="1">
                <a:latin typeface="+mn-ea"/>
                <a:ea typeface="+mn-ea"/>
              </a:rPr>
              <a:t>cpu</a:t>
            </a:r>
            <a:r>
              <a:rPr lang="en-US" altLang="zh-CN" sz="2400" dirty="0">
                <a:latin typeface="+mn-ea"/>
                <a:ea typeface="+mn-ea"/>
              </a:rPr>
              <a:t>-quota</a:t>
            </a:r>
            <a:r>
              <a:rPr lang="zh-CN" altLang="zh-CN" sz="2400" dirty="0">
                <a:latin typeface="+mn-ea"/>
                <a:ea typeface="+mn-ea"/>
              </a:rPr>
              <a:t>用于指定在这个周期内，最多可以运行容器的时间。和</a:t>
            </a:r>
            <a:r>
              <a:rPr lang="en-US" altLang="zh-CN" sz="2400" dirty="0">
                <a:latin typeface="+mn-ea"/>
                <a:ea typeface="+mn-ea"/>
              </a:rPr>
              <a:t>--</a:t>
            </a:r>
            <a:r>
              <a:rPr lang="en-US" altLang="zh-CN" sz="2400" dirty="0" err="1">
                <a:latin typeface="+mn-ea"/>
                <a:ea typeface="+mn-ea"/>
              </a:rPr>
              <a:t>cpu</a:t>
            </a:r>
            <a:r>
              <a:rPr lang="en-US" altLang="zh-CN" sz="2400" dirty="0">
                <a:latin typeface="+mn-ea"/>
                <a:ea typeface="+mn-ea"/>
              </a:rPr>
              <a:t>-shares</a:t>
            </a:r>
            <a:r>
              <a:rPr lang="zh-CN" altLang="zh-CN" sz="2400" dirty="0">
                <a:latin typeface="+mn-ea"/>
                <a:ea typeface="+mn-ea"/>
              </a:rPr>
              <a:t>不同的是，这种配置指定了一个绝对值，且没有弹性空间，容器对</a:t>
            </a:r>
            <a:r>
              <a:rPr lang="en-US" altLang="zh-CN" sz="2400" dirty="0">
                <a:latin typeface="+mn-ea"/>
                <a:ea typeface="+mn-ea"/>
              </a:rPr>
              <a:t>CPU</a:t>
            </a:r>
            <a:r>
              <a:rPr lang="zh-CN" altLang="zh-CN" sz="2400" dirty="0">
                <a:latin typeface="+mn-ea"/>
                <a:ea typeface="+mn-ea"/>
              </a:rPr>
              <a:t>资源的使用绝对不会超过配置的值。</a:t>
            </a:r>
          </a:p>
          <a:p>
            <a:pPr>
              <a:lnSpc>
                <a:spcPct val="150000"/>
              </a:lnSpc>
            </a:pPr>
            <a:r>
              <a:rPr lang="en-US" altLang="zh-CN" sz="2400" dirty="0">
                <a:latin typeface="+mn-ea"/>
                <a:ea typeface="+mn-ea"/>
              </a:rPr>
              <a:t>--</a:t>
            </a:r>
            <a:r>
              <a:rPr lang="en-US" altLang="zh-CN" sz="2400" dirty="0" err="1">
                <a:latin typeface="+mn-ea"/>
                <a:ea typeface="+mn-ea"/>
              </a:rPr>
              <a:t>cpu</a:t>
            </a:r>
            <a:r>
              <a:rPr lang="en-US" altLang="zh-CN" sz="2400" dirty="0">
                <a:latin typeface="+mn-ea"/>
                <a:ea typeface="+mn-ea"/>
              </a:rPr>
              <a:t>-period</a:t>
            </a:r>
            <a:r>
              <a:rPr lang="zh-CN" altLang="zh-CN" sz="2400" dirty="0">
                <a:latin typeface="+mn-ea"/>
                <a:ea typeface="+mn-ea"/>
              </a:rPr>
              <a:t>和</a:t>
            </a:r>
            <a:r>
              <a:rPr lang="en-US" altLang="zh-CN" sz="2400" dirty="0">
                <a:latin typeface="+mn-ea"/>
                <a:ea typeface="+mn-ea"/>
              </a:rPr>
              <a:t>--</a:t>
            </a:r>
            <a:r>
              <a:rPr lang="en-US" altLang="zh-CN" sz="2400" dirty="0" err="1">
                <a:latin typeface="+mn-ea"/>
                <a:ea typeface="+mn-ea"/>
              </a:rPr>
              <a:t>cpu</a:t>
            </a:r>
            <a:r>
              <a:rPr lang="en-US" altLang="zh-CN" sz="2400" dirty="0">
                <a:latin typeface="+mn-ea"/>
                <a:ea typeface="+mn-ea"/>
              </a:rPr>
              <a:t>-quota</a:t>
            </a:r>
            <a:r>
              <a:rPr lang="zh-CN" altLang="zh-CN" sz="2400" dirty="0">
                <a:latin typeface="+mn-ea"/>
                <a:ea typeface="+mn-ea"/>
              </a:rPr>
              <a:t>的单位为微秒；</a:t>
            </a:r>
            <a:r>
              <a:rPr lang="en-US" altLang="zh-CN" sz="2400" dirty="0">
                <a:latin typeface="+mn-ea"/>
                <a:ea typeface="+mn-ea"/>
              </a:rPr>
              <a:t>--</a:t>
            </a:r>
            <a:r>
              <a:rPr lang="en-US" altLang="zh-CN" sz="2400" dirty="0" err="1">
                <a:latin typeface="+mn-ea"/>
                <a:ea typeface="+mn-ea"/>
              </a:rPr>
              <a:t>cpu</a:t>
            </a:r>
            <a:r>
              <a:rPr lang="en-US" altLang="zh-CN" sz="2400" dirty="0">
                <a:latin typeface="+mn-ea"/>
                <a:ea typeface="+mn-ea"/>
              </a:rPr>
              <a:t>-period</a:t>
            </a:r>
            <a:r>
              <a:rPr lang="zh-CN" altLang="zh-CN" sz="2400" dirty="0">
                <a:latin typeface="+mn-ea"/>
                <a:ea typeface="+mn-ea"/>
              </a:rPr>
              <a:t>的最小值为</a:t>
            </a:r>
            <a:r>
              <a:rPr lang="en-US" altLang="zh-CN" sz="2400" dirty="0">
                <a:latin typeface="+mn-ea"/>
                <a:ea typeface="+mn-ea"/>
              </a:rPr>
              <a:t>1000μs</a:t>
            </a:r>
            <a:r>
              <a:rPr lang="zh-CN" altLang="zh-CN" sz="2400" dirty="0">
                <a:latin typeface="+mn-ea"/>
                <a:ea typeface="+mn-ea"/>
              </a:rPr>
              <a:t>，最大值为</a:t>
            </a:r>
            <a:r>
              <a:rPr lang="en-US" altLang="zh-CN" sz="2400" dirty="0">
                <a:latin typeface="+mn-ea"/>
                <a:ea typeface="+mn-ea"/>
              </a:rPr>
              <a:t>1s</a:t>
            </a:r>
            <a:r>
              <a:rPr lang="zh-CN" altLang="zh-CN" sz="2400" dirty="0">
                <a:latin typeface="+mn-ea"/>
                <a:ea typeface="+mn-ea"/>
              </a:rPr>
              <a:t>，默认值为</a:t>
            </a:r>
            <a:r>
              <a:rPr lang="en-US" altLang="zh-CN" sz="2400" dirty="0">
                <a:latin typeface="+mn-ea"/>
                <a:ea typeface="+mn-ea"/>
              </a:rPr>
              <a:t>0.1s</a:t>
            </a:r>
            <a:r>
              <a:rPr lang="zh-CN" altLang="zh-CN" sz="2400" dirty="0">
                <a:latin typeface="+mn-ea"/>
                <a:ea typeface="+mn-ea"/>
              </a:rPr>
              <a:t>；</a:t>
            </a:r>
            <a:r>
              <a:rPr lang="en-US" altLang="zh-CN" sz="2400" dirty="0">
                <a:latin typeface="+mn-ea"/>
                <a:ea typeface="+mn-ea"/>
              </a:rPr>
              <a:t>--</a:t>
            </a:r>
            <a:r>
              <a:rPr lang="en-US" altLang="zh-CN" sz="2400" dirty="0" err="1">
                <a:latin typeface="+mn-ea"/>
                <a:ea typeface="+mn-ea"/>
              </a:rPr>
              <a:t>cpu</a:t>
            </a:r>
            <a:r>
              <a:rPr lang="en-US" altLang="zh-CN" sz="2400" dirty="0">
                <a:latin typeface="+mn-ea"/>
                <a:ea typeface="+mn-ea"/>
              </a:rPr>
              <a:t>-quota</a:t>
            </a:r>
            <a:r>
              <a:rPr lang="zh-CN" altLang="zh-CN" sz="2400" dirty="0">
                <a:latin typeface="+mn-ea"/>
                <a:ea typeface="+mn-ea"/>
              </a:rPr>
              <a:t>的值默认为</a:t>
            </a:r>
            <a:r>
              <a:rPr lang="en-US" altLang="zh-CN" sz="2400" dirty="0">
                <a:latin typeface="+mn-ea"/>
                <a:ea typeface="+mn-ea"/>
              </a:rPr>
              <a:t>-1</a:t>
            </a:r>
            <a:r>
              <a:rPr lang="zh-CN" altLang="zh-CN" sz="2400" dirty="0">
                <a:latin typeface="+mn-ea"/>
                <a:ea typeface="+mn-ea"/>
              </a:rPr>
              <a:t>，表示不做控制。</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3208850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2769989"/>
          </a:xfrm>
          <a:prstGeom prst="rect">
            <a:avLst/>
          </a:prstGeom>
          <a:noFill/>
        </p:spPr>
        <p:txBody>
          <a:bodyPr wrap="square" rtlCol="0">
            <a:spAutoFit/>
          </a:bodyPr>
          <a:lstStyle/>
          <a:p>
            <a:pPr>
              <a:lnSpc>
                <a:spcPct val="150000"/>
              </a:lnSpc>
            </a:pPr>
            <a:r>
              <a:rPr lang="en-US" altLang="zh-CN" sz="2400" dirty="0">
                <a:latin typeface="+mn-ea"/>
                <a:ea typeface="+mn-ea"/>
              </a:rPr>
              <a:t>      </a:t>
            </a:r>
            <a:r>
              <a:rPr lang="zh-CN" altLang="zh-CN" sz="2400" dirty="0">
                <a:latin typeface="+mn-ea"/>
                <a:ea typeface="+mn-ea"/>
              </a:rPr>
              <a:t>例如，如果容器进程需要每秒使用单个</a:t>
            </a:r>
            <a:r>
              <a:rPr lang="en-US" altLang="zh-CN" sz="2400" dirty="0">
                <a:latin typeface="+mn-ea"/>
                <a:ea typeface="+mn-ea"/>
              </a:rPr>
              <a:t>CPU</a:t>
            </a:r>
            <a:r>
              <a:rPr lang="zh-CN" altLang="zh-CN" sz="2400" dirty="0">
                <a:latin typeface="+mn-ea"/>
                <a:ea typeface="+mn-ea"/>
              </a:rPr>
              <a:t>的</a:t>
            </a:r>
            <a:r>
              <a:rPr lang="en-US" altLang="zh-CN" sz="2400" dirty="0">
                <a:latin typeface="+mn-ea"/>
                <a:ea typeface="+mn-ea"/>
              </a:rPr>
              <a:t>0.2s</a:t>
            </a:r>
            <a:r>
              <a:rPr lang="zh-CN" altLang="zh-CN" sz="2400" dirty="0">
                <a:latin typeface="+mn-ea"/>
                <a:ea typeface="+mn-ea"/>
              </a:rPr>
              <a:t>时间，则可以将</a:t>
            </a:r>
            <a:r>
              <a:rPr lang="en-US" altLang="zh-CN" sz="2400" dirty="0" err="1">
                <a:latin typeface="+mn-ea"/>
                <a:ea typeface="+mn-ea"/>
              </a:rPr>
              <a:t>cpu</a:t>
            </a:r>
            <a:r>
              <a:rPr lang="en-US" altLang="zh-CN" sz="2400" dirty="0">
                <a:latin typeface="+mn-ea"/>
                <a:ea typeface="+mn-ea"/>
              </a:rPr>
              <a:t>-period</a:t>
            </a:r>
            <a:r>
              <a:rPr lang="zh-CN" altLang="zh-CN" sz="2400" dirty="0">
                <a:latin typeface="+mn-ea"/>
                <a:ea typeface="+mn-ea"/>
              </a:rPr>
              <a:t>设置为</a:t>
            </a:r>
            <a:r>
              <a:rPr lang="en-US" altLang="zh-CN" sz="2400" dirty="0">
                <a:latin typeface="+mn-ea"/>
                <a:ea typeface="+mn-ea"/>
              </a:rPr>
              <a:t>1000000</a:t>
            </a:r>
            <a:r>
              <a:rPr lang="zh-CN" altLang="zh-CN" sz="2400" dirty="0">
                <a:latin typeface="+mn-ea"/>
                <a:ea typeface="+mn-ea"/>
              </a:rPr>
              <a:t>（</a:t>
            </a:r>
            <a:r>
              <a:rPr lang="en-US" altLang="zh-CN" sz="2400" dirty="0">
                <a:latin typeface="+mn-ea"/>
                <a:ea typeface="+mn-ea"/>
              </a:rPr>
              <a:t>1s</a:t>
            </a:r>
            <a:r>
              <a:rPr lang="zh-CN" altLang="zh-CN" sz="2400" dirty="0">
                <a:latin typeface="+mn-ea"/>
                <a:ea typeface="+mn-ea"/>
              </a:rPr>
              <a:t>），将</a:t>
            </a:r>
            <a:r>
              <a:rPr lang="en-US" altLang="zh-CN" sz="2400" dirty="0" err="1">
                <a:latin typeface="+mn-ea"/>
                <a:ea typeface="+mn-ea"/>
              </a:rPr>
              <a:t>cpu</a:t>
            </a:r>
            <a:r>
              <a:rPr lang="en-US" altLang="zh-CN" sz="2400" dirty="0">
                <a:latin typeface="+mn-ea"/>
                <a:ea typeface="+mn-ea"/>
              </a:rPr>
              <a:t>-quota</a:t>
            </a:r>
            <a:r>
              <a:rPr lang="zh-CN" altLang="zh-CN" sz="2400" dirty="0">
                <a:latin typeface="+mn-ea"/>
                <a:ea typeface="+mn-ea"/>
              </a:rPr>
              <a:t>设置为</a:t>
            </a:r>
            <a:r>
              <a:rPr lang="en-US" altLang="zh-CN" sz="2400" dirty="0">
                <a:latin typeface="+mn-ea"/>
                <a:ea typeface="+mn-ea"/>
              </a:rPr>
              <a:t>200000</a:t>
            </a:r>
            <a:r>
              <a:rPr lang="zh-CN" altLang="zh-CN" sz="2400" dirty="0">
                <a:latin typeface="+mn-ea"/>
                <a:ea typeface="+mn-ea"/>
              </a:rPr>
              <a:t>（</a:t>
            </a:r>
            <a:r>
              <a:rPr lang="en-US" altLang="zh-CN" sz="2400" dirty="0">
                <a:latin typeface="+mn-ea"/>
                <a:ea typeface="+mn-ea"/>
              </a:rPr>
              <a:t>0.2s</a:t>
            </a:r>
            <a:r>
              <a:rPr lang="zh-CN" altLang="zh-CN" sz="2400" dirty="0">
                <a:latin typeface="+mn-ea"/>
                <a:ea typeface="+mn-ea"/>
              </a:rPr>
              <a:t>）。在多核情况下，如果允许容器进程完全占用两个</a:t>
            </a:r>
            <a:r>
              <a:rPr lang="en-US" altLang="zh-CN" sz="2400" dirty="0">
                <a:latin typeface="+mn-ea"/>
                <a:ea typeface="+mn-ea"/>
              </a:rPr>
              <a:t>CPU</a:t>
            </a:r>
            <a:r>
              <a:rPr lang="zh-CN" altLang="zh-CN" sz="2400" dirty="0">
                <a:latin typeface="+mn-ea"/>
                <a:ea typeface="+mn-ea"/>
              </a:rPr>
              <a:t>，则可以将</a:t>
            </a:r>
            <a:r>
              <a:rPr lang="en-US" altLang="zh-CN" sz="2400" dirty="0" err="1">
                <a:latin typeface="+mn-ea"/>
                <a:ea typeface="+mn-ea"/>
              </a:rPr>
              <a:t>cpu</a:t>
            </a:r>
            <a:r>
              <a:rPr lang="en-US" altLang="zh-CN" sz="2400" dirty="0">
                <a:latin typeface="+mn-ea"/>
                <a:ea typeface="+mn-ea"/>
              </a:rPr>
              <a:t>-period</a:t>
            </a:r>
            <a:r>
              <a:rPr lang="zh-CN" altLang="zh-CN" sz="2400" dirty="0">
                <a:latin typeface="+mn-ea"/>
                <a:ea typeface="+mn-ea"/>
              </a:rPr>
              <a:t>设置为</a:t>
            </a:r>
            <a:r>
              <a:rPr lang="en-US" altLang="zh-CN" sz="2400" dirty="0">
                <a:latin typeface="+mn-ea"/>
                <a:ea typeface="+mn-ea"/>
              </a:rPr>
              <a:t>100000</a:t>
            </a:r>
            <a:r>
              <a:rPr lang="zh-CN" altLang="zh-CN" sz="2400" dirty="0">
                <a:latin typeface="+mn-ea"/>
                <a:ea typeface="+mn-ea"/>
              </a:rPr>
              <a:t>（即</a:t>
            </a:r>
            <a:r>
              <a:rPr lang="en-US" altLang="zh-CN" sz="2400" dirty="0">
                <a:latin typeface="+mn-ea"/>
                <a:ea typeface="+mn-ea"/>
              </a:rPr>
              <a:t>0.1s</a:t>
            </a:r>
            <a:r>
              <a:rPr lang="zh-CN" altLang="zh-CN" sz="2400" dirty="0">
                <a:latin typeface="+mn-ea"/>
                <a:ea typeface="+mn-ea"/>
              </a:rPr>
              <a:t>），将</a:t>
            </a:r>
            <a:r>
              <a:rPr lang="en-US" altLang="zh-CN" sz="2400" dirty="0" err="1">
                <a:latin typeface="+mn-ea"/>
                <a:ea typeface="+mn-ea"/>
              </a:rPr>
              <a:t>cpu</a:t>
            </a:r>
            <a:r>
              <a:rPr lang="en-US" altLang="zh-CN" sz="2400" dirty="0">
                <a:latin typeface="+mn-ea"/>
                <a:ea typeface="+mn-ea"/>
              </a:rPr>
              <a:t>-quota</a:t>
            </a:r>
            <a:r>
              <a:rPr lang="zh-CN" altLang="zh-CN" sz="2400" dirty="0">
                <a:latin typeface="+mn-ea"/>
                <a:ea typeface="+mn-ea"/>
              </a:rPr>
              <a:t>设置为</a:t>
            </a:r>
            <a:r>
              <a:rPr lang="en-US" altLang="zh-CN" sz="2400" dirty="0">
                <a:latin typeface="+mn-ea"/>
                <a:ea typeface="+mn-ea"/>
              </a:rPr>
              <a:t>200000</a:t>
            </a:r>
            <a:r>
              <a:rPr lang="zh-CN" altLang="zh-CN" sz="2400" dirty="0">
                <a:latin typeface="+mn-ea"/>
                <a:ea typeface="+mn-ea"/>
              </a:rPr>
              <a:t>（</a:t>
            </a:r>
            <a:r>
              <a:rPr lang="en-US" altLang="zh-CN" sz="2400" dirty="0">
                <a:latin typeface="+mn-ea"/>
                <a:ea typeface="+mn-ea"/>
              </a:rPr>
              <a:t>0.2s</a:t>
            </a:r>
            <a:r>
              <a:rPr lang="zh-CN" altLang="zh-CN" sz="2400" dirty="0">
                <a:latin typeface="+mn-ea"/>
                <a:ea typeface="+mn-ea"/>
              </a:rPr>
              <a:t>）。</a:t>
            </a:r>
          </a:p>
          <a:p>
            <a:pPr>
              <a:lnSpc>
                <a:spcPct val="150000"/>
              </a:lnSpc>
            </a:pPr>
            <a:r>
              <a:rPr lang="en-US" altLang="zh-CN" sz="2000" dirty="0">
                <a:latin typeface="+mn-ea"/>
                <a:ea typeface="+mn-ea"/>
              </a:rPr>
              <a:t>       [</a:t>
            </a:r>
            <a:r>
              <a:rPr lang="en-US" altLang="zh-CN" sz="2000" dirty="0" err="1">
                <a:latin typeface="+mn-ea"/>
                <a:ea typeface="+mn-ea"/>
              </a:rPr>
              <a:t>root@localhost</a:t>
            </a:r>
            <a:r>
              <a:rPr lang="en-US" altLang="zh-CN" sz="2000" dirty="0">
                <a:latin typeface="+mn-ea"/>
                <a:ea typeface="+mn-ea"/>
              </a:rPr>
              <a:t> </a:t>
            </a:r>
            <a:r>
              <a:rPr lang="zh-CN" altLang="zh-CN" sz="2000" dirty="0">
                <a:latin typeface="+mn-ea"/>
                <a:ea typeface="+mn-ea"/>
              </a:rPr>
              <a:t>～</a:t>
            </a:r>
            <a:r>
              <a:rPr lang="en-US" altLang="zh-CN" sz="2000" dirty="0">
                <a:latin typeface="+mn-ea"/>
                <a:ea typeface="+mn-ea"/>
              </a:rPr>
              <a:t>]# </a:t>
            </a:r>
            <a:r>
              <a:rPr lang="en-US" altLang="zh-CN" sz="2000" dirty="0" err="1">
                <a:latin typeface="+mn-ea"/>
                <a:ea typeface="+mn-ea"/>
              </a:rPr>
              <a:t>docker</a:t>
            </a:r>
            <a:r>
              <a:rPr lang="en-US" altLang="zh-CN" sz="2000" dirty="0">
                <a:latin typeface="+mn-ea"/>
                <a:ea typeface="+mn-ea"/>
              </a:rPr>
              <a:t> run -</a:t>
            </a:r>
            <a:r>
              <a:rPr lang="en-US" altLang="zh-CN" sz="2000" dirty="0" err="1">
                <a:latin typeface="+mn-ea"/>
                <a:ea typeface="+mn-ea"/>
              </a:rPr>
              <a:t>dit</a:t>
            </a:r>
            <a:r>
              <a:rPr lang="en-US" altLang="zh-CN" sz="2000" dirty="0">
                <a:latin typeface="+mn-ea"/>
                <a:ea typeface="+mn-ea"/>
              </a:rPr>
              <a:t> --</a:t>
            </a:r>
            <a:r>
              <a:rPr lang="en-US" altLang="zh-CN" sz="2000" dirty="0" err="1">
                <a:latin typeface="+mn-ea"/>
                <a:ea typeface="+mn-ea"/>
              </a:rPr>
              <a:t>cpu</a:t>
            </a:r>
            <a:r>
              <a:rPr lang="en-US" altLang="zh-CN" sz="2000" dirty="0">
                <a:latin typeface="+mn-ea"/>
                <a:ea typeface="+mn-ea"/>
              </a:rPr>
              <a:t>-period 100000 --</a:t>
            </a:r>
            <a:r>
              <a:rPr lang="en-US" altLang="zh-CN" sz="2000" dirty="0" err="1">
                <a:latin typeface="+mn-ea"/>
                <a:ea typeface="+mn-ea"/>
              </a:rPr>
              <a:t>cpu</a:t>
            </a:r>
            <a:r>
              <a:rPr lang="en-US" altLang="zh-CN" sz="2000" dirty="0">
                <a:latin typeface="+mn-ea"/>
                <a:ea typeface="+mn-ea"/>
              </a:rPr>
              <a:t>-quota 200000 </a:t>
            </a:r>
            <a:r>
              <a:rPr lang="en-US" altLang="zh-CN" sz="2000" dirty="0" err="1">
                <a:latin typeface="+mn-ea"/>
                <a:ea typeface="+mn-ea"/>
              </a:rPr>
              <a:t>busybox</a:t>
            </a:r>
            <a:endParaRPr lang="zh-CN" altLang="zh-CN" sz="2000" dirty="0">
              <a:latin typeface="+mn-ea"/>
              <a:ea typeface="+mn-ea"/>
            </a:endParaRP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424046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5181607" y="1365313"/>
            <a:ext cx="5405967" cy="975011"/>
          </a:xfrm>
        </p:spPr>
        <p:txBody>
          <a:bodyPr/>
          <a:lstStyle/>
          <a:p>
            <a:r>
              <a:rPr lang="zh-CN" altLang="en-US" dirty="0"/>
              <a:t>能力目标</a:t>
            </a:r>
          </a:p>
        </p:txBody>
      </p:sp>
      <p:sp>
        <p:nvSpPr>
          <p:cNvPr id="5" name="矩形 4"/>
          <p:cNvSpPr/>
          <p:nvPr/>
        </p:nvSpPr>
        <p:spPr>
          <a:xfrm>
            <a:off x="4988257" y="2583022"/>
            <a:ext cx="7203743" cy="1955215"/>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掌握容器的基本操作。</a:t>
            </a:r>
          </a:p>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掌握容器的运维管理。</a:t>
            </a:r>
            <a:endParaRPr lang="en-US" altLang="zh-CN" sz="2800" dirty="0">
              <a:solidFill>
                <a:schemeClr val="bg1"/>
              </a:solidFill>
              <a:latin typeface="+mn-ea"/>
              <a:ea typeface="+mn-ea"/>
            </a:endParaRPr>
          </a:p>
          <a:p>
            <a:pPr marL="342900" indent="-342900">
              <a:lnSpc>
                <a:spcPct val="150000"/>
              </a:lnSpc>
              <a:buFont typeface="Wingdings" panose="05000000000000000000" pitchFamily="2" charset="2"/>
              <a:buChar char="n"/>
            </a:pPr>
            <a:r>
              <a:rPr lang="zh-CN" altLang="en-US" sz="2800" dirty="0">
                <a:solidFill>
                  <a:schemeClr val="bg1"/>
                </a:solidFill>
                <a:latin typeface="+mn-ea"/>
                <a:ea typeface="+mn-ea"/>
              </a:rPr>
              <a:t>掌握利用</a:t>
            </a:r>
            <a:r>
              <a:rPr lang="en-US" altLang="zh-CN" sz="2800" dirty="0" err="1">
                <a:solidFill>
                  <a:schemeClr val="bg1"/>
                </a:solidFill>
                <a:latin typeface="+mn-ea"/>
                <a:ea typeface="+mn-ea"/>
              </a:rPr>
              <a:t>CGoups</a:t>
            </a:r>
            <a:r>
              <a:rPr lang="zh-CN" altLang="en-US" sz="2800" dirty="0">
                <a:solidFill>
                  <a:schemeClr val="bg1"/>
                </a:solidFill>
                <a:latin typeface="+mn-ea"/>
                <a:ea typeface="+mn-ea"/>
              </a:rPr>
              <a:t>对资源进行控制的方法。</a:t>
            </a:r>
            <a:endParaRPr lang="zh-CN" altLang="zh-CN" sz="2800" dirty="0">
              <a:solidFill>
                <a:schemeClr val="bg1"/>
              </a:solidFill>
              <a:latin typeface="+mn-ea"/>
              <a:ea typeface="+mn-ea"/>
            </a:endParaRPr>
          </a:p>
        </p:txBody>
      </p:sp>
    </p:spTree>
    <p:extLst>
      <p:ext uri="{BB962C8B-B14F-4D97-AF65-F5344CB8AC3E}">
        <p14:creationId xmlns:p14="http://schemas.microsoft.com/office/powerpoint/2010/main" val="3410068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4985980"/>
          </a:xfrm>
          <a:prstGeom prst="rect">
            <a:avLst/>
          </a:prstGeom>
          <a:noFill/>
        </p:spPr>
        <p:txBody>
          <a:bodyPr wrap="square" rtlCol="0">
            <a:spAutoFit/>
          </a:bodyPr>
          <a:lstStyle/>
          <a:p>
            <a:pPr>
              <a:lnSpc>
                <a:spcPct val="150000"/>
              </a:lnSpc>
            </a:pPr>
            <a:r>
              <a:rPr lang="zh-CN" altLang="zh-CN" sz="2400" dirty="0">
                <a:latin typeface="+mn-ea"/>
                <a:ea typeface="+mn-ea"/>
              </a:rPr>
              <a:t>（</a:t>
            </a:r>
            <a:r>
              <a:rPr lang="en-US" altLang="zh-CN" sz="2400" dirty="0">
                <a:latin typeface="+mn-ea"/>
                <a:ea typeface="+mn-ea"/>
              </a:rPr>
              <a:t>3</a:t>
            </a:r>
            <a:r>
              <a:rPr lang="zh-CN" altLang="zh-CN" sz="2400" dirty="0">
                <a:latin typeface="+mn-ea"/>
                <a:ea typeface="+mn-ea"/>
              </a:rPr>
              <a:t>）</a:t>
            </a:r>
            <a:r>
              <a:rPr lang="en-US" altLang="zh-CN" sz="2400" dirty="0">
                <a:latin typeface="+mn-ea"/>
                <a:ea typeface="+mn-ea"/>
              </a:rPr>
              <a:t>CPU</a:t>
            </a:r>
            <a:r>
              <a:rPr lang="zh-CN" altLang="zh-CN" sz="2400" dirty="0">
                <a:latin typeface="+mn-ea"/>
                <a:ea typeface="+mn-ea"/>
              </a:rPr>
              <a:t>内核控制</a:t>
            </a:r>
          </a:p>
          <a:p>
            <a:pPr>
              <a:lnSpc>
                <a:spcPct val="150000"/>
              </a:lnSpc>
            </a:pPr>
            <a:r>
              <a:rPr lang="en-US" altLang="zh-CN" sz="2400" dirty="0">
                <a:latin typeface="+mn-ea"/>
                <a:ea typeface="+mn-ea"/>
              </a:rPr>
              <a:t>       </a:t>
            </a:r>
            <a:r>
              <a:rPr lang="zh-CN" altLang="zh-CN" sz="2400" dirty="0">
                <a:latin typeface="+mn-ea"/>
                <a:ea typeface="+mn-ea"/>
              </a:rPr>
              <a:t>对于多核</a:t>
            </a:r>
            <a:r>
              <a:rPr lang="en-US" altLang="zh-CN" sz="2400" dirty="0">
                <a:latin typeface="+mn-ea"/>
                <a:ea typeface="+mn-ea"/>
              </a:rPr>
              <a:t>CPU</a:t>
            </a:r>
            <a:r>
              <a:rPr lang="zh-CN" altLang="zh-CN" sz="2400" dirty="0">
                <a:latin typeface="+mn-ea"/>
                <a:ea typeface="+mn-ea"/>
              </a:rPr>
              <a:t>的服务器，</a:t>
            </a:r>
            <a:r>
              <a:rPr lang="en-US" altLang="zh-CN" sz="2400" dirty="0" err="1">
                <a:latin typeface="+mn-ea"/>
                <a:ea typeface="+mn-ea"/>
              </a:rPr>
              <a:t>Docker</a:t>
            </a:r>
            <a:r>
              <a:rPr lang="zh-CN" altLang="zh-CN" sz="2400" dirty="0">
                <a:latin typeface="+mn-ea"/>
                <a:ea typeface="+mn-ea"/>
              </a:rPr>
              <a:t>可以使用</a:t>
            </a:r>
            <a:r>
              <a:rPr lang="en-US" altLang="zh-CN" sz="2400" dirty="0">
                <a:latin typeface="+mn-ea"/>
                <a:ea typeface="+mn-ea"/>
              </a:rPr>
              <a:t>--</a:t>
            </a:r>
            <a:r>
              <a:rPr lang="en-US" altLang="zh-CN" sz="2400" dirty="0" err="1">
                <a:latin typeface="+mn-ea"/>
                <a:ea typeface="+mn-ea"/>
              </a:rPr>
              <a:t>cpuset-cpus</a:t>
            </a:r>
            <a:r>
              <a:rPr lang="zh-CN" altLang="zh-CN" sz="2400" dirty="0">
                <a:latin typeface="+mn-ea"/>
                <a:ea typeface="+mn-ea"/>
              </a:rPr>
              <a:t>和</a:t>
            </a:r>
            <a:r>
              <a:rPr lang="en-US" altLang="zh-CN" sz="2400" dirty="0">
                <a:latin typeface="+mn-ea"/>
                <a:ea typeface="+mn-ea"/>
              </a:rPr>
              <a:t>--</a:t>
            </a:r>
            <a:r>
              <a:rPr lang="en-US" altLang="zh-CN" sz="2400" dirty="0" err="1">
                <a:latin typeface="+mn-ea"/>
                <a:ea typeface="+mn-ea"/>
              </a:rPr>
              <a:t>cpuset-mems</a:t>
            </a:r>
            <a:r>
              <a:rPr lang="zh-CN" altLang="zh-CN" sz="2400" dirty="0">
                <a:latin typeface="+mn-ea"/>
                <a:ea typeface="+mn-ea"/>
              </a:rPr>
              <a:t>参数控制容器运行，限定使用哪些</a:t>
            </a:r>
            <a:r>
              <a:rPr lang="en-US" altLang="zh-CN" sz="2400" dirty="0">
                <a:latin typeface="+mn-ea"/>
                <a:ea typeface="+mn-ea"/>
              </a:rPr>
              <a:t>CPU</a:t>
            </a:r>
            <a:r>
              <a:rPr lang="zh-CN" altLang="zh-CN" sz="2400" dirty="0">
                <a:latin typeface="+mn-ea"/>
                <a:ea typeface="+mn-ea"/>
              </a:rPr>
              <a:t>内核和内存节点。其对具有</a:t>
            </a:r>
            <a:r>
              <a:rPr lang="en-US" altLang="zh-CN" sz="2400" dirty="0">
                <a:latin typeface="+mn-ea"/>
                <a:ea typeface="+mn-ea"/>
              </a:rPr>
              <a:t>NUMA</a:t>
            </a:r>
            <a:r>
              <a:rPr lang="zh-CN" altLang="zh-CN" sz="2400" dirty="0">
                <a:latin typeface="+mn-ea"/>
                <a:ea typeface="+mn-ea"/>
              </a:rPr>
              <a:t>拓扑（具有多</a:t>
            </a:r>
            <a:r>
              <a:rPr lang="en-US" altLang="zh-CN" sz="2400" dirty="0">
                <a:latin typeface="+mn-ea"/>
                <a:ea typeface="+mn-ea"/>
              </a:rPr>
              <a:t>CPU</a:t>
            </a:r>
            <a:r>
              <a:rPr lang="zh-CN" altLang="zh-CN" sz="2400" dirty="0">
                <a:latin typeface="+mn-ea"/>
                <a:ea typeface="+mn-ea"/>
              </a:rPr>
              <a:t>、多内存节点）的服务器尤其有用，可以对需要高性能计算的容器进行性能最优的配置。如果服务器只有一个内存节点，则</a:t>
            </a:r>
            <a:r>
              <a:rPr lang="en-US" altLang="zh-CN" sz="2400" dirty="0">
                <a:latin typeface="+mn-ea"/>
                <a:ea typeface="+mn-ea"/>
              </a:rPr>
              <a:t>--</a:t>
            </a:r>
            <a:r>
              <a:rPr lang="en-US" altLang="zh-CN" sz="2400" dirty="0" err="1">
                <a:latin typeface="+mn-ea"/>
                <a:ea typeface="+mn-ea"/>
              </a:rPr>
              <a:t>cpuset-mems</a:t>
            </a:r>
            <a:r>
              <a:rPr lang="zh-CN" altLang="zh-CN" sz="2400" dirty="0">
                <a:latin typeface="+mn-ea"/>
                <a:ea typeface="+mn-ea"/>
              </a:rPr>
              <a:t>的配置基本上不会有明显效果。</a:t>
            </a:r>
            <a:endParaRPr lang="en-US"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例如，创建容器名为</a:t>
            </a:r>
            <a:r>
              <a:rPr lang="en-US" altLang="zh-CN" sz="2400" dirty="0">
                <a:latin typeface="+mn-ea"/>
                <a:ea typeface="+mn-ea"/>
              </a:rPr>
              <a:t>busybox1</a:t>
            </a:r>
            <a:r>
              <a:rPr lang="zh-CN" altLang="zh-CN" sz="2400" dirty="0">
                <a:latin typeface="+mn-ea"/>
                <a:ea typeface="+mn-ea"/>
              </a:rPr>
              <a:t>的容器，要求创建的容器只能使用</a:t>
            </a:r>
            <a:r>
              <a:rPr lang="en-US" altLang="zh-CN" sz="2400" dirty="0">
                <a:latin typeface="+mn-ea"/>
                <a:ea typeface="+mn-ea"/>
              </a:rPr>
              <a:t>0</a:t>
            </a:r>
            <a:r>
              <a:rPr lang="zh-CN" altLang="zh-CN" sz="2400" dirty="0">
                <a:latin typeface="+mn-ea"/>
                <a:ea typeface="+mn-ea"/>
              </a:rPr>
              <a:t>和</a:t>
            </a:r>
            <a:r>
              <a:rPr lang="en-US" altLang="zh-CN" sz="2400" dirty="0">
                <a:latin typeface="+mn-ea"/>
                <a:ea typeface="+mn-ea"/>
              </a:rPr>
              <a:t>1</a:t>
            </a:r>
            <a:r>
              <a:rPr lang="zh-CN" altLang="zh-CN" sz="2400" dirty="0">
                <a:latin typeface="+mn-ea"/>
                <a:ea typeface="+mn-ea"/>
              </a:rPr>
              <a:t>两个内核。</a:t>
            </a:r>
          </a:p>
          <a:p>
            <a:pPr>
              <a:lnSpc>
                <a:spcPct val="150000"/>
              </a:lnSpc>
            </a:pPr>
            <a:r>
              <a:rPr lang="en-US" altLang="zh-CN" sz="2000" dirty="0">
                <a:latin typeface="+mn-ea"/>
                <a:ea typeface="+mn-ea"/>
              </a:rPr>
              <a:t>        [</a:t>
            </a:r>
            <a:r>
              <a:rPr lang="en-US" altLang="zh-CN" sz="2000" dirty="0" err="1">
                <a:latin typeface="+mn-ea"/>
                <a:ea typeface="+mn-ea"/>
              </a:rPr>
              <a:t>root@localhost</a:t>
            </a:r>
            <a:r>
              <a:rPr lang="en-US" altLang="zh-CN" sz="2000" dirty="0">
                <a:latin typeface="+mn-ea"/>
                <a:ea typeface="+mn-ea"/>
              </a:rPr>
              <a:t> </a:t>
            </a:r>
            <a:r>
              <a:rPr lang="zh-CN" altLang="zh-CN" sz="2000" dirty="0">
                <a:latin typeface="+mn-ea"/>
                <a:ea typeface="+mn-ea"/>
              </a:rPr>
              <a:t>～</a:t>
            </a:r>
            <a:r>
              <a:rPr lang="en-US" altLang="zh-CN" sz="2000" dirty="0">
                <a:latin typeface="+mn-ea"/>
                <a:ea typeface="+mn-ea"/>
              </a:rPr>
              <a:t>]# </a:t>
            </a:r>
            <a:r>
              <a:rPr lang="en-US" altLang="zh-CN" sz="2000" dirty="0" err="1">
                <a:latin typeface="+mn-ea"/>
                <a:ea typeface="+mn-ea"/>
              </a:rPr>
              <a:t>docker</a:t>
            </a:r>
            <a:r>
              <a:rPr lang="en-US" altLang="zh-CN" sz="2000" dirty="0">
                <a:latin typeface="+mn-ea"/>
                <a:ea typeface="+mn-ea"/>
              </a:rPr>
              <a:t> run -</a:t>
            </a:r>
            <a:r>
              <a:rPr lang="en-US" altLang="zh-CN" sz="2000" dirty="0" err="1">
                <a:latin typeface="+mn-ea"/>
                <a:ea typeface="+mn-ea"/>
              </a:rPr>
              <a:t>dit</a:t>
            </a:r>
            <a:r>
              <a:rPr lang="en-US" altLang="zh-CN" sz="2000" dirty="0">
                <a:latin typeface="+mn-ea"/>
                <a:ea typeface="+mn-ea"/>
              </a:rPr>
              <a:t> --name busybox1 --</a:t>
            </a:r>
            <a:r>
              <a:rPr lang="en-US" altLang="zh-CN" sz="2000" dirty="0" err="1">
                <a:latin typeface="+mn-ea"/>
                <a:ea typeface="+mn-ea"/>
              </a:rPr>
              <a:t>cpuset-cpus</a:t>
            </a:r>
            <a:r>
              <a:rPr lang="en-US" altLang="zh-CN" sz="2000" dirty="0">
                <a:latin typeface="+mn-ea"/>
                <a:ea typeface="+mn-ea"/>
              </a:rPr>
              <a:t> 0-1 </a:t>
            </a:r>
            <a:r>
              <a:rPr lang="en-US" altLang="zh-CN" sz="2000" dirty="0" err="1">
                <a:latin typeface="+mn-ea"/>
                <a:ea typeface="+mn-ea"/>
              </a:rPr>
              <a:t>busybox</a:t>
            </a:r>
            <a:endParaRPr lang="zh-CN" altLang="zh-CN" sz="2000" dirty="0">
              <a:latin typeface="+mn-ea"/>
              <a:ea typeface="+mn-ea"/>
            </a:endParaRPr>
          </a:p>
          <a:p>
            <a:pPr>
              <a:lnSpc>
                <a:spcPct val="150000"/>
              </a:lnSpc>
            </a:pP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3148646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486457" cy="4602991"/>
          </a:xfrm>
          <a:prstGeom prst="rect">
            <a:avLst/>
          </a:prstGeom>
          <a:noFill/>
        </p:spPr>
        <p:txBody>
          <a:bodyPr wrap="square" rtlCol="0">
            <a:spAutoFit/>
          </a:bodyPr>
          <a:lstStyle/>
          <a:p>
            <a:pPr>
              <a:lnSpc>
                <a:spcPct val="150000"/>
              </a:lnSpc>
            </a:pPr>
            <a:r>
              <a:rPr lang="en-US" altLang="zh-CN" sz="2200" dirty="0">
                <a:latin typeface="+mn-ea"/>
                <a:ea typeface="+mn-ea"/>
              </a:rPr>
              <a:t>2</a:t>
            </a:r>
            <a:r>
              <a:rPr lang="zh-CN" altLang="zh-CN" sz="2200" dirty="0">
                <a:latin typeface="+mn-ea"/>
                <a:ea typeface="+mn-ea"/>
              </a:rPr>
              <a:t>．内存配额控制</a:t>
            </a:r>
          </a:p>
          <a:p>
            <a:pPr>
              <a:lnSpc>
                <a:spcPct val="150000"/>
              </a:lnSpc>
            </a:pPr>
            <a:r>
              <a:rPr lang="en-US" altLang="zh-CN" sz="2200" dirty="0">
                <a:latin typeface="+mn-ea"/>
                <a:ea typeface="+mn-ea"/>
              </a:rPr>
              <a:t>       </a:t>
            </a:r>
            <a:r>
              <a:rPr lang="en-US" altLang="zh-CN" sz="2200" dirty="0" err="1">
                <a:latin typeface="+mn-ea"/>
                <a:ea typeface="+mn-ea"/>
              </a:rPr>
              <a:t>Docker</a:t>
            </a:r>
            <a:r>
              <a:rPr lang="zh-CN" altLang="zh-CN" sz="2200" dirty="0">
                <a:latin typeface="+mn-ea"/>
                <a:ea typeface="+mn-ea"/>
              </a:rPr>
              <a:t>通过如下参数来控制容器的内存使用配额，可以实现控制容器的</a:t>
            </a:r>
            <a:r>
              <a:rPr lang="en-US" altLang="zh-CN" sz="2200" dirty="0">
                <a:latin typeface="+mn-ea"/>
                <a:ea typeface="+mn-ea"/>
              </a:rPr>
              <a:t>swap</a:t>
            </a:r>
            <a:r>
              <a:rPr lang="zh-CN" altLang="zh-CN" sz="2200" dirty="0">
                <a:latin typeface="+mn-ea"/>
                <a:ea typeface="+mn-ea"/>
              </a:rPr>
              <a:t>大小、可用内存大小等。</a:t>
            </a:r>
          </a:p>
          <a:p>
            <a:pPr>
              <a:lnSpc>
                <a:spcPct val="150000"/>
              </a:lnSpc>
            </a:pPr>
            <a:r>
              <a:rPr lang="en-US" altLang="zh-CN" sz="2200" dirty="0">
                <a:latin typeface="+mn-ea"/>
                <a:ea typeface="+mn-ea"/>
              </a:rPr>
              <a:t>    </a:t>
            </a:r>
            <a:r>
              <a:rPr lang="zh-CN" altLang="zh-CN" sz="2200" dirty="0">
                <a:latin typeface="+mn-ea"/>
                <a:ea typeface="+mn-ea"/>
              </a:rPr>
              <a:t>（</a:t>
            </a:r>
            <a:r>
              <a:rPr lang="en-US" altLang="zh-CN" sz="2200" dirty="0">
                <a:latin typeface="+mn-ea"/>
                <a:ea typeface="+mn-ea"/>
              </a:rPr>
              <a:t>1</a:t>
            </a:r>
            <a:r>
              <a:rPr lang="zh-CN" altLang="zh-CN" sz="2200" dirty="0">
                <a:latin typeface="+mn-ea"/>
                <a:ea typeface="+mn-ea"/>
              </a:rPr>
              <a:t>）</a:t>
            </a:r>
            <a:r>
              <a:rPr lang="en-US" altLang="zh-CN" sz="2200" dirty="0">
                <a:latin typeface="+mn-ea"/>
                <a:ea typeface="+mn-ea"/>
              </a:rPr>
              <a:t>--memory-</a:t>
            </a:r>
            <a:r>
              <a:rPr lang="en-US" altLang="zh-CN" sz="2200" dirty="0" err="1">
                <a:latin typeface="+mn-ea"/>
                <a:ea typeface="+mn-ea"/>
              </a:rPr>
              <a:t>swappiness</a:t>
            </a:r>
            <a:r>
              <a:rPr lang="zh-CN" altLang="zh-CN" sz="2200" dirty="0">
                <a:latin typeface="+mn-ea"/>
                <a:ea typeface="+mn-ea"/>
              </a:rPr>
              <a:t>：用于设置容器的虚拟内存控制行为，参数值为</a:t>
            </a:r>
            <a:r>
              <a:rPr lang="en-US" altLang="zh-CN" sz="2200" dirty="0">
                <a:latin typeface="+mn-ea"/>
                <a:ea typeface="+mn-ea"/>
              </a:rPr>
              <a:t>0</a:t>
            </a:r>
            <a:r>
              <a:rPr lang="zh-CN" altLang="zh-CN" sz="2200" dirty="0">
                <a:latin typeface="+mn-ea"/>
                <a:ea typeface="+mn-ea"/>
              </a:rPr>
              <a:t>～</a:t>
            </a:r>
            <a:r>
              <a:rPr lang="en-US" altLang="zh-CN" sz="2200" dirty="0">
                <a:latin typeface="+mn-ea"/>
                <a:ea typeface="+mn-ea"/>
              </a:rPr>
              <a:t>100</a:t>
            </a:r>
            <a:r>
              <a:rPr lang="zh-CN" altLang="zh-CN" sz="2200" dirty="0">
                <a:latin typeface="+mn-ea"/>
                <a:ea typeface="+mn-ea"/>
              </a:rPr>
              <a:t>，默认值为</a:t>
            </a:r>
            <a:r>
              <a:rPr lang="en-US" altLang="zh-CN" sz="2200" dirty="0">
                <a:latin typeface="+mn-ea"/>
                <a:ea typeface="+mn-ea"/>
              </a:rPr>
              <a:t>60</a:t>
            </a:r>
            <a:r>
              <a:rPr lang="zh-CN" altLang="zh-CN" sz="2200" dirty="0">
                <a:latin typeface="+mn-ea"/>
                <a:ea typeface="+mn-ea"/>
              </a:rPr>
              <a:t>，参数值越小，越倾向于使用物理内存。当参数值为</a:t>
            </a:r>
            <a:r>
              <a:rPr lang="en-US" altLang="zh-CN" sz="2200" dirty="0">
                <a:latin typeface="+mn-ea"/>
                <a:ea typeface="+mn-ea"/>
              </a:rPr>
              <a:t>100</a:t>
            </a:r>
            <a:r>
              <a:rPr lang="zh-CN" altLang="zh-CN" sz="2200" dirty="0">
                <a:latin typeface="+mn-ea"/>
                <a:ea typeface="+mn-ea"/>
              </a:rPr>
              <a:t>时，表示尽量使用</a:t>
            </a:r>
            <a:r>
              <a:rPr lang="en-US" altLang="zh-CN" sz="2200" dirty="0">
                <a:latin typeface="+mn-ea"/>
                <a:ea typeface="+mn-ea"/>
              </a:rPr>
              <a:t>swap</a:t>
            </a:r>
            <a:r>
              <a:rPr lang="zh-CN" altLang="zh-CN" sz="2200" dirty="0">
                <a:latin typeface="+mn-ea"/>
                <a:ea typeface="+mn-ea"/>
              </a:rPr>
              <a:t>分区；当参数值为</a:t>
            </a:r>
            <a:r>
              <a:rPr lang="en-US" altLang="zh-CN" sz="2200" dirty="0">
                <a:latin typeface="+mn-ea"/>
                <a:ea typeface="+mn-ea"/>
              </a:rPr>
              <a:t>0</a:t>
            </a:r>
            <a:r>
              <a:rPr lang="zh-CN" altLang="zh-CN" sz="2200" dirty="0">
                <a:latin typeface="+mn-ea"/>
                <a:ea typeface="+mn-ea"/>
              </a:rPr>
              <a:t>时，表示禁用容器</a:t>
            </a:r>
            <a:r>
              <a:rPr lang="en-US" altLang="zh-CN" sz="2200" dirty="0">
                <a:latin typeface="+mn-ea"/>
                <a:ea typeface="+mn-ea"/>
              </a:rPr>
              <a:t>swap</a:t>
            </a:r>
            <a:r>
              <a:rPr lang="zh-CN" altLang="zh-CN" sz="2200" dirty="0">
                <a:latin typeface="+mn-ea"/>
                <a:ea typeface="+mn-ea"/>
              </a:rPr>
              <a:t>功能。</a:t>
            </a:r>
          </a:p>
          <a:p>
            <a:pPr>
              <a:lnSpc>
                <a:spcPct val="150000"/>
              </a:lnSpc>
            </a:pPr>
            <a:r>
              <a:rPr lang="en-US" altLang="zh-CN" sz="2200" dirty="0">
                <a:latin typeface="+mn-ea"/>
                <a:ea typeface="+mn-ea"/>
              </a:rPr>
              <a:t>    </a:t>
            </a:r>
            <a:r>
              <a:rPr lang="zh-CN" altLang="zh-CN" sz="2200" dirty="0">
                <a:latin typeface="+mn-ea"/>
                <a:ea typeface="+mn-ea"/>
              </a:rPr>
              <a:t>（</a:t>
            </a:r>
            <a:r>
              <a:rPr lang="en-US" altLang="zh-CN" sz="2200" dirty="0">
                <a:latin typeface="+mn-ea"/>
                <a:ea typeface="+mn-ea"/>
              </a:rPr>
              <a:t>2</a:t>
            </a:r>
            <a:r>
              <a:rPr lang="zh-CN" altLang="zh-CN" sz="2200" dirty="0">
                <a:latin typeface="+mn-ea"/>
                <a:ea typeface="+mn-ea"/>
              </a:rPr>
              <a:t>）</a:t>
            </a:r>
            <a:r>
              <a:rPr lang="en-US" altLang="zh-CN" sz="2200" dirty="0">
                <a:latin typeface="+mn-ea"/>
                <a:ea typeface="+mn-ea"/>
              </a:rPr>
              <a:t>--kernel-memory</a:t>
            </a:r>
            <a:r>
              <a:rPr lang="zh-CN" altLang="zh-CN" sz="2200" dirty="0">
                <a:latin typeface="+mn-ea"/>
                <a:ea typeface="+mn-ea"/>
              </a:rPr>
              <a:t>：核心内存限制，参数值最小为</a:t>
            </a:r>
            <a:r>
              <a:rPr lang="en-US" altLang="zh-CN" sz="2200" dirty="0">
                <a:latin typeface="+mn-ea"/>
                <a:ea typeface="+mn-ea"/>
              </a:rPr>
              <a:t>4MB</a:t>
            </a:r>
            <a:r>
              <a:rPr lang="zh-CN" altLang="zh-CN" sz="2200" dirty="0">
                <a:latin typeface="+mn-ea"/>
                <a:ea typeface="+mn-ea"/>
              </a:rPr>
              <a:t>。</a:t>
            </a:r>
          </a:p>
          <a:p>
            <a:pPr>
              <a:lnSpc>
                <a:spcPct val="150000"/>
              </a:lnSpc>
            </a:pPr>
            <a:r>
              <a:rPr lang="en-US" altLang="zh-CN" sz="2200" dirty="0">
                <a:latin typeface="+mn-ea"/>
                <a:ea typeface="+mn-ea"/>
              </a:rPr>
              <a:t>    </a:t>
            </a:r>
            <a:r>
              <a:rPr lang="zh-CN" altLang="zh-CN" sz="2200" dirty="0">
                <a:latin typeface="+mn-ea"/>
                <a:ea typeface="+mn-ea"/>
              </a:rPr>
              <a:t>（</a:t>
            </a:r>
            <a:r>
              <a:rPr lang="en-US" altLang="zh-CN" sz="2200" dirty="0">
                <a:latin typeface="+mn-ea"/>
                <a:ea typeface="+mn-ea"/>
              </a:rPr>
              <a:t>3</a:t>
            </a:r>
            <a:r>
              <a:rPr lang="zh-CN" altLang="zh-CN" sz="2200" dirty="0">
                <a:latin typeface="+mn-ea"/>
                <a:ea typeface="+mn-ea"/>
              </a:rPr>
              <a:t>）</a:t>
            </a:r>
            <a:r>
              <a:rPr lang="en-US" altLang="zh-CN" sz="2200" dirty="0">
                <a:latin typeface="+mn-ea"/>
                <a:ea typeface="+mn-ea"/>
              </a:rPr>
              <a:t>--memory</a:t>
            </a:r>
            <a:r>
              <a:rPr lang="zh-CN" altLang="zh-CN" sz="2200" dirty="0">
                <a:latin typeface="+mn-ea"/>
                <a:ea typeface="+mn-ea"/>
              </a:rPr>
              <a:t>：设置容器使用的最大内存上限，默认单位为</a:t>
            </a:r>
            <a:r>
              <a:rPr lang="en-US" altLang="zh-CN" sz="2200" dirty="0">
                <a:latin typeface="+mn-ea"/>
                <a:ea typeface="+mn-ea"/>
              </a:rPr>
              <a:t>byte</a:t>
            </a:r>
            <a:r>
              <a:rPr lang="zh-CN" altLang="zh-CN" sz="2200" dirty="0">
                <a:latin typeface="+mn-ea"/>
                <a:ea typeface="+mn-ea"/>
              </a:rPr>
              <a:t>，可以使用</a:t>
            </a:r>
            <a:r>
              <a:rPr lang="en-US" altLang="zh-CN" sz="2200" dirty="0">
                <a:latin typeface="+mn-ea"/>
                <a:ea typeface="+mn-ea"/>
              </a:rPr>
              <a:t>KB</a:t>
            </a:r>
            <a:r>
              <a:rPr lang="zh-CN" altLang="zh-CN" sz="2200" dirty="0">
                <a:latin typeface="+mn-ea"/>
                <a:ea typeface="+mn-ea"/>
              </a:rPr>
              <a:t>、</a:t>
            </a:r>
            <a:r>
              <a:rPr lang="en-US" altLang="zh-CN" sz="2200" dirty="0">
                <a:latin typeface="+mn-ea"/>
                <a:ea typeface="+mn-ea"/>
              </a:rPr>
              <a:t>MB</a:t>
            </a:r>
            <a:r>
              <a:rPr lang="zh-CN" altLang="zh-CN" sz="2200" dirty="0">
                <a:latin typeface="+mn-ea"/>
                <a:ea typeface="+mn-ea"/>
              </a:rPr>
              <a:t>或</a:t>
            </a:r>
            <a:r>
              <a:rPr lang="en-US" altLang="zh-CN" sz="2200" dirty="0">
                <a:latin typeface="+mn-ea"/>
                <a:ea typeface="+mn-ea"/>
              </a:rPr>
              <a:t>GB</a:t>
            </a:r>
            <a:r>
              <a:rPr lang="zh-CN" altLang="zh-CN" sz="2200" dirty="0">
                <a:latin typeface="+mn-ea"/>
                <a:ea typeface="+mn-ea"/>
              </a:rPr>
              <a:t>等。</a:t>
            </a: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882992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5078313"/>
          </a:xfrm>
          <a:prstGeom prst="rect">
            <a:avLst/>
          </a:prstGeom>
          <a:noFill/>
        </p:spPr>
        <p:txBody>
          <a:bodyPr wrap="square" rtlCol="0">
            <a:spAutoFit/>
          </a:bodyPr>
          <a:lstStyle/>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4</a:t>
            </a:r>
            <a:r>
              <a:rPr lang="zh-CN" altLang="zh-CN" sz="2400" dirty="0">
                <a:latin typeface="+mn-ea"/>
                <a:ea typeface="+mn-ea"/>
              </a:rPr>
              <a:t>）</a:t>
            </a:r>
            <a:r>
              <a:rPr lang="en-US" altLang="zh-CN" sz="2400" dirty="0">
                <a:latin typeface="+mn-ea"/>
                <a:ea typeface="+mn-ea"/>
              </a:rPr>
              <a:t>--memory-swap</a:t>
            </a:r>
            <a:r>
              <a:rPr lang="zh-CN" altLang="zh-CN" sz="2400" dirty="0">
                <a:latin typeface="+mn-ea"/>
                <a:ea typeface="+mn-ea"/>
              </a:rPr>
              <a:t>：等于内存和</a:t>
            </a:r>
            <a:r>
              <a:rPr lang="en-US" altLang="zh-CN" sz="2400" dirty="0">
                <a:latin typeface="+mn-ea"/>
                <a:ea typeface="+mn-ea"/>
              </a:rPr>
              <a:t>swap</a:t>
            </a:r>
            <a:r>
              <a:rPr lang="zh-CN" altLang="zh-CN" sz="2400" dirty="0">
                <a:latin typeface="+mn-ea"/>
                <a:ea typeface="+mn-ea"/>
              </a:rPr>
              <a:t>分区大小的总和，其设置为</a:t>
            </a:r>
            <a:r>
              <a:rPr lang="en-US" altLang="zh-CN" sz="2400" dirty="0">
                <a:latin typeface="+mn-ea"/>
                <a:ea typeface="+mn-ea"/>
              </a:rPr>
              <a:t>-1</a:t>
            </a:r>
            <a:r>
              <a:rPr lang="zh-CN" altLang="zh-CN" sz="2400" dirty="0">
                <a:latin typeface="+mn-ea"/>
                <a:ea typeface="+mn-ea"/>
              </a:rPr>
              <a:t>时，表示</a:t>
            </a:r>
            <a:r>
              <a:rPr lang="en-US" altLang="zh-CN" sz="2400" dirty="0">
                <a:latin typeface="+mn-ea"/>
                <a:ea typeface="+mn-ea"/>
              </a:rPr>
              <a:t>swap</a:t>
            </a:r>
            <a:r>
              <a:rPr lang="zh-CN" altLang="zh-CN" sz="2400" dirty="0">
                <a:latin typeface="+mn-ea"/>
                <a:ea typeface="+mn-ea"/>
              </a:rPr>
              <a:t>分区的大小是无限的。其默认单位为</a:t>
            </a:r>
            <a:r>
              <a:rPr lang="en-US" altLang="zh-CN" sz="2400" dirty="0">
                <a:latin typeface="+mn-ea"/>
                <a:ea typeface="+mn-ea"/>
              </a:rPr>
              <a:t>byte</a:t>
            </a:r>
            <a:r>
              <a:rPr lang="zh-CN" altLang="zh-CN" sz="2400" dirty="0">
                <a:latin typeface="+mn-ea"/>
                <a:ea typeface="+mn-ea"/>
              </a:rPr>
              <a:t>，可以使用</a:t>
            </a:r>
            <a:r>
              <a:rPr lang="en-US" altLang="zh-CN" sz="2400" dirty="0">
                <a:latin typeface="+mn-ea"/>
                <a:ea typeface="+mn-ea"/>
              </a:rPr>
              <a:t>KB</a:t>
            </a:r>
            <a:r>
              <a:rPr lang="zh-CN" altLang="zh-CN" sz="2400" dirty="0">
                <a:latin typeface="+mn-ea"/>
                <a:ea typeface="+mn-ea"/>
              </a:rPr>
              <a:t>、</a:t>
            </a:r>
            <a:r>
              <a:rPr lang="en-US" altLang="zh-CN" sz="2400" dirty="0">
                <a:latin typeface="+mn-ea"/>
                <a:ea typeface="+mn-ea"/>
              </a:rPr>
              <a:t>MB</a:t>
            </a:r>
            <a:r>
              <a:rPr lang="zh-CN" altLang="zh-CN" sz="2400" dirty="0">
                <a:latin typeface="+mn-ea"/>
                <a:ea typeface="+mn-ea"/>
              </a:rPr>
              <a:t>或</a:t>
            </a:r>
            <a:r>
              <a:rPr lang="en-US" altLang="zh-CN" sz="2400" dirty="0">
                <a:latin typeface="+mn-ea"/>
                <a:ea typeface="+mn-ea"/>
              </a:rPr>
              <a:t>GB</a:t>
            </a:r>
            <a:r>
              <a:rPr lang="zh-CN" altLang="zh-CN" sz="2400" dirty="0">
                <a:latin typeface="+mn-ea"/>
                <a:ea typeface="+mn-ea"/>
              </a:rPr>
              <a:t>等。如果</a:t>
            </a:r>
            <a:r>
              <a:rPr lang="en-US" altLang="zh-CN" sz="2400" dirty="0">
                <a:latin typeface="+mn-ea"/>
                <a:ea typeface="+mn-ea"/>
              </a:rPr>
              <a:t>--memory-swap</a:t>
            </a:r>
            <a:r>
              <a:rPr lang="zh-CN" altLang="zh-CN" sz="2400" dirty="0">
                <a:latin typeface="+mn-ea"/>
                <a:ea typeface="+mn-ea"/>
              </a:rPr>
              <a:t>的设置值小于</a:t>
            </a:r>
            <a:r>
              <a:rPr lang="en-US" altLang="zh-CN" sz="2400" dirty="0">
                <a:latin typeface="+mn-ea"/>
                <a:ea typeface="+mn-ea"/>
              </a:rPr>
              <a:t>--memory</a:t>
            </a:r>
            <a:r>
              <a:rPr lang="zh-CN" altLang="zh-CN" sz="2400" dirty="0">
                <a:latin typeface="+mn-ea"/>
                <a:ea typeface="+mn-ea"/>
              </a:rPr>
              <a:t>的值，则使用默认值，即</a:t>
            </a:r>
            <a:r>
              <a:rPr lang="en-US" altLang="zh-CN" sz="2400" dirty="0">
                <a:latin typeface="+mn-ea"/>
                <a:ea typeface="+mn-ea"/>
              </a:rPr>
              <a:t>--memory-swap</a:t>
            </a:r>
            <a:r>
              <a:rPr lang="zh-CN" altLang="zh-CN" sz="2400" dirty="0">
                <a:latin typeface="+mn-ea"/>
                <a:ea typeface="+mn-ea"/>
              </a:rPr>
              <a:t>值的两倍。</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5</a:t>
            </a:r>
            <a:r>
              <a:rPr lang="zh-CN" altLang="zh-CN" sz="2400" dirty="0">
                <a:latin typeface="+mn-ea"/>
                <a:ea typeface="+mn-ea"/>
              </a:rPr>
              <a:t>）</a:t>
            </a:r>
            <a:r>
              <a:rPr lang="en-US" altLang="zh-CN" sz="2400" dirty="0">
                <a:latin typeface="+mn-ea"/>
                <a:ea typeface="+mn-ea"/>
              </a:rPr>
              <a:t>--memory-reservation</a:t>
            </a:r>
            <a:r>
              <a:rPr lang="zh-CN" altLang="zh-CN" sz="2400" dirty="0">
                <a:latin typeface="+mn-ea"/>
                <a:ea typeface="+mn-ea"/>
              </a:rPr>
              <a:t>：启用弹性的内存共享，当宿主机资源充足时，允许容器尽量多地使用内存，当检测到内存竞争或者内存不充足时，强制将容器的内存降低到</a:t>
            </a:r>
            <a:r>
              <a:rPr lang="en-US" altLang="zh-CN" sz="2400" dirty="0">
                <a:latin typeface="+mn-ea"/>
                <a:ea typeface="+mn-ea"/>
              </a:rPr>
              <a:t>memory-reservation</a:t>
            </a:r>
            <a:r>
              <a:rPr lang="zh-CN" altLang="zh-CN" sz="2400" dirty="0">
                <a:latin typeface="+mn-ea"/>
                <a:ea typeface="+mn-ea"/>
              </a:rPr>
              <a:t>所指定的内存大小。若不设置此选项，有可能出现某些容器长时间占用大量内存的情况，导致性能上的损失。</a:t>
            </a:r>
          </a:p>
          <a:p>
            <a:pPr>
              <a:lnSpc>
                <a:spcPct val="150000"/>
              </a:lnSpc>
            </a:pPr>
            <a:r>
              <a:rPr lang="en-US" altLang="zh-CN" sz="2400" dirty="0">
                <a:latin typeface="+mn-ea"/>
                <a:ea typeface="+mn-ea"/>
              </a:rPr>
              <a:t>       </a:t>
            </a:r>
            <a:r>
              <a:rPr lang="zh-CN" altLang="zh-CN" sz="2400" dirty="0">
                <a:latin typeface="+mn-ea"/>
                <a:ea typeface="+mn-ea"/>
              </a:rPr>
              <a:t>默认情况下，容器可以使用宿主机上的所有空闲内存。</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1144252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373486" y="1723579"/>
            <a:ext cx="11695723" cy="5447645"/>
          </a:xfrm>
          <a:prstGeom prst="rect">
            <a:avLst/>
          </a:prstGeom>
          <a:noFill/>
        </p:spPr>
        <p:txBody>
          <a:bodyPr wrap="square" rtlCol="0">
            <a:spAutoFit/>
          </a:bodyPr>
          <a:lstStyle/>
          <a:p>
            <a:pPr>
              <a:lnSpc>
                <a:spcPct val="150000"/>
              </a:lnSpc>
            </a:pPr>
            <a:r>
              <a:rPr lang="zh-CN" altLang="en-US" sz="2400" dirty="0">
                <a:latin typeface="+mn-ea"/>
                <a:ea typeface="+mn-ea"/>
              </a:rPr>
              <a:t>例如，创建容器名为</a:t>
            </a:r>
            <a:r>
              <a:rPr lang="en-US" altLang="zh-CN" sz="2400" dirty="0">
                <a:latin typeface="+mn-ea"/>
                <a:ea typeface="+mn-ea"/>
              </a:rPr>
              <a:t>memory1</a:t>
            </a:r>
            <a:r>
              <a:rPr lang="zh-CN" altLang="en-US" sz="2400" dirty="0">
                <a:latin typeface="+mn-ea"/>
                <a:ea typeface="+mn-ea"/>
              </a:rPr>
              <a:t>的容器，设置容器使用的最大内存为</a:t>
            </a:r>
            <a:r>
              <a:rPr lang="en-US" altLang="zh-CN" sz="2400" dirty="0">
                <a:latin typeface="+mn-ea"/>
                <a:ea typeface="+mn-ea"/>
              </a:rPr>
              <a:t>128MB</a:t>
            </a:r>
            <a:r>
              <a:rPr lang="zh-CN" altLang="en-US" sz="2400" dirty="0">
                <a:latin typeface="+mn-ea"/>
                <a:ea typeface="+mn-ea"/>
              </a:rPr>
              <a:t>。</a:t>
            </a:r>
          </a:p>
          <a:p>
            <a:pPr>
              <a:lnSpc>
                <a:spcPct val="150000"/>
              </a:lnSpc>
            </a:pPr>
            <a:r>
              <a:rPr lang="en-US" altLang="zh-CN" sz="2000" dirty="0">
                <a:latin typeface="+mn-ea"/>
                <a:ea typeface="+mn-ea"/>
              </a:rPr>
              <a:t>        [</a:t>
            </a:r>
            <a:r>
              <a:rPr lang="en-US" altLang="zh-CN" sz="2000" dirty="0" err="1">
                <a:latin typeface="+mn-ea"/>
                <a:ea typeface="+mn-ea"/>
              </a:rPr>
              <a:t>root@localhost</a:t>
            </a:r>
            <a:r>
              <a:rPr lang="en-US" altLang="zh-CN" sz="2000" dirty="0">
                <a:latin typeface="+mn-ea"/>
                <a:ea typeface="+mn-ea"/>
              </a:rPr>
              <a:t> </a:t>
            </a:r>
            <a:r>
              <a:rPr lang="zh-CN" altLang="en-US" sz="2000" dirty="0">
                <a:latin typeface="+mn-ea"/>
                <a:ea typeface="+mn-ea"/>
              </a:rPr>
              <a:t>～</a:t>
            </a:r>
            <a:r>
              <a:rPr lang="en-US" altLang="zh-CN" sz="2000" dirty="0">
                <a:latin typeface="+mn-ea"/>
                <a:ea typeface="+mn-ea"/>
              </a:rPr>
              <a:t>]# </a:t>
            </a:r>
            <a:r>
              <a:rPr lang="en-US" altLang="zh-CN" sz="2000" dirty="0" err="1">
                <a:latin typeface="+mn-ea"/>
                <a:ea typeface="+mn-ea"/>
              </a:rPr>
              <a:t>docker</a:t>
            </a:r>
            <a:r>
              <a:rPr lang="en-US" altLang="zh-CN" sz="2000" dirty="0">
                <a:latin typeface="+mn-ea"/>
                <a:ea typeface="+mn-ea"/>
              </a:rPr>
              <a:t> run -</a:t>
            </a:r>
            <a:r>
              <a:rPr lang="en-US" altLang="zh-CN" sz="2000" dirty="0" err="1">
                <a:latin typeface="+mn-ea"/>
                <a:ea typeface="+mn-ea"/>
              </a:rPr>
              <a:t>tid</a:t>
            </a:r>
            <a:r>
              <a:rPr lang="en-US" altLang="zh-CN" sz="2000" dirty="0">
                <a:latin typeface="+mn-ea"/>
                <a:ea typeface="+mn-ea"/>
              </a:rPr>
              <a:t> --name memory1 --memory 128m </a:t>
            </a:r>
            <a:r>
              <a:rPr lang="en-US" altLang="zh-CN" sz="2000" dirty="0" err="1">
                <a:latin typeface="+mn-ea"/>
                <a:ea typeface="+mn-ea"/>
              </a:rPr>
              <a:t>busybox</a:t>
            </a:r>
            <a:endParaRPr lang="en-US" altLang="zh-CN" sz="2000" dirty="0">
              <a:latin typeface="+mn-ea"/>
              <a:ea typeface="+mn-ea"/>
            </a:endParaRPr>
          </a:p>
          <a:p>
            <a:pPr>
              <a:lnSpc>
                <a:spcPct val="150000"/>
              </a:lnSpc>
            </a:pPr>
            <a:r>
              <a:rPr lang="en-US" altLang="zh-CN" sz="2000" dirty="0">
                <a:latin typeface="+mn-ea"/>
                <a:ea typeface="+mn-ea"/>
              </a:rPr>
              <a:t>        8e2e1bd17b56afe4a803ecb161a3eaf52a28e6587fb50245e20f92bf5fa3737e</a:t>
            </a:r>
          </a:p>
          <a:p>
            <a:pPr>
              <a:lnSpc>
                <a:spcPct val="150000"/>
              </a:lnSpc>
            </a:pPr>
            <a:r>
              <a:rPr lang="zh-CN" altLang="en-US" sz="2400" dirty="0">
                <a:latin typeface="+mn-ea"/>
                <a:ea typeface="+mn-ea"/>
              </a:rPr>
              <a:t>       默认情况下，</a:t>
            </a:r>
            <a:r>
              <a:rPr lang="en-US" altLang="zh-CN" sz="2400" dirty="0" err="1">
                <a:latin typeface="+mn-ea"/>
                <a:ea typeface="+mn-ea"/>
              </a:rPr>
              <a:t>Docker</a:t>
            </a:r>
            <a:r>
              <a:rPr lang="zh-CN" altLang="en-US" sz="2400" dirty="0">
                <a:latin typeface="+mn-ea"/>
                <a:ea typeface="+mn-ea"/>
              </a:rPr>
              <a:t>还为容器分配了同样大小的</a:t>
            </a:r>
            <a:r>
              <a:rPr lang="en-US" altLang="zh-CN" sz="2400" dirty="0">
                <a:latin typeface="+mn-ea"/>
                <a:ea typeface="+mn-ea"/>
              </a:rPr>
              <a:t>swap</a:t>
            </a:r>
            <a:r>
              <a:rPr lang="zh-CN" altLang="en-US" sz="2400" dirty="0">
                <a:latin typeface="+mn-ea"/>
                <a:ea typeface="+mn-ea"/>
              </a:rPr>
              <a:t>分区，如上面的代码创建出的容器实际上最多可以使用</a:t>
            </a:r>
            <a:r>
              <a:rPr lang="en-US" altLang="zh-CN" sz="2400" dirty="0">
                <a:latin typeface="+mn-ea"/>
                <a:ea typeface="+mn-ea"/>
              </a:rPr>
              <a:t>256MB</a:t>
            </a:r>
            <a:r>
              <a:rPr lang="zh-CN" altLang="en-US" sz="2400" dirty="0">
                <a:latin typeface="+mn-ea"/>
                <a:ea typeface="+mn-ea"/>
              </a:rPr>
              <a:t>内存，而不是</a:t>
            </a:r>
            <a:r>
              <a:rPr lang="en-US" altLang="zh-CN" sz="2400" dirty="0">
                <a:latin typeface="+mn-ea"/>
                <a:ea typeface="+mn-ea"/>
              </a:rPr>
              <a:t>128MB</a:t>
            </a:r>
            <a:r>
              <a:rPr lang="zh-CN" altLang="en-US" sz="2400" dirty="0">
                <a:latin typeface="+mn-ea"/>
                <a:ea typeface="+mn-ea"/>
              </a:rPr>
              <a:t>内存。如果需要自定义</a:t>
            </a:r>
            <a:r>
              <a:rPr lang="en-US" altLang="zh-CN" sz="2400" dirty="0">
                <a:latin typeface="+mn-ea"/>
                <a:ea typeface="+mn-ea"/>
              </a:rPr>
              <a:t>swap</a:t>
            </a:r>
            <a:r>
              <a:rPr lang="zh-CN" altLang="en-US" sz="2400" dirty="0">
                <a:latin typeface="+mn-ea"/>
                <a:ea typeface="+mn-ea"/>
              </a:rPr>
              <a:t>分区大小，则可以通过联合使用</a:t>
            </a:r>
            <a:r>
              <a:rPr lang="en-US" altLang="zh-CN" sz="2400" dirty="0">
                <a:latin typeface="+mn-ea"/>
                <a:ea typeface="+mn-ea"/>
              </a:rPr>
              <a:t>--memory-swap</a:t>
            </a:r>
            <a:r>
              <a:rPr lang="zh-CN" altLang="en-US" sz="2400" dirty="0">
                <a:latin typeface="+mn-ea"/>
                <a:ea typeface="+mn-ea"/>
              </a:rPr>
              <a:t>参数来实现控制。</a:t>
            </a:r>
            <a:endParaRPr lang="en-US" altLang="zh-CN" sz="2400" dirty="0">
              <a:latin typeface="+mn-ea"/>
              <a:ea typeface="+mn-ea"/>
            </a:endParaRPr>
          </a:p>
          <a:p>
            <a:pPr>
              <a:lnSpc>
                <a:spcPct val="150000"/>
              </a:lnSpc>
            </a:pPr>
            <a:r>
              <a:rPr lang="zh-CN" altLang="en-US" sz="2400" dirty="0">
                <a:latin typeface="+mn-ea"/>
                <a:ea typeface="+mn-ea"/>
              </a:rPr>
              <a:t>       可</a:t>
            </a:r>
            <a:r>
              <a:rPr lang="zh-CN" altLang="zh-CN" sz="2400" dirty="0">
                <a:latin typeface="+mn-ea"/>
                <a:ea typeface="+mn-ea"/>
              </a:rPr>
              <a:t>通过查看</a:t>
            </a:r>
            <a:r>
              <a:rPr lang="en-US" altLang="zh-CN" sz="2400" dirty="0" err="1">
                <a:latin typeface="+mn-ea"/>
                <a:ea typeface="+mn-ea"/>
              </a:rPr>
              <a:t>memory.limit_in_bytes</a:t>
            </a:r>
            <a:r>
              <a:rPr lang="zh-CN" altLang="zh-CN" sz="2400" dirty="0">
                <a:latin typeface="+mn-ea"/>
                <a:ea typeface="+mn-ea"/>
              </a:rPr>
              <a:t>和</a:t>
            </a:r>
            <a:r>
              <a:rPr lang="en-US" altLang="zh-CN" sz="2400" dirty="0" err="1">
                <a:latin typeface="+mn-ea"/>
                <a:ea typeface="+mn-ea"/>
              </a:rPr>
              <a:t>memory.memsw.limit_in_bytes</a:t>
            </a:r>
            <a:r>
              <a:rPr lang="zh-CN" altLang="zh-CN" sz="2400" dirty="0">
                <a:latin typeface="+mn-ea"/>
                <a:ea typeface="+mn-ea"/>
              </a:rPr>
              <a:t>文件提取设置的值。</a:t>
            </a:r>
            <a:endParaRPr lang="en-US" altLang="zh-CN" sz="2400" dirty="0">
              <a:latin typeface="+mn-ea"/>
              <a:ea typeface="+mn-ea"/>
            </a:endParaRPr>
          </a:p>
          <a:p>
            <a:pPr>
              <a:lnSpc>
                <a:spcPct val="150000"/>
              </a:lnSpc>
            </a:pPr>
            <a:r>
              <a:rPr lang="en-US" altLang="zh-CN" sz="2400" dirty="0">
                <a:latin typeface="+mn-ea"/>
                <a:ea typeface="+mn-ea"/>
              </a:rPr>
              <a:t>        </a:t>
            </a:r>
            <a:r>
              <a:rPr lang="en-US" altLang="zh-CN" sz="2000" dirty="0">
                <a:latin typeface="+mn-ea"/>
                <a:ea typeface="+mn-ea"/>
              </a:rPr>
              <a:t>cat /sys/fs/</a:t>
            </a:r>
            <a:r>
              <a:rPr lang="en-US" altLang="zh-CN" sz="2000" dirty="0" err="1">
                <a:latin typeface="+mn-ea"/>
                <a:ea typeface="+mn-ea"/>
              </a:rPr>
              <a:t>cgroup</a:t>
            </a:r>
            <a:r>
              <a:rPr lang="en-US" altLang="zh-CN" sz="2000" dirty="0">
                <a:latin typeface="+mn-ea"/>
                <a:ea typeface="+mn-ea"/>
              </a:rPr>
              <a:t>/memory/</a:t>
            </a:r>
            <a:r>
              <a:rPr lang="en-US" altLang="zh-CN" sz="2000" dirty="0" err="1">
                <a:latin typeface="+mn-ea"/>
                <a:ea typeface="+mn-ea"/>
              </a:rPr>
              <a:t>docker</a:t>
            </a:r>
            <a:r>
              <a:rPr lang="en-US" altLang="zh-CN" sz="2000" dirty="0">
                <a:latin typeface="+mn-ea"/>
                <a:ea typeface="+mn-ea"/>
              </a:rPr>
              <a:t>/8e2e1bd17b56afe4a803 ecb161a3eaf52a28e6587fb50245e20f92bf5fa3737e/</a:t>
            </a:r>
            <a:r>
              <a:rPr lang="en-US" altLang="zh-CN" sz="2000" dirty="0" err="1">
                <a:latin typeface="+mn-ea"/>
                <a:ea typeface="+mn-ea"/>
              </a:rPr>
              <a:t>memory.limit_in_bytes</a:t>
            </a:r>
            <a:endParaRPr lang="zh-CN" altLang="en-US" sz="2000" dirty="0">
              <a:latin typeface="+mn-ea"/>
              <a:ea typeface="+mn-ea"/>
            </a:endParaRP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2861033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3970318"/>
          </a:xfrm>
          <a:prstGeom prst="rect">
            <a:avLst/>
          </a:prstGeom>
          <a:noFill/>
        </p:spPr>
        <p:txBody>
          <a:bodyPr wrap="square" rtlCol="0">
            <a:spAutoFit/>
          </a:bodyPr>
          <a:lstStyle/>
          <a:p>
            <a:pPr>
              <a:lnSpc>
                <a:spcPct val="150000"/>
              </a:lnSpc>
            </a:pPr>
            <a:r>
              <a:rPr lang="en-US" altLang="zh-CN" sz="2400" dirty="0">
                <a:latin typeface="+mn-ea"/>
                <a:ea typeface="+mn-ea"/>
              </a:rPr>
              <a:t>3</a:t>
            </a:r>
            <a:r>
              <a:rPr lang="zh-CN" altLang="zh-CN" sz="2400" dirty="0">
                <a:latin typeface="+mn-ea"/>
                <a:ea typeface="+mn-ea"/>
              </a:rPr>
              <a:t>．磁盘</a:t>
            </a:r>
            <a:r>
              <a:rPr lang="en-US" altLang="zh-CN" sz="2400" dirty="0">
                <a:latin typeface="+mn-ea"/>
                <a:ea typeface="+mn-ea"/>
              </a:rPr>
              <a:t>I/O</a:t>
            </a:r>
            <a:r>
              <a:rPr lang="zh-CN" altLang="zh-CN" sz="2400" dirty="0">
                <a:latin typeface="+mn-ea"/>
                <a:ea typeface="+mn-ea"/>
              </a:rPr>
              <a:t>配额控制</a:t>
            </a:r>
          </a:p>
          <a:p>
            <a:pPr>
              <a:lnSpc>
                <a:spcPct val="150000"/>
              </a:lnSpc>
            </a:pPr>
            <a:r>
              <a:rPr lang="en-US" altLang="zh-CN" sz="2400" dirty="0">
                <a:latin typeface="+mn-ea"/>
                <a:ea typeface="+mn-ea"/>
              </a:rPr>
              <a:t>       </a:t>
            </a:r>
            <a:r>
              <a:rPr lang="en-US" altLang="zh-CN" sz="2400" dirty="0" err="1">
                <a:latin typeface="+mn-ea"/>
                <a:ea typeface="+mn-ea"/>
              </a:rPr>
              <a:t>Docker</a:t>
            </a:r>
            <a:r>
              <a:rPr lang="zh-CN" altLang="zh-CN" sz="2400" dirty="0">
                <a:latin typeface="+mn-ea"/>
                <a:ea typeface="+mn-ea"/>
              </a:rPr>
              <a:t>通过以下参数实现对磁盘</a:t>
            </a:r>
            <a:r>
              <a:rPr lang="en-US" altLang="zh-CN" sz="2400" dirty="0">
                <a:latin typeface="+mn-ea"/>
                <a:ea typeface="+mn-ea"/>
              </a:rPr>
              <a:t>I/O</a:t>
            </a:r>
            <a:r>
              <a:rPr lang="zh-CN" altLang="zh-CN" sz="2400" dirty="0">
                <a:latin typeface="+mn-ea"/>
                <a:ea typeface="+mn-ea"/>
              </a:rPr>
              <a:t>的控制，其中大多数参数必须在有宿主机设备的情况下使用。</a:t>
            </a:r>
          </a:p>
          <a:p>
            <a:pPr>
              <a:lnSpc>
                <a:spcPct val="150000"/>
              </a:lnSpc>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--device-read-bps</a:t>
            </a:r>
            <a:r>
              <a:rPr lang="zh-CN" altLang="zh-CN" sz="2400" dirty="0">
                <a:latin typeface="+mn-ea"/>
                <a:ea typeface="+mn-ea"/>
              </a:rPr>
              <a:t>：限制设备的读速度，单位可以是</a:t>
            </a:r>
            <a:r>
              <a:rPr lang="en-US" altLang="zh-CN" sz="2400" dirty="0">
                <a:latin typeface="+mn-ea"/>
                <a:ea typeface="+mn-ea"/>
              </a:rPr>
              <a:t>KB/s</a:t>
            </a:r>
            <a:r>
              <a:rPr lang="zh-CN" altLang="zh-CN" sz="2400" dirty="0">
                <a:latin typeface="+mn-ea"/>
                <a:ea typeface="+mn-ea"/>
              </a:rPr>
              <a:t>、</a:t>
            </a:r>
            <a:r>
              <a:rPr lang="en-US" altLang="zh-CN" sz="2400" dirty="0">
                <a:latin typeface="+mn-ea"/>
                <a:ea typeface="+mn-ea"/>
              </a:rPr>
              <a:t>MB/s</a:t>
            </a:r>
            <a:r>
              <a:rPr lang="zh-CN" altLang="zh-CN" sz="2400" dirty="0">
                <a:latin typeface="+mn-ea"/>
                <a:ea typeface="+mn-ea"/>
              </a:rPr>
              <a:t>或</a:t>
            </a:r>
            <a:r>
              <a:rPr lang="en-US" altLang="zh-CN" sz="2400" dirty="0">
                <a:latin typeface="+mn-ea"/>
                <a:ea typeface="+mn-ea"/>
              </a:rPr>
              <a:t>GB/s</a:t>
            </a:r>
            <a:r>
              <a:rPr lang="zh-CN" altLang="zh-CN" sz="2400" dirty="0">
                <a:latin typeface="+mn-ea"/>
                <a:ea typeface="+mn-ea"/>
              </a:rPr>
              <a:t>。</a:t>
            </a:r>
          </a:p>
          <a:p>
            <a:pPr>
              <a:lnSpc>
                <a:spcPct val="150000"/>
              </a:lnSpc>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--device-read-</a:t>
            </a:r>
            <a:r>
              <a:rPr lang="en-US" altLang="zh-CN" sz="2400" dirty="0" err="1">
                <a:latin typeface="+mn-ea"/>
                <a:ea typeface="+mn-ea"/>
              </a:rPr>
              <a:t>iops</a:t>
            </a:r>
            <a:r>
              <a:rPr lang="zh-CN" altLang="zh-CN" sz="2400" dirty="0">
                <a:latin typeface="+mn-ea"/>
                <a:ea typeface="+mn-ea"/>
              </a:rPr>
              <a:t>：限制设备每秒读</a:t>
            </a:r>
            <a:r>
              <a:rPr lang="en-US" altLang="zh-CN" sz="2400" dirty="0">
                <a:latin typeface="+mn-ea"/>
                <a:ea typeface="+mn-ea"/>
              </a:rPr>
              <a:t>I/O</a:t>
            </a:r>
            <a:r>
              <a:rPr lang="zh-CN" altLang="zh-CN" sz="2400" dirty="0">
                <a:latin typeface="+mn-ea"/>
                <a:ea typeface="+mn-ea"/>
              </a:rPr>
              <a:t>的次数。</a:t>
            </a:r>
          </a:p>
          <a:p>
            <a:pPr>
              <a:lnSpc>
                <a:spcPct val="150000"/>
              </a:lnSpc>
            </a:pPr>
            <a:r>
              <a:rPr lang="zh-CN" altLang="zh-CN" sz="2400" dirty="0">
                <a:latin typeface="+mn-ea"/>
                <a:ea typeface="+mn-ea"/>
              </a:rPr>
              <a:t>（</a:t>
            </a:r>
            <a:r>
              <a:rPr lang="en-US" altLang="zh-CN" sz="2400" dirty="0">
                <a:latin typeface="+mn-ea"/>
                <a:ea typeface="+mn-ea"/>
              </a:rPr>
              <a:t>3</a:t>
            </a:r>
            <a:r>
              <a:rPr lang="zh-CN" altLang="zh-CN" sz="2400" dirty="0">
                <a:latin typeface="+mn-ea"/>
                <a:ea typeface="+mn-ea"/>
              </a:rPr>
              <a:t>）</a:t>
            </a:r>
            <a:r>
              <a:rPr lang="en-US" altLang="zh-CN" sz="2400" dirty="0">
                <a:latin typeface="+mn-ea"/>
                <a:ea typeface="+mn-ea"/>
              </a:rPr>
              <a:t>--device-write-bps</a:t>
            </a:r>
            <a:r>
              <a:rPr lang="zh-CN" altLang="zh-CN" sz="2400" dirty="0">
                <a:latin typeface="+mn-ea"/>
                <a:ea typeface="+mn-ea"/>
              </a:rPr>
              <a:t>：限制设备的写速度，单位可以是</a:t>
            </a:r>
            <a:r>
              <a:rPr lang="en-US" altLang="zh-CN" sz="2400" dirty="0">
                <a:latin typeface="+mn-ea"/>
                <a:ea typeface="+mn-ea"/>
              </a:rPr>
              <a:t>KB/s</a:t>
            </a:r>
            <a:r>
              <a:rPr lang="zh-CN" altLang="zh-CN" sz="2400" dirty="0">
                <a:latin typeface="+mn-ea"/>
                <a:ea typeface="+mn-ea"/>
              </a:rPr>
              <a:t>、</a:t>
            </a:r>
            <a:r>
              <a:rPr lang="en-US" altLang="zh-CN" sz="2400" dirty="0">
                <a:latin typeface="+mn-ea"/>
                <a:ea typeface="+mn-ea"/>
              </a:rPr>
              <a:t>MB/s</a:t>
            </a:r>
            <a:r>
              <a:rPr lang="zh-CN" altLang="zh-CN" sz="2400" dirty="0">
                <a:latin typeface="+mn-ea"/>
                <a:ea typeface="+mn-ea"/>
              </a:rPr>
              <a:t>或</a:t>
            </a:r>
            <a:r>
              <a:rPr lang="en-US" altLang="zh-CN" sz="2400" dirty="0">
                <a:latin typeface="+mn-ea"/>
                <a:ea typeface="+mn-ea"/>
              </a:rPr>
              <a:t>GB/s</a:t>
            </a:r>
            <a:r>
              <a:rPr lang="zh-CN" altLang="zh-CN" sz="2400" dirty="0">
                <a:latin typeface="+mn-ea"/>
                <a:ea typeface="+mn-ea"/>
              </a:rPr>
              <a:t>。</a:t>
            </a:r>
          </a:p>
          <a:p>
            <a:pPr>
              <a:lnSpc>
                <a:spcPct val="150000"/>
              </a:lnSpc>
            </a:pPr>
            <a:r>
              <a:rPr lang="zh-CN" altLang="zh-CN" sz="2400" dirty="0">
                <a:latin typeface="+mn-ea"/>
                <a:ea typeface="+mn-ea"/>
              </a:rPr>
              <a:t>（</a:t>
            </a:r>
            <a:r>
              <a:rPr lang="en-US" altLang="zh-CN" sz="2400" dirty="0">
                <a:latin typeface="+mn-ea"/>
                <a:ea typeface="+mn-ea"/>
              </a:rPr>
              <a:t>4</a:t>
            </a:r>
            <a:r>
              <a:rPr lang="zh-CN" altLang="zh-CN" sz="2400" dirty="0">
                <a:latin typeface="+mn-ea"/>
                <a:ea typeface="+mn-ea"/>
              </a:rPr>
              <a:t>）</a:t>
            </a:r>
            <a:r>
              <a:rPr lang="en-US" altLang="zh-CN" sz="2400" dirty="0">
                <a:latin typeface="+mn-ea"/>
                <a:ea typeface="+mn-ea"/>
              </a:rPr>
              <a:t>--device-write-</a:t>
            </a:r>
            <a:r>
              <a:rPr lang="en-US" altLang="zh-CN" sz="2400" dirty="0" err="1">
                <a:latin typeface="+mn-ea"/>
                <a:ea typeface="+mn-ea"/>
              </a:rPr>
              <a:t>iops</a:t>
            </a:r>
            <a:r>
              <a:rPr lang="zh-CN" altLang="zh-CN" sz="2400" dirty="0">
                <a:latin typeface="+mn-ea"/>
                <a:ea typeface="+mn-ea"/>
              </a:rPr>
              <a:t>：限制设备每秒写</a:t>
            </a:r>
            <a:r>
              <a:rPr lang="en-US" altLang="zh-CN" sz="2400" dirty="0">
                <a:latin typeface="+mn-ea"/>
                <a:ea typeface="+mn-ea"/>
              </a:rPr>
              <a:t>I/O</a:t>
            </a:r>
            <a:r>
              <a:rPr lang="zh-CN" altLang="zh-CN" sz="2400" dirty="0">
                <a:latin typeface="+mn-ea"/>
                <a:ea typeface="+mn-ea"/>
              </a:rPr>
              <a:t>的次数。</a:t>
            </a: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1001464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2769989"/>
          </a:xfrm>
          <a:prstGeom prst="rect">
            <a:avLst/>
          </a:prstGeom>
          <a:noFill/>
        </p:spPr>
        <p:txBody>
          <a:bodyPr wrap="square" rtlCol="0">
            <a:spAutoFit/>
          </a:bodyPr>
          <a:lstStyle/>
          <a:p>
            <a:pPr>
              <a:lnSpc>
                <a:spcPct val="150000"/>
              </a:lnSpc>
            </a:pPr>
            <a:r>
              <a:rPr lang="zh-CN" altLang="zh-CN" sz="2400" dirty="0">
                <a:latin typeface="+mn-ea"/>
                <a:ea typeface="+mn-ea"/>
              </a:rPr>
              <a:t>（</a:t>
            </a:r>
            <a:r>
              <a:rPr lang="en-US" altLang="zh-CN" sz="2400" dirty="0">
                <a:latin typeface="+mn-ea"/>
                <a:ea typeface="+mn-ea"/>
              </a:rPr>
              <a:t>5</a:t>
            </a:r>
            <a:r>
              <a:rPr lang="zh-CN" altLang="zh-CN" sz="2400" dirty="0">
                <a:latin typeface="+mn-ea"/>
                <a:ea typeface="+mn-ea"/>
              </a:rPr>
              <a:t>）</a:t>
            </a:r>
            <a:r>
              <a:rPr lang="en-US" altLang="zh-CN" sz="2400" dirty="0">
                <a:latin typeface="+mn-ea"/>
                <a:ea typeface="+mn-ea"/>
              </a:rPr>
              <a:t>--</a:t>
            </a:r>
            <a:r>
              <a:rPr lang="en-US" altLang="zh-CN" sz="2400" dirty="0" err="1">
                <a:latin typeface="+mn-ea"/>
                <a:ea typeface="+mn-ea"/>
              </a:rPr>
              <a:t>blkio</a:t>
            </a:r>
            <a:r>
              <a:rPr lang="en-US" altLang="zh-CN" sz="2400" dirty="0">
                <a:latin typeface="+mn-ea"/>
                <a:ea typeface="+mn-ea"/>
              </a:rPr>
              <a:t>-weight</a:t>
            </a:r>
            <a:r>
              <a:rPr lang="zh-CN" altLang="zh-CN" sz="2400" dirty="0">
                <a:latin typeface="+mn-ea"/>
                <a:ea typeface="+mn-ea"/>
              </a:rPr>
              <a:t>：容器默认磁盘</a:t>
            </a:r>
            <a:r>
              <a:rPr lang="en-US" altLang="zh-CN" sz="2400" dirty="0">
                <a:latin typeface="+mn-ea"/>
                <a:ea typeface="+mn-ea"/>
              </a:rPr>
              <a:t>I/O</a:t>
            </a:r>
            <a:r>
              <a:rPr lang="zh-CN" altLang="zh-CN" sz="2400" dirty="0">
                <a:latin typeface="+mn-ea"/>
                <a:ea typeface="+mn-ea"/>
              </a:rPr>
              <a:t>的加权值，有效值为</a:t>
            </a:r>
            <a:r>
              <a:rPr lang="en-US" altLang="zh-CN" sz="2400" dirty="0">
                <a:latin typeface="+mn-ea"/>
                <a:ea typeface="+mn-ea"/>
              </a:rPr>
              <a:t>10</a:t>
            </a:r>
            <a:r>
              <a:rPr lang="zh-CN" altLang="zh-CN" sz="2400" dirty="0">
                <a:latin typeface="+mn-ea"/>
                <a:ea typeface="+mn-ea"/>
              </a:rPr>
              <a:t>～</a:t>
            </a:r>
            <a:r>
              <a:rPr lang="en-US" altLang="zh-CN" sz="2400" dirty="0">
                <a:latin typeface="+mn-ea"/>
                <a:ea typeface="+mn-ea"/>
              </a:rPr>
              <a:t>100</a:t>
            </a:r>
            <a:r>
              <a:rPr lang="zh-CN" altLang="zh-CN" sz="2400" dirty="0">
                <a:latin typeface="+mn-ea"/>
                <a:ea typeface="+mn-ea"/>
              </a:rPr>
              <a:t>。</a:t>
            </a:r>
          </a:p>
          <a:p>
            <a:pPr>
              <a:lnSpc>
                <a:spcPct val="150000"/>
              </a:lnSpc>
            </a:pPr>
            <a:r>
              <a:rPr lang="zh-CN" altLang="zh-CN" sz="2400" dirty="0">
                <a:latin typeface="+mn-ea"/>
                <a:ea typeface="+mn-ea"/>
              </a:rPr>
              <a:t>（</a:t>
            </a:r>
            <a:r>
              <a:rPr lang="en-US" altLang="zh-CN" sz="2400" dirty="0">
                <a:latin typeface="+mn-ea"/>
                <a:ea typeface="+mn-ea"/>
              </a:rPr>
              <a:t>6</a:t>
            </a:r>
            <a:r>
              <a:rPr lang="zh-CN" altLang="zh-CN" sz="2400" dirty="0">
                <a:latin typeface="+mn-ea"/>
                <a:ea typeface="+mn-ea"/>
              </a:rPr>
              <a:t>）</a:t>
            </a:r>
            <a:r>
              <a:rPr lang="en-US" altLang="zh-CN" sz="2400" dirty="0">
                <a:latin typeface="+mn-ea"/>
                <a:ea typeface="+mn-ea"/>
              </a:rPr>
              <a:t>--</a:t>
            </a:r>
            <a:r>
              <a:rPr lang="en-US" altLang="zh-CN" sz="2400" dirty="0" err="1">
                <a:latin typeface="+mn-ea"/>
                <a:ea typeface="+mn-ea"/>
              </a:rPr>
              <a:t>blkio</a:t>
            </a:r>
            <a:r>
              <a:rPr lang="en-US" altLang="zh-CN" sz="2400" dirty="0">
                <a:latin typeface="+mn-ea"/>
                <a:ea typeface="+mn-ea"/>
              </a:rPr>
              <a:t>-weight-device</a:t>
            </a:r>
            <a:r>
              <a:rPr lang="zh-CN" altLang="zh-CN" sz="2400" dirty="0">
                <a:latin typeface="+mn-ea"/>
                <a:ea typeface="+mn-ea"/>
              </a:rPr>
              <a:t>：针对特定设备的</a:t>
            </a:r>
            <a:r>
              <a:rPr lang="en-US" altLang="zh-CN" sz="2400" dirty="0">
                <a:latin typeface="+mn-ea"/>
                <a:ea typeface="+mn-ea"/>
              </a:rPr>
              <a:t>I/O</a:t>
            </a:r>
            <a:r>
              <a:rPr lang="zh-CN" altLang="zh-CN" sz="2400" dirty="0">
                <a:latin typeface="+mn-ea"/>
                <a:ea typeface="+mn-ea"/>
              </a:rPr>
              <a:t>加权控制，其格式为</a:t>
            </a:r>
            <a:r>
              <a:rPr lang="en-US" altLang="zh-CN" sz="2400" dirty="0">
                <a:latin typeface="+mn-ea"/>
                <a:ea typeface="+mn-ea"/>
              </a:rPr>
              <a:t>DEVICE_ NAME: WEIGHT</a:t>
            </a:r>
            <a:r>
              <a:rPr lang="zh-CN" altLang="zh-CN" sz="2400" dirty="0">
                <a:latin typeface="+mn-ea"/>
                <a:ea typeface="+mn-ea"/>
              </a:rPr>
              <a:t>。</a:t>
            </a:r>
          </a:p>
          <a:p>
            <a:pPr>
              <a:lnSpc>
                <a:spcPct val="150000"/>
              </a:lnSpc>
            </a:pPr>
            <a:r>
              <a:rPr lang="zh-CN" altLang="zh-CN" sz="2400" dirty="0">
                <a:latin typeface="+mn-ea"/>
                <a:ea typeface="+mn-ea"/>
              </a:rPr>
              <a:t>例如，创建容器，限制容器的写速度为</a:t>
            </a:r>
            <a:r>
              <a:rPr lang="en-US" altLang="zh-CN" sz="2400" dirty="0">
                <a:latin typeface="+mn-ea"/>
                <a:ea typeface="+mn-ea"/>
              </a:rPr>
              <a:t>1MB/s</a:t>
            </a:r>
            <a:r>
              <a:rPr lang="zh-CN" altLang="zh-CN" sz="2400" dirty="0">
                <a:latin typeface="+mn-ea"/>
                <a:ea typeface="+mn-ea"/>
              </a:rPr>
              <a:t>，其代码如下。</a:t>
            </a:r>
          </a:p>
          <a:p>
            <a:pPr>
              <a:lnSpc>
                <a:spcPct val="150000"/>
              </a:lnSpc>
            </a:pPr>
            <a:r>
              <a:rPr lang="en-US" altLang="zh-CN" sz="2000" dirty="0">
                <a:latin typeface="+mn-ea"/>
                <a:ea typeface="+mn-ea"/>
              </a:rPr>
              <a:t>[</a:t>
            </a:r>
            <a:r>
              <a:rPr lang="en-US" altLang="zh-CN" sz="2000" dirty="0" err="1">
                <a:latin typeface="+mn-ea"/>
                <a:ea typeface="+mn-ea"/>
              </a:rPr>
              <a:t>root@localhost</a:t>
            </a:r>
            <a:r>
              <a:rPr lang="en-US" altLang="zh-CN" sz="2000" dirty="0">
                <a:latin typeface="+mn-ea"/>
                <a:ea typeface="+mn-ea"/>
              </a:rPr>
              <a:t> </a:t>
            </a:r>
            <a:r>
              <a:rPr lang="zh-CN" altLang="zh-CN" sz="2000" dirty="0">
                <a:latin typeface="+mn-ea"/>
                <a:ea typeface="+mn-ea"/>
              </a:rPr>
              <a:t>～</a:t>
            </a:r>
            <a:r>
              <a:rPr lang="en-US" altLang="zh-CN" sz="2000" dirty="0">
                <a:latin typeface="+mn-ea"/>
                <a:ea typeface="+mn-ea"/>
              </a:rPr>
              <a:t>]# </a:t>
            </a:r>
            <a:r>
              <a:rPr lang="en-US" altLang="zh-CN" sz="2000" dirty="0" err="1">
                <a:latin typeface="+mn-ea"/>
                <a:ea typeface="+mn-ea"/>
              </a:rPr>
              <a:t>docker</a:t>
            </a:r>
            <a:r>
              <a:rPr lang="en-US" altLang="zh-CN" sz="2000" dirty="0">
                <a:latin typeface="+mn-ea"/>
                <a:ea typeface="+mn-ea"/>
              </a:rPr>
              <a:t> run -</a:t>
            </a:r>
            <a:r>
              <a:rPr lang="en-US" altLang="zh-CN" sz="2000" dirty="0" err="1">
                <a:latin typeface="+mn-ea"/>
                <a:ea typeface="+mn-ea"/>
              </a:rPr>
              <a:t>tid</a:t>
            </a:r>
            <a:r>
              <a:rPr lang="en-US" altLang="zh-CN" sz="2000" dirty="0">
                <a:latin typeface="+mn-ea"/>
                <a:ea typeface="+mn-ea"/>
              </a:rPr>
              <a:t> --name disk1 --device-write-bps /</a:t>
            </a:r>
            <a:r>
              <a:rPr lang="en-US" altLang="zh-CN" sz="2000" dirty="0" err="1">
                <a:latin typeface="+mn-ea"/>
                <a:ea typeface="+mn-ea"/>
              </a:rPr>
              <a:t>dev</a:t>
            </a:r>
            <a:r>
              <a:rPr lang="en-US" altLang="zh-CN" sz="2000" dirty="0">
                <a:latin typeface="+mn-ea"/>
                <a:ea typeface="+mn-ea"/>
              </a:rPr>
              <a:t>/sda:1mb </a:t>
            </a:r>
            <a:r>
              <a:rPr lang="en-US" altLang="zh-CN" sz="2000" dirty="0" err="1">
                <a:latin typeface="+mn-ea"/>
                <a:ea typeface="+mn-ea"/>
              </a:rPr>
              <a:t>busybox</a:t>
            </a:r>
            <a:endParaRPr lang="en-US" altLang="zh-CN" sz="2000" dirty="0">
              <a:latin typeface="+mn-ea"/>
              <a:ea typeface="+mn-ea"/>
            </a:endParaRPr>
          </a:p>
        </p:txBody>
      </p:sp>
      <p:sp>
        <p:nvSpPr>
          <p:cNvPr id="8" name="文本占位符 4"/>
          <p:cNvSpPr>
            <a:spLocks noGrp="1"/>
          </p:cNvSpPr>
          <p:nvPr>
            <p:ph type="body" sz="quarter" idx="11"/>
          </p:nvPr>
        </p:nvSpPr>
        <p:spPr>
          <a:xfrm>
            <a:off x="3023999" y="105223"/>
            <a:ext cx="6773144" cy="809178"/>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285421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6" y="1637949"/>
            <a:ext cx="11695723" cy="2308324"/>
          </a:xfrm>
          <a:prstGeom prst="rect">
            <a:avLst/>
          </a:prstGeom>
          <a:noFill/>
        </p:spPr>
        <p:txBody>
          <a:bodyPr wrap="square" rtlCol="0">
            <a:spAutoFit/>
          </a:bodyPr>
          <a:lstStyle/>
          <a:p>
            <a:pPr algn="just" fontAlgn="ctr">
              <a:lnSpc>
                <a:spcPct val="150000"/>
              </a:lnSpc>
            </a:pPr>
            <a:r>
              <a:rPr lang="zh-CN" altLang="en-US" sz="2400" dirty="0">
                <a:latin typeface="+mn-ea"/>
                <a:ea typeface="+mn-ea"/>
              </a:rPr>
              <a:t>实训目的</a:t>
            </a:r>
            <a:endParaRPr lang="en-US"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1</a:t>
            </a:r>
            <a:r>
              <a:rPr lang="zh-CN" altLang="zh-CN" sz="2400" dirty="0">
                <a:latin typeface="+mn-ea"/>
                <a:ea typeface="+mn-ea"/>
              </a:rPr>
              <a:t>）掌握利用</a:t>
            </a:r>
            <a:r>
              <a:rPr lang="en-US" altLang="zh-CN" sz="2400" dirty="0" err="1">
                <a:latin typeface="+mn-ea"/>
                <a:ea typeface="+mn-ea"/>
              </a:rPr>
              <a:t>CGroups</a:t>
            </a:r>
            <a:r>
              <a:rPr lang="zh-CN" altLang="zh-CN" sz="2400" dirty="0">
                <a:latin typeface="+mn-ea"/>
                <a:ea typeface="+mn-ea"/>
              </a:rPr>
              <a:t>实现</a:t>
            </a:r>
            <a:r>
              <a:rPr lang="en-US" altLang="zh-CN" sz="2400" dirty="0">
                <a:latin typeface="+mn-ea"/>
                <a:ea typeface="+mn-ea"/>
              </a:rPr>
              <a:t>CPU</a:t>
            </a:r>
            <a:r>
              <a:rPr lang="zh-CN" altLang="zh-CN" sz="2400" dirty="0">
                <a:latin typeface="+mn-ea"/>
                <a:ea typeface="+mn-ea"/>
              </a:rPr>
              <a:t>资源控制的方法。</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2</a:t>
            </a:r>
            <a:r>
              <a:rPr lang="zh-CN" altLang="zh-CN" sz="2400" dirty="0">
                <a:latin typeface="+mn-ea"/>
                <a:ea typeface="+mn-ea"/>
              </a:rPr>
              <a:t>）掌握利用</a:t>
            </a:r>
            <a:r>
              <a:rPr lang="en-US" altLang="zh-CN" sz="2400" dirty="0" err="1">
                <a:latin typeface="+mn-ea"/>
                <a:ea typeface="+mn-ea"/>
              </a:rPr>
              <a:t>CGroups</a:t>
            </a:r>
            <a:r>
              <a:rPr lang="zh-CN" altLang="zh-CN" sz="2400" dirty="0">
                <a:latin typeface="+mn-ea"/>
                <a:ea typeface="+mn-ea"/>
              </a:rPr>
              <a:t>实现内存资源控制的方法。</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3</a:t>
            </a:r>
            <a:r>
              <a:rPr lang="zh-CN" altLang="zh-CN" sz="2400" dirty="0">
                <a:latin typeface="+mn-ea"/>
                <a:ea typeface="+mn-ea"/>
              </a:rPr>
              <a:t>）掌握利用</a:t>
            </a:r>
            <a:r>
              <a:rPr lang="en-US" altLang="zh-CN" sz="2400" dirty="0" err="1">
                <a:latin typeface="+mn-ea"/>
                <a:ea typeface="+mn-ea"/>
              </a:rPr>
              <a:t>CGroups</a:t>
            </a:r>
            <a:r>
              <a:rPr lang="zh-CN" altLang="zh-CN" sz="2400" dirty="0">
                <a:latin typeface="+mn-ea"/>
                <a:ea typeface="+mn-ea"/>
              </a:rPr>
              <a:t>实现磁盘</a:t>
            </a:r>
            <a:r>
              <a:rPr lang="en-US" altLang="zh-CN" sz="2400" dirty="0">
                <a:latin typeface="+mn-ea"/>
                <a:ea typeface="+mn-ea"/>
              </a:rPr>
              <a:t>I/O</a:t>
            </a:r>
            <a:r>
              <a:rPr lang="zh-CN" altLang="zh-CN" sz="2400" dirty="0">
                <a:latin typeface="+mn-ea"/>
                <a:ea typeface="+mn-ea"/>
              </a:rPr>
              <a:t>控制的方法。</a:t>
            </a:r>
            <a:endParaRPr lang="en-US" altLang="zh-CN" sz="2400" dirty="0">
              <a:latin typeface="+mn-ea"/>
              <a:ea typeface="+mn-ea"/>
            </a:endParaRPr>
          </a:p>
        </p:txBody>
      </p:sp>
      <p:sp>
        <p:nvSpPr>
          <p:cNvPr id="5" name="文本占位符 4"/>
          <p:cNvSpPr>
            <a:spLocks noGrp="1"/>
          </p:cNvSpPr>
          <p:nvPr>
            <p:ph type="body" sz="quarter" idx="11"/>
          </p:nvPr>
        </p:nvSpPr>
        <p:spPr>
          <a:xfrm>
            <a:off x="2950140" y="346514"/>
            <a:ext cx="7291140" cy="812530"/>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12" name="文本占位符 11"/>
          <p:cNvSpPr>
            <a:spLocks noGrp="1"/>
          </p:cNvSpPr>
          <p:nvPr>
            <p:ph type="body" sz="quarter" idx="15"/>
          </p:nvPr>
        </p:nvSpPr>
        <p:spPr>
          <a:xfrm>
            <a:off x="3023999" y="1134920"/>
            <a:ext cx="6050990" cy="609600"/>
          </a:xfrm>
        </p:spPr>
        <p:txBody>
          <a:bodyPr/>
          <a:lstStyle/>
          <a:p>
            <a:r>
              <a:rPr lang="zh-CN" altLang="en-US" b="1" dirty="0"/>
              <a:t>项目实训  使用</a:t>
            </a:r>
            <a:r>
              <a:rPr lang="en-US" altLang="zh-CN" b="1" dirty="0" err="1"/>
              <a:t>CGroups</a:t>
            </a:r>
            <a:r>
              <a:rPr lang="zh-CN" altLang="en-US" b="1" dirty="0"/>
              <a:t>控制资源</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
        <p:nvSpPr>
          <p:cNvPr id="6" name="TextBox 2"/>
          <p:cNvSpPr txBox="1"/>
          <p:nvPr/>
        </p:nvSpPr>
        <p:spPr>
          <a:xfrm>
            <a:off x="496276" y="3842755"/>
            <a:ext cx="11695723" cy="2862322"/>
          </a:xfrm>
          <a:prstGeom prst="rect">
            <a:avLst/>
          </a:prstGeom>
          <a:noFill/>
        </p:spPr>
        <p:txBody>
          <a:bodyPr wrap="square" rtlCol="0">
            <a:spAutoFit/>
          </a:bodyPr>
          <a:lstStyle/>
          <a:p>
            <a:pPr algn="just" fontAlgn="ctr">
              <a:lnSpc>
                <a:spcPct val="150000"/>
              </a:lnSpc>
            </a:pPr>
            <a:r>
              <a:rPr lang="zh-CN" altLang="en-US" sz="2400" dirty="0">
                <a:latin typeface="+mn-ea"/>
                <a:ea typeface="+mn-ea"/>
              </a:rPr>
              <a:t>实训内容</a:t>
            </a:r>
            <a:endParaRPr lang="en-US"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1</a:t>
            </a:r>
            <a:r>
              <a:rPr lang="zh-CN" altLang="zh-CN" sz="2400" dirty="0">
                <a:latin typeface="+mn-ea"/>
                <a:ea typeface="+mn-ea"/>
              </a:rPr>
              <a:t>）利用</a:t>
            </a:r>
            <a:r>
              <a:rPr lang="en-US" altLang="zh-CN" sz="2400" dirty="0" err="1">
                <a:latin typeface="+mn-ea"/>
                <a:ea typeface="+mn-ea"/>
              </a:rPr>
              <a:t>busybox</a:t>
            </a:r>
            <a:r>
              <a:rPr lang="zh-CN" altLang="zh-CN" sz="2400" dirty="0">
                <a:latin typeface="+mn-ea"/>
                <a:ea typeface="+mn-ea"/>
              </a:rPr>
              <a:t>镜像生成容器，设置容器调度的周期为</a:t>
            </a:r>
            <a:r>
              <a:rPr lang="en-US" altLang="zh-CN" sz="2400" dirty="0">
                <a:latin typeface="+mn-ea"/>
                <a:ea typeface="+mn-ea"/>
              </a:rPr>
              <a:t>50000</a:t>
            </a:r>
            <a:r>
              <a:rPr lang="zh-CN" altLang="zh-CN" sz="2400" dirty="0">
                <a:latin typeface="+mn-ea"/>
                <a:ea typeface="+mn-ea"/>
              </a:rPr>
              <a:t>，将容器在每个周期内的</a:t>
            </a:r>
            <a:r>
              <a:rPr lang="en-US" altLang="zh-CN" sz="2400" dirty="0">
                <a:latin typeface="+mn-ea"/>
                <a:ea typeface="+mn-ea"/>
              </a:rPr>
              <a:t>CPU</a:t>
            </a:r>
            <a:r>
              <a:rPr lang="zh-CN" altLang="zh-CN" sz="2400" dirty="0">
                <a:latin typeface="+mn-ea"/>
                <a:ea typeface="+mn-ea"/>
              </a:rPr>
              <a:t>配额设置为</a:t>
            </a:r>
            <a:r>
              <a:rPr lang="en-US" altLang="zh-CN" sz="2400" dirty="0">
                <a:latin typeface="+mn-ea"/>
                <a:ea typeface="+mn-ea"/>
              </a:rPr>
              <a:t>25000</a:t>
            </a:r>
            <a:r>
              <a:rPr lang="zh-CN" altLang="zh-CN" sz="2400" dirty="0">
                <a:latin typeface="+mn-ea"/>
                <a:ea typeface="+mn-ea"/>
              </a:rPr>
              <a:t>。</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2</a:t>
            </a:r>
            <a:r>
              <a:rPr lang="zh-CN" altLang="zh-CN" sz="2400" dirty="0">
                <a:latin typeface="+mn-ea"/>
                <a:ea typeface="+mn-ea"/>
              </a:rPr>
              <a:t>）利用</a:t>
            </a:r>
            <a:r>
              <a:rPr lang="en-US" altLang="zh-CN" sz="2400" dirty="0" err="1">
                <a:latin typeface="+mn-ea"/>
                <a:ea typeface="+mn-ea"/>
              </a:rPr>
              <a:t>busybox</a:t>
            </a:r>
            <a:r>
              <a:rPr lang="zh-CN" altLang="zh-CN" sz="2400" dirty="0">
                <a:latin typeface="+mn-ea"/>
                <a:ea typeface="+mn-ea"/>
              </a:rPr>
              <a:t>镜像生成容器，将容器绑定到</a:t>
            </a:r>
            <a:r>
              <a:rPr lang="en-US" altLang="zh-CN" sz="2400" dirty="0">
                <a:latin typeface="+mn-ea"/>
                <a:ea typeface="+mn-ea"/>
              </a:rPr>
              <a:t>CPU1</a:t>
            </a:r>
            <a:r>
              <a:rPr lang="zh-CN" altLang="zh-CN" sz="2400" dirty="0">
                <a:latin typeface="+mn-ea"/>
                <a:ea typeface="+mn-ea"/>
              </a:rPr>
              <a:t>上执行，设置容器调度的周期和周期内的</a:t>
            </a:r>
            <a:r>
              <a:rPr lang="en-US" altLang="zh-CN" sz="2400" dirty="0">
                <a:latin typeface="+mn-ea"/>
                <a:ea typeface="+mn-ea"/>
              </a:rPr>
              <a:t>CPU</a:t>
            </a:r>
            <a:r>
              <a:rPr lang="zh-CN" altLang="zh-CN" sz="2400" dirty="0">
                <a:latin typeface="+mn-ea"/>
                <a:ea typeface="+mn-ea"/>
              </a:rPr>
              <a:t>配额为</a:t>
            </a:r>
            <a:r>
              <a:rPr lang="en-US" altLang="zh-CN" sz="2400" dirty="0">
                <a:latin typeface="+mn-ea"/>
                <a:ea typeface="+mn-ea"/>
              </a:rPr>
              <a:t>50000</a:t>
            </a:r>
            <a:r>
              <a:rPr lang="zh-CN" altLang="zh-CN" sz="2400" dirty="0">
                <a:latin typeface="+mn-ea"/>
                <a:ea typeface="+mn-ea"/>
              </a:rPr>
              <a:t>。</a:t>
            </a:r>
          </a:p>
        </p:txBody>
      </p:sp>
    </p:spTree>
    <p:extLst>
      <p:ext uri="{BB962C8B-B14F-4D97-AF65-F5344CB8AC3E}">
        <p14:creationId xmlns:p14="http://schemas.microsoft.com/office/powerpoint/2010/main" val="1975296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3970318"/>
          </a:xfrm>
          <a:prstGeom prst="rect">
            <a:avLst/>
          </a:prstGeom>
          <a:noFill/>
        </p:spPr>
        <p:txBody>
          <a:bodyPr wrap="square" rtlCol="0">
            <a:spAutoFit/>
          </a:bodyPr>
          <a:lstStyle/>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3</a:t>
            </a:r>
            <a:r>
              <a:rPr lang="zh-CN" altLang="zh-CN" sz="2400" dirty="0">
                <a:latin typeface="+mn-ea"/>
                <a:ea typeface="+mn-ea"/>
              </a:rPr>
              <a:t>）利用</a:t>
            </a:r>
            <a:r>
              <a:rPr lang="en-US" altLang="zh-CN" sz="2400" dirty="0" err="1">
                <a:latin typeface="+mn-ea"/>
                <a:ea typeface="+mn-ea"/>
              </a:rPr>
              <a:t>busybox</a:t>
            </a:r>
            <a:r>
              <a:rPr lang="zh-CN" altLang="zh-CN" sz="2400" dirty="0">
                <a:latin typeface="+mn-ea"/>
                <a:ea typeface="+mn-ea"/>
              </a:rPr>
              <a:t>镜像生成两个容器，设置第二个容器的</a:t>
            </a:r>
            <a:r>
              <a:rPr lang="en-US" altLang="zh-CN" sz="2400" dirty="0">
                <a:latin typeface="+mn-ea"/>
                <a:ea typeface="+mn-ea"/>
              </a:rPr>
              <a:t>CPU</a:t>
            </a:r>
            <a:r>
              <a:rPr lang="zh-CN" altLang="zh-CN" sz="2400" dirty="0">
                <a:latin typeface="+mn-ea"/>
                <a:ea typeface="+mn-ea"/>
              </a:rPr>
              <a:t>使用率是第一个容器的两倍。</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4</a:t>
            </a:r>
            <a:r>
              <a:rPr lang="zh-CN" altLang="zh-CN" sz="2400" dirty="0">
                <a:latin typeface="+mn-ea"/>
                <a:ea typeface="+mn-ea"/>
              </a:rPr>
              <a:t>）利用</a:t>
            </a:r>
            <a:r>
              <a:rPr lang="en-US" altLang="zh-CN" sz="2400" dirty="0" err="1">
                <a:latin typeface="+mn-ea"/>
                <a:ea typeface="+mn-ea"/>
              </a:rPr>
              <a:t>busybox</a:t>
            </a:r>
            <a:r>
              <a:rPr lang="zh-CN" altLang="zh-CN" sz="2400" dirty="0">
                <a:latin typeface="+mn-ea"/>
                <a:ea typeface="+mn-ea"/>
              </a:rPr>
              <a:t>镜像生成容器，设置容器使用的最大内存为</a:t>
            </a:r>
            <a:r>
              <a:rPr lang="en-US" altLang="zh-CN" sz="2400" dirty="0">
                <a:latin typeface="+mn-ea"/>
                <a:ea typeface="+mn-ea"/>
              </a:rPr>
              <a:t>256MB</a:t>
            </a:r>
            <a:r>
              <a:rPr lang="zh-CN" altLang="zh-CN" sz="2400" dirty="0">
                <a:latin typeface="+mn-ea"/>
                <a:ea typeface="+mn-ea"/>
              </a:rPr>
              <a:t>。</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5</a:t>
            </a:r>
            <a:r>
              <a:rPr lang="zh-CN" altLang="zh-CN" sz="2400" dirty="0">
                <a:latin typeface="+mn-ea"/>
                <a:ea typeface="+mn-ea"/>
              </a:rPr>
              <a:t>）利用</a:t>
            </a:r>
            <a:r>
              <a:rPr lang="en-US" altLang="zh-CN" sz="2400" dirty="0" err="1">
                <a:latin typeface="+mn-ea"/>
                <a:ea typeface="+mn-ea"/>
              </a:rPr>
              <a:t>busybox</a:t>
            </a:r>
            <a:r>
              <a:rPr lang="zh-CN" altLang="zh-CN" sz="2400" dirty="0">
                <a:latin typeface="+mn-ea"/>
                <a:ea typeface="+mn-ea"/>
              </a:rPr>
              <a:t>镜像生成容器，设置第二个容器读写磁盘的带宽是第一个容器的两倍。</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6</a:t>
            </a:r>
            <a:r>
              <a:rPr lang="zh-CN" altLang="zh-CN" sz="2400" dirty="0">
                <a:latin typeface="+mn-ea"/>
                <a:ea typeface="+mn-ea"/>
              </a:rPr>
              <a:t>）利用</a:t>
            </a:r>
            <a:r>
              <a:rPr lang="en-US" altLang="zh-CN" sz="2400" dirty="0" err="1">
                <a:latin typeface="+mn-ea"/>
                <a:ea typeface="+mn-ea"/>
              </a:rPr>
              <a:t>busybox</a:t>
            </a:r>
            <a:r>
              <a:rPr lang="zh-CN" altLang="zh-CN" sz="2400" dirty="0">
                <a:latin typeface="+mn-ea"/>
                <a:ea typeface="+mn-ea"/>
              </a:rPr>
              <a:t>镜像生成容器，设置容器写速度为</a:t>
            </a:r>
            <a:r>
              <a:rPr lang="en-US" altLang="zh-CN" sz="2400" dirty="0">
                <a:latin typeface="+mn-ea"/>
                <a:ea typeface="+mn-ea"/>
              </a:rPr>
              <a:t>30 MB/s</a:t>
            </a:r>
            <a:r>
              <a:rPr lang="zh-CN" altLang="zh-CN" sz="2400" dirty="0">
                <a:latin typeface="+mn-ea"/>
                <a:ea typeface="+mn-ea"/>
              </a:rPr>
              <a:t>。</a:t>
            </a:r>
            <a:br>
              <a:rPr lang="en-US" altLang="zh-CN" sz="2400" dirty="0">
                <a:latin typeface="+mn-ea"/>
                <a:ea typeface="+mn-ea"/>
              </a:rPr>
            </a:br>
            <a:endParaRPr lang="en-US" altLang="zh-CN" sz="2400" dirty="0">
              <a:latin typeface="+mn-ea"/>
              <a:ea typeface="+mn-ea"/>
            </a:endParaRPr>
          </a:p>
        </p:txBody>
      </p:sp>
      <p:sp>
        <p:nvSpPr>
          <p:cNvPr id="5" name="文本占位符 4"/>
          <p:cNvSpPr>
            <a:spLocks noGrp="1"/>
          </p:cNvSpPr>
          <p:nvPr>
            <p:ph type="body" sz="quarter" idx="11"/>
          </p:nvPr>
        </p:nvSpPr>
        <p:spPr>
          <a:xfrm>
            <a:off x="2950140" y="346514"/>
            <a:ext cx="7291140" cy="812530"/>
          </a:xfrm>
        </p:spPr>
        <p:txBody>
          <a:bodyPr/>
          <a:lstStyle/>
          <a:p>
            <a:r>
              <a:rPr lang="zh-CN" altLang="en-US" dirty="0"/>
              <a:t>任务</a:t>
            </a:r>
            <a:r>
              <a:rPr lang="en-US" altLang="zh-CN" dirty="0"/>
              <a:t>3.2 </a:t>
            </a:r>
            <a:r>
              <a:rPr lang="en-US" altLang="zh-CN" dirty="0" err="1"/>
              <a:t>Docker</a:t>
            </a:r>
            <a:r>
              <a:rPr lang="zh-CN" altLang="en-US" dirty="0"/>
              <a:t>容器资源控制</a:t>
            </a:r>
            <a:endParaRPr lang="zh-CN" altLang="zh-CN" dirty="0"/>
          </a:p>
        </p:txBody>
      </p:sp>
      <p:sp>
        <p:nvSpPr>
          <p:cNvPr id="12" name="文本占位符 11"/>
          <p:cNvSpPr>
            <a:spLocks noGrp="1"/>
          </p:cNvSpPr>
          <p:nvPr>
            <p:ph type="body" sz="quarter" idx="15"/>
          </p:nvPr>
        </p:nvSpPr>
        <p:spPr>
          <a:xfrm>
            <a:off x="3023999" y="1134920"/>
            <a:ext cx="6050990" cy="609600"/>
          </a:xfrm>
        </p:spPr>
        <p:txBody>
          <a:bodyPr/>
          <a:lstStyle/>
          <a:p>
            <a:r>
              <a:rPr lang="zh-CN" altLang="en-US" b="1" dirty="0"/>
              <a:t>项目实训  使用</a:t>
            </a:r>
            <a:r>
              <a:rPr lang="en-US" altLang="zh-CN" b="1" dirty="0" err="1"/>
              <a:t>CGroups</a:t>
            </a:r>
            <a:r>
              <a:rPr lang="zh-CN" altLang="en-US" b="1" dirty="0"/>
              <a:t>控制资源</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3.2</a:t>
            </a:r>
            <a:endParaRPr lang="zh-CN" altLang="en-US" sz="4000" dirty="0"/>
          </a:p>
        </p:txBody>
      </p:sp>
    </p:spTree>
    <p:extLst>
      <p:ext uri="{BB962C8B-B14F-4D97-AF65-F5344CB8AC3E}">
        <p14:creationId xmlns:p14="http://schemas.microsoft.com/office/powerpoint/2010/main" val="1521391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4709609" y="2501900"/>
            <a:ext cx="2334293" cy="2754665"/>
          </a:xfrm>
        </p:spPr>
        <p:txBody>
          <a:bodyPr/>
          <a:lstStyle/>
          <a:p>
            <a:r>
              <a:rPr lang="en-US" altLang="zh-CN" dirty="0"/>
              <a:t>Thank</a:t>
            </a:r>
          </a:p>
          <a:p>
            <a:r>
              <a:rPr lang="en-US" altLang="zh-CN" dirty="0"/>
              <a:t>YOU!</a:t>
            </a:r>
            <a:endParaRPr lang="zh-CN" altLang="en-US" dirty="0"/>
          </a:p>
        </p:txBody>
      </p:sp>
    </p:spTree>
    <p:extLst>
      <p:ext uri="{BB962C8B-B14F-4D97-AF65-F5344CB8AC3E}">
        <p14:creationId xmlns:p14="http://schemas.microsoft.com/office/powerpoint/2010/main" val="362774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组合 47"/>
          <p:cNvGrpSpPr/>
          <p:nvPr/>
        </p:nvGrpSpPr>
        <p:grpSpPr>
          <a:xfrm>
            <a:off x="4500486" y="1352729"/>
            <a:ext cx="7167907" cy="1652978"/>
            <a:chOff x="2634569" y="1567519"/>
            <a:chExt cx="7167907" cy="1652978"/>
          </a:xfrm>
        </p:grpSpPr>
        <p:sp>
          <p:nvSpPr>
            <p:cNvPr id="70" name="文本框 61"/>
            <p:cNvSpPr>
              <a:spLocks noChangeArrowheads="1"/>
            </p:cNvSpPr>
            <p:nvPr/>
          </p:nvSpPr>
          <p:spPr bwMode="auto">
            <a:xfrm>
              <a:off x="4596683" y="2617302"/>
              <a:ext cx="52057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a:ea typeface="宋体" panose="02010600030101010101" pitchFamily="2" charset="-122"/>
                </a:defRPr>
              </a:lvl1pPr>
              <a:lvl2pPr marL="742950" indent="-285750">
                <a:defRPr>
                  <a:solidFill>
                    <a:schemeClr val="tx1"/>
                  </a:solidFill>
                  <a:latin typeface="Calibri"/>
                  <a:ea typeface="宋体" panose="02010600030101010101" pitchFamily="2" charset="-122"/>
                </a:defRPr>
              </a:lvl2pPr>
              <a:lvl3pPr marL="1143000" indent="-228600">
                <a:defRPr>
                  <a:solidFill>
                    <a:schemeClr val="tx1"/>
                  </a:solidFill>
                  <a:latin typeface="Calibri"/>
                  <a:ea typeface="宋体" panose="02010600030101010101" pitchFamily="2" charset="-122"/>
                </a:defRPr>
              </a:lvl3pPr>
              <a:lvl4pPr marL="1600200" indent="-228600">
                <a:defRPr>
                  <a:solidFill>
                    <a:schemeClr val="tx1"/>
                  </a:solidFill>
                  <a:latin typeface="Calibri"/>
                  <a:ea typeface="宋体" panose="02010600030101010101" pitchFamily="2" charset="-122"/>
                </a:defRPr>
              </a:lvl4pPr>
              <a:lvl5pPr marL="2057400" indent="-228600">
                <a:defRPr>
                  <a:solidFill>
                    <a:schemeClr val="tx1"/>
                  </a:solidFill>
                  <a:latin typeface="Calibri"/>
                  <a:ea typeface="宋体" panose="02010600030101010101" pitchFamily="2" charset="-122"/>
                </a:defRPr>
              </a:lvl5pPr>
              <a:lvl6pPr marL="2514600" indent="-228600" fontAlgn="base">
                <a:spcBef>
                  <a:spcPct val="0"/>
                </a:spcBef>
                <a:spcAft>
                  <a:spcPct val="0"/>
                </a:spcAft>
                <a:defRPr>
                  <a:solidFill>
                    <a:schemeClr val="tx1"/>
                  </a:solidFill>
                  <a:latin typeface="Calibri"/>
                  <a:ea typeface="宋体" panose="02010600030101010101" pitchFamily="2" charset="-122"/>
                </a:defRPr>
              </a:lvl6pPr>
              <a:lvl7pPr marL="2971800" indent="-228600" fontAlgn="base">
                <a:spcBef>
                  <a:spcPct val="0"/>
                </a:spcBef>
                <a:spcAft>
                  <a:spcPct val="0"/>
                </a:spcAft>
                <a:defRPr>
                  <a:solidFill>
                    <a:schemeClr val="tx1"/>
                  </a:solidFill>
                  <a:latin typeface="Calibri"/>
                  <a:ea typeface="宋体" panose="02010600030101010101" pitchFamily="2" charset="-122"/>
                </a:defRPr>
              </a:lvl7pPr>
              <a:lvl8pPr marL="3429000" indent="-228600" fontAlgn="base">
                <a:spcBef>
                  <a:spcPct val="0"/>
                </a:spcBef>
                <a:spcAft>
                  <a:spcPct val="0"/>
                </a:spcAft>
                <a:defRPr>
                  <a:solidFill>
                    <a:schemeClr val="tx1"/>
                  </a:solidFill>
                  <a:latin typeface="Calibri"/>
                  <a:ea typeface="宋体" panose="02010600030101010101" pitchFamily="2" charset="-122"/>
                </a:defRPr>
              </a:lvl8pPr>
              <a:lvl9pPr marL="3886200" indent="-228600" fontAlgn="base">
                <a:spcBef>
                  <a:spcPct val="0"/>
                </a:spcBef>
                <a:spcAft>
                  <a:spcPct val="0"/>
                </a:spcAft>
                <a:defRPr>
                  <a:solidFill>
                    <a:schemeClr val="tx1"/>
                  </a:solidFill>
                  <a:latin typeface="Calibri"/>
                  <a:ea typeface="宋体" panose="02010600030101010101" pitchFamily="2" charset="-122"/>
                </a:defRPr>
              </a:lvl9pPr>
            </a:lstStyle>
            <a:p>
              <a:pPr eaLnBrk="1" hangingPunct="1"/>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认识</a:t>
              </a:r>
              <a:r>
                <a:rPr lang="en-US" altLang="zh-CN" sz="2800" b="1" spc="300" dirty="0" err="1">
                  <a:solidFill>
                    <a:srgbClr val="00B0F0"/>
                  </a:solidFill>
                  <a:latin typeface="微软雅黑" panose="020B0503020204020204" pitchFamily="34" charset="-122"/>
                  <a:ea typeface="微软雅黑" panose="020B0503020204020204" pitchFamily="34" charset="-122"/>
                  <a:sym typeface="方正兰亭超细黑简体"/>
                </a:rPr>
                <a:t>Docker</a:t>
              </a:r>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容器</a:t>
              </a:r>
            </a:p>
          </p:txBody>
        </p:sp>
        <p:sp>
          <p:nvSpPr>
            <p:cNvPr id="35" name="矩形 34"/>
            <p:cNvSpPr/>
            <p:nvPr/>
          </p:nvSpPr>
          <p:spPr>
            <a:xfrm>
              <a:off x="2634569" y="1567519"/>
              <a:ext cx="1872208" cy="15121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0" name="文本框 39"/>
            <p:cNvSpPr txBox="1"/>
            <p:nvPr/>
          </p:nvSpPr>
          <p:spPr>
            <a:xfrm>
              <a:off x="3429102" y="2389500"/>
              <a:ext cx="1120820"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3.1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24168" y="2711384"/>
              <a:ext cx="697627"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p>
          </p:txBody>
        </p:sp>
      </p:grpSp>
      <p:grpSp>
        <p:nvGrpSpPr>
          <p:cNvPr id="49" name="组合 48"/>
          <p:cNvGrpSpPr/>
          <p:nvPr/>
        </p:nvGrpSpPr>
        <p:grpSpPr>
          <a:xfrm>
            <a:off x="5579986" y="3070131"/>
            <a:ext cx="6426483" cy="1645402"/>
            <a:chOff x="2638525" y="3259707"/>
            <a:chExt cx="6426483" cy="1645402"/>
          </a:xfrm>
        </p:grpSpPr>
        <p:sp>
          <p:nvSpPr>
            <p:cNvPr id="68" name="文本框 61"/>
            <p:cNvSpPr>
              <a:spLocks noChangeArrowheads="1"/>
            </p:cNvSpPr>
            <p:nvPr/>
          </p:nvSpPr>
          <p:spPr bwMode="auto">
            <a:xfrm>
              <a:off x="4582169" y="4277047"/>
              <a:ext cx="44828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a:ea typeface="宋体" panose="02010600030101010101" pitchFamily="2" charset="-122"/>
                </a:defRPr>
              </a:lvl1pPr>
              <a:lvl2pPr marL="742950" indent="-285750">
                <a:defRPr>
                  <a:solidFill>
                    <a:schemeClr val="tx1"/>
                  </a:solidFill>
                  <a:latin typeface="Calibri"/>
                  <a:ea typeface="宋体" panose="02010600030101010101" pitchFamily="2" charset="-122"/>
                </a:defRPr>
              </a:lvl2pPr>
              <a:lvl3pPr marL="1143000" indent="-228600">
                <a:defRPr>
                  <a:solidFill>
                    <a:schemeClr val="tx1"/>
                  </a:solidFill>
                  <a:latin typeface="Calibri"/>
                  <a:ea typeface="宋体" panose="02010600030101010101" pitchFamily="2" charset="-122"/>
                </a:defRPr>
              </a:lvl3pPr>
              <a:lvl4pPr marL="1600200" indent="-228600">
                <a:defRPr>
                  <a:solidFill>
                    <a:schemeClr val="tx1"/>
                  </a:solidFill>
                  <a:latin typeface="Calibri"/>
                  <a:ea typeface="宋体" panose="02010600030101010101" pitchFamily="2" charset="-122"/>
                </a:defRPr>
              </a:lvl4pPr>
              <a:lvl5pPr marL="2057400" indent="-228600">
                <a:defRPr>
                  <a:solidFill>
                    <a:schemeClr val="tx1"/>
                  </a:solidFill>
                  <a:latin typeface="Calibri"/>
                  <a:ea typeface="宋体" panose="02010600030101010101" pitchFamily="2" charset="-122"/>
                </a:defRPr>
              </a:lvl5pPr>
              <a:lvl6pPr marL="2514600" indent="-228600" fontAlgn="base">
                <a:spcBef>
                  <a:spcPct val="0"/>
                </a:spcBef>
                <a:spcAft>
                  <a:spcPct val="0"/>
                </a:spcAft>
                <a:defRPr>
                  <a:solidFill>
                    <a:schemeClr val="tx1"/>
                  </a:solidFill>
                  <a:latin typeface="Calibri"/>
                  <a:ea typeface="宋体" panose="02010600030101010101" pitchFamily="2" charset="-122"/>
                </a:defRPr>
              </a:lvl6pPr>
              <a:lvl7pPr marL="2971800" indent="-228600" fontAlgn="base">
                <a:spcBef>
                  <a:spcPct val="0"/>
                </a:spcBef>
                <a:spcAft>
                  <a:spcPct val="0"/>
                </a:spcAft>
                <a:defRPr>
                  <a:solidFill>
                    <a:schemeClr val="tx1"/>
                  </a:solidFill>
                  <a:latin typeface="Calibri"/>
                  <a:ea typeface="宋体" panose="02010600030101010101" pitchFamily="2" charset="-122"/>
                </a:defRPr>
              </a:lvl7pPr>
              <a:lvl8pPr marL="3429000" indent="-228600" fontAlgn="base">
                <a:spcBef>
                  <a:spcPct val="0"/>
                </a:spcBef>
                <a:spcAft>
                  <a:spcPct val="0"/>
                </a:spcAft>
                <a:defRPr>
                  <a:solidFill>
                    <a:schemeClr val="tx1"/>
                  </a:solidFill>
                  <a:latin typeface="Calibri"/>
                  <a:ea typeface="宋体" panose="02010600030101010101" pitchFamily="2" charset="-122"/>
                </a:defRPr>
              </a:lvl8pPr>
              <a:lvl9pPr marL="3886200" indent="-228600" fontAlgn="base">
                <a:spcBef>
                  <a:spcPct val="0"/>
                </a:spcBef>
                <a:spcAft>
                  <a:spcPct val="0"/>
                </a:spcAft>
                <a:defRPr>
                  <a:solidFill>
                    <a:schemeClr val="tx1"/>
                  </a:solidFill>
                  <a:latin typeface="Calibri"/>
                  <a:ea typeface="宋体" panose="02010600030101010101" pitchFamily="2" charset="-122"/>
                </a:defRPr>
              </a:lvl9pPr>
            </a:lstStyle>
            <a:p>
              <a:pPr eaLnBrk="1" hangingPunct="1"/>
              <a:r>
                <a:rPr lang="en-US" altLang="zh-CN" sz="2800" b="1" spc="300" dirty="0" err="1">
                  <a:solidFill>
                    <a:srgbClr val="37CBFF"/>
                  </a:solidFill>
                  <a:latin typeface="微软雅黑" panose="020B0503020204020204" pitchFamily="34" charset="-122"/>
                  <a:ea typeface="微软雅黑" panose="020B0503020204020204" pitchFamily="34" charset="-122"/>
                  <a:sym typeface="方正兰亭超细黑简体"/>
                </a:rPr>
                <a:t>Docker</a:t>
              </a:r>
              <a:r>
                <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rPr>
                <a:t>容器资源控制</a:t>
              </a:r>
            </a:p>
          </p:txBody>
        </p:sp>
        <p:sp>
          <p:nvSpPr>
            <p:cNvPr id="36" name="矩形 35"/>
            <p:cNvSpPr/>
            <p:nvPr/>
          </p:nvSpPr>
          <p:spPr>
            <a:xfrm>
              <a:off x="2638525" y="3259707"/>
              <a:ext cx="1872208" cy="1512168"/>
            </a:xfrm>
            <a:prstGeom prst="rect">
              <a:avLst/>
            </a:prstGeom>
            <a:solidFill>
              <a:srgbClr val="3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3444733" y="4074112"/>
              <a:ext cx="1254022"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3.2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826547" y="4395996"/>
              <a:ext cx="697627"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p>
          </p:txBody>
        </p:sp>
      </p:grpSp>
      <p:sp>
        <p:nvSpPr>
          <p:cNvPr id="77" name="文本框 76"/>
          <p:cNvSpPr txBox="1"/>
          <p:nvPr/>
        </p:nvSpPr>
        <p:spPr>
          <a:xfrm>
            <a:off x="1691333" y="4023040"/>
            <a:ext cx="1837170" cy="461665"/>
          </a:xfrm>
          <a:prstGeom prst="rect">
            <a:avLst/>
          </a:prstGeom>
          <a:noFill/>
          <a:effectLst/>
        </p:spPr>
        <p:txBody>
          <a:bodyPr wrap="none" rtlCol="0">
            <a:spAutoFit/>
          </a:bodyPr>
          <a:lstStyle/>
          <a:p>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概述</a:t>
            </a:r>
          </a:p>
        </p:txBody>
      </p:sp>
      <p:sp>
        <p:nvSpPr>
          <p:cNvPr id="25" name="文本框 24"/>
          <p:cNvSpPr txBox="1"/>
          <p:nvPr/>
        </p:nvSpPr>
        <p:spPr>
          <a:xfrm>
            <a:off x="1691333" y="3192043"/>
            <a:ext cx="1795684" cy="830997"/>
          </a:xfrm>
          <a:prstGeom prst="rect">
            <a:avLst/>
          </a:prstGeom>
          <a:noFill/>
          <a:effectLst/>
        </p:spPr>
        <p:txBody>
          <a:bodyPr wrap="none" rtlCol="0">
            <a:spAutoFit/>
          </a:bodyPr>
          <a:lstStyle/>
          <a:p>
            <a:r>
              <a:rPr lang="zh-CN" altLang="en-US" sz="4800" b="1">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项目</a:t>
            </a:r>
            <a:r>
              <a:rPr lang="en-US" altLang="zh-CN"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1</a:t>
            </a:r>
            <a:endPar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6"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277623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2677656"/>
          </a:xfrm>
          <a:prstGeom prst="rect">
            <a:avLst/>
          </a:prstGeom>
          <a:noFill/>
        </p:spPr>
        <p:txBody>
          <a:bodyPr wrap="square" rtlCol="0">
            <a:spAutoFit/>
          </a:bodyPr>
          <a:lstStyle/>
          <a:p>
            <a:pPr indent="720000" algn="just" fontAlgn="ctr">
              <a:lnSpc>
                <a:spcPct val="150000"/>
              </a:lnSpc>
            </a:pPr>
            <a:r>
              <a:rPr lang="zh-CN" altLang="zh-CN" sz="2800" dirty="0">
                <a:latin typeface="+mn-ea"/>
                <a:ea typeface="+mn-ea"/>
              </a:rPr>
              <a:t>小王编写完</a:t>
            </a:r>
            <a:r>
              <a:rPr lang="en-US" altLang="zh-CN" sz="2800" dirty="0" err="1">
                <a:latin typeface="+mn-ea"/>
                <a:ea typeface="+mn-ea"/>
              </a:rPr>
              <a:t>Docker</a:t>
            </a:r>
            <a:r>
              <a:rPr lang="zh-CN" altLang="zh-CN" sz="2800" dirty="0">
                <a:latin typeface="+mn-ea"/>
                <a:ea typeface="+mn-ea"/>
              </a:rPr>
              <a:t>容器基础操作手册后，考虑到基础操作手册中只包含对容器的基本操作和维护的内容，为了让同事们更高效地使用容器，小王决定在基础操作手册中添加关于对容器资源控制的内容，并通过实例说明。</a:t>
            </a:r>
            <a:endParaRPr lang="en-US" altLang="zh-CN" sz="2800" dirty="0">
              <a:latin typeface="+mn-ea"/>
              <a:ea typeface="+mn-ea"/>
            </a:endParaRPr>
          </a:p>
        </p:txBody>
      </p:sp>
      <p:sp>
        <p:nvSpPr>
          <p:cNvPr id="5"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12" name="文本占位符 11"/>
          <p:cNvSpPr>
            <a:spLocks noGrp="1"/>
          </p:cNvSpPr>
          <p:nvPr>
            <p:ph type="body" sz="quarter" idx="15"/>
          </p:nvPr>
        </p:nvSpPr>
        <p:spPr>
          <a:xfrm>
            <a:off x="3023999" y="914401"/>
            <a:ext cx="4549775" cy="609600"/>
          </a:xfrm>
        </p:spPr>
        <p:txBody>
          <a:bodyPr/>
          <a:lstStyle/>
          <a:p>
            <a:r>
              <a:rPr lang="zh-CN" altLang="en-US" sz="3200" b="1" dirty="0"/>
              <a:t>任务要求</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47208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40755"/>
            <a:ext cx="11884409" cy="5170646"/>
          </a:xfrm>
          <a:prstGeom prst="rect">
            <a:avLst/>
          </a:prstGeom>
          <a:noFill/>
        </p:spPr>
        <p:txBody>
          <a:bodyPr wrap="square" rtlCol="0">
            <a:spAutoFit/>
          </a:bodyPr>
          <a:lstStyle/>
          <a:p>
            <a:pPr>
              <a:lnSpc>
                <a:spcPct val="150000"/>
              </a:lnSpc>
            </a:pPr>
            <a:r>
              <a:rPr lang="en-US" altLang="zh-CN" sz="2200" dirty="0">
                <a:latin typeface="+mn-ea"/>
                <a:ea typeface="+mn-ea"/>
              </a:rPr>
              <a:t>3.1.1 </a:t>
            </a:r>
            <a:r>
              <a:rPr lang="en-US" altLang="zh-CN" sz="2200" dirty="0" err="1">
                <a:latin typeface="+mn-ea"/>
                <a:ea typeface="+mn-ea"/>
              </a:rPr>
              <a:t>Docker</a:t>
            </a:r>
            <a:r>
              <a:rPr lang="zh-CN" altLang="en-US" sz="2200" dirty="0">
                <a:latin typeface="+mn-ea"/>
                <a:ea typeface="+mn-ea"/>
              </a:rPr>
              <a:t>容器</a:t>
            </a:r>
            <a:endParaRPr lang="en-US" altLang="zh-CN" sz="2200" dirty="0">
              <a:latin typeface="+mn-ea"/>
              <a:ea typeface="+mn-ea"/>
            </a:endParaRPr>
          </a:p>
          <a:p>
            <a:pPr>
              <a:lnSpc>
                <a:spcPct val="150000"/>
              </a:lnSpc>
            </a:pPr>
            <a:r>
              <a:rPr lang="en-US" altLang="zh-CN" sz="2200" dirty="0">
                <a:latin typeface="+mn-ea"/>
                <a:ea typeface="+mn-ea"/>
              </a:rPr>
              <a:t>       </a:t>
            </a:r>
            <a:r>
              <a:rPr lang="zh-CN" altLang="zh-CN" sz="2200" dirty="0">
                <a:latin typeface="+mn-ea"/>
                <a:ea typeface="+mn-ea"/>
              </a:rPr>
              <a:t>容器是一个相对独立的运行环境，这一点类似于虚拟机，但是它不像虚拟机那样彻底。容器通过将软件与周围环境隔离开来，将外界的影响降为最小，如不能在容器内把宿主机上的资源全部消耗掉。</a:t>
            </a:r>
            <a:r>
              <a:rPr lang="en-US" altLang="zh-CN" sz="2200" dirty="0" err="1">
                <a:latin typeface="+mn-ea"/>
                <a:ea typeface="+mn-ea"/>
              </a:rPr>
              <a:t>Docker</a:t>
            </a:r>
            <a:r>
              <a:rPr lang="zh-CN" altLang="zh-CN" sz="2200" dirty="0">
                <a:latin typeface="+mn-ea"/>
                <a:ea typeface="+mn-ea"/>
              </a:rPr>
              <a:t>容器具有以下特点。</a:t>
            </a:r>
          </a:p>
          <a:p>
            <a:pPr>
              <a:lnSpc>
                <a:spcPct val="150000"/>
              </a:lnSpc>
            </a:pPr>
            <a:r>
              <a:rPr lang="en-US" altLang="zh-CN" sz="2200" dirty="0">
                <a:latin typeface="+mn-ea"/>
                <a:ea typeface="+mn-ea"/>
              </a:rPr>
              <a:t>     </a:t>
            </a:r>
            <a:r>
              <a:rPr lang="zh-CN" altLang="zh-CN" sz="2200" dirty="0">
                <a:latin typeface="+mn-ea"/>
                <a:ea typeface="+mn-ea"/>
              </a:rPr>
              <a:t>（</a:t>
            </a:r>
            <a:r>
              <a:rPr lang="en-US" altLang="zh-CN" sz="2200" dirty="0">
                <a:latin typeface="+mn-ea"/>
                <a:ea typeface="+mn-ea"/>
              </a:rPr>
              <a:t>1</a:t>
            </a:r>
            <a:r>
              <a:rPr lang="zh-CN" altLang="zh-CN" sz="2200" dirty="0">
                <a:latin typeface="+mn-ea"/>
                <a:ea typeface="+mn-ea"/>
              </a:rPr>
              <a:t>）轻量级：在一台机器上运行的</a:t>
            </a:r>
            <a:r>
              <a:rPr lang="en-US" altLang="zh-CN" sz="2200" dirty="0" err="1">
                <a:latin typeface="+mn-ea"/>
                <a:ea typeface="+mn-ea"/>
              </a:rPr>
              <a:t>Docker</a:t>
            </a:r>
            <a:r>
              <a:rPr lang="zh-CN" altLang="zh-CN" sz="2200" dirty="0">
                <a:latin typeface="+mn-ea"/>
                <a:ea typeface="+mn-ea"/>
              </a:rPr>
              <a:t>容器共享宿主机的操作系统内核，只需占用较少的资源。</a:t>
            </a:r>
          </a:p>
          <a:p>
            <a:pPr>
              <a:lnSpc>
                <a:spcPct val="150000"/>
              </a:lnSpc>
            </a:pPr>
            <a:r>
              <a:rPr lang="en-US" altLang="zh-CN" sz="2200" dirty="0">
                <a:latin typeface="+mn-ea"/>
                <a:ea typeface="+mn-ea"/>
              </a:rPr>
              <a:t>     </a:t>
            </a:r>
            <a:r>
              <a:rPr lang="zh-CN" altLang="zh-CN" sz="2200" dirty="0">
                <a:latin typeface="+mn-ea"/>
                <a:ea typeface="+mn-ea"/>
              </a:rPr>
              <a:t>（</a:t>
            </a:r>
            <a:r>
              <a:rPr lang="en-US" altLang="zh-CN" sz="2200" dirty="0">
                <a:latin typeface="+mn-ea"/>
                <a:ea typeface="+mn-ea"/>
              </a:rPr>
              <a:t>2</a:t>
            </a:r>
            <a:r>
              <a:rPr lang="zh-CN" altLang="zh-CN" sz="2200" dirty="0">
                <a:latin typeface="+mn-ea"/>
                <a:ea typeface="+mn-ea"/>
              </a:rPr>
              <a:t>）标准：</a:t>
            </a:r>
            <a:r>
              <a:rPr lang="en-US" altLang="zh-CN" sz="2200" dirty="0" err="1">
                <a:latin typeface="+mn-ea"/>
                <a:ea typeface="+mn-ea"/>
              </a:rPr>
              <a:t>Docker</a:t>
            </a:r>
            <a:r>
              <a:rPr lang="zh-CN" altLang="zh-CN" sz="2200" dirty="0">
                <a:latin typeface="+mn-ea"/>
                <a:ea typeface="+mn-ea"/>
              </a:rPr>
              <a:t>容器基于开放标准，适用于基于</a:t>
            </a:r>
            <a:r>
              <a:rPr lang="en-US" altLang="zh-CN" sz="2200" dirty="0">
                <a:latin typeface="+mn-ea"/>
                <a:ea typeface="+mn-ea"/>
              </a:rPr>
              <a:t>Linux</a:t>
            </a:r>
            <a:r>
              <a:rPr lang="zh-CN" altLang="zh-CN" sz="2200" dirty="0">
                <a:latin typeface="+mn-ea"/>
                <a:ea typeface="+mn-ea"/>
              </a:rPr>
              <a:t>和</a:t>
            </a:r>
            <a:r>
              <a:rPr lang="en-US" altLang="zh-CN" sz="2200" dirty="0">
                <a:latin typeface="+mn-ea"/>
                <a:ea typeface="+mn-ea"/>
              </a:rPr>
              <a:t>Windows</a:t>
            </a:r>
            <a:r>
              <a:rPr lang="zh-CN" altLang="zh-CN" sz="2200" dirty="0">
                <a:latin typeface="+mn-ea"/>
                <a:ea typeface="+mn-ea"/>
              </a:rPr>
              <a:t>的应用，在任何环境中都能够始终如一地运行。</a:t>
            </a:r>
          </a:p>
          <a:p>
            <a:pPr>
              <a:lnSpc>
                <a:spcPct val="150000"/>
              </a:lnSpc>
            </a:pPr>
            <a:r>
              <a:rPr lang="en-US" altLang="zh-CN" sz="2200" dirty="0">
                <a:latin typeface="+mn-ea"/>
                <a:ea typeface="+mn-ea"/>
              </a:rPr>
              <a:t>     </a:t>
            </a:r>
            <a:r>
              <a:rPr lang="zh-CN" altLang="zh-CN" sz="2200" dirty="0">
                <a:latin typeface="+mn-ea"/>
                <a:ea typeface="+mn-ea"/>
              </a:rPr>
              <a:t>（</a:t>
            </a:r>
            <a:r>
              <a:rPr lang="en-US" altLang="zh-CN" sz="2200" dirty="0">
                <a:latin typeface="+mn-ea"/>
                <a:ea typeface="+mn-ea"/>
              </a:rPr>
              <a:t>3</a:t>
            </a:r>
            <a:r>
              <a:rPr lang="zh-CN" altLang="zh-CN" sz="2200" dirty="0">
                <a:latin typeface="+mn-ea"/>
                <a:ea typeface="+mn-ea"/>
              </a:rPr>
              <a:t>）安全：</a:t>
            </a:r>
            <a:r>
              <a:rPr lang="en-US" altLang="zh-CN" sz="2200" dirty="0" err="1">
                <a:latin typeface="+mn-ea"/>
                <a:ea typeface="+mn-ea"/>
              </a:rPr>
              <a:t>Docker</a:t>
            </a:r>
            <a:r>
              <a:rPr lang="zh-CN" altLang="zh-CN" sz="2200" dirty="0">
                <a:latin typeface="+mn-ea"/>
                <a:ea typeface="+mn-ea"/>
              </a:rPr>
              <a:t>容器将应用程序彼此隔离并从底层基础架构中分离出来。</a:t>
            </a:r>
            <a:r>
              <a:rPr lang="en-US" altLang="zh-CN" sz="2200" dirty="0" err="1">
                <a:latin typeface="+mn-ea"/>
                <a:ea typeface="+mn-ea"/>
              </a:rPr>
              <a:t>Docker</a:t>
            </a:r>
            <a:r>
              <a:rPr lang="zh-CN" altLang="zh-CN" sz="2200" dirty="0">
                <a:latin typeface="+mn-ea"/>
                <a:ea typeface="+mn-ea"/>
              </a:rPr>
              <a:t>提供了最强大的默认隔离功能，可以将应用程序问题限制在一个容器中，而不是限制在整个机器上。</a:t>
            </a:r>
            <a:endParaRPr lang="en-US" altLang="zh-CN" sz="22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170829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674546"/>
            <a:ext cx="11695723" cy="4933658"/>
          </a:xfrm>
          <a:prstGeom prst="rect">
            <a:avLst/>
          </a:prstGeom>
          <a:noFill/>
        </p:spPr>
        <p:txBody>
          <a:bodyPr wrap="square" rtlCol="0">
            <a:spAutoFit/>
          </a:bodyPr>
          <a:lstStyle/>
          <a:p>
            <a:pPr>
              <a:lnSpc>
                <a:spcPct val="130000"/>
              </a:lnSpc>
            </a:pPr>
            <a:r>
              <a:rPr lang="en-US" altLang="zh-CN" sz="2200" dirty="0">
                <a:latin typeface="+mn-ea"/>
                <a:ea typeface="+mn-ea"/>
              </a:rPr>
              <a:t>3.1.2 </a:t>
            </a:r>
            <a:r>
              <a:rPr lang="zh-CN" altLang="en-US" sz="2200" dirty="0">
                <a:latin typeface="+mn-ea"/>
                <a:ea typeface="+mn-ea"/>
              </a:rPr>
              <a:t>容器实现原理</a:t>
            </a:r>
            <a:endParaRPr lang="en-US" altLang="zh-CN" sz="2200" dirty="0">
              <a:latin typeface="+mn-ea"/>
              <a:ea typeface="+mn-ea"/>
            </a:endParaRPr>
          </a:p>
          <a:p>
            <a:pPr>
              <a:lnSpc>
                <a:spcPct val="130000"/>
              </a:lnSpc>
            </a:pPr>
            <a:r>
              <a:rPr lang="en-US" altLang="zh-CN" sz="2200" dirty="0">
                <a:latin typeface="+mn-ea"/>
                <a:ea typeface="+mn-ea"/>
              </a:rPr>
              <a:t>      </a:t>
            </a:r>
            <a:r>
              <a:rPr lang="zh-CN" altLang="zh-CN" sz="2200" dirty="0">
                <a:latin typeface="+mn-ea"/>
                <a:ea typeface="+mn-ea"/>
              </a:rPr>
              <a:t>（</a:t>
            </a:r>
            <a:r>
              <a:rPr lang="en-US" altLang="zh-CN" sz="2200" dirty="0">
                <a:latin typeface="+mn-ea"/>
                <a:ea typeface="+mn-ea"/>
              </a:rPr>
              <a:t>1</a:t>
            </a:r>
            <a:r>
              <a:rPr lang="zh-CN" altLang="zh-CN" sz="2200" dirty="0">
                <a:latin typeface="+mn-ea"/>
                <a:ea typeface="+mn-ea"/>
              </a:rPr>
              <a:t>）通过</a:t>
            </a:r>
            <a:r>
              <a:rPr lang="en-US" altLang="zh-CN" sz="2200" dirty="0">
                <a:latin typeface="+mn-ea"/>
                <a:ea typeface="+mn-ea"/>
              </a:rPr>
              <a:t>namespace</a:t>
            </a:r>
            <a:r>
              <a:rPr lang="zh-CN" altLang="zh-CN" sz="2200" dirty="0">
                <a:latin typeface="+mn-ea"/>
                <a:ea typeface="+mn-ea"/>
              </a:rPr>
              <a:t>对不同的容器实现了隔离，</a:t>
            </a:r>
            <a:r>
              <a:rPr lang="en-US" altLang="zh-CN" sz="2200" dirty="0">
                <a:latin typeface="+mn-ea"/>
                <a:ea typeface="+mn-ea"/>
              </a:rPr>
              <a:t>namespace</a:t>
            </a:r>
            <a:r>
              <a:rPr lang="zh-CN" altLang="zh-CN" sz="2200" dirty="0">
                <a:latin typeface="+mn-ea"/>
                <a:ea typeface="+mn-ea"/>
              </a:rPr>
              <a:t>允许一个进程及其子进程从共享的宿主机内核资源（挂载点、进程列表等）中获得一个仅自己可见的隔离区域，让同一个</a:t>
            </a:r>
            <a:r>
              <a:rPr lang="en-US" altLang="zh-CN" sz="2200" dirty="0">
                <a:latin typeface="+mn-ea"/>
                <a:ea typeface="+mn-ea"/>
              </a:rPr>
              <a:t>namespace</a:t>
            </a:r>
            <a:r>
              <a:rPr lang="zh-CN" altLang="zh-CN" sz="2200" dirty="0">
                <a:latin typeface="+mn-ea"/>
                <a:ea typeface="+mn-ea"/>
              </a:rPr>
              <a:t>下的所有进程感知彼此变化，对外界进程一无所知，仿佛运行在一个独占的操作系统中一样。</a:t>
            </a:r>
          </a:p>
          <a:p>
            <a:pPr>
              <a:lnSpc>
                <a:spcPct val="130000"/>
              </a:lnSpc>
            </a:pPr>
            <a:r>
              <a:rPr lang="en-US" altLang="zh-CN" sz="2200" dirty="0">
                <a:latin typeface="+mn-ea"/>
                <a:ea typeface="+mn-ea"/>
              </a:rPr>
              <a:t>     </a:t>
            </a:r>
            <a:r>
              <a:rPr lang="zh-CN" altLang="zh-CN" sz="2200" dirty="0">
                <a:latin typeface="+mn-ea"/>
                <a:ea typeface="+mn-ea"/>
              </a:rPr>
              <a:t>（</a:t>
            </a:r>
            <a:r>
              <a:rPr lang="en-US" altLang="zh-CN" sz="2200" dirty="0">
                <a:latin typeface="+mn-ea"/>
                <a:ea typeface="+mn-ea"/>
              </a:rPr>
              <a:t>2</a:t>
            </a:r>
            <a:r>
              <a:rPr lang="zh-CN" altLang="zh-CN" sz="2200" dirty="0">
                <a:latin typeface="+mn-ea"/>
                <a:ea typeface="+mn-ea"/>
              </a:rPr>
              <a:t>）通过</a:t>
            </a:r>
            <a:r>
              <a:rPr lang="en-US" altLang="zh-CN" sz="2200" dirty="0">
                <a:latin typeface="+mn-ea"/>
                <a:ea typeface="+mn-ea"/>
              </a:rPr>
              <a:t>Control Groups</a:t>
            </a:r>
            <a:r>
              <a:rPr lang="zh-CN" altLang="zh-CN" sz="2200" dirty="0">
                <a:latin typeface="+mn-ea"/>
                <a:ea typeface="+mn-ea"/>
              </a:rPr>
              <a:t>（</a:t>
            </a:r>
            <a:r>
              <a:rPr lang="en-US" altLang="zh-CN" sz="2200" dirty="0" err="1">
                <a:latin typeface="+mn-ea"/>
                <a:ea typeface="+mn-ea"/>
              </a:rPr>
              <a:t>CGroups</a:t>
            </a:r>
            <a:r>
              <a:rPr lang="zh-CN" altLang="zh-CN" sz="2200" dirty="0">
                <a:latin typeface="+mn-ea"/>
                <a:ea typeface="+mn-ea"/>
              </a:rPr>
              <a:t>）隔离宿主机上的物理资源，如</a:t>
            </a:r>
            <a:r>
              <a:rPr lang="en-US" altLang="zh-CN" sz="2200" dirty="0">
                <a:latin typeface="+mn-ea"/>
                <a:ea typeface="+mn-ea"/>
              </a:rPr>
              <a:t>CPU</a:t>
            </a:r>
            <a:r>
              <a:rPr lang="zh-CN" altLang="zh-CN" sz="2200" dirty="0">
                <a:latin typeface="+mn-ea"/>
                <a:ea typeface="+mn-ea"/>
              </a:rPr>
              <a:t>、内存、磁盘</a:t>
            </a:r>
            <a:r>
              <a:rPr lang="en-US" altLang="zh-CN" sz="2200" dirty="0">
                <a:latin typeface="+mn-ea"/>
                <a:ea typeface="+mn-ea"/>
              </a:rPr>
              <a:t>I/O</a:t>
            </a:r>
            <a:r>
              <a:rPr lang="zh-CN" altLang="zh-CN" sz="2200" dirty="0">
                <a:latin typeface="+mn-ea"/>
                <a:ea typeface="+mn-ea"/>
              </a:rPr>
              <a:t>和网络带宽。使用</a:t>
            </a:r>
            <a:r>
              <a:rPr lang="en-US" altLang="zh-CN" sz="2200" dirty="0" err="1">
                <a:latin typeface="+mn-ea"/>
                <a:ea typeface="+mn-ea"/>
              </a:rPr>
              <a:t>CGroups</a:t>
            </a:r>
            <a:r>
              <a:rPr lang="zh-CN" altLang="zh-CN" sz="2200" dirty="0">
                <a:latin typeface="+mn-ea"/>
                <a:ea typeface="+mn-ea"/>
              </a:rPr>
              <a:t>还可以为资源设置权重、计算使用量、操控任务（进程或线程）启停等。</a:t>
            </a:r>
          </a:p>
          <a:p>
            <a:pPr>
              <a:lnSpc>
                <a:spcPct val="130000"/>
              </a:lnSpc>
            </a:pPr>
            <a:r>
              <a:rPr lang="en-US" altLang="zh-CN" sz="2200" dirty="0">
                <a:latin typeface="+mn-ea"/>
                <a:ea typeface="+mn-ea"/>
              </a:rPr>
              <a:t>      </a:t>
            </a:r>
            <a:r>
              <a:rPr lang="zh-CN" altLang="zh-CN" sz="2200" dirty="0">
                <a:latin typeface="+mn-ea"/>
                <a:ea typeface="+mn-ea"/>
              </a:rPr>
              <a:t>（</a:t>
            </a:r>
            <a:r>
              <a:rPr lang="en-US" altLang="zh-CN" sz="2200" dirty="0">
                <a:latin typeface="+mn-ea"/>
                <a:ea typeface="+mn-ea"/>
              </a:rPr>
              <a:t>3</a:t>
            </a:r>
            <a:r>
              <a:rPr lang="zh-CN" altLang="zh-CN" sz="2200" dirty="0">
                <a:latin typeface="+mn-ea"/>
                <a:ea typeface="+mn-ea"/>
              </a:rPr>
              <a:t>）使用镜像管理功能，利用</a:t>
            </a:r>
            <a:r>
              <a:rPr lang="en-US" altLang="zh-CN" sz="2200" dirty="0" err="1">
                <a:latin typeface="+mn-ea"/>
                <a:ea typeface="+mn-ea"/>
              </a:rPr>
              <a:t>Docker</a:t>
            </a:r>
            <a:r>
              <a:rPr lang="zh-CN" altLang="zh-CN" sz="2200" dirty="0">
                <a:latin typeface="+mn-ea"/>
                <a:ea typeface="+mn-ea"/>
              </a:rPr>
              <a:t>的镜像分层、写时复制、内容寻址、联合挂载技术实现了一套完整的容器文件系统及运行环境，结合镜像仓库，镜像可以快速下载和共享，以便在多环境中部署。</a:t>
            </a:r>
            <a:endParaRPr lang="en-US" altLang="zh-CN" sz="22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任务要求</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342433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8" y="1744520"/>
            <a:ext cx="11472810" cy="2862322"/>
          </a:xfrm>
          <a:prstGeom prst="rect">
            <a:avLst/>
          </a:prstGeom>
          <a:noFill/>
        </p:spPr>
        <p:txBody>
          <a:bodyPr wrap="square" rtlCol="0">
            <a:spAutoFit/>
          </a:bodyPr>
          <a:lstStyle/>
          <a:p>
            <a:pPr>
              <a:lnSpc>
                <a:spcPct val="150000"/>
              </a:lnSpc>
            </a:pPr>
            <a:r>
              <a:rPr lang="en-US" altLang="zh-CN" sz="2400" dirty="0">
                <a:latin typeface="+mn-ea"/>
                <a:ea typeface="+mn-ea"/>
              </a:rPr>
              <a:t>3.1.3 </a:t>
            </a:r>
            <a:r>
              <a:rPr lang="en-US" altLang="zh-CN" sz="2400" dirty="0" err="1">
                <a:latin typeface="+mn-ea"/>
                <a:ea typeface="+mn-ea"/>
              </a:rPr>
              <a:t>Docker</a:t>
            </a:r>
            <a:r>
              <a:rPr lang="zh-CN" altLang="en-US" sz="2400" dirty="0">
                <a:latin typeface="+mn-ea"/>
                <a:ea typeface="+mn-ea"/>
              </a:rPr>
              <a:t>镜像与容器的关系</a:t>
            </a:r>
            <a:endParaRPr lang="en-US"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Docker</a:t>
            </a:r>
            <a:r>
              <a:rPr lang="zh-CN" altLang="zh-CN" sz="2400" dirty="0">
                <a:latin typeface="+mn-ea"/>
                <a:ea typeface="+mn-ea"/>
              </a:rPr>
              <a:t>镜像是</a:t>
            </a:r>
            <a:r>
              <a:rPr lang="en-US" altLang="zh-CN" sz="2400" dirty="0" err="1">
                <a:latin typeface="+mn-ea"/>
                <a:ea typeface="+mn-ea"/>
              </a:rPr>
              <a:t>Docker</a:t>
            </a:r>
            <a:r>
              <a:rPr lang="zh-CN" altLang="zh-CN" sz="2400" dirty="0">
                <a:latin typeface="+mn-ea"/>
                <a:ea typeface="+mn-ea"/>
              </a:rPr>
              <a:t>容器运行的基础。</a:t>
            </a:r>
            <a:r>
              <a:rPr lang="zh-CN" altLang="en-US" sz="2400" dirty="0">
                <a:latin typeface="+mn-ea"/>
                <a:ea typeface="+mn-ea"/>
              </a:rPr>
              <a:t>可以理解为</a:t>
            </a:r>
            <a:r>
              <a:rPr lang="zh-CN" altLang="zh-CN" sz="2400" dirty="0">
                <a:latin typeface="+mn-ea"/>
                <a:ea typeface="+mn-ea"/>
              </a:rPr>
              <a:t>镜像是静态的定义，容器是镜像运行的实例。有了镜像才能启动容器，容器可以被创建、启动、终止、删除、暂停等。容器在启动前，</a:t>
            </a:r>
            <a:r>
              <a:rPr lang="en-US" altLang="zh-CN" sz="2400" dirty="0" err="1">
                <a:latin typeface="+mn-ea"/>
                <a:ea typeface="+mn-ea"/>
              </a:rPr>
              <a:t>Docker</a:t>
            </a:r>
            <a:r>
              <a:rPr lang="zh-CN" altLang="zh-CN" sz="2400" dirty="0">
                <a:latin typeface="+mn-ea"/>
                <a:ea typeface="+mn-ea"/>
              </a:rPr>
              <a:t>需要本地存在对应的镜像，如果本地不存在对应的镜像，则</a:t>
            </a:r>
            <a:r>
              <a:rPr lang="en-US" altLang="zh-CN" sz="2400" dirty="0" err="1">
                <a:latin typeface="+mn-ea"/>
                <a:ea typeface="+mn-ea"/>
              </a:rPr>
              <a:t>Docker</a:t>
            </a:r>
            <a:r>
              <a:rPr lang="zh-CN" altLang="zh-CN" sz="2400" dirty="0">
                <a:latin typeface="+mn-ea"/>
                <a:ea typeface="+mn-ea"/>
              </a:rPr>
              <a:t>会进行镜像仓库下载（默认镜像仓库是</a:t>
            </a:r>
            <a:r>
              <a:rPr lang="en-US" altLang="zh-CN" sz="2400" dirty="0" err="1">
                <a:latin typeface="+mn-ea"/>
                <a:ea typeface="+mn-ea"/>
              </a:rPr>
              <a:t>Docker</a:t>
            </a:r>
            <a:r>
              <a:rPr lang="en-US" altLang="zh-CN" sz="2400" dirty="0">
                <a:latin typeface="+mn-ea"/>
                <a:ea typeface="+mn-ea"/>
              </a:rPr>
              <a:t> Hub</a:t>
            </a:r>
            <a:r>
              <a:rPr lang="zh-CN" altLang="zh-CN" sz="2400" dirty="0">
                <a:latin typeface="+mn-ea"/>
                <a:ea typeface="+mn-ea"/>
              </a:rPr>
              <a:t>）。</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任务要求</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375387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96277" y="1744520"/>
            <a:ext cx="11695723" cy="4524315"/>
          </a:xfrm>
          <a:prstGeom prst="rect">
            <a:avLst/>
          </a:prstGeom>
          <a:noFill/>
        </p:spPr>
        <p:txBody>
          <a:bodyPr wrap="square" rtlCol="0">
            <a:spAutoFit/>
          </a:bodyPr>
          <a:lstStyle/>
          <a:p>
            <a:pPr>
              <a:lnSpc>
                <a:spcPct val="150000"/>
              </a:lnSpc>
            </a:pPr>
            <a:r>
              <a:rPr lang="en-US" altLang="zh-CN" sz="2400" dirty="0" err="1">
                <a:latin typeface="+mn-ea"/>
                <a:ea typeface="+mn-ea"/>
              </a:rPr>
              <a:t>Docker</a:t>
            </a:r>
            <a:r>
              <a:rPr lang="zh-CN" altLang="zh-CN" sz="2400" dirty="0">
                <a:latin typeface="+mn-ea"/>
                <a:ea typeface="+mn-ea"/>
              </a:rPr>
              <a:t>对容器内文件的操作可以归纳如下。</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1</a:t>
            </a:r>
            <a:r>
              <a:rPr lang="zh-CN" altLang="zh-CN" sz="2400" dirty="0">
                <a:latin typeface="+mn-ea"/>
                <a:ea typeface="+mn-ea"/>
              </a:rPr>
              <a:t>）添加文件：在容器中创建文件时，新文件被添加到容器层中。</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2</a:t>
            </a:r>
            <a:r>
              <a:rPr lang="zh-CN" altLang="zh-CN" sz="2400" dirty="0">
                <a:latin typeface="+mn-ea"/>
                <a:ea typeface="+mn-ea"/>
              </a:rPr>
              <a:t>）读取文件：当在容器中读取某个文件时，</a:t>
            </a:r>
            <a:r>
              <a:rPr lang="en-US" altLang="zh-CN" sz="2400" dirty="0" err="1">
                <a:latin typeface="+mn-ea"/>
                <a:ea typeface="+mn-ea"/>
              </a:rPr>
              <a:t>Docker</a:t>
            </a:r>
            <a:r>
              <a:rPr lang="zh-CN" altLang="zh-CN" sz="2400" dirty="0">
                <a:latin typeface="+mn-ea"/>
                <a:ea typeface="+mn-ea"/>
              </a:rPr>
              <a:t>会从上向下依次在各镜像层中查找此文件，一旦找到就打开此文件并读入内存。</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3</a:t>
            </a:r>
            <a:r>
              <a:rPr lang="zh-CN" altLang="zh-CN" sz="2400" dirty="0">
                <a:latin typeface="+mn-ea"/>
                <a:ea typeface="+mn-ea"/>
              </a:rPr>
              <a:t>）修改文件：在容器中修改已存在的文件时，</a:t>
            </a:r>
            <a:r>
              <a:rPr lang="en-US" altLang="zh-CN" sz="2400" dirty="0" err="1">
                <a:latin typeface="+mn-ea"/>
                <a:ea typeface="+mn-ea"/>
              </a:rPr>
              <a:t>Docker</a:t>
            </a:r>
            <a:r>
              <a:rPr lang="zh-CN" altLang="zh-CN" sz="2400" dirty="0">
                <a:latin typeface="+mn-ea"/>
                <a:ea typeface="+mn-ea"/>
              </a:rPr>
              <a:t>会从上向下依次在各个镜像层中查找此文件，一旦找到就立即将其复制到容器层中，再进行修改。</a:t>
            </a:r>
          </a:p>
          <a:p>
            <a:pPr>
              <a:lnSpc>
                <a:spcPct val="150000"/>
              </a:lnSpc>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4</a:t>
            </a:r>
            <a:r>
              <a:rPr lang="zh-CN" altLang="zh-CN" sz="2400" dirty="0">
                <a:latin typeface="+mn-ea"/>
                <a:ea typeface="+mn-ea"/>
              </a:rPr>
              <a:t>）删除文件：在容器中删除文件时，</a:t>
            </a:r>
            <a:r>
              <a:rPr lang="en-US" altLang="zh-CN" sz="2400" dirty="0" err="1">
                <a:latin typeface="+mn-ea"/>
                <a:ea typeface="+mn-ea"/>
              </a:rPr>
              <a:t>Docker</a:t>
            </a:r>
            <a:r>
              <a:rPr lang="zh-CN" altLang="zh-CN" sz="2400" dirty="0">
                <a:latin typeface="+mn-ea"/>
                <a:ea typeface="+mn-ea"/>
              </a:rPr>
              <a:t>会从上向下依次在镜像层中查找，找到此文件后，会在容器层记录此删除操作。</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3.1 </a:t>
            </a:r>
            <a:r>
              <a:rPr lang="zh-CN" altLang="en-US" dirty="0"/>
              <a:t>认识</a:t>
            </a:r>
            <a:r>
              <a:rPr lang="en-US" altLang="zh-CN" dirty="0" err="1"/>
              <a:t>Docker</a:t>
            </a:r>
            <a:r>
              <a:rPr lang="zh-CN" altLang="en-US" dirty="0"/>
              <a:t>技术</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任务要求</a:t>
            </a:r>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3.1</a:t>
            </a:r>
            <a:endParaRPr lang="zh-CN" altLang="en-US" sz="4000" dirty="0"/>
          </a:p>
        </p:txBody>
      </p:sp>
    </p:spTree>
    <p:extLst>
      <p:ext uri="{BB962C8B-B14F-4D97-AF65-F5344CB8AC3E}">
        <p14:creationId xmlns:p14="http://schemas.microsoft.com/office/powerpoint/2010/main" val="3608603803"/>
      </p:ext>
    </p:extLst>
  </p:cSld>
  <p:clrMapOvr>
    <a:masterClrMapping/>
  </p:clrMapOvr>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F497D"/>
      </a:dk2>
      <a:lt2>
        <a:srgbClr val="EEECE1"/>
      </a:lt2>
      <a:accent1>
        <a:srgbClr val="00B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5693</TotalTime>
  <Words>4227</Words>
  <Application>Microsoft Office PowerPoint</Application>
  <PresentationFormat>宽屏</PresentationFormat>
  <Paragraphs>362</Paragraphs>
  <Slides>38</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宋体</vt:lpstr>
      <vt:lpstr>微软雅黑</vt:lpstr>
      <vt:lpstr>Arial</vt:lpstr>
      <vt:lpstr>Calibri</vt:lpstr>
      <vt:lpstr>Calibri Light</vt:lpstr>
      <vt:lpstr>Segoe UI Semilight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蔡 果</cp:lastModifiedBy>
  <cp:revision>1015</cp:revision>
  <dcterms:modified xsi:type="dcterms:W3CDTF">2020-09-28T03:21:32Z</dcterms:modified>
</cp:coreProperties>
</file>