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3" r:id="rId3"/>
  </p:sldMasterIdLst>
  <p:notesMasterIdLst>
    <p:notesMasterId r:id="rId9"/>
  </p:notesMasterIdLst>
  <p:handoutMasterIdLst>
    <p:handoutMasterId r:id="rId33"/>
  </p:handoutMasterIdLst>
  <p:sldIdLst>
    <p:sldId id="407" r:id="rId4"/>
    <p:sldId id="468" r:id="rId5"/>
    <p:sldId id="469" r:id="rId6"/>
    <p:sldId id="340" r:id="rId7"/>
    <p:sldId id="417" r:id="rId8"/>
    <p:sldId id="470" r:id="rId10"/>
    <p:sldId id="471" r:id="rId11"/>
    <p:sldId id="472" r:id="rId12"/>
    <p:sldId id="473" r:id="rId13"/>
    <p:sldId id="474" r:id="rId14"/>
    <p:sldId id="475" r:id="rId15"/>
    <p:sldId id="476" r:id="rId16"/>
    <p:sldId id="477" r:id="rId17"/>
    <p:sldId id="478" r:id="rId18"/>
    <p:sldId id="479" r:id="rId19"/>
    <p:sldId id="480" r:id="rId20"/>
    <p:sldId id="491" r:id="rId21"/>
    <p:sldId id="481" r:id="rId22"/>
    <p:sldId id="482" r:id="rId23"/>
    <p:sldId id="483" r:id="rId24"/>
    <p:sldId id="484" r:id="rId25"/>
    <p:sldId id="485" r:id="rId26"/>
    <p:sldId id="486" r:id="rId27"/>
    <p:sldId id="487" r:id="rId28"/>
    <p:sldId id="488" r:id="rId29"/>
    <p:sldId id="489" r:id="rId30"/>
    <p:sldId id="490" r:id="rId31"/>
    <p:sldId id="429" r:id="rId3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472C4"/>
    <a:srgbClr val="11B0E9"/>
    <a:srgbClr val="3399FF"/>
    <a:srgbClr val="6DEDD8"/>
    <a:srgbClr val="404040"/>
    <a:srgbClr val="2898D6"/>
    <a:srgbClr val="7FC3E7"/>
    <a:srgbClr val="00B0F0"/>
    <a:srgbClr val="41E8CD"/>
    <a:srgbClr val="007D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92" autoAdjust="0"/>
    <p:restoredTop sz="88018" autoAdjust="0"/>
  </p:normalViewPr>
  <p:slideViewPr>
    <p:cSldViewPr snapToGrid="0">
      <p:cViewPr varScale="1">
        <p:scale>
          <a:sx n="75" d="100"/>
          <a:sy n="75" d="100"/>
        </p:scale>
        <p:origin x="492" y="9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36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-2682" y="-84"/>
      </p:cViewPr>
      <p:guideLst>
        <p:guide orient="horz" pos="2880"/>
        <p:guide pos="2160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18F53-036D-42D9-89B6-3327261F1E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FE77F-D0C7-470C-AF9A-B00186779A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0213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fld id="{5B0FBECB-D1BF-4B92-B178-AA60E3B9FE43}" type="datetime1">
              <a:rPr lang="zh-CN" altLang="en-US"/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anose="020B0604020202020204" pitchFamily="34" charset="0"/>
              </a:rPr>
              <a:t>单击此处编辑母版文本样式</a:t>
            </a:r>
            <a:endParaRPr lang="zh-CN" sz="1200">
              <a:latin typeface="Arial" panose="020B0604020202020204" pitchFamily="34" charset="0"/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anose="020B0604020202020204" pitchFamily="34" charset="0"/>
              </a:rPr>
              <a:t>第二级</a:t>
            </a:r>
            <a:endParaRPr lang="zh-CN" sz="1200">
              <a:latin typeface="Arial" panose="020B0604020202020204" pitchFamily="34" charset="0"/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anose="020B0604020202020204" pitchFamily="34" charset="0"/>
              </a:rPr>
              <a:t>第三级</a:t>
            </a:r>
            <a:endParaRPr lang="zh-CN" sz="1200">
              <a:latin typeface="Arial" panose="020B0604020202020204" pitchFamily="34" charset="0"/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anose="020B0604020202020204" pitchFamily="34" charset="0"/>
              </a:rPr>
              <a:t>第四级</a:t>
            </a:r>
            <a:endParaRPr lang="zh-CN" sz="1200">
              <a:latin typeface="Arial" panose="020B0604020202020204" pitchFamily="34" charset="0"/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anose="020B0604020202020204" pitchFamily="34" charset="0"/>
              </a:rPr>
              <a:t>第五级</a:t>
            </a:r>
            <a:endParaRPr lang="zh-CN" sz="1200">
              <a:latin typeface="Arial" panose="020B0604020202020204" pitchFamily="34" charset="0"/>
            </a:endParaRP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6BC31853-57FE-4155-A74E-EBB727E004B5}" type="slidenum">
              <a:rPr lang="zh-CN" altLang="en-US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-174171" y="-124529"/>
            <a:ext cx="12689115" cy="7108495"/>
          </a:xfrm>
          <a:prstGeom prst="rect">
            <a:avLst/>
          </a:prstGeom>
          <a:gradFill>
            <a:gsLst>
              <a:gs pos="83000">
                <a:srgbClr val="E6E3DE"/>
              </a:gs>
              <a:gs pos="20000">
                <a:srgbClr val="F7F4ED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 bwMode="auto">
          <a:xfrm>
            <a:off x="-174171" y="-124529"/>
            <a:ext cx="12689115" cy="7108495"/>
          </a:xfrm>
          <a:prstGeom prst="rect">
            <a:avLst/>
          </a:prstGeom>
          <a:gradFill>
            <a:gsLst>
              <a:gs pos="83000">
                <a:srgbClr val="E6E3DE"/>
              </a:gs>
              <a:gs pos="20000">
                <a:srgbClr val="F7F4ED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-177800" y="-127000"/>
            <a:ext cx="2614611" cy="1590675"/>
            <a:chOff x="-177800" y="-127000"/>
            <a:chExt cx="2614611" cy="1590675"/>
          </a:xfrm>
        </p:grpSpPr>
        <p:sp>
          <p:nvSpPr>
            <p:cNvPr id="13" name="矩形 12"/>
            <p:cNvSpPr/>
            <p:nvPr userDrawn="1"/>
          </p:nvSpPr>
          <p:spPr>
            <a:xfrm>
              <a:off x="-177800" y="463550"/>
              <a:ext cx="1000125" cy="10001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-177800" y="-127000"/>
              <a:ext cx="1409700" cy="5905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822325" y="463550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1231900" y="463550"/>
              <a:ext cx="409575" cy="4095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>
              <a:off x="822325" y="1054100"/>
              <a:ext cx="409575" cy="40957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1472405" y="704055"/>
              <a:ext cx="759619" cy="75961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 userDrawn="1"/>
          </p:nvSpPr>
          <p:spPr>
            <a:xfrm>
              <a:off x="2027236" y="499267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-31486" y="221599"/>
            <a:ext cx="704850" cy="14163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950141" y="346514"/>
            <a:ext cx="3962400" cy="75180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3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2956379" y="921939"/>
            <a:ext cx="4549775" cy="609600"/>
          </a:xfrm>
        </p:spPr>
        <p:txBody>
          <a:bodyPr/>
          <a:lstStyle>
            <a:lvl1pPr marL="0" indent="0">
              <a:buNone/>
              <a:defRPr sz="2400" b="0">
                <a:solidFill>
                  <a:srgbClr val="00B0F0"/>
                </a:solidFill>
              </a:defRPr>
            </a:lvl1pPr>
            <a:lvl2pPr>
              <a:defRPr sz="2800" b="1">
                <a:solidFill>
                  <a:srgbClr val="00B0F0"/>
                </a:solidFill>
              </a:defRPr>
            </a:lvl2pPr>
            <a:lvl3pPr>
              <a:defRPr sz="2800" b="1">
                <a:solidFill>
                  <a:srgbClr val="00B0F0"/>
                </a:solidFill>
              </a:defRPr>
            </a:lvl3pPr>
            <a:lvl4pPr>
              <a:defRPr sz="2800" b="1">
                <a:solidFill>
                  <a:srgbClr val="00B0F0"/>
                </a:solidFill>
              </a:defRPr>
            </a:lvl4pPr>
            <a:lvl5pPr>
              <a:defRPr sz="2800" b="1">
                <a:solidFill>
                  <a:srgbClr val="00B0F0"/>
                </a:solidFill>
              </a:defRPr>
            </a:lvl5pPr>
          </a:lstStyle>
          <a:p>
            <a:pPr lvl="0"/>
            <a:r>
              <a:rPr lang="zh-CN" altLang="en-US" dirty="0"/>
              <a:t>单击文本输入</a:t>
            </a:r>
            <a:endParaRPr lang="zh-CN" altLang="en-US" dirty="0"/>
          </a:p>
        </p:txBody>
      </p:sp>
      <p:sp>
        <p:nvSpPr>
          <p:cNvPr id="34" name="文本占位符 21"/>
          <p:cNvSpPr>
            <a:spLocks noGrp="1"/>
          </p:cNvSpPr>
          <p:nvPr>
            <p:ph type="body" sz="quarter" idx="16" hasCustomPrompt="1"/>
          </p:nvPr>
        </p:nvSpPr>
        <p:spPr>
          <a:xfrm>
            <a:off x="721856" y="2182547"/>
            <a:ext cx="2973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914400"/>
            <a:r>
              <a:rPr lang="zh-CN" altLang="en-US" dirty="0"/>
              <a:t>添加标题</a:t>
            </a:r>
            <a:endParaRPr lang="zh-CN" altLang="en-US" dirty="0"/>
          </a:p>
        </p:txBody>
      </p:sp>
      <p:sp>
        <p:nvSpPr>
          <p:cNvPr id="17" name="圆角矩形 16"/>
          <p:cNvSpPr/>
          <p:nvPr userDrawn="1"/>
        </p:nvSpPr>
        <p:spPr>
          <a:xfrm rot="10800000" flipV="1">
            <a:off x="695621" y="5695950"/>
            <a:ext cx="2850653" cy="611653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>
              <a:lnSpc>
                <a:spcPct val="13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-92075" y="5765944"/>
            <a:ext cx="4549775" cy="495156"/>
          </a:xfrm>
        </p:spPr>
        <p:txBody>
          <a:bodyPr/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  <a:lvl2pPr>
              <a:defRPr sz="2800" b="1">
                <a:solidFill>
                  <a:srgbClr val="00B0F0"/>
                </a:solidFill>
              </a:defRPr>
            </a:lvl2pPr>
            <a:lvl3pPr>
              <a:defRPr sz="2800" b="1">
                <a:solidFill>
                  <a:srgbClr val="00B0F0"/>
                </a:solidFill>
              </a:defRPr>
            </a:lvl3pPr>
            <a:lvl4pPr>
              <a:defRPr sz="2800" b="1">
                <a:solidFill>
                  <a:srgbClr val="00B0F0"/>
                </a:solidFill>
              </a:defRPr>
            </a:lvl4pPr>
            <a:lvl5pPr>
              <a:defRPr sz="2800" b="1">
                <a:solidFill>
                  <a:srgbClr val="00B0F0"/>
                </a:solidFill>
              </a:defRPr>
            </a:lvl5pPr>
          </a:lstStyle>
          <a:p>
            <a:pPr lvl="0"/>
            <a:r>
              <a:rPr lang="zh-CN" altLang="en-US" dirty="0"/>
              <a:t>单击文本输入</a:t>
            </a:r>
            <a:endParaRPr lang="zh-CN" altLang="en-US" dirty="0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10394978" y="211599"/>
            <a:ext cx="2080110" cy="1255630"/>
            <a:chOff x="9308250" y="152843"/>
            <a:chExt cx="3083581" cy="1861361"/>
          </a:xfrm>
        </p:grpSpPr>
        <p:sp>
          <p:nvSpPr>
            <p:cNvPr id="25" name="矩形 24"/>
            <p:cNvSpPr/>
            <p:nvPr/>
          </p:nvSpPr>
          <p:spPr>
            <a:xfrm>
              <a:off x="10149384" y="1574633"/>
              <a:ext cx="439571" cy="439571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558225" y="588184"/>
              <a:ext cx="833606" cy="83360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9308250" y="255692"/>
              <a:ext cx="724464" cy="724464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0149384" y="152843"/>
              <a:ext cx="1268947" cy="1268947"/>
            </a:xfrm>
            <a:prstGeom prst="rect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594" y="-127000"/>
            <a:ext cx="17843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 bwMode="auto">
          <a:xfrm>
            <a:off x="-9525" y="-4534"/>
            <a:ext cx="12217398" cy="6857999"/>
          </a:xfrm>
          <a:prstGeom prst="rect">
            <a:avLst/>
          </a:prstGeom>
          <a:gradFill>
            <a:gsLst>
              <a:gs pos="83000">
                <a:srgbClr val="E6E3DE"/>
              </a:gs>
              <a:gs pos="20000">
                <a:srgbClr val="F7F4ED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-15874" y="-119287"/>
            <a:ext cx="2114352" cy="1286328"/>
            <a:chOff x="-177800" y="-127000"/>
            <a:chExt cx="2614611" cy="1590675"/>
          </a:xfrm>
        </p:grpSpPr>
        <p:sp>
          <p:nvSpPr>
            <p:cNvPr id="13" name="矩形 12"/>
            <p:cNvSpPr/>
            <p:nvPr userDrawn="1"/>
          </p:nvSpPr>
          <p:spPr>
            <a:xfrm>
              <a:off x="-177800" y="463550"/>
              <a:ext cx="1204912" cy="10001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-177800" y="-127000"/>
              <a:ext cx="1409700" cy="5905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1010783" y="546001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1420358" y="546001"/>
              <a:ext cx="409575" cy="4095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>
              <a:off x="1010783" y="1054100"/>
              <a:ext cx="409575" cy="40957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1625145" y="848819"/>
              <a:ext cx="606880" cy="61485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 userDrawn="1"/>
          </p:nvSpPr>
          <p:spPr>
            <a:xfrm>
              <a:off x="2027236" y="540488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130439" y="-75035"/>
            <a:ext cx="704850" cy="153272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2156462" y="190422"/>
            <a:ext cx="3962400" cy="75180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24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2162700" y="765847"/>
            <a:ext cx="4549775" cy="609600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800" b="1">
                <a:solidFill>
                  <a:srgbClr val="00B0F0"/>
                </a:solidFill>
              </a:defRPr>
            </a:lvl2pPr>
            <a:lvl3pPr>
              <a:defRPr sz="2800" b="1">
                <a:solidFill>
                  <a:srgbClr val="00B0F0"/>
                </a:solidFill>
              </a:defRPr>
            </a:lvl3pPr>
            <a:lvl4pPr>
              <a:defRPr sz="2800" b="1">
                <a:solidFill>
                  <a:srgbClr val="00B0F0"/>
                </a:solidFill>
              </a:defRPr>
            </a:lvl4pPr>
            <a:lvl5pPr>
              <a:defRPr sz="2800" b="1">
                <a:solidFill>
                  <a:srgbClr val="00B0F0"/>
                </a:solidFill>
              </a:defRPr>
            </a:lvl5pPr>
          </a:lstStyle>
          <a:p>
            <a:pPr lvl="0"/>
            <a:r>
              <a:rPr lang="zh-CN" altLang="en-US" dirty="0"/>
              <a:t>输入文本输入</a:t>
            </a:r>
            <a:endParaRPr lang="zh-CN" altLang="en-US" dirty="0"/>
          </a:p>
        </p:txBody>
      </p:sp>
      <p:sp>
        <p:nvSpPr>
          <p:cNvPr id="25" name="矩形 24"/>
          <p:cNvSpPr/>
          <p:nvPr userDrawn="1"/>
        </p:nvSpPr>
        <p:spPr>
          <a:xfrm>
            <a:off x="6084353" y="252859"/>
            <a:ext cx="6133045" cy="75044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1B0E9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 97"/>
          <p:cNvGrpSpPr/>
          <p:nvPr userDrawn="1"/>
        </p:nvGrpSpPr>
        <p:grpSpPr>
          <a:xfrm>
            <a:off x="8814189" y="329060"/>
            <a:ext cx="3441689" cy="573186"/>
            <a:chOff x="9284089" y="252855"/>
            <a:chExt cx="2907908" cy="484289"/>
          </a:xfrm>
        </p:grpSpPr>
        <p:grpSp>
          <p:nvGrpSpPr>
            <p:cNvPr id="27" name="组 98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9" name="组 100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898D6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0070C0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898D6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0070C0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0070C0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0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2" y="220271"/>
                <a:chExt cx="1284096" cy="1266241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 rot="16200000" flipV="1">
                  <a:off x="1537849" y="211344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898D6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Freeform 96"/>
                <p:cNvSpPr/>
                <p:nvPr/>
              </p:nvSpPr>
              <p:spPr bwMode="auto">
                <a:xfrm>
                  <a:off x="1804149" y="499515"/>
                  <a:ext cx="733646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8" name="文本框 99"/>
            <p:cNvSpPr txBox="1"/>
            <p:nvPr/>
          </p:nvSpPr>
          <p:spPr>
            <a:xfrm>
              <a:off x="9284089" y="252855"/>
              <a:ext cx="2170011" cy="32316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40" name="文本占位符 14"/>
          <p:cNvSpPr>
            <a:spLocks noGrp="1"/>
          </p:cNvSpPr>
          <p:nvPr>
            <p:ph type="body" sz="quarter" idx="18" hasCustomPrompt="1"/>
          </p:nvPr>
        </p:nvSpPr>
        <p:spPr>
          <a:xfrm>
            <a:off x="6248637" y="332859"/>
            <a:ext cx="4549775" cy="60960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输入副标题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763" y="-11821"/>
            <a:ext cx="17843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 bwMode="auto">
          <a:xfrm>
            <a:off x="-174171" y="-124529"/>
            <a:ext cx="12689115" cy="7108495"/>
          </a:xfrm>
          <a:prstGeom prst="rect">
            <a:avLst/>
          </a:prstGeom>
          <a:gradFill>
            <a:gsLst>
              <a:gs pos="83000">
                <a:srgbClr val="E6E3DE"/>
              </a:gs>
              <a:gs pos="20000">
                <a:srgbClr val="F7F4ED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-177800" y="-127000"/>
            <a:ext cx="2614611" cy="1590675"/>
            <a:chOff x="-177800" y="-127000"/>
            <a:chExt cx="2614611" cy="1590675"/>
          </a:xfrm>
        </p:grpSpPr>
        <p:sp>
          <p:nvSpPr>
            <p:cNvPr id="13" name="矩形 12"/>
            <p:cNvSpPr/>
            <p:nvPr userDrawn="1"/>
          </p:nvSpPr>
          <p:spPr>
            <a:xfrm>
              <a:off x="-177800" y="463550"/>
              <a:ext cx="1000125" cy="10001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-177800" y="-127000"/>
              <a:ext cx="1409700" cy="5905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822325" y="463550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1231900" y="463550"/>
              <a:ext cx="409575" cy="4095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>
              <a:off x="822325" y="1054100"/>
              <a:ext cx="409575" cy="40957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1472405" y="704055"/>
              <a:ext cx="759619" cy="75961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 userDrawn="1"/>
          </p:nvSpPr>
          <p:spPr>
            <a:xfrm>
              <a:off x="2027236" y="499267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-31486" y="221599"/>
            <a:ext cx="704850" cy="14163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2950141" y="346514"/>
            <a:ext cx="3962400" cy="75437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 err="1"/>
              <a:t>OpenStack</a:t>
            </a:r>
            <a:r>
              <a:rPr lang="zh-CN" altLang="en-US" dirty="0"/>
              <a:t>项目</a:t>
            </a:r>
            <a:endParaRPr lang="zh-CN" altLang="en-US" dirty="0"/>
          </a:p>
        </p:txBody>
      </p:sp>
      <p:sp>
        <p:nvSpPr>
          <p:cNvPr id="24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2956379" y="921939"/>
            <a:ext cx="4549775" cy="609600"/>
          </a:xfrm>
        </p:spPr>
        <p:txBody>
          <a:bodyPr/>
          <a:lstStyle>
            <a:lvl1pPr marL="0" indent="0">
              <a:buNone/>
              <a:defRPr sz="2400" b="0">
                <a:solidFill>
                  <a:srgbClr val="00B0F0"/>
                </a:solidFill>
              </a:defRPr>
            </a:lvl1pPr>
            <a:lvl2pPr>
              <a:defRPr sz="2800" b="1">
                <a:solidFill>
                  <a:srgbClr val="00B0F0"/>
                </a:solidFill>
              </a:defRPr>
            </a:lvl2pPr>
            <a:lvl3pPr>
              <a:defRPr sz="2800" b="1">
                <a:solidFill>
                  <a:srgbClr val="00B0F0"/>
                </a:solidFill>
              </a:defRPr>
            </a:lvl3pPr>
            <a:lvl4pPr>
              <a:defRPr sz="2800" b="1">
                <a:solidFill>
                  <a:srgbClr val="00B0F0"/>
                </a:solidFill>
              </a:defRPr>
            </a:lvl4pPr>
            <a:lvl5pPr>
              <a:defRPr sz="2800" b="1">
                <a:solidFill>
                  <a:srgbClr val="00B0F0"/>
                </a:solidFill>
              </a:defRPr>
            </a:lvl5pPr>
          </a:lstStyle>
          <a:p>
            <a:pPr lvl="0"/>
            <a:r>
              <a:rPr lang="zh-CN" altLang="en-US" dirty="0"/>
              <a:t>任务实现</a:t>
            </a:r>
            <a:endParaRPr lang="zh-CN" altLang="en-US" dirty="0"/>
          </a:p>
        </p:txBody>
      </p:sp>
      <p:sp>
        <p:nvSpPr>
          <p:cNvPr id="39" name="圆角矩形 38"/>
          <p:cNvSpPr/>
          <p:nvPr userDrawn="1"/>
        </p:nvSpPr>
        <p:spPr>
          <a:xfrm>
            <a:off x="-304800" y="1844435"/>
            <a:ext cx="11168739" cy="4628936"/>
          </a:xfrm>
          <a:prstGeom prst="roundRect">
            <a:avLst>
              <a:gd name="adj" fmla="val 0"/>
            </a:avLst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 userDrawn="1"/>
        </p:nvSpPr>
        <p:spPr>
          <a:xfrm>
            <a:off x="-304800" y="1679335"/>
            <a:ext cx="11168739" cy="4628936"/>
          </a:xfrm>
          <a:prstGeom prst="roundRect">
            <a:avLst>
              <a:gd name="adj" fmla="val 0"/>
            </a:avLst>
          </a:prstGeom>
          <a:solidFill>
            <a:srgbClr val="7FC3E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 userDrawn="1"/>
        </p:nvSpPr>
        <p:spPr>
          <a:xfrm rot="16200000" flipV="1">
            <a:off x="11799416" y="4424056"/>
            <a:ext cx="770655" cy="769253"/>
          </a:xfrm>
          <a:prstGeom prst="roundRect">
            <a:avLst>
              <a:gd name="adj" fmla="val 5039"/>
            </a:avLst>
          </a:prstGeom>
          <a:solidFill>
            <a:srgbClr val="7FC3E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 userDrawn="1"/>
        </p:nvSpPr>
        <p:spPr>
          <a:xfrm rot="16200000" flipV="1">
            <a:off x="11799416" y="5324189"/>
            <a:ext cx="770655" cy="769253"/>
          </a:xfrm>
          <a:prstGeom prst="roundRect">
            <a:avLst>
              <a:gd name="adj" fmla="val 5039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 userDrawn="1"/>
        </p:nvSpPr>
        <p:spPr>
          <a:xfrm rot="16200000" flipV="1">
            <a:off x="11799414" y="2656672"/>
            <a:ext cx="770655" cy="769257"/>
          </a:xfrm>
          <a:prstGeom prst="roundRect">
            <a:avLst>
              <a:gd name="adj" fmla="val 5039"/>
            </a:avLst>
          </a:prstGeom>
          <a:solidFill>
            <a:srgbClr val="7FC3E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 userDrawn="1"/>
        </p:nvSpPr>
        <p:spPr>
          <a:xfrm rot="16200000" flipV="1">
            <a:off x="11799414" y="3556806"/>
            <a:ext cx="770655" cy="769257"/>
          </a:xfrm>
          <a:prstGeom prst="roundRect">
            <a:avLst>
              <a:gd name="adj" fmla="val 5039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 userDrawn="1"/>
        </p:nvSpPr>
        <p:spPr>
          <a:xfrm rot="16200000" flipV="1">
            <a:off x="11799416" y="1736152"/>
            <a:ext cx="770655" cy="769257"/>
          </a:xfrm>
          <a:prstGeom prst="roundRect">
            <a:avLst>
              <a:gd name="adj" fmla="val 5039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4"/>
          <p:cNvSpPr>
            <a:spLocks noGrp="1"/>
          </p:cNvSpPr>
          <p:nvPr>
            <p:ph type="body" sz="quarter" idx="17"/>
          </p:nvPr>
        </p:nvSpPr>
        <p:spPr>
          <a:xfrm>
            <a:off x="10595426" y="1609725"/>
            <a:ext cx="653596" cy="5248275"/>
          </a:xfrm>
        </p:spPr>
        <p:txBody>
          <a:bodyPr/>
          <a:lstStyle>
            <a:lvl2pPr marL="457200" indent="0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1"/>
            <a:endParaRPr lang="zh-CN" altLang="en-US" dirty="0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594" y="-132636"/>
            <a:ext cx="17843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 bwMode="auto">
          <a:xfrm>
            <a:off x="0" y="-124529"/>
            <a:ext cx="12192000" cy="6982529"/>
          </a:xfrm>
          <a:prstGeom prst="rect">
            <a:avLst/>
          </a:prstGeom>
          <a:gradFill>
            <a:gsLst>
              <a:gs pos="83000">
                <a:srgbClr val="E6E3DE"/>
              </a:gs>
              <a:gs pos="20000">
                <a:srgbClr val="F7F4ED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2813050" y="2298700"/>
            <a:ext cx="5994400" cy="312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8807449" y="4378592"/>
            <a:ext cx="1155701" cy="10443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9963149" y="3334284"/>
            <a:ext cx="1155701" cy="104430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8820147" y="2289976"/>
            <a:ext cx="1155701" cy="10443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7600944" y="1245668"/>
            <a:ext cx="1155701" cy="10443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1657348" y="4378592"/>
            <a:ext cx="1155701" cy="10443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1657347" y="3334284"/>
            <a:ext cx="1155701" cy="10443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占位符 18"/>
          <p:cNvSpPr>
            <a:spLocks noGrp="1"/>
          </p:cNvSpPr>
          <p:nvPr>
            <p:ph type="body" sz="quarter" idx="10" hasCustomPrompt="1"/>
          </p:nvPr>
        </p:nvSpPr>
        <p:spPr>
          <a:xfrm>
            <a:off x="4379409" y="2501900"/>
            <a:ext cx="2861681" cy="2048766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kumimoji="1" lang="zh-CN" altLang="en-US" sz="6600" b="1" dirty="0">
                <a:solidFill>
                  <a:schemeClr val="bg1"/>
                </a:solidFill>
              </a:defRPr>
            </a:lvl1pPr>
          </a:lstStyle>
          <a:p>
            <a:pPr algn="ctr"/>
            <a:r>
              <a:rPr kumimoji="1" lang="en-US" altLang="zh-CN" sz="6600" b="1" dirty="0">
                <a:solidFill>
                  <a:schemeClr val="bg1"/>
                </a:solidFill>
              </a:rPr>
              <a:t>THANK</a:t>
            </a:r>
            <a:r>
              <a:rPr kumimoji="1" lang="zh-CN" altLang="en-US" sz="6600" b="1" dirty="0">
                <a:solidFill>
                  <a:schemeClr val="bg1"/>
                </a:solidFill>
              </a:rPr>
              <a:t> </a:t>
            </a:r>
            <a:endParaRPr kumimoji="1" lang="en-US" altLang="zh-CN" sz="6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6600" b="1" dirty="0">
                <a:solidFill>
                  <a:schemeClr val="bg1"/>
                </a:solidFill>
              </a:rPr>
              <a:t>YOU!</a:t>
            </a:r>
            <a:endParaRPr kumimoji="1" lang="zh-CN" altLang="en-US" sz="6600" b="1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177800" y="-127000"/>
            <a:ext cx="2614611" cy="1590675"/>
            <a:chOff x="-177800" y="-127000"/>
            <a:chExt cx="2614611" cy="1590675"/>
          </a:xfrm>
        </p:grpSpPr>
        <p:sp>
          <p:nvSpPr>
            <p:cNvPr id="21" name="矩形 20"/>
            <p:cNvSpPr/>
            <p:nvPr userDrawn="1"/>
          </p:nvSpPr>
          <p:spPr>
            <a:xfrm>
              <a:off x="-177800" y="463550"/>
              <a:ext cx="1000125" cy="10001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/>
            </a:p>
          </p:txBody>
        </p:sp>
        <p:sp>
          <p:nvSpPr>
            <p:cNvPr id="22" name="矩形 21"/>
            <p:cNvSpPr/>
            <p:nvPr userDrawn="1"/>
          </p:nvSpPr>
          <p:spPr>
            <a:xfrm>
              <a:off x="-177800" y="-127000"/>
              <a:ext cx="1409700" cy="5905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/>
          </p:nvSpPr>
          <p:spPr>
            <a:xfrm>
              <a:off x="822325" y="463550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/>
          </p:nvSpPr>
          <p:spPr>
            <a:xfrm>
              <a:off x="1231900" y="463550"/>
              <a:ext cx="409575" cy="4095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>
              <a:off x="822325" y="1054100"/>
              <a:ext cx="409575" cy="40957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>
              <a:off x="1472405" y="704055"/>
              <a:ext cx="759619" cy="75961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 userDrawn="1"/>
          </p:nvSpPr>
          <p:spPr>
            <a:xfrm>
              <a:off x="2027236" y="499267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650" y="-127000"/>
            <a:ext cx="17843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 bwMode="auto">
          <a:xfrm>
            <a:off x="-174171" y="-124529"/>
            <a:ext cx="12689115" cy="7108495"/>
          </a:xfrm>
          <a:prstGeom prst="rect">
            <a:avLst/>
          </a:prstGeom>
          <a:gradFill>
            <a:gsLst>
              <a:gs pos="83000">
                <a:srgbClr val="E6E3DE"/>
              </a:gs>
              <a:gs pos="20000">
                <a:srgbClr val="F7F4ED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41933" y="49353"/>
            <a:ext cx="2332833" cy="1556858"/>
            <a:chOff x="741933" y="49353"/>
            <a:chExt cx="2332833" cy="1556858"/>
          </a:xfrm>
        </p:grpSpPr>
        <p:grpSp>
          <p:nvGrpSpPr>
            <p:cNvPr id="6" name="组合 5"/>
            <p:cNvGrpSpPr/>
            <p:nvPr/>
          </p:nvGrpSpPr>
          <p:grpSpPr>
            <a:xfrm>
              <a:off x="741933" y="49353"/>
              <a:ext cx="2332833" cy="1556858"/>
              <a:chOff x="741933" y="49353"/>
              <a:chExt cx="2332833" cy="1556858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239007" y="1226093"/>
                <a:ext cx="1835759" cy="369332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OpenStack</a:t>
                </a:r>
                <a:r>
                  <a:rPr lang="zh-CN" altLang="en-US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</a:t>
                </a:r>
                <a:endParaRPr lang="zh-CN" altLang="en-US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0" name="Picture 4" descr="Openstack-vertical-small.pn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2386"/>
              <a:stretch>
                <a:fillRect/>
              </a:stretch>
            </p:blipFill>
            <p:spPr bwMode="auto">
              <a:xfrm>
                <a:off x="741933" y="49353"/>
                <a:ext cx="1193192" cy="9260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文本框 10"/>
              <p:cNvSpPr txBox="1"/>
              <p:nvPr/>
            </p:nvSpPr>
            <p:spPr>
              <a:xfrm>
                <a:off x="773920" y="1144546"/>
                <a:ext cx="562975" cy="461665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070C0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400" b="1" dirty="0">
                  <a:solidFill>
                    <a:srgbClr val="0070C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7" name="Picture 4" descr="Openstack-vertical-small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86"/>
            <a:stretch>
              <a:fillRect/>
            </a:stretch>
          </p:blipFill>
          <p:spPr bwMode="auto">
            <a:xfrm>
              <a:off x="741933" y="49353"/>
              <a:ext cx="1193192" cy="926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直接连接符 7"/>
            <p:cNvCxnSpPr/>
            <p:nvPr/>
          </p:nvCxnSpPr>
          <p:spPr bwMode="auto">
            <a:xfrm flipV="1">
              <a:off x="845226" y="1144546"/>
              <a:ext cx="2113426" cy="780"/>
            </a:xfrm>
            <a:prstGeom prst="line">
              <a:avLst/>
            </a:prstGeom>
            <a:ln>
              <a:solidFill>
                <a:srgbClr val="4F81BD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594" y="-127000"/>
            <a:ext cx="17843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9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61"/>
          <p:cNvSpPr>
            <a:spLocks noChangeArrowheads="1"/>
          </p:cNvSpPr>
          <p:nvPr userDrawn="1"/>
        </p:nvSpPr>
        <p:spPr bwMode="auto">
          <a:xfrm>
            <a:off x="7707257" y="2061376"/>
            <a:ext cx="2948042" cy="156966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6818267" y="-10865"/>
            <a:ext cx="4754267" cy="2091637"/>
            <a:chOff x="3954098" y="-6470"/>
            <a:chExt cx="4322060" cy="1571477"/>
          </a:xfrm>
        </p:grpSpPr>
        <p:sp>
          <p:nvSpPr>
            <p:cNvPr id="13" name="矩形 12"/>
            <p:cNvSpPr/>
            <p:nvPr/>
          </p:nvSpPr>
          <p:spPr>
            <a:xfrm>
              <a:off x="3955678" y="-6469"/>
              <a:ext cx="2160240" cy="733073"/>
            </a:xfrm>
            <a:prstGeom prst="rect">
              <a:avLst/>
            </a:prstGeom>
            <a:solidFill>
              <a:srgbClr val="3A6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115918" y="-6470"/>
              <a:ext cx="2160240" cy="733073"/>
            </a:xfrm>
            <a:prstGeom prst="rect">
              <a:avLst/>
            </a:prstGeom>
            <a:solidFill>
              <a:srgbClr val="30A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14884" y="725983"/>
              <a:ext cx="2160240" cy="733073"/>
            </a:xfrm>
            <a:prstGeom prst="rect">
              <a:avLst/>
            </a:prstGeom>
            <a:solidFill>
              <a:srgbClr val="76B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3954098" y="726604"/>
              <a:ext cx="2160241" cy="733073"/>
            </a:xfrm>
            <a:prstGeom prst="rect">
              <a:avLst/>
            </a:prstGeom>
            <a:solidFill>
              <a:srgbClr val="428E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955678" y="1459384"/>
              <a:ext cx="2160240" cy="105623"/>
            </a:xfrm>
            <a:prstGeom prst="rect">
              <a:avLst/>
            </a:prstGeom>
            <a:solidFill>
              <a:srgbClr val="3A6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6111726" y="1458948"/>
              <a:ext cx="2160240" cy="105623"/>
            </a:xfrm>
            <a:prstGeom prst="rect">
              <a:avLst/>
            </a:prstGeom>
            <a:solidFill>
              <a:srgbClr val="30A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/>
            </a:p>
          </p:txBody>
        </p:sp>
      </p:grp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594" y="-127000"/>
            <a:ext cx="17843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-174171" y="-124529"/>
            <a:ext cx="12689115" cy="7108495"/>
          </a:xfrm>
          <a:prstGeom prst="rect">
            <a:avLst/>
          </a:prstGeom>
          <a:gradFill>
            <a:gsLst>
              <a:gs pos="83000">
                <a:srgbClr val="E6E3DE"/>
              </a:gs>
              <a:gs pos="20000">
                <a:srgbClr val="F7F4ED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9504" y="2948751"/>
            <a:ext cx="3355272" cy="1042527"/>
          </a:xfrm>
        </p:spPr>
        <p:txBody>
          <a:bodyPr/>
          <a:lstStyle>
            <a:lvl1pPr algn="l">
              <a:defRPr b="1">
                <a:solidFill>
                  <a:srgbClr val="00B0F0"/>
                </a:solidFill>
              </a:defRPr>
            </a:lvl1pPr>
          </a:lstStyle>
          <a:p>
            <a:r>
              <a:rPr lang="zh-CN" altLang="en-US" dirty="0"/>
              <a:t>单击此处编辑</a:t>
            </a:r>
            <a:endParaRPr lang="zh-CN" alt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41933" y="49353"/>
            <a:ext cx="1898679" cy="1562883"/>
            <a:chOff x="741933" y="49353"/>
            <a:chExt cx="1898679" cy="1562883"/>
          </a:xfrm>
        </p:grpSpPr>
        <p:sp>
          <p:nvSpPr>
            <p:cNvPr id="10" name="文本框 9"/>
            <p:cNvSpPr txBox="1"/>
            <p:nvPr/>
          </p:nvSpPr>
          <p:spPr>
            <a:xfrm>
              <a:off x="1301784" y="1229717"/>
              <a:ext cx="1338828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初识云计算</a:t>
              </a:r>
              <a:endPara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06397" y="1150571"/>
              <a:ext cx="562975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070C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b="1" dirty="0">
                <a:solidFill>
                  <a:srgbClr val="0070C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41933" y="49353"/>
              <a:ext cx="1860579" cy="1095973"/>
              <a:chOff x="741933" y="49353"/>
              <a:chExt cx="1860579" cy="1095973"/>
            </a:xfrm>
          </p:grpSpPr>
          <p:cxnSp>
            <p:nvCxnSpPr>
              <p:cNvPr id="13" name="直接连接符 12"/>
              <p:cNvCxnSpPr/>
              <p:nvPr/>
            </p:nvCxnSpPr>
            <p:spPr bwMode="auto">
              <a:xfrm>
                <a:off x="845226" y="1145326"/>
                <a:ext cx="175728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Picture 4" descr="Openstack-vertical-small.pn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2386"/>
              <a:stretch>
                <a:fillRect/>
              </a:stretch>
            </p:blipFill>
            <p:spPr bwMode="auto">
              <a:xfrm>
                <a:off x="741933" y="49353"/>
                <a:ext cx="1193192" cy="9260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7" name="标题 1"/>
          <p:cNvSpPr txBox="1"/>
          <p:nvPr userDrawn="1"/>
        </p:nvSpPr>
        <p:spPr bwMode="auto">
          <a:xfrm>
            <a:off x="619504" y="4029379"/>
            <a:ext cx="3355272" cy="847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C00000"/>
                </a:solidFill>
                <a:latin typeface="+mj-lt"/>
                <a:ea typeface="+mj-ea"/>
                <a:cs typeface="+mj-cs"/>
                <a:sym typeface="Calibri Light" panose="020F030202020403020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 Light" panose="020F0302020204030204" charset="0"/>
                <a:ea typeface="微软雅黑" panose="020B0503020204020204" pitchFamily="34" charset="-122"/>
                <a:sym typeface="Calibri Light" panose="020F030202020403020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 Light" panose="020F0302020204030204" charset="0"/>
                <a:ea typeface="微软雅黑" panose="020B0503020204020204" pitchFamily="34" charset="-122"/>
                <a:sym typeface="Calibri Light" panose="020F030202020403020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 Light" panose="020F0302020204030204" charset="0"/>
                <a:ea typeface="微软雅黑" panose="020B0503020204020204" pitchFamily="34" charset="-122"/>
                <a:sym typeface="Calibri Light" panose="020F030202020403020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 Light" panose="020F0302020204030204" charset="0"/>
                <a:ea typeface="微软雅黑" panose="020B0503020204020204" pitchFamily="34" charset="-122"/>
                <a:sym typeface="Calibri Light" panose="020F0302020204030204" charset="0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 Light" panose="020F0302020204030204" charset="0"/>
                <a:ea typeface="微软雅黑" panose="020B0503020204020204" pitchFamily="34" charset="-122"/>
                <a:sym typeface="Calibri Light" panose="020F0302020204030204" charset="0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 Light" panose="020F0302020204030204" charset="0"/>
                <a:ea typeface="微软雅黑" panose="020B0503020204020204" pitchFamily="34" charset="-122"/>
                <a:sym typeface="Calibri Light" panose="020F0302020204030204" charset="0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 Light" panose="020F0302020204030204" charset="0"/>
                <a:ea typeface="微软雅黑" panose="020B0503020204020204" pitchFamily="34" charset="-122"/>
                <a:sym typeface="Calibri Light" panose="020F0302020204030204" charset="0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 Light" panose="020F0302020204030204" charset="0"/>
                <a:ea typeface="微软雅黑" panose="020B0503020204020204" pitchFamily="34" charset="-122"/>
                <a:sym typeface="Calibri Light" panose="020F0302020204030204" charset="0"/>
              </a:defRPr>
            </a:lvl9pPr>
          </a:lstStyle>
          <a:p>
            <a:pPr algn="l">
              <a:buFontTx/>
            </a:pPr>
            <a:r>
              <a:rPr lang="zh-CN" altLang="en-US" sz="2800" kern="0" dirty="0">
                <a:solidFill>
                  <a:srgbClr val="00B0F0"/>
                </a:solidFill>
              </a:rPr>
              <a:t>单击此处编辑母版标题样式</a:t>
            </a:r>
            <a:endParaRPr lang="zh-CN" altLang="en-US" sz="2800" kern="0" dirty="0">
              <a:solidFill>
                <a:srgbClr val="00B0F0"/>
              </a:solidFill>
            </a:endParaRPr>
          </a:p>
        </p:txBody>
      </p:sp>
      <p:sp>
        <p:nvSpPr>
          <p:cNvPr id="15" name="文本占位符 20"/>
          <p:cNvSpPr>
            <a:spLocks noGrp="1"/>
          </p:cNvSpPr>
          <p:nvPr>
            <p:ph type="body" sz="quarter" idx="12"/>
          </p:nvPr>
        </p:nvSpPr>
        <p:spPr>
          <a:xfrm>
            <a:off x="619504" y="4012446"/>
            <a:ext cx="5168900" cy="2446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lang="zh-CN" altLang="en-US" sz="1100" dirty="0">
                <a:solidFill>
                  <a:schemeClr val="bg1"/>
                </a:solidFill>
              </a:defRPr>
            </a:lvl1pPr>
          </a:lstStyle>
          <a:p>
            <a:pPr marL="0" lvl="0" algn="r" defTabSz="914400"/>
            <a:endParaRPr lang="zh-CN" alt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594" y="-127000"/>
            <a:ext cx="17843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-174171" y="-124529"/>
            <a:ext cx="12689115" cy="7108495"/>
          </a:xfrm>
          <a:prstGeom prst="rect">
            <a:avLst/>
          </a:prstGeom>
          <a:gradFill>
            <a:gsLst>
              <a:gs pos="83000">
                <a:srgbClr val="E6E3DE"/>
              </a:gs>
              <a:gs pos="20000">
                <a:srgbClr val="F7F4ED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9504" y="2948751"/>
            <a:ext cx="3355272" cy="1042527"/>
          </a:xfrm>
        </p:spPr>
        <p:txBody>
          <a:bodyPr/>
          <a:lstStyle>
            <a:lvl1pPr algn="l">
              <a:defRPr b="1">
                <a:solidFill>
                  <a:srgbClr val="00B0F0"/>
                </a:solidFill>
              </a:defRPr>
            </a:lvl1pPr>
          </a:lstStyle>
          <a:p>
            <a:r>
              <a:rPr lang="zh-CN" altLang="en-US" dirty="0"/>
              <a:t>单击此处编辑</a:t>
            </a:r>
            <a:endParaRPr lang="zh-CN" altLang="en-US" dirty="0"/>
          </a:p>
        </p:txBody>
      </p:sp>
      <p:sp>
        <p:nvSpPr>
          <p:cNvPr id="17" name="标题 1"/>
          <p:cNvSpPr txBox="1"/>
          <p:nvPr userDrawn="1"/>
        </p:nvSpPr>
        <p:spPr bwMode="auto">
          <a:xfrm>
            <a:off x="619504" y="4029379"/>
            <a:ext cx="3355272" cy="847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C00000"/>
                </a:solidFill>
                <a:latin typeface="+mj-lt"/>
                <a:ea typeface="+mj-ea"/>
                <a:cs typeface="+mj-cs"/>
                <a:sym typeface="Calibri Light" panose="020F030202020403020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 Light" panose="020F0302020204030204" charset="0"/>
                <a:ea typeface="微软雅黑" panose="020B0503020204020204" pitchFamily="34" charset="-122"/>
                <a:sym typeface="Calibri Light" panose="020F030202020403020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 Light" panose="020F0302020204030204" charset="0"/>
                <a:ea typeface="微软雅黑" panose="020B0503020204020204" pitchFamily="34" charset="-122"/>
                <a:sym typeface="Calibri Light" panose="020F030202020403020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 Light" panose="020F0302020204030204" charset="0"/>
                <a:ea typeface="微软雅黑" panose="020B0503020204020204" pitchFamily="34" charset="-122"/>
                <a:sym typeface="Calibri Light" panose="020F030202020403020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 Light" panose="020F0302020204030204" charset="0"/>
                <a:ea typeface="微软雅黑" panose="020B0503020204020204" pitchFamily="34" charset="-122"/>
                <a:sym typeface="Calibri Light" panose="020F0302020204030204" charset="0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 Light" panose="020F0302020204030204" charset="0"/>
                <a:ea typeface="微软雅黑" panose="020B0503020204020204" pitchFamily="34" charset="-122"/>
                <a:sym typeface="Calibri Light" panose="020F0302020204030204" charset="0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 Light" panose="020F0302020204030204" charset="0"/>
                <a:ea typeface="微软雅黑" panose="020B0503020204020204" pitchFamily="34" charset="-122"/>
                <a:sym typeface="Calibri Light" panose="020F0302020204030204" charset="0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 Light" panose="020F0302020204030204" charset="0"/>
                <a:ea typeface="微软雅黑" panose="020B0503020204020204" pitchFamily="34" charset="-122"/>
                <a:sym typeface="Calibri Light" panose="020F0302020204030204" charset="0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 Light" panose="020F0302020204030204" charset="0"/>
                <a:ea typeface="微软雅黑" panose="020B0503020204020204" pitchFamily="34" charset="-122"/>
                <a:sym typeface="Calibri Light" panose="020F0302020204030204" charset="0"/>
              </a:defRPr>
            </a:lvl9pPr>
          </a:lstStyle>
          <a:p>
            <a:pPr algn="l">
              <a:buFontTx/>
            </a:pPr>
            <a:r>
              <a:rPr lang="zh-CN" altLang="en-US" sz="2800" kern="0" dirty="0">
                <a:solidFill>
                  <a:srgbClr val="00B0F0"/>
                </a:solidFill>
              </a:rPr>
              <a:t>单击此处编辑母版标题样式</a:t>
            </a:r>
            <a:endParaRPr lang="zh-CN" altLang="en-US" sz="2800" kern="0" dirty="0">
              <a:solidFill>
                <a:srgbClr val="00B0F0"/>
              </a:solidFill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741933" y="49353"/>
            <a:ext cx="2066734" cy="1556858"/>
            <a:chOff x="741933" y="49353"/>
            <a:chExt cx="2066734" cy="1556858"/>
          </a:xfrm>
        </p:grpSpPr>
        <p:grpSp>
          <p:nvGrpSpPr>
            <p:cNvPr id="16" name="组合 15"/>
            <p:cNvGrpSpPr/>
            <p:nvPr/>
          </p:nvGrpSpPr>
          <p:grpSpPr>
            <a:xfrm>
              <a:off x="741933" y="49353"/>
              <a:ext cx="2066734" cy="1556858"/>
              <a:chOff x="741933" y="49353"/>
              <a:chExt cx="2066734" cy="1556858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1239007" y="1226093"/>
                <a:ext cx="1569660" cy="369332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虚拟化的概念</a:t>
                </a:r>
                <a:endParaRPr lang="zh-CN" altLang="en-US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22" name="Picture 4" descr="Openstack-vertical-small.pn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2386"/>
              <a:stretch>
                <a:fillRect/>
              </a:stretch>
            </p:blipFill>
            <p:spPr bwMode="auto">
              <a:xfrm>
                <a:off x="741933" y="49353"/>
                <a:ext cx="1193192" cy="9260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文本框 22"/>
              <p:cNvSpPr txBox="1"/>
              <p:nvPr/>
            </p:nvSpPr>
            <p:spPr>
              <a:xfrm>
                <a:off x="773920" y="1144546"/>
                <a:ext cx="562975" cy="461665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070C0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400" b="1" dirty="0">
                  <a:solidFill>
                    <a:srgbClr val="0070C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19" name="Picture 4" descr="Openstack-vertical-small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86"/>
            <a:stretch>
              <a:fillRect/>
            </a:stretch>
          </p:blipFill>
          <p:spPr bwMode="auto">
            <a:xfrm>
              <a:off x="741933" y="49353"/>
              <a:ext cx="1193192" cy="926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直接连接符 19"/>
            <p:cNvCxnSpPr/>
            <p:nvPr/>
          </p:nvCxnSpPr>
          <p:spPr bwMode="auto">
            <a:xfrm>
              <a:off x="845226" y="1145326"/>
              <a:ext cx="1859874" cy="0"/>
            </a:xfrm>
            <a:prstGeom prst="line">
              <a:avLst/>
            </a:prstGeom>
            <a:ln>
              <a:solidFill>
                <a:srgbClr val="4F81BD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594" y="-127000"/>
            <a:ext cx="17843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-174171" y="-124529"/>
            <a:ext cx="12689115" cy="7108495"/>
          </a:xfrm>
          <a:prstGeom prst="rect">
            <a:avLst/>
          </a:prstGeom>
          <a:gradFill>
            <a:gsLst>
              <a:gs pos="83000">
                <a:srgbClr val="E6E3DE"/>
              </a:gs>
              <a:gs pos="20000">
                <a:srgbClr val="F7F4ED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9504" y="2948751"/>
            <a:ext cx="3355272" cy="1042527"/>
          </a:xfrm>
        </p:spPr>
        <p:txBody>
          <a:bodyPr/>
          <a:lstStyle>
            <a:lvl1pPr algn="l">
              <a:defRPr b="1">
                <a:solidFill>
                  <a:srgbClr val="00B0F0"/>
                </a:solidFill>
              </a:defRPr>
            </a:lvl1pPr>
          </a:lstStyle>
          <a:p>
            <a:r>
              <a:rPr lang="zh-CN" altLang="en-US" dirty="0"/>
              <a:t>单击此处编辑</a:t>
            </a:r>
            <a:endParaRPr lang="zh-CN" altLang="en-US" dirty="0"/>
          </a:p>
        </p:txBody>
      </p:sp>
      <p:sp>
        <p:nvSpPr>
          <p:cNvPr id="17" name="标题 1"/>
          <p:cNvSpPr txBox="1"/>
          <p:nvPr userDrawn="1"/>
        </p:nvSpPr>
        <p:spPr bwMode="auto">
          <a:xfrm>
            <a:off x="619504" y="4029379"/>
            <a:ext cx="3355272" cy="847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C00000"/>
                </a:solidFill>
                <a:latin typeface="+mj-lt"/>
                <a:ea typeface="+mj-ea"/>
                <a:cs typeface="+mj-cs"/>
                <a:sym typeface="Calibri Light" panose="020F030202020403020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 Light" panose="020F0302020204030204" charset="0"/>
                <a:ea typeface="微软雅黑" panose="020B0503020204020204" pitchFamily="34" charset="-122"/>
                <a:sym typeface="Calibri Light" panose="020F030202020403020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 Light" panose="020F0302020204030204" charset="0"/>
                <a:ea typeface="微软雅黑" panose="020B0503020204020204" pitchFamily="34" charset="-122"/>
                <a:sym typeface="Calibri Light" panose="020F030202020403020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 Light" panose="020F0302020204030204" charset="0"/>
                <a:ea typeface="微软雅黑" panose="020B0503020204020204" pitchFamily="34" charset="-122"/>
                <a:sym typeface="Calibri Light" panose="020F030202020403020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 Light" panose="020F0302020204030204" charset="0"/>
                <a:ea typeface="微软雅黑" panose="020B0503020204020204" pitchFamily="34" charset="-122"/>
                <a:sym typeface="Calibri Light" panose="020F0302020204030204" charset="0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 Light" panose="020F0302020204030204" charset="0"/>
                <a:ea typeface="微软雅黑" panose="020B0503020204020204" pitchFamily="34" charset="-122"/>
                <a:sym typeface="Calibri Light" panose="020F0302020204030204" charset="0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 Light" panose="020F0302020204030204" charset="0"/>
                <a:ea typeface="微软雅黑" panose="020B0503020204020204" pitchFamily="34" charset="-122"/>
                <a:sym typeface="Calibri Light" panose="020F0302020204030204" charset="0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 Light" panose="020F0302020204030204" charset="0"/>
                <a:ea typeface="微软雅黑" panose="020B0503020204020204" pitchFamily="34" charset="-122"/>
                <a:sym typeface="Calibri Light" panose="020F0302020204030204" charset="0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 Light" panose="020F0302020204030204" charset="0"/>
                <a:ea typeface="微软雅黑" panose="020B0503020204020204" pitchFamily="34" charset="-122"/>
                <a:sym typeface="Calibri Light" panose="020F0302020204030204" charset="0"/>
              </a:defRPr>
            </a:lvl9pPr>
          </a:lstStyle>
          <a:p>
            <a:pPr algn="l">
              <a:buFontTx/>
            </a:pPr>
            <a:r>
              <a:rPr lang="zh-CN" altLang="en-US" sz="2800" kern="0" dirty="0">
                <a:solidFill>
                  <a:srgbClr val="00B0F0"/>
                </a:solidFill>
              </a:rPr>
              <a:t>单击此处编辑母版标题样式</a:t>
            </a:r>
            <a:endParaRPr lang="zh-CN" altLang="en-US" sz="2800" kern="0" dirty="0">
              <a:solidFill>
                <a:srgbClr val="00B0F0"/>
              </a:solidFill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41933" y="49353"/>
            <a:ext cx="2332833" cy="1556858"/>
            <a:chOff x="741933" y="49353"/>
            <a:chExt cx="2332833" cy="1556858"/>
          </a:xfrm>
        </p:grpSpPr>
        <p:grpSp>
          <p:nvGrpSpPr>
            <p:cNvPr id="13" name="组合 12"/>
            <p:cNvGrpSpPr/>
            <p:nvPr/>
          </p:nvGrpSpPr>
          <p:grpSpPr>
            <a:xfrm>
              <a:off x="741933" y="49353"/>
              <a:ext cx="2332833" cy="1556858"/>
              <a:chOff x="741933" y="49353"/>
              <a:chExt cx="2332833" cy="155685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1239007" y="1226093"/>
                <a:ext cx="1835759" cy="369332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OpenStack</a:t>
                </a:r>
                <a:r>
                  <a:rPr lang="zh-CN" altLang="en-US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</a:t>
                </a:r>
                <a:endParaRPr lang="zh-CN" altLang="en-US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26" name="Picture 4" descr="Openstack-vertical-small.pn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2386"/>
              <a:stretch>
                <a:fillRect/>
              </a:stretch>
            </p:blipFill>
            <p:spPr bwMode="auto">
              <a:xfrm>
                <a:off x="741933" y="49353"/>
                <a:ext cx="1193192" cy="9260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文本框 26"/>
              <p:cNvSpPr txBox="1"/>
              <p:nvPr/>
            </p:nvSpPr>
            <p:spPr>
              <a:xfrm>
                <a:off x="773920" y="1144546"/>
                <a:ext cx="562975" cy="461665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070C0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400" b="1" dirty="0">
                  <a:solidFill>
                    <a:srgbClr val="0070C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14" name="Picture 4" descr="Openstack-vertical-small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86"/>
            <a:stretch>
              <a:fillRect/>
            </a:stretch>
          </p:blipFill>
          <p:spPr bwMode="auto">
            <a:xfrm>
              <a:off x="741933" y="49353"/>
              <a:ext cx="1193192" cy="926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直接连接符 23"/>
            <p:cNvCxnSpPr/>
            <p:nvPr/>
          </p:nvCxnSpPr>
          <p:spPr bwMode="auto">
            <a:xfrm flipV="1">
              <a:off x="845226" y="1144546"/>
              <a:ext cx="2113426" cy="780"/>
            </a:xfrm>
            <a:prstGeom prst="line">
              <a:avLst/>
            </a:prstGeom>
            <a:ln>
              <a:solidFill>
                <a:srgbClr val="4F81BD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594" y="-127000"/>
            <a:ext cx="17843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版权所有： 南京第五十五所计算开发有限公司</a:t>
            </a: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594" y="-127000"/>
            <a:ext cx="17843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83000">
              <a:srgbClr val="E6E3DE"/>
            </a:gs>
            <a:gs pos="20000">
              <a:srgbClr val="F7F4E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281" y="1308606"/>
            <a:ext cx="6858000" cy="685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965734" y="-2076852"/>
            <a:ext cx="6858000" cy="6858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版权所有： 南京第五十五所计算开发有限公司</a:t>
            </a: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594" y="-127000"/>
            <a:ext cx="17843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版权所有： 南京第五十五所计算开发有限公司</a:t>
            </a: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594" y="-127000"/>
            <a:ext cx="17843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版权所有： 南京第五十五所计算开发有限公司</a:t>
            </a: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50800"/>
            <a:ext cx="2628900" cy="6127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50800"/>
            <a:ext cx="7734300" cy="6127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版权所有： 南京第五十五所计算开发有限公司</a:t>
            </a: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800"/>
            <a:ext cx="10515600" cy="798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120775"/>
            <a:ext cx="10515600" cy="50577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版权所有： 南京第五十五所计算开发有限公司</a:t>
            </a: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z="4800">
                <a:solidFill>
                  <a:srgbClr val="C0000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版权所有： 南京第五十五所计算开发有限公司</a:t>
            </a: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96" y="-20538"/>
            <a:ext cx="12208675" cy="375651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版权所有： 南京第五十五所计算开发有限公司</a:t>
            </a: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ctr"/>
          <a:lstStyle>
            <a:lvl1pPr algn="ct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423388"/>
            <a:ext cx="10363200" cy="1500187"/>
          </a:xfrm>
        </p:spPr>
        <p:txBody>
          <a:bodyPr anchor="ctr"/>
          <a:lstStyle>
            <a:lvl1pPr marL="0" indent="0" algn="ctr">
              <a:buNone/>
              <a:defRPr sz="4800">
                <a:solidFill>
                  <a:srgbClr val="C0000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版权所有： 南京第五十五所计算开发有限公司</a:t>
            </a: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864" y="6525170"/>
            <a:ext cx="1224136" cy="3328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120775"/>
            <a:ext cx="5181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120775"/>
            <a:ext cx="5181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版权所有： 南京第五十五所计算开发有限公司</a:t>
            </a: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版权所有： 南京第五十五所计算开发有限公司</a:t>
            </a: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-174171" y="-124529"/>
            <a:ext cx="12689115" cy="7108495"/>
          </a:xfrm>
          <a:prstGeom prst="rect">
            <a:avLst/>
          </a:prstGeom>
          <a:gradFill>
            <a:gsLst>
              <a:gs pos="83000">
                <a:srgbClr val="E6E3DE"/>
              </a:gs>
              <a:gs pos="20000">
                <a:srgbClr val="F7F4ED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-177800" y="-127000"/>
            <a:ext cx="2614611" cy="1590675"/>
            <a:chOff x="-177800" y="-127000"/>
            <a:chExt cx="2614611" cy="1590675"/>
          </a:xfrm>
        </p:grpSpPr>
        <p:sp>
          <p:nvSpPr>
            <p:cNvPr id="6" name="矩形 5"/>
            <p:cNvSpPr/>
            <p:nvPr userDrawn="1"/>
          </p:nvSpPr>
          <p:spPr>
            <a:xfrm>
              <a:off x="-177800" y="463550"/>
              <a:ext cx="1000125" cy="10001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-177800" y="-127000"/>
              <a:ext cx="1409700" cy="5905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822325" y="463550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1231900" y="463550"/>
              <a:ext cx="409575" cy="4095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822325" y="1054100"/>
              <a:ext cx="409575" cy="40957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1472405" y="704055"/>
              <a:ext cx="759619" cy="75961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2027236" y="499267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 userDrawn="1"/>
        </p:nvSpPr>
        <p:spPr>
          <a:xfrm>
            <a:off x="1538288" y="2460973"/>
            <a:ext cx="1181100" cy="11811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3143249" y="3414714"/>
            <a:ext cx="1181100" cy="11811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443162" y="2762250"/>
            <a:ext cx="1000125" cy="10001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 dirty="0"/>
          </a:p>
        </p:txBody>
      </p:sp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2627577" y="2926604"/>
            <a:ext cx="694267" cy="798513"/>
          </a:xfrm>
        </p:spPr>
        <p:txBody>
          <a:bodyPr/>
          <a:lstStyle>
            <a:lvl1pPr>
              <a:defRPr sz="7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文本占位符 21"/>
          <p:cNvSpPr>
            <a:spLocks noGrp="1"/>
          </p:cNvSpPr>
          <p:nvPr>
            <p:ph type="body" sz="quarter" idx="14" hasCustomPrompt="1"/>
          </p:nvPr>
        </p:nvSpPr>
        <p:spPr>
          <a:xfrm>
            <a:off x="4633457" y="2007344"/>
            <a:ext cx="5405967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914400"/>
            <a:r>
              <a:rPr lang="zh-CN" altLang="en-US" dirty="0"/>
              <a:t>添加标题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</p:nvPr>
        </p:nvSpPr>
        <p:spPr>
          <a:xfrm>
            <a:off x="4633456" y="2703560"/>
            <a:ext cx="58821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914400"/>
            <a:r>
              <a:rPr lang="zh-CN" altLang="en-US" dirty="0"/>
              <a:t>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版权所有： 南京第五十五所计算开发有限公司</a:t>
            </a: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版权所有： 南京第五十五所计算开发有限公司</a:t>
            </a: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版权所有： 南京第五十五所计算开发有限公司</a:t>
            </a: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版权所有： 南京第五十五所计算开发有限公司</a:t>
            </a: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版权所有： 南京第五十五所计算开发有限公司</a:t>
            </a: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版权所有： 南京第五十五所计算开发有限公司</a:t>
            </a: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50800"/>
            <a:ext cx="2628900" cy="6127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50800"/>
            <a:ext cx="7734300" cy="6127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版权所有： 南京第五十五所计算开发有限公司</a:t>
            </a: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800"/>
            <a:ext cx="10515600" cy="798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120775"/>
            <a:ext cx="10515600" cy="50577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版权所有： 南京第五十五所计算开发有限公司</a:t>
            </a: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174171" y="-124529"/>
            <a:ext cx="12689115" cy="7108495"/>
          </a:xfrm>
          <a:prstGeom prst="rect">
            <a:avLst/>
          </a:prstGeom>
          <a:gradFill>
            <a:gsLst>
              <a:gs pos="83000">
                <a:srgbClr val="E6E3DE"/>
              </a:gs>
              <a:gs pos="20000">
                <a:srgbClr val="F7F4ED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972050" y="-1"/>
            <a:ext cx="7219950" cy="6934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676650" y="-1"/>
            <a:ext cx="1295401" cy="11705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676650" y="1158607"/>
            <a:ext cx="1295401" cy="1170543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3676650" y="2280173"/>
            <a:ext cx="1295401" cy="465402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2381248" y="1158607"/>
            <a:ext cx="1295401" cy="117054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085846" y="1158607"/>
            <a:ext cx="1295401" cy="117054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-209556" y="1146672"/>
            <a:ext cx="1295401" cy="117054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1085846" y="0"/>
            <a:ext cx="1295401" cy="11705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4972053" y="1158607"/>
            <a:ext cx="7219947" cy="1170543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5181607" y="1365313"/>
            <a:ext cx="540596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4800" b="1" dirty="0">
                <a:solidFill>
                  <a:schemeClr val="bg1"/>
                </a:solidFill>
              </a:defRPr>
            </a:lvl1pPr>
          </a:lstStyle>
          <a:p>
            <a:pPr marL="0" lvl="0" defTabSz="914400"/>
            <a:endParaRPr lang="zh-CN" altLang="en-US" dirty="0"/>
          </a:p>
        </p:txBody>
      </p:sp>
      <p:sp>
        <p:nvSpPr>
          <p:cNvPr id="16" name="文本占位符 21"/>
          <p:cNvSpPr>
            <a:spLocks noGrp="1"/>
          </p:cNvSpPr>
          <p:nvPr>
            <p:ph type="body" sz="quarter" idx="12"/>
          </p:nvPr>
        </p:nvSpPr>
        <p:spPr>
          <a:xfrm>
            <a:off x="5181606" y="2508676"/>
            <a:ext cx="5405967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914400"/>
            <a:endParaRPr lang="zh-CN" altLang="en-US" dirty="0"/>
          </a:p>
        </p:txBody>
      </p:sp>
      <p:sp>
        <p:nvSpPr>
          <p:cNvPr id="17" name="文本占位符 21"/>
          <p:cNvSpPr>
            <a:spLocks noGrp="1"/>
          </p:cNvSpPr>
          <p:nvPr>
            <p:ph type="body" sz="quarter" idx="13"/>
          </p:nvPr>
        </p:nvSpPr>
        <p:spPr>
          <a:xfrm>
            <a:off x="5181606" y="3256640"/>
            <a:ext cx="5405967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914400"/>
            <a:endParaRPr lang="zh-CN" altLang="en-US" dirty="0"/>
          </a:p>
        </p:txBody>
      </p:sp>
      <p:sp>
        <p:nvSpPr>
          <p:cNvPr id="18" name="文本占位符 21"/>
          <p:cNvSpPr>
            <a:spLocks noGrp="1"/>
          </p:cNvSpPr>
          <p:nvPr>
            <p:ph type="body" sz="quarter" idx="14"/>
          </p:nvPr>
        </p:nvSpPr>
        <p:spPr>
          <a:xfrm>
            <a:off x="5181606" y="4004604"/>
            <a:ext cx="5405967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914400"/>
            <a:endParaRPr lang="zh-CN" altLang="en-US" dirty="0"/>
          </a:p>
        </p:txBody>
      </p:sp>
      <p:sp>
        <p:nvSpPr>
          <p:cNvPr id="19" name="文本占位符 21"/>
          <p:cNvSpPr>
            <a:spLocks noGrp="1"/>
          </p:cNvSpPr>
          <p:nvPr>
            <p:ph type="body" sz="quarter" idx="15"/>
          </p:nvPr>
        </p:nvSpPr>
        <p:spPr>
          <a:xfrm>
            <a:off x="5181606" y="4752568"/>
            <a:ext cx="5405967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914400"/>
            <a:endParaRPr lang="zh-CN" altLang="en-US" dirty="0"/>
          </a:p>
        </p:txBody>
      </p:sp>
      <p:sp>
        <p:nvSpPr>
          <p:cNvPr id="20" name="文本占位符 21"/>
          <p:cNvSpPr>
            <a:spLocks noGrp="1"/>
          </p:cNvSpPr>
          <p:nvPr>
            <p:ph type="body" sz="quarter" idx="16"/>
          </p:nvPr>
        </p:nvSpPr>
        <p:spPr>
          <a:xfrm>
            <a:off x="5181606" y="5465653"/>
            <a:ext cx="5405967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914400"/>
            <a:endParaRPr lang="zh-CN" altLang="en-US" dirty="0"/>
          </a:p>
        </p:txBody>
      </p:sp>
      <p:sp>
        <p:nvSpPr>
          <p:cNvPr id="21" name="文本占位符 21"/>
          <p:cNvSpPr>
            <a:spLocks noGrp="1"/>
          </p:cNvSpPr>
          <p:nvPr>
            <p:ph type="body" sz="quarter" idx="17"/>
          </p:nvPr>
        </p:nvSpPr>
        <p:spPr>
          <a:xfrm>
            <a:off x="5181606" y="6213617"/>
            <a:ext cx="5405967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914400"/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 bwMode="auto">
          <a:xfrm>
            <a:off x="-174171" y="-124529"/>
            <a:ext cx="12689115" cy="7108495"/>
          </a:xfrm>
          <a:prstGeom prst="rect">
            <a:avLst/>
          </a:prstGeom>
          <a:gradFill>
            <a:gsLst>
              <a:gs pos="83000">
                <a:srgbClr val="E6E3DE"/>
              </a:gs>
              <a:gs pos="20000">
                <a:srgbClr val="F7F4ED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-177800" y="-127000"/>
            <a:ext cx="2614611" cy="1590675"/>
            <a:chOff x="-177800" y="-127000"/>
            <a:chExt cx="2614611" cy="1590675"/>
          </a:xfrm>
        </p:grpSpPr>
        <p:sp>
          <p:nvSpPr>
            <p:cNvPr id="13" name="矩形 12"/>
            <p:cNvSpPr/>
            <p:nvPr userDrawn="1"/>
          </p:nvSpPr>
          <p:spPr>
            <a:xfrm>
              <a:off x="-177800" y="463550"/>
              <a:ext cx="1000125" cy="10001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-177800" y="-127000"/>
              <a:ext cx="1409700" cy="5905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822325" y="463550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1231900" y="463550"/>
              <a:ext cx="409575" cy="4095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>
              <a:off x="822325" y="1054100"/>
              <a:ext cx="409575" cy="40957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1472405" y="704055"/>
              <a:ext cx="759619" cy="75961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 userDrawn="1"/>
          </p:nvSpPr>
          <p:spPr>
            <a:xfrm>
              <a:off x="2027236" y="499267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-31486" y="221599"/>
            <a:ext cx="704850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2950141" y="346514"/>
            <a:ext cx="3962400" cy="75180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初识云计算</a:t>
            </a:r>
            <a:endParaRPr lang="zh-CN" altLang="en-US" dirty="0"/>
          </a:p>
        </p:txBody>
      </p:sp>
      <p:sp>
        <p:nvSpPr>
          <p:cNvPr id="31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733425" y="2208653"/>
            <a:ext cx="4549775" cy="609600"/>
          </a:xfr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</a:defRPr>
            </a:lvl1pPr>
            <a:lvl2pPr>
              <a:defRPr sz="2800" b="1">
                <a:solidFill>
                  <a:srgbClr val="00B0F0"/>
                </a:solidFill>
              </a:defRPr>
            </a:lvl2pPr>
            <a:lvl3pPr>
              <a:defRPr sz="2800" b="1">
                <a:solidFill>
                  <a:srgbClr val="00B0F0"/>
                </a:solidFill>
              </a:defRPr>
            </a:lvl3pPr>
            <a:lvl4pPr>
              <a:defRPr sz="2800" b="1">
                <a:solidFill>
                  <a:srgbClr val="00B0F0"/>
                </a:solidFill>
              </a:defRPr>
            </a:lvl4pPr>
            <a:lvl5pPr>
              <a:defRPr sz="2800" b="1">
                <a:solidFill>
                  <a:srgbClr val="00B0F0"/>
                </a:solidFill>
              </a:defRPr>
            </a:lvl5pPr>
          </a:lstStyle>
          <a:p>
            <a:pPr lvl="0"/>
            <a:r>
              <a:rPr lang="zh-CN" altLang="en-US" dirty="0"/>
              <a:t>单击文本输入</a:t>
            </a:r>
            <a:endParaRPr lang="zh-CN" altLang="en-US" dirty="0"/>
          </a:p>
        </p:txBody>
      </p:sp>
      <p:sp>
        <p:nvSpPr>
          <p:cNvPr id="33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2956379" y="921939"/>
            <a:ext cx="4549775" cy="609600"/>
          </a:xfrm>
        </p:spPr>
        <p:txBody>
          <a:bodyPr/>
          <a:lstStyle>
            <a:lvl1pPr marL="0" indent="0">
              <a:buNone/>
              <a:defRPr sz="2400" b="0">
                <a:solidFill>
                  <a:srgbClr val="00B0F0"/>
                </a:solidFill>
              </a:defRPr>
            </a:lvl1pPr>
            <a:lvl2pPr>
              <a:defRPr sz="2800" b="1">
                <a:solidFill>
                  <a:srgbClr val="00B0F0"/>
                </a:solidFill>
              </a:defRPr>
            </a:lvl2pPr>
            <a:lvl3pPr>
              <a:defRPr sz="2800" b="1">
                <a:solidFill>
                  <a:srgbClr val="00B0F0"/>
                </a:solidFill>
              </a:defRPr>
            </a:lvl3pPr>
            <a:lvl4pPr>
              <a:defRPr sz="2800" b="1">
                <a:solidFill>
                  <a:srgbClr val="00B0F0"/>
                </a:solidFill>
              </a:defRPr>
            </a:lvl4pPr>
            <a:lvl5pPr>
              <a:defRPr sz="2800" b="1">
                <a:solidFill>
                  <a:srgbClr val="00B0F0"/>
                </a:solidFill>
              </a:defRPr>
            </a:lvl5pPr>
          </a:lstStyle>
          <a:p>
            <a:pPr lvl="0"/>
            <a:r>
              <a:rPr lang="zh-CN" altLang="en-US" dirty="0"/>
              <a:t>单击文本输入</a:t>
            </a:r>
            <a:endParaRPr lang="zh-CN" altLang="en-US" dirty="0"/>
          </a:p>
        </p:txBody>
      </p:sp>
      <p:sp>
        <p:nvSpPr>
          <p:cNvPr id="34" name="文本占位符 21"/>
          <p:cNvSpPr>
            <a:spLocks noGrp="1"/>
          </p:cNvSpPr>
          <p:nvPr>
            <p:ph type="body" sz="quarter" idx="16" hasCustomPrompt="1"/>
          </p:nvPr>
        </p:nvSpPr>
        <p:spPr>
          <a:xfrm>
            <a:off x="721856" y="2937275"/>
            <a:ext cx="2973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914400"/>
            <a:r>
              <a:rPr lang="zh-CN" altLang="en-US" dirty="0"/>
              <a:t>添加标题</a:t>
            </a:r>
            <a:endParaRPr lang="zh-CN" alt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594" y="-127000"/>
            <a:ext cx="17843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 bwMode="auto">
          <a:xfrm>
            <a:off x="-174171" y="-124529"/>
            <a:ext cx="12689115" cy="7108495"/>
          </a:xfrm>
          <a:prstGeom prst="rect">
            <a:avLst/>
          </a:prstGeom>
          <a:gradFill>
            <a:gsLst>
              <a:gs pos="83000">
                <a:srgbClr val="E6E3DE"/>
              </a:gs>
              <a:gs pos="20000">
                <a:srgbClr val="F7F4ED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-177800" y="-127000"/>
            <a:ext cx="2614611" cy="1590675"/>
            <a:chOff x="-177800" y="-127000"/>
            <a:chExt cx="2614611" cy="1590675"/>
          </a:xfrm>
        </p:grpSpPr>
        <p:sp>
          <p:nvSpPr>
            <p:cNvPr id="13" name="矩形 12"/>
            <p:cNvSpPr/>
            <p:nvPr userDrawn="1"/>
          </p:nvSpPr>
          <p:spPr>
            <a:xfrm>
              <a:off x="-177800" y="463550"/>
              <a:ext cx="1000125" cy="10001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-177800" y="-127000"/>
              <a:ext cx="1409700" cy="5905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822325" y="463550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1231900" y="463550"/>
              <a:ext cx="409575" cy="4095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>
              <a:off x="822325" y="1054100"/>
              <a:ext cx="409575" cy="40957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1472405" y="704055"/>
              <a:ext cx="759619" cy="75961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 userDrawn="1"/>
          </p:nvSpPr>
          <p:spPr>
            <a:xfrm>
              <a:off x="2027236" y="499267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-31486" y="221599"/>
            <a:ext cx="704850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2950141" y="346514"/>
            <a:ext cx="3962400" cy="75180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初识云计算</a:t>
            </a:r>
            <a:endParaRPr lang="zh-CN" altLang="en-US" dirty="0"/>
          </a:p>
        </p:txBody>
      </p:sp>
      <p:sp>
        <p:nvSpPr>
          <p:cNvPr id="31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733425" y="2208653"/>
            <a:ext cx="4549775" cy="609600"/>
          </a:xfr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</a:defRPr>
            </a:lvl1pPr>
            <a:lvl2pPr>
              <a:defRPr sz="2800" b="1">
                <a:solidFill>
                  <a:srgbClr val="00B0F0"/>
                </a:solidFill>
              </a:defRPr>
            </a:lvl2pPr>
            <a:lvl3pPr>
              <a:defRPr sz="2800" b="1">
                <a:solidFill>
                  <a:srgbClr val="00B0F0"/>
                </a:solidFill>
              </a:defRPr>
            </a:lvl3pPr>
            <a:lvl4pPr>
              <a:defRPr sz="2800" b="1">
                <a:solidFill>
                  <a:srgbClr val="00B0F0"/>
                </a:solidFill>
              </a:defRPr>
            </a:lvl4pPr>
            <a:lvl5pPr>
              <a:defRPr sz="2800" b="1">
                <a:solidFill>
                  <a:srgbClr val="00B0F0"/>
                </a:solidFill>
              </a:defRPr>
            </a:lvl5pPr>
          </a:lstStyle>
          <a:p>
            <a:pPr lvl="0"/>
            <a:r>
              <a:rPr lang="zh-CN" altLang="en-US" dirty="0"/>
              <a:t>单击文本输入</a:t>
            </a:r>
            <a:endParaRPr lang="zh-CN" altLang="en-US" dirty="0"/>
          </a:p>
        </p:txBody>
      </p:sp>
      <p:sp>
        <p:nvSpPr>
          <p:cNvPr id="33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2956379" y="921939"/>
            <a:ext cx="4549775" cy="609600"/>
          </a:xfrm>
        </p:spPr>
        <p:txBody>
          <a:bodyPr/>
          <a:lstStyle>
            <a:lvl1pPr marL="0" indent="0">
              <a:buNone/>
              <a:defRPr sz="2400" b="0">
                <a:solidFill>
                  <a:srgbClr val="00B0F0"/>
                </a:solidFill>
              </a:defRPr>
            </a:lvl1pPr>
            <a:lvl2pPr>
              <a:defRPr sz="2800" b="1">
                <a:solidFill>
                  <a:srgbClr val="00B0F0"/>
                </a:solidFill>
              </a:defRPr>
            </a:lvl2pPr>
            <a:lvl3pPr>
              <a:defRPr sz="2800" b="1">
                <a:solidFill>
                  <a:srgbClr val="00B0F0"/>
                </a:solidFill>
              </a:defRPr>
            </a:lvl3pPr>
            <a:lvl4pPr>
              <a:defRPr sz="2800" b="1">
                <a:solidFill>
                  <a:srgbClr val="00B0F0"/>
                </a:solidFill>
              </a:defRPr>
            </a:lvl4pPr>
            <a:lvl5pPr>
              <a:defRPr sz="2800" b="1">
                <a:solidFill>
                  <a:srgbClr val="00B0F0"/>
                </a:solidFill>
              </a:defRPr>
            </a:lvl5pPr>
          </a:lstStyle>
          <a:p>
            <a:pPr lvl="0"/>
            <a:r>
              <a:rPr lang="zh-CN" altLang="en-US" dirty="0"/>
              <a:t>单击文本输入</a:t>
            </a:r>
            <a:endParaRPr lang="zh-CN" altLang="en-US" dirty="0"/>
          </a:p>
        </p:txBody>
      </p:sp>
      <p:sp>
        <p:nvSpPr>
          <p:cNvPr id="34" name="文本占位符 21"/>
          <p:cNvSpPr>
            <a:spLocks noGrp="1"/>
          </p:cNvSpPr>
          <p:nvPr>
            <p:ph type="body" sz="quarter" idx="16" hasCustomPrompt="1"/>
          </p:nvPr>
        </p:nvSpPr>
        <p:spPr>
          <a:xfrm>
            <a:off x="721856" y="2937275"/>
            <a:ext cx="2973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914400"/>
            <a:r>
              <a:rPr lang="zh-CN" altLang="en-US" dirty="0"/>
              <a:t>添加标题</a:t>
            </a:r>
            <a:endParaRPr lang="zh-CN" altLang="en-US" dirty="0"/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10394978" y="211599"/>
            <a:ext cx="2080110" cy="1255630"/>
            <a:chOff x="9308250" y="152843"/>
            <a:chExt cx="3083581" cy="1861361"/>
          </a:xfrm>
        </p:grpSpPr>
        <p:sp>
          <p:nvSpPr>
            <p:cNvPr id="23" name="矩形 22"/>
            <p:cNvSpPr/>
            <p:nvPr/>
          </p:nvSpPr>
          <p:spPr>
            <a:xfrm>
              <a:off x="10149384" y="1574633"/>
              <a:ext cx="439571" cy="439571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1558225" y="588184"/>
              <a:ext cx="833606" cy="83360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9308250" y="255692"/>
              <a:ext cx="724464" cy="724464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0149384" y="152843"/>
              <a:ext cx="1268947" cy="1268947"/>
            </a:xfrm>
            <a:prstGeom prst="rect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594" y="-140632"/>
            <a:ext cx="17843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 bwMode="auto">
          <a:xfrm>
            <a:off x="-174171" y="-124529"/>
            <a:ext cx="12689115" cy="7108495"/>
          </a:xfrm>
          <a:prstGeom prst="rect">
            <a:avLst/>
          </a:prstGeom>
          <a:gradFill>
            <a:gsLst>
              <a:gs pos="83000">
                <a:srgbClr val="E6E3DE"/>
              </a:gs>
              <a:gs pos="20000">
                <a:srgbClr val="F7F4ED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-177800" y="-127000"/>
            <a:ext cx="2614611" cy="1590675"/>
            <a:chOff x="-177800" y="-127000"/>
            <a:chExt cx="2614611" cy="1590675"/>
          </a:xfrm>
        </p:grpSpPr>
        <p:sp>
          <p:nvSpPr>
            <p:cNvPr id="13" name="矩形 12"/>
            <p:cNvSpPr/>
            <p:nvPr userDrawn="1"/>
          </p:nvSpPr>
          <p:spPr>
            <a:xfrm>
              <a:off x="-177800" y="463550"/>
              <a:ext cx="1000125" cy="10001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-177800" y="-127000"/>
              <a:ext cx="1409700" cy="5905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822325" y="463550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1231900" y="463550"/>
              <a:ext cx="409575" cy="4095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>
              <a:off x="822325" y="1054100"/>
              <a:ext cx="409575" cy="40957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1472405" y="704055"/>
              <a:ext cx="759619" cy="75961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 userDrawn="1"/>
          </p:nvSpPr>
          <p:spPr>
            <a:xfrm>
              <a:off x="2027236" y="499267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-31486" y="221599"/>
            <a:ext cx="704850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2950141" y="346514"/>
            <a:ext cx="3962400" cy="75180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初识云计算</a:t>
            </a:r>
            <a:endParaRPr lang="zh-CN" altLang="en-US" dirty="0"/>
          </a:p>
        </p:txBody>
      </p:sp>
      <p:sp>
        <p:nvSpPr>
          <p:cNvPr id="31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733425" y="1393600"/>
            <a:ext cx="4549775" cy="609600"/>
          </a:xfr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</a:defRPr>
            </a:lvl1pPr>
            <a:lvl2pPr>
              <a:defRPr sz="2800" b="1">
                <a:solidFill>
                  <a:srgbClr val="00B0F0"/>
                </a:solidFill>
              </a:defRPr>
            </a:lvl2pPr>
            <a:lvl3pPr>
              <a:defRPr sz="2800" b="1">
                <a:solidFill>
                  <a:srgbClr val="00B0F0"/>
                </a:solidFill>
              </a:defRPr>
            </a:lvl3pPr>
            <a:lvl4pPr>
              <a:defRPr sz="2800" b="1">
                <a:solidFill>
                  <a:srgbClr val="00B0F0"/>
                </a:solidFill>
              </a:defRPr>
            </a:lvl4pPr>
            <a:lvl5pPr>
              <a:defRPr sz="2800" b="1">
                <a:solidFill>
                  <a:srgbClr val="00B0F0"/>
                </a:solidFill>
              </a:defRPr>
            </a:lvl5pPr>
          </a:lstStyle>
          <a:p>
            <a:pPr lvl="0"/>
            <a:r>
              <a:rPr lang="zh-CN" altLang="en-US" dirty="0"/>
              <a:t>单击文本输入</a:t>
            </a:r>
            <a:endParaRPr lang="zh-CN" altLang="en-US" dirty="0"/>
          </a:p>
        </p:txBody>
      </p:sp>
      <p:sp>
        <p:nvSpPr>
          <p:cNvPr id="33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2956379" y="921939"/>
            <a:ext cx="4549775" cy="609600"/>
          </a:xfrm>
        </p:spPr>
        <p:txBody>
          <a:bodyPr/>
          <a:lstStyle>
            <a:lvl1pPr marL="0" indent="0">
              <a:buNone/>
              <a:defRPr sz="2400" b="0">
                <a:solidFill>
                  <a:srgbClr val="00B0F0"/>
                </a:solidFill>
              </a:defRPr>
            </a:lvl1pPr>
            <a:lvl2pPr>
              <a:defRPr sz="2800" b="1">
                <a:solidFill>
                  <a:srgbClr val="00B0F0"/>
                </a:solidFill>
              </a:defRPr>
            </a:lvl2pPr>
            <a:lvl3pPr>
              <a:defRPr sz="2800" b="1">
                <a:solidFill>
                  <a:srgbClr val="00B0F0"/>
                </a:solidFill>
              </a:defRPr>
            </a:lvl3pPr>
            <a:lvl4pPr>
              <a:defRPr sz="2800" b="1">
                <a:solidFill>
                  <a:srgbClr val="00B0F0"/>
                </a:solidFill>
              </a:defRPr>
            </a:lvl4pPr>
            <a:lvl5pPr>
              <a:defRPr sz="2800" b="1">
                <a:solidFill>
                  <a:srgbClr val="00B0F0"/>
                </a:solidFill>
              </a:defRPr>
            </a:lvl5pPr>
          </a:lstStyle>
          <a:p>
            <a:pPr lvl="0"/>
            <a:r>
              <a:rPr lang="zh-CN" altLang="en-US" dirty="0"/>
              <a:t>单击文本输入</a:t>
            </a:r>
            <a:endParaRPr lang="zh-CN" altLang="en-US" dirty="0"/>
          </a:p>
        </p:txBody>
      </p:sp>
      <p:sp>
        <p:nvSpPr>
          <p:cNvPr id="34" name="文本占位符 21"/>
          <p:cNvSpPr>
            <a:spLocks noGrp="1"/>
          </p:cNvSpPr>
          <p:nvPr>
            <p:ph type="body" sz="quarter" idx="16" hasCustomPrompt="1"/>
          </p:nvPr>
        </p:nvSpPr>
        <p:spPr>
          <a:xfrm>
            <a:off x="721856" y="2182547"/>
            <a:ext cx="2973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914400"/>
            <a:r>
              <a:rPr lang="zh-CN" altLang="en-US" dirty="0"/>
              <a:t>添加标题</a:t>
            </a:r>
            <a:endParaRPr lang="zh-CN" altLang="en-US" dirty="0"/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10394978" y="211599"/>
            <a:ext cx="2080110" cy="1255630"/>
            <a:chOff x="9308250" y="152843"/>
            <a:chExt cx="3083581" cy="1861361"/>
          </a:xfrm>
        </p:grpSpPr>
        <p:sp>
          <p:nvSpPr>
            <p:cNvPr id="23" name="矩形 22"/>
            <p:cNvSpPr/>
            <p:nvPr/>
          </p:nvSpPr>
          <p:spPr>
            <a:xfrm>
              <a:off x="10149384" y="1574633"/>
              <a:ext cx="439571" cy="439571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1558225" y="588184"/>
              <a:ext cx="833606" cy="83360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9308250" y="255692"/>
              <a:ext cx="724464" cy="724464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0149384" y="152843"/>
              <a:ext cx="1268947" cy="1268947"/>
            </a:xfrm>
            <a:prstGeom prst="rect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594" y="-127000"/>
            <a:ext cx="17843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 bwMode="auto">
          <a:xfrm>
            <a:off x="-174171" y="-124529"/>
            <a:ext cx="12689115" cy="7108495"/>
          </a:xfrm>
          <a:prstGeom prst="rect">
            <a:avLst/>
          </a:prstGeom>
          <a:gradFill>
            <a:gsLst>
              <a:gs pos="83000">
                <a:srgbClr val="E6E3DE"/>
              </a:gs>
              <a:gs pos="20000">
                <a:srgbClr val="F7F4ED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-177800" y="-127000"/>
            <a:ext cx="2614611" cy="1590675"/>
            <a:chOff x="-177800" y="-127000"/>
            <a:chExt cx="2614611" cy="1590675"/>
          </a:xfrm>
        </p:grpSpPr>
        <p:sp>
          <p:nvSpPr>
            <p:cNvPr id="13" name="矩形 12"/>
            <p:cNvSpPr/>
            <p:nvPr userDrawn="1"/>
          </p:nvSpPr>
          <p:spPr>
            <a:xfrm>
              <a:off x="-177800" y="463550"/>
              <a:ext cx="1000125" cy="10001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-177800" y="-127000"/>
              <a:ext cx="1409700" cy="5905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822325" y="463550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1231900" y="463550"/>
              <a:ext cx="409575" cy="4095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>
              <a:off x="822325" y="1054100"/>
              <a:ext cx="409575" cy="40957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1472405" y="704055"/>
              <a:ext cx="759619" cy="75961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 userDrawn="1"/>
          </p:nvSpPr>
          <p:spPr>
            <a:xfrm>
              <a:off x="2027236" y="499267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-31486" y="221599"/>
            <a:ext cx="704850" cy="153272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2950141" y="346514"/>
            <a:ext cx="3962400" cy="75180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虚拟化的概念</a:t>
            </a:r>
            <a:endParaRPr lang="zh-CN" altLang="en-US" dirty="0"/>
          </a:p>
        </p:txBody>
      </p:sp>
      <p:sp>
        <p:nvSpPr>
          <p:cNvPr id="23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733425" y="2208653"/>
            <a:ext cx="4549775" cy="609600"/>
          </a:xfr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</a:defRPr>
            </a:lvl1pPr>
            <a:lvl2pPr>
              <a:defRPr sz="2800" b="1">
                <a:solidFill>
                  <a:srgbClr val="00B0F0"/>
                </a:solidFill>
              </a:defRPr>
            </a:lvl2pPr>
            <a:lvl3pPr>
              <a:defRPr sz="2800" b="1">
                <a:solidFill>
                  <a:srgbClr val="00B0F0"/>
                </a:solidFill>
              </a:defRPr>
            </a:lvl3pPr>
            <a:lvl4pPr>
              <a:defRPr sz="2800" b="1">
                <a:solidFill>
                  <a:srgbClr val="00B0F0"/>
                </a:solidFill>
              </a:defRPr>
            </a:lvl4pPr>
            <a:lvl5pPr>
              <a:defRPr sz="2800" b="1">
                <a:solidFill>
                  <a:srgbClr val="00B0F0"/>
                </a:solidFill>
              </a:defRPr>
            </a:lvl5pPr>
          </a:lstStyle>
          <a:p>
            <a:pPr lvl="0"/>
            <a:r>
              <a:rPr lang="zh-CN" altLang="en-US" dirty="0"/>
              <a:t>单击文本输入</a:t>
            </a:r>
            <a:endParaRPr lang="zh-CN" altLang="en-US" dirty="0"/>
          </a:p>
        </p:txBody>
      </p:sp>
      <p:sp>
        <p:nvSpPr>
          <p:cNvPr id="24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2956379" y="921939"/>
            <a:ext cx="4549775" cy="609600"/>
          </a:xfrm>
        </p:spPr>
        <p:txBody>
          <a:bodyPr/>
          <a:lstStyle>
            <a:lvl1pPr marL="0" indent="0">
              <a:buNone/>
              <a:defRPr sz="2400" b="0">
                <a:solidFill>
                  <a:srgbClr val="00B0F0"/>
                </a:solidFill>
              </a:defRPr>
            </a:lvl1pPr>
            <a:lvl2pPr>
              <a:defRPr sz="2800" b="1">
                <a:solidFill>
                  <a:srgbClr val="00B0F0"/>
                </a:solidFill>
              </a:defRPr>
            </a:lvl2pPr>
            <a:lvl3pPr>
              <a:defRPr sz="2800" b="1">
                <a:solidFill>
                  <a:srgbClr val="00B0F0"/>
                </a:solidFill>
              </a:defRPr>
            </a:lvl3pPr>
            <a:lvl4pPr>
              <a:defRPr sz="2800" b="1">
                <a:solidFill>
                  <a:srgbClr val="00B0F0"/>
                </a:solidFill>
              </a:defRPr>
            </a:lvl4pPr>
            <a:lvl5pPr>
              <a:defRPr sz="2800" b="1">
                <a:solidFill>
                  <a:srgbClr val="00B0F0"/>
                </a:solidFill>
              </a:defRPr>
            </a:lvl5pPr>
          </a:lstStyle>
          <a:p>
            <a:pPr lvl="0"/>
            <a:r>
              <a:rPr lang="zh-CN" altLang="en-US" dirty="0"/>
              <a:t>单击文本输入</a:t>
            </a:r>
            <a:endParaRPr lang="zh-CN" altLang="en-US" dirty="0"/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10394978" y="211599"/>
            <a:ext cx="2080110" cy="1255630"/>
            <a:chOff x="9308250" y="152843"/>
            <a:chExt cx="3083581" cy="1861361"/>
          </a:xfrm>
        </p:grpSpPr>
        <p:sp>
          <p:nvSpPr>
            <p:cNvPr id="25" name="矩形 24"/>
            <p:cNvSpPr/>
            <p:nvPr/>
          </p:nvSpPr>
          <p:spPr>
            <a:xfrm>
              <a:off x="10149384" y="1574633"/>
              <a:ext cx="439571" cy="439571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558225" y="588184"/>
              <a:ext cx="833606" cy="83360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9308250" y="255692"/>
              <a:ext cx="724464" cy="724464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0149384" y="152843"/>
              <a:ext cx="1268947" cy="1268947"/>
            </a:xfrm>
            <a:prstGeom prst="rect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594" y="-140632"/>
            <a:ext cx="17843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 bwMode="auto">
          <a:xfrm>
            <a:off x="-174171" y="-124529"/>
            <a:ext cx="12689115" cy="7108495"/>
          </a:xfrm>
          <a:prstGeom prst="rect">
            <a:avLst/>
          </a:prstGeom>
          <a:gradFill>
            <a:gsLst>
              <a:gs pos="83000">
                <a:srgbClr val="E6E3DE"/>
              </a:gs>
              <a:gs pos="20000">
                <a:srgbClr val="F7F4ED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-177800" y="-127000"/>
            <a:ext cx="2614611" cy="1590675"/>
            <a:chOff x="-177800" y="-127000"/>
            <a:chExt cx="2614611" cy="1590675"/>
          </a:xfrm>
        </p:grpSpPr>
        <p:sp>
          <p:nvSpPr>
            <p:cNvPr id="13" name="矩形 12"/>
            <p:cNvSpPr/>
            <p:nvPr userDrawn="1"/>
          </p:nvSpPr>
          <p:spPr>
            <a:xfrm>
              <a:off x="-177800" y="463550"/>
              <a:ext cx="1000125" cy="10001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-177800" y="-127000"/>
              <a:ext cx="1409700" cy="5905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822325" y="463550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1231900" y="463550"/>
              <a:ext cx="409575" cy="4095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>
              <a:off x="822325" y="1054100"/>
              <a:ext cx="409575" cy="40957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1472405" y="704055"/>
              <a:ext cx="759619" cy="75961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 userDrawn="1"/>
          </p:nvSpPr>
          <p:spPr>
            <a:xfrm>
              <a:off x="2027236" y="499267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-31486" y="221599"/>
            <a:ext cx="704850" cy="14163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950141" y="346514"/>
            <a:ext cx="3962400" cy="75180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1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428625" y="2970653"/>
            <a:ext cx="4549775" cy="45906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rgbClr val="00B0F0"/>
                </a:solidFill>
              </a:defRPr>
            </a:lvl1pPr>
            <a:lvl2pPr>
              <a:defRPr sz="2800" b="1">
                <a:solidFill>
                  <a:srgbClr val="00B0F0"/>
                </a:solidFill>
              </a:defRPr>
            </a:lvl2pPr>
            <a:lvl3pPr>
              <a:defRPr sz="2800" b="1">
                <a:solidFill>
                  <a:srgbClr val="00B0F0"/>
                </a:solidFill>
              </a:defRPr>
            </a:lvl3pPr>
            <a:lvl4pPr>
              <a:defRPr sz="2800" b="1">
                <a:solidFill>
                  <a:srgbClr val="00B0F0"/>
                </a:solidFill>
              </a:defRPr>
            </a:lvl4pPr>
            <a:lvl5pPr>
              <a:defRPr sz="2800" b="1">
                <a:solidFill>
                  <a:srgbClr val="00B0F0"/>
                </a:solidFill>
              </a:defRPr>
            </a:lvl5pPr>
          </a:lstStyle>
          <a:p>
            <a:pPr lvl="0"/>
            <a:r>
              <a:rPr lang="zh-CN" altLang="en-US" dirty="0"/>
              <a:t>单击文本输入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2956379" y="921939"/>
            <a:ext cx="4549775" cy="609600"/>
          </a:xfrm>
        </p:spPr>
        <p:txBody>
          <a:bodyPr/>
          <a:lstStyle>
            <a:lvl1pPr marL="0" indent="0">
              <a:buNone/>
              <a:defRPr sz="2400" b="0">
                <a:solidFill>
                  <a:srgbClr val="00B0F0"/>
                </a:solidFill>
              </a:defRPr>
            </a:lvl1pPr>
            <a:lvl2pPr>
              <a:defRPr sz="2800" b="1">
                <a:solidFill>
                  <a:srgbClr val="00B0F0"/>
                </a:solidFill>
              </a:defRPr>
            </a:lvl2pPr>
            <a:lvl3pPr>
              <a:defRPr sz="2800" b="1">
                <a:solidFill>
                  <a:srgbClr val="00B0F0"/>
                </a:solidFill>
              </a:defRPr>
            </a:lvl3pPr>
            <a:lvl4pPr>
              <a:defRPr sz="2800" b="1">
                <a:solidFill>
                  <a:srgbClr val="00B0F0"/>
                </a:solidFill>
              </a:defRPr>
            </a:lvl4pPr>
            <a:lvl5pPr>
              <a:defRPr sz="2800" b="1">
                <a:solidFill>
                  <a:srgbClr val="00B0F0"/>
                </a:solidFill>
              </a:defRPr>
            </a:lvl5pPr>
          </a:lstStyle>
          <a:p>
            <a:pPr lvl="0"/>
            <a:r>
              <a:rPr lang="zh-CN" altLang="en-US" dirty="0"/>
              <a:t>单击文本输入</a:t>
            </a:r>
            <a:endParaRPr lang="zh-CN" altLang="en-US" dirty="0"/>
          </a:p>
        </p:txBody>
      </p:sp>
      <p:sp>
        <p:nvSpPr>
          <p:cNvPr id="34" name="文本占位符 21"/>
          <p:cNvSpPr>
            <a:spLocks noGrp="1"/>
          </p:cNvSpPr>
          <p:nvPr>
            <p:ph type="body" sz="quarter" idx="16" hasCustomPrompt="1"/>
          </p:nvPr>
        </p:nvSpPr>
        <p:spPr>
          <a:xfrm>
            <a:off x="417056" y="3940575"/>
            <a:ext cx="2973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914400"/>
            <a:r>
              <a:rPr lang="zh-CN" altLang="en-US" dirty="0"/>
              <a:t>添加标题</a:t>
            </a:r>
            <a:endParaRPr lang="zh-CN" altLang="en-US" dirty="0"/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10394978" y="211599"/>
            <a:ext cx="2080110" cy="1255630"/>
            <a:chOff x="9308250" y="152843"/>
            <a:chExt cx="3083581" cy="1861361"/>
          </a:xfrm>
        </p:grpSpPr>
        <p:sp>
          <p:nvSpPr>
            <p:cNvPr id="23" name="矩形 22"/>
            <p:cNvSpPr/>
            <p:nvPr/>
          </p:nvSpPr>
          <p:spPr>
            <a:xfrm>
              <a:off x="10149384" y="1574633"/>
              <a:ext cx="439571" cy="439571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1558225" y="588184"/>
              <a:ext cx="833606" cy="83360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9308250" y="255692"/>
              <a:ext cx="724464" cy="724464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0149384" y="152843"/>
              <a:ext cx="1268947" cy="1268947"/>
            </a:xfrm>
            <a:prstGeom prst="rect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594" y="-127000"/>
            <a:ext cx="17843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6" Type="http://schemas.openxmlformats.org/officeDocument/2006/relationships/theme" Target="../theme/theme2.xml"/><Relationship Id="rId15" Type="http://schemas.openxmlformats.org/officeDocument/2006/relationships/image" Target="../media/image6.png"/><Relationship Id="rId14" Type="http://schemas.openxmlformats.org/officeDocument/2006/relationships/image" Target="../media/image5.png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63863"/>
            <a:ext cx="10515600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>
                <a:sym typeface="Calibri Light" panose="020F0302020204030204" charset="0"/>
              </a:rPr>
              <a:t>单击此处编辑母版标题样式</a:t>
            </a:r>
            <a:endParaRPr lang="zh-CN">
              <a:sym typeface="Calibri Light" panose="020F0302020204030204" charset="0"/>
            </a:endParaRP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979715"/>
            <a:ext cx="10515600" cy="5198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dirty="0">
                <a:sym typeface="Calibri" panose="020F0502020204030204" pitchFamily="34" charset="0"/>
              </a:rPr>
              <a:t>单击此处编辑母版文本样式</a:t>
            </a:r>
            <a:endParaRPr lang="zh-CN" dirty="0">
              <a:sym typeface="Calibri" panose="020F0502020204030204" pitchFamily="34" charset="0"/>
            </a:endParaRPr>
          </a:p>
          <a:p>
            <a:pPr lvl="1"/>
            <a:r>
              <a:rPr lang="zh-CN" dirty="0">
                <a:sym typeface="Calibri" panose="020F0502020204030204" pitchFamily="34" charset="0"/>
              </a:rPr>
              <a:t>第二级</a:t>
            </a:r>
            <a:endParaRPr lang="zh-CN" dirty="0">
              <a:sym typeface="Calibri" panose="020F0502020204030204" pitchFamily="34" charset="0"/>
            </a:endParaRPr>
          </a:p>
          <a:p>
            <a:pPr lvl="2"/>
            <a:r>
              <a:rPr lang="zh-CN" dirty="0">
                <a:sym typeface="Calibri" panose="020F0502020204030204" pitchFamily="34" charset="0"/>
              </a:rPr>
              <a:t>第三级</a:t>
            </a:r>
            <a:endParaRPr lang="zh-CN" dirty="0">
              <a:sym typeface="Calibri" panose="020F0502020204030204" pitchFamily="34" charset="0"/>
            </a:endParaRPr>
          </a:p>
          <a:p>
            <a:pPr lvl="3"/>
            <a:r>
              <a:rPr lang="zh-CN" dirty="0">
                <a:sym typeface="Calibri" panose="020F0502020204030204" pitchFamily="34" charset="0"/>
              </a:rPr>
              <a:t>第四级</a:t>
            </a:r>
            <a:endParaRPr lang="zh-CN" dirty="0">
              <a:sym typeface="Calibri" panose="020F0502020204030204" pitchFamily="34" charset="0"/>
            </a:endParaRPr>
          </a:p>
          <a:p>
            <a:pPr lvl="4"/>
            <a:r>
              <a:rPr lang="zh-CN" dirty="0">
                <a:sym typeface="Calibri" panose="020F0502020204030204" pitchFamily="34" charset="0"/>
              </a:rPr>
              <a:t>第五级</a:t>
            </a:r>
            <a:endParaRPr lang="zh-CN" dirty="0">
              <a:sym typeface="Calibri" panose="020F0502020204030204" pitchFamily="34" charset="0"/>
            </a:endParaRPr>
          </a:p>
        </p:txBody>
      </p:sp>
      <p:sp>
        <p:nvSpPr>
          <p:cNvPr id="103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  <a:latin typeface="宋体" panose="02010600030101010101" pitchFamily="2" charset="-122"/>
                <a:ea typeface="宋体" panose="02010600030101010101" pitchFamily="2" charset="-122"/>
                <a:sym typeface="Calibri" panose="020F0502020204030204" pitchFamily="34" charset="0"/>
              </a:defRPr>
            </a:lvl1pPr>
          </a:lstStyle>
          <a:p>
            <a:r>
              <a:rPr lang="zh-CN" altLang="en-US"/>
              <a:t>版权所有： 南京第五十五所计算开发有限公司</a:t>
            </a:r>
            <a:endParaRPr lang="zh-CN" altLang="zh-CN"/>
          </a:p>
        </p:txBody>
      </p:sp>
      <p:sp>
        <p:nvSpPr>
          <p:cNvPr id="103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l"/>
            <a:fld id="{23F96CF8-27D6-4507-B7E4-8667B630D5ED}" type="slidenum">
              <a:rPr lang="zh-CN" altLang="zh-CN" smtClean="0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sldNum="0" hdr="0" ft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+mj-lt"/>
          <a:ea typeface="+mj-ea"/>
          <a:cs typeface="+mj-cs"/>
          <a:sym typeface="Calibri Light" panose="020F030202020403020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 Light" panose="020F0302020204030204" charset="0"/>
          <a:ea typeface="微软雅黑" panose="020B0503020204020204" pitchFamily="34" charset="-122"/>
          <a:sym typeface="Calibri Light" panose="020F030202020403020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 Light" panose="020F0302020204030204" charset="0"/>
          <a:ea typeface="微软雅黑" panose="020B0503020204020204" pitchFamily="34" charset="-122"/>
          <a:sym typeface="Calibri Light" panose="020F030202020403020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 Light" panose="020F0302020204030204" charset="0"/>
          <a:ea typeface="微软雅黑" panose="020B0503020204020204" pitchFamily="34" charset="-122"/>
          <a:sym typeface="Calibri Light" panose="020F030202020403020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 Light" panose="020F0302020204030204" charset="0"/>
          <a:ea typeface="微软雅黑" panose="020B0503020204020204" pitchFamily="34" charset="-122"/>
          <a:sym typeface="Calibri Light" panose="020F030202020403020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 Light" panose="020F0302020204030204" charset="0"/>
          <a:ea typeface="微软雅黑" panose="020B0503020204020204" pitchFamily="34" charset="-122"/>
          <a:sym typeface="Calibri Light" panose="020F030202020403020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 Light" panose="020F0302020204030204" charset="0"/>
          <a:ea typeface="微软雅黑" panose="020B0503020204020204" pitchFamily="34" charset="-122"/>
          <a:sym typeface="Calibri Light" panose="020F030202020403020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 Light" panose="020F0302020204030204" charset="0"/>
          <a:ea typeface="微软雅黑" panose="020B0503020204020204" pitchFamily="34" charset="-122"/>
          <a:sym typeface="Calibri Light" panose="020F030202020403020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 Light" panose="020F0302020204030204" charset="0"/>
          <a:ea typeface="微软雅黑" panose="020B0503020204020204" pitchFamily="34" charset="-122"/>
          <a:sym typeface="Calibri Light" panose="020F0302020204030204" charset="0"/>
        </a:defRPr>
      </a:lvl9pPr>
    </p:titleStyle>
    <p:bodyStyle>
      <a:lvl1pPr marL="228600" indent="-228600" algn="l" defTabSz="0" rtl="0" eaLnBrk="0" fontAlgn="base" hangingPunct="0">
        <a:lnSpc>
          <a:spcPct val="13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defTabSz="0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0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0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0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0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defTabSz="0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defTabSz="0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defTabSz="0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63863"/>
            <a:ext cx="10515600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>
                <a:sym typeface="Calibri Light" panose="020F0302020204030204" charset="0"/>
              </a:rPr>
              <a:t>单击此处编辑母版标题样式</a:t>
            </a:r>
            <a:endParaRPr lang="zh-CN">
              <a:sym typeface="Calibri Light" panose="020F0302020204030204" charset="0"/>
            </a:endParaRP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979715"/>
            <a:ext cx="10515600" cy="5198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dirty="0">
                <a:sym typeface="Calibri" panose="020F0502020204030204" pitchFamily="34" charset="0"/>
              </a:rPr>
              <a:t>单击此处编辑母版文本样式</a:t>
            </a:r>
            <a:endParaRPr lang="zh-CN" dirty="0">
              <a:sym typeface="Calibri" panose="020F0502020204030204" pitchFamily="34" charset="0"/>
            </a:endParaRPr>
          </a:p>
          <a:p>
            <a:pPr lvl="1"/>
            <a:r>
              <a:rPr lang="zh-CN" dirty="0">
                <a:sym typeface="Calibri" panose="020F0502020204030204" pitchFamily="34" charset="0"/>
              </a:rPr>
              <a:t>第二级</a:t>
            </a:r>
            <a:endParaRPr lang="zh-CN" dirty="0">
              <a:sym typeface="Calibri" panose="020F0502020204030204" pitchFamily="34" charset="0"/>
            </a:endParaRPr>
          </a:p>
          <a:p>
            <a:pPr lvl="2"/>
            <a:r>
              <a:rPr lang="zh-CN" dirty="0">
                <a:sym typeface="Calibri" panose="020F0502020204030204" pitchFamily="34" charset="0"/>
              </a:rPr>
              <a:t>第三级</a:t>
            </a:r>
            <a:endParaRPr lang="zh-CN" dirty="0">
              <a:sym typeface="Calibri" panose="020F0502020204030204" pitchFamily="34" charset="0"/>
            </a:endParaRPr>
          </a:p>
          <a:p>
            <a:pPr lvl="3"/>
            <a:r>
              <a:rPr lang="zh-CN" dirty="0">
                <a:sym typeface="Calibri" panose="020F0502020204030204" pitchFamily="34" charset="0"/>
              </a:rPr>
              <a:t>第四级</a:t>
            </a:r>
            <a:endParaRPr lang="zh-CN" dirty="0">
              <a:sym typeface="Calibri" panose="020F0502020204030204" pitchFamily="34" charset="0"/>
            </a:endParaRPr>
          </a:p>
          <a:p>
            <a:pPr lvl="4"/>
            <a:r>
              <a:rPr lang="zh-CN" dirty="0">
                <a:sym typeface="Calibri" panose="020F0502020204030204" pitchFamily="34" charset="0"/>
              </a:rPr>
              <a:t>第五级</a:t>
            </a:r>
            <a:endParaRPr lang="zh-CN" dirty="0">
              <a:sym typeface="Calibri" panose="020F0502020204030204" pitchFamily="34" charset="0"/>
            </a:endParaRPr>
          </a:p>
        </p:txBody>
      </p:sp>
      <p:sp>
        <p:nvSpPr>
          <p:cNvPr id="103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  <a:latin typeface="宋体" panose="02010600030101010101" pitchFamily="2" charset="-122"/>
                <a:ea typeface="宋体" panose="02010600030101010101" pitchFamily="2" charset="-122"/>
                <a:sym typeface="Calibri" panose="020F0502020204030204" pitchFamily="34" charset="0"/>
              </a:defRPr>
            </a:lvl1pPr>
          </a:lstStyle>
          <a:p>
            <a:r>
              <a:rPr lang="zh-CN" altLang="en-US"/>
              <a:t>版权所有： 南京第五十五所计算开发有限公司</a:t>
            </a:r>
            <a:endParaRPr lang="zh-CN" altLang="zh-CN"/>
          </a:p>
        </p:txBody>
      </p:sp>
      <p:sp>
        <p:nvSpPr>
          <p:cNvPr id="103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l"/>
            <a:fld id="{23F96CF8-27D6-4507-B7E4-8667B630D5ED}" type="slidenum">
              <a:rPr lang="zh-CN" altLang="zh-CN" smtClean="0"/>
            </a:fld>
            <a:endParaRPr lang="zh-CN" altLang="zh-CN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408" y="6270172"/>
            <a:ext cx="1671983" cy="45459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787" y="65315"/>
            <a:ext cx="867677" cy="867677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 bwMode="auto">
          <a:xfrm>
            <a:off x="-9969" y="1"/>
            <a:ext cx="261257" cy="932992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sldNum="0" hdr="0" ft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+mj-lt"/>
          <a:ea typeface="+mj-ea"/>
          <a:cs typeface="+mj-cs"/>
          <a:sym typeface="Calibri Light" panose="020F030202020403020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 Light" panose="020F0302020204030204" charset="0"/>
          <a:ea typeface="微软雅黑" panose="020B0503020204020204" pitchFamily="34" charset="-122"/>
          <a:sym typeface="Calibri Light" panose="020F030202020403020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 Light" panose="020F0302020204030204" charset="0"/>
          <a:ea typeface="微软雅黑" panose="020B0503020204020204" pitchFamily="34" charset="-122"/>
          <a:sym typeface="Calibri Light" panose="020F030202020403020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 Light" panose="020F0302020204030204" charset="0"/>
          <a:ea typeface="微软雅黑" panose="020B0503020204020204" pitchFamily="34" charset="-122"/>
          <a:sym typeface="Calibri Light" panose="020F030202020403020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 Light" panose="020F0302020204030204" charset="0"/>
          <a:ea typeface="微软雅黑" panose="020B0503020204020204" pitchFamily="34" charset="-122"/>
          <a:sym typeface="Calibri Light" panose="020F030202020403020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 Light" panose="020F0302020204030204" charset="0"/>
          <a:ea typeface="微软雅黑" panose="020B0503020204020204" pitchFamily="34" charset="-122"/>
          <a:sym typeface="Calibri Light" panose="020F030202020403020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 Light" panose="020F0302020204030204" charset="0"/>
          <a:ea typeface="微软雅黑" panose="020B0503020204020204" pitchFamily="34" charset="-122"/>
          <a:sym typeface="Calibri Light" panose="020F030202020403020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 Light" panose="020F0302020204030204" charset="0"/>
          <a:ea typeface="微软雅黑" panose="020B0503020204020204" pitchFamily="34" charset="-122"/>
          <a:sym typeface="Calibri Light" panose="020F030202020403020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 Light" panose="020F0302020204030204" charset="0"/>
          <a:ea typeface="微软雅黑" panose="020B0503020204020204" pitchFamily="34" charset="-122"/>
          <a:sym typeface="Calibri Light" panose="020F0302020204030204" charset="0"/>
        </a:defRPr>
      </a:lvl9pPr>
    </p:titleStyle>
    <p:bodyStyle>
      <a:lvl1pPr marL="228600" indent="-228600" algn="l" defTabSz="0" rtl="0" eaLnBrk="0" fontAlgn="base" hangingPunct="0">
        <a:lnSpc>
          <a:spcPct val="13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defTabSz="0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0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0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0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0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defTabSz="0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defTabSz="0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defTabSz="0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/>
          <p:cNvSpPr txBox="1"/>
          <p:nvPr/>
        </p:nvSpPr>
        <p:spPr>
          <a:xfrm>
            <a:off x="583371" y="4007480"/>
            <a:ext cx="3683829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网络和数据卷管理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691333" y="3192043"/>
            <a:ext cx="1795684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67200" y="929774"/>
            <a:ext cx="779227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90">
              <a:lnSpc>
                <a:spcPct val="150000"/>
              </a:lnSpc>
            </a:pPr>
            <a:r>
              <a:rPr lang="zh-CN" altLang="zh-CN" sz="3200" dirty="0">
                <a:latin typeface="+mn-ea"/>
                <a:ea typeface="+mn-ea"/>
              </a:rPr>
              <a:t>在生产环境中，经常会碰到需要多个服务组件容器共同协作、对数据进行持久化，或者在多个容器之间共享进程数据等操作。本项目通过</a:t>
            </a:r>
            <a:r>
              <a:rPr lang="en-US" altLang="zh-CN" sz="3200" dirty="0">
                <a:latin typeface="+mn-ea"/>
                <a:ea typeface="+mn-ea"/>
              </a:rPr>
              <a:t>2</a:t>
            </a:r>
            <a:r>
              <a:rPr lang="zh-CN" altLang="zh-CN" sz="3200" dirty="0">
                <a:latin typeface="+mn-ea"/>
                <a:ea typeface="+mn-ea"/>
              </a:rPr>
              <a:t>个任务介绍了</a:t>
            </a:r>
            <a:r>
              <a:rPr lang="en-US" altLang="zh-CN" sz="3200" dirty="0" err="1">
                <a:latin typeface="+mn-ea"/>
                <a:ea typeface="+mn-ea"/>
              </a:rPr>
              <a:t>Docker</a:t>
            </a:r>
            <a:r>
              <a:rPr lang="zh-CN" altLang="zh-CN" sz="3200" dirty="0">
                <a:latin typeface="+mn-ea"/>
                <a:ea typeface="+mn-ea"/>
              </a:rPr>
              <a:t>网络管理、数据卷管理的内容，可实现跨主机甚至跨数据中心的通信，以及容器内数据的共享、备份和恢复。</a:t>
            </a:r>
            <a:endParaRPr lang="zh-CN" altLang="en-US" sz="32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91434" y="2150380"/>
          <a:ext cx="10577579" cy="4031429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540387"/>
                <a:gridCol w="9037192"/>
              </a:tblGrid>
              <a:tr h="44793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spc="10" dirty="0">
                          <a:effectLst/>
                          <a:latin typeface="+mn-ea"/>
                          <a:ea typeface="+mn-ea"/>
                        </a:rPr>
                        <a:t>驱动</a:t>
                      </a:r>
                      <a:endParaRPr lang="zh-CN" sz="1800" kern="100" spc="1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spc="10" dirty="0">
                          <a:effectLst/>
                          <a:latin typeface="+mn-ea"/>
                          <a:ea typeface="+mn-ea"/>
                        </a:rPr>
                        <a:t>描述</a:t>
                      </a:r>
                      <a:endParaRPr lang="zh-CN" sz="1800" kern="100" spc="1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</a:tr>
              <a:tr h="89587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10" dirty="0">
                          <a:effectLst/>
                          <a:latin typeface="+mn-ea"/>
                          <a:ea typeface="+mn-ea"/>
                        </a:rPr>
                        <a:t>Host</a:t>
                      </a:r>
                      <a:endParaRPr lang="zh-CN" sz="1800" kern="100" spc="1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spc="10" dirty="0">
                          <a:effectLst/>
                          <a:latin typeface="+mn-ea"/>
                          <a:ea typeface="+mn-ea"/>
                        </a:rPr>
                        <a:t>没有命名空间隔离，相当于</a:t>
                      </a:r>
                      <a:r>
                        <a:rPr lang="en-US" sz="1800" kern="100" spc="10" dirty="0" err="1">
                          <a:effectLst/>
                          <a:latin typeface="+mn-ea"/>
                          <a:ea typeface="+mn-ea"/>
                        </a:rPr>
                        <a:t>Docker</a:t>
                      </a:r>
                      <a:r>
                        <a:rPr lang="zh-CN" sz="1800" kern="100" spc="10" dirty="0">
                          <a:effectLst/>
                          <a:latin typeface="+mn-ea"/>
                          <a:ea typeface="+mn-ea"/>
                        </a:rPr>
                        <a:t>容器和宿主机共同用一个网络命名空间，使用宿主机的网卡、</a:t>
                      </a:r>
                      <a:r>
                        <a:rPr lang="en-US" sz="1800" kern="100" spc="10" dirty="0">
                          <a:effectLst/>
                          <a:latin typeface="+mn-ea"/>
                          <a:ea typeface="+mn-ea"/>
                        </a:rPr>
                        <a:t>IP</a:t>
                      </a:r>
                      <a:r>
                        <a:rPr lang="zh-CN" sz="1800" kern="100" spc="10" dirty="0">
                          <a:effectLst/>
                          <a:latin typeface="+mn-ea"/>
                          <a:ea typeface="+mn-ea"/>
                        </a:rPr>
                        <a:t>和端口等信息</a:t>
                      </a:r>
                      <a:endParaRPr lang="zh-CN" sz="1800" kern="100" spc="1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89587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10" dirty="0">
                          <a:effectLst/>
                          <a:latin typeface="+mn-ea"/>
                          <a:ea typeface="+mn-ea"/>
                        </a:rPr>
                        <a:t>Bridge</a:t>
                      </a:r>
                      <a:endParaRPr lang="zh-CN" sz="1800" kern="100" spc="1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10" dirty="0" err="1">
                          <a:effectLst/>
                          <a:latin typeface="+mn-ea"/>
                          <a:ea typeface="+mn-ea"/>
                        </a:rPr>
                        <a:t>Docker</a:t>
                      </a:r>
                      <a:r>
                        <a:rPr lang="zh-CN" sz="1800" kern="100" spc="10" dirty="0">
                          <a:effectLst/>
                          <a:latin typeface="+mn-ea"/>
                          <a:ea typeface="+mn-ea"/>
                        </a:rPr>
                        <a:t>的默认设置驱动，受</a:t>
                      </a:r>
                      <a:r>
                        <a:rPr lang="en-US" sz="1800" kern="100" spc="10" dirty="0" err="1">
                          <a:effectLst/>
                          <a:latin typeface="+mn-ea"/>
                          <a:ea typeface="+mn-ea"/>
                        </a:rPr>
                        <a:t>Docker</a:t>
                      </a:r>
                      <a:r>
                        <a:rPr lang="zh-CN" sz="1800" kern="100" spc="10" dirty="0">
                          <a:effectLst/>
                          <a:latin typeface="+mn-ea"/>
                          <a:ea typeface="+mn-ea"/>
                        </a:rPr>
                        <a:t>管理的</a:t>
                      </a:r>
                      <a:r>
                        <a:rPr lang="en-US" sz="1800" kern="100" spc="10" dirty="0">
                          <a:effectLst/>
                          <a:latin typeface="+mn-ea"/>
                          <a:ea typeface="+mn-ea"/>
                        </a:rPr>
                        <a:t>Linux</a:t>
                      </a:r>
                      <a:r>
                        <a:rPr lang="zh-CN" sz="1800" kern="100" spc="10" dirty="0">
                          <a:effectLst/>
                          <a:latin typeface="+mn-ea"/>
                          <a:ea typeface="+mn-ea"/>
                        </a:rPr>
                        <a:t>桥接网络。默认同一个桥网络的容器可以相互通信</a:t>
                      </a:r>
                      <a:endParaRPr lang="zh-CN" sz="1800" kern="100" spc="1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89587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10" dirty="0">
                          <a:effectLst/>
                          <a:latin typeface="+mn-ea"/>
                          <a:ea typeface="+mn-ea"/>
                        </a:rPr>
                        <a:t>Overlay</a:t>
                      </a:r>
                      <a:endParaRPr lang="zh-CN" sz="1800" kern="100" spc="1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spc="10" dirty="0">
                          <a:effectLst/>
                          <a:latin typeface="+mn-ea"/>
                          <a:ea typeface="+mn-ea"/>
                        </a:rPr>
                        <a:t>提供多主机的容器网络互连，使用了本地</a:t>
                      </a:r>
                      <a:r>
                        <a:rPr lang="en-US" sz="1800" kern="100" spc="10" dirty="0">
                          <a:effectLst/>
                          <a:latin typeface="+mn-ea"/>
                          <a:ea typeface="+mn-ea"/>
                        </a:rPr>
                        <a:t>Linux</a:t>
                      </a:r>
                      <a:r>
                        <a:rPr lang="zh-CN" sz="1800" kern="100" spc="10" dirty="0">
                          <a:effectLst/>
                          <a:latin typeface="+mn-ea"/>
                          <a:ea typeface="+mn-ea"/>
                        </a:rPr>
                        <a:t>桥接网络和</a:t>
                      </a:r>
                      <a:r>
                        <a:rPr lang="en-US" sz="1800" kern="100" spc="10" dirty="0">
                          <a:effectLst/>
                          <a:latin typeface="+mn-ea"/>
                          <a:ea typeface="+mn-ea"/>
                        </a:rPr>
                        <a:t>VXLAN</a:t>
                      </a:r>
                      <a:r>
                        <a:rPr lang="zh-CN" sz="1800" kern="100" spc="10" dirty="0">
                          <a:effectLst/>
                          <a:latin typeface="+mn-ea"/>
                          <a:ea typeface="+mn-ea"/>
                        </a:rPr>
                        <a:t>技术实现容器之间跨物理网络架构的连接</a:t>
                      </a:r>
                      <a:endParaRPr lang="zh-CN" sz="1800" kern="100" spc="1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89587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10" dirty="0">
                          <a:effectLst/>
                          <a:latin typeface="+mn-ea"/>
                          <a:ea typeface="+mn-ea"/>
                        </a:rPr>
                        <a:t>None</a:t>
                      </a:r>
                      <a:endParaRPr lang="zh-CN" sz="1800" kern="100" spc="1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spc="10" dirty="0">
                          <a:effectLst/>
                          <a:latin typeface="+mn-ea"/>
                          <a:ea typeface="+mn-ea"/>
                        </a:rPr>
                        <a:t>容器拥有自己的网络命名空间，但不为容器进行任何网络配置。如果没有其他网络配置，则容器将完全独立于网络</a:t>
                      </a:r>
                      <a:endParaRPr lang="zh-CN" sz="1800" kern="100" spc="1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4155307" y="1762784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spc="10" dirty="0">
                <a:latin typeface="+mn-ea"/>
                <a:ea typeface="+mn-ea"/>
                <a:cs typeface="Times New Roman" panose="02020603050405020304" pitchFamily="18" charset="0"/>
              </a:rPr>
              <a:t>表</a:t>
            </a:r>
            <a:r>
              <a:rPr lang="en-US" altLang="zh-CN" kern="100" spc="10" dirty="0">
                <a:latin typeface="+mn-ea"/>
                <a:ea typeface="+mn-ea"/>
              </a:rPr>
              <a:t>4-1  </a:t>
            </a:r>
            <a:r>
              <a:rPr lang="zh-CN" altLang="zh-CN" kern="100" spc="10" dirty="0">
                <a:latin typeface="+mn-ea"/>
                <a:ea typeface="+mn-ea"/>
                <a:cs typeface="Times New Roman" panose="02020603050405020304" pitchFamily="18" charset="0"/>
              </a:rPr>
              <a:t>常用的内置网络驱动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6836281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4.1 </a:t>
            </a:r>
            <a:r>
              <a:rPr lang="en-US" altLang="zh-CN" dirty="0" err="1"/>
              <a:t>Docker</a:t>
            </a:r>
            <a:r>
              <a:rPr lang="zh-CN" altLang="en-US" dirty="0"/>
              <a:t>网络管理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  <a:endParaRPr lang="zh-CN" altLang="en-US" sz="3200" b="1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4.1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ctr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4.1.2 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en-US" sz="2400" dirty="0">
                <a:latin typeface="+mn-ea"/>
                <a:ea typeface="+mn-ea"/>
              </a:rPr>
              <a:t>网络模式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       </a:t>
            </a:r>
            <a:r>
              <a:rPr lang="zh-CN" altLang="zh-CN" sz="2400" dirty="0">
                <a:latin typeface="+mn-ea"/>
                <a:ea typeface="+mn-ea"/>
              </a:rPr>
              <a:t>当使用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en-US" altLang="zh-CN" sz="2400" dirty="0">
                <a:latin typeface="+mn-ea"/>
                <a:ea typeface="+mn-ea"/>
              </a:rPr>
              <a:t> run</a:t>
            </a:r>
            <a:r>
              <a:rPr lang="zh-CN" altLang="zh-CN" sz="2400" dirty="0">
                <a:latin typeface="+mn-ea"/>
                <a:ea typeface="+mn-ea"/>
              </a:rPr>
              <a:t>命令创建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zh-CN" sz="2400" dirty="0">
                <a:latin typeface="+mn-ea"/>
                <a:ea typeface="+mn-ea"/>
              </a:rPr>
              <a:t>容器时，可以使用</a:t>
            </a:r>
            <a:r>
              <a:rPr lang="en-US" altLang="zh-CN" sz="2400" dirty="0">
                <a:latin typeface="+mn-ea"/>
                <a:ea typeface="+mn-ea"/>
              </a:rPr>
              <a:t>--net</a:t>
            </a:r>
            <a:r>
              <a:rPr lang="zh-CN" altLang="zh-CN" sz="2400" dirty="0">
                <a:latin typeface="+mn-ea"/>
                <a:ea typeface="+mn-ea"/>
              </a:rPr>
              <a:t>选项指定容器的网络模式，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zh-CN" sz="2400" dirty="0">
                <a:latin typeface="+mn-ea"/>
                <a:ea typeface="+mn-ea"/>
              </a:rPr>
              <a:t>有以下</a:t>
            </a:r>
            <a:r>
              <a:rPr lang="en-US" altLang="zh-CN" sz="2400" dirty="0">
                <a:latin typeface="+mn-ea"/>
                <a:ea typeface="+mn-ea"/>
              </a:rPr>
              <a:t>4</a:t>
            </a:r>
            <a:r>
              <a:rPr lang="zh-CN" altLang="zh-CN" sz="2400" dirty="0">
                <a:latin typeface="+mn-ea"/>
                <a:ea typeface="+mn-ea"/>
              </a:rPr>
              <a:t>种网络模式。</a:t>
            </a:r>
            <a:endParaRPr lang="zh-CN" altLang="zh-CN" sz="2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zh-CN" sz="2400" dirty="0">
                <a:latin typeface="+mn-ea"/>
                <a:ea typeface="+mn-ea"/>
              </a:rPr>
              <a:t>）</a:t>
            </a:r>
            <a:r>
              <a:rPr lang="en-US" altLang="zh-CN" sz="2400" dirty="0">
                <a:latin typeface="+mn-ea"/>
                <a:ea typeface="+mn-ea"/>
              </a:rPr>
              <a:t>host</a:t>
            </a:r>
            <a:r>
              <a:rPr lang="zh-CN" altLang="zh-CN" sz="2400" dirty="0">
                <a:latin typeface="+mn-ea"/>
                <a:ea typeface="+mn-ea"/>
              </a:rPr>
              <a:t>模式，使用</a:t>
            </a:r>
            <a:r>
              <a:rPr lang="en-US" altLang="zh-CN" sz="2400" dirty="0">
                <a:latin typeface="+mn-ea"/>
                <a:ea typeface="+mn-ea"/>
              </a:rPr>
              <a:t>--net=host</a:t>
            </a:r>
            <a:r>
              <a:rPr lang="zh-CN" altLang="zh-CN" sz="2400" dirty="0">
                <a:latin typeface="+mn-ea"/>
                <a:ea typeface="+mn-ea"/>
              </a:rPr>
              <a:t>指定。</a:t>
            </a:r>
            <a:endParaRPr lang="zh-CN" altLang="zh-CN" sz="2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2</a:t>
            </a:r>
            <a:r>
              <a:rPr lang="zh-CN" altLang="zh-CN" sz="2400" dirty="0">
                <a:latin typeface="+mn-ea"/>
                <a:ea typeface="+mn-ea"/>
              </a:rPr>
              <a:t>）</a:t>
            </a:r>
            <a:r>
              <a:rPr lang="en-US" altLang="zh-CN" sz="2400" dirty="0">
                <a:latin typeface="+mn-ea"/>
                <a:ea typeface="+mn-ea"/>
              </a:rPr>
              <a:t>container</a:t>
            </a:r>
            <a:r>
              <a:rPr lang="zh-CN" altLang="zh-CN" sz="2400" dirty="0">
                <a:latin typeface="+mn-ea"/>
                <a:ea typeface="+mn-ea"/>
              </a:rPr>
              <a:t>模式，使用</a:t>
            </a:r>
            <a:r>
              <a:rPr lang="en-US" altLang="zh-CN" sz="2400" dirty="0">
                <a:latin typeface="+mn-ea"/>
                <a:ea typeface="+mn-ea"/>
              </a:rPr>
              <a:t>--net=</a:t>
            </a:r>
            <a:r>
              <a:rPr lang="en-US" altLang="zh-CN" sz="2400" dirty="0" err="1">
                <a:latin typeface="+mn-ea"/>
                <a:ea typeface="+mn-ea"/>
              </a:rPr>
              <a:t>container:NAME_or_ID</a:t>
            </a:r>
            <a:r>
              <a:rPr lang="zh-CN" altLang="zh-CN" sz="2400" dirty="0">
                <a:latin typeface="+mn-ea"/>
                <a:ea typeface="+mn-ea"/>
              </a:rPr>
              <a:t>指定。</a:t>
            </a:r>
            <a:endParaRPr lang="zh-CN" altLang="zh-CN" sz="2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3</a:t>
            </a:r>
            <a:r>
              <a:rPr lang="zh-CN" altLang="zh-CN" sz="2400" dirty="0">
                <a:latin typeface="+mn-ea"/>
                <a:ea typeface="+mn-ea"/>
              </a:rPr>
              <a:t>）</a:t>
            </a:r>
            <a:r>
              <a:rPr lang="en-US" altLang="zh-CN" sz="2400" dirty="0">
                <a:latin typeface="+mn-ea"/>
                <a:ea typeface="+mn-ea"/>
              </a:rPr>
              <a:t>none</a:t>
            </a:r>
            <a:r>
              <a:rPr lang="zh-CN" altLang="zh-CN" sz="2400" dirty="0">
                <a:latin typeface="+mn-ea"/>
                <a:ea typeface="+mn-ea"/>
              </a:rPr>
              <a:t>模式，使用</a:t>
            </a:r>
            <a:r>
              <a:rPr lang="en-US" altLang="zh-CN" sz="2400" dirty="0">
                <a:latin typeface="+mn-ea"/>
                <a:ea typeface="+mn-ea"/>
              </a:rPr>
              <a:t>--net=none</a:t>
            </a:r>
            <a:r>
              <a:rPr lang="zh-CN" altLang="zh-CN" sz="2400" dirty="0">
                <a:latin typeface="+mn-ea"/>
                <a:ea typeface="+mn-ea"/>
              </a:rPr>
              <a:t>指定。</a:t>
            </a:r>
            <a:endParaRPr lang="zh-CN" altLang="zh-CN" sz="2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4</a:t>
            </a:r>
            <a:r>
              <a:rPr lang="zh-CN" altLang="zh-CN" sz="2400" dirty="0">
                <a:latin typeface="+mn-ea"/>
                <a:ea typeface="+mn-ea"/>
              </a:rPr>
              <a:t>）</a:t>
            </a:r>
            <a:r>
              <a:rPr lang="en-US" altLang="zh-CN" sz="2400" dirty="0">
                <a:latin typeface="+mn-ea"/>
                <a:ea typeface="+mn-ea"/>
              </a:rPr>
              <a:t>bridge</a:t>
            </a:r>
            <a:r>
              <a:rPr lang="zh-CN" altLang="zh-CN" sz="2400" dirty="0">
                <a:latin typeface="+mn-ea"/>
                <a:ea typeface="+mn-ea"/>
              </a:rPr>
              <a:t>模式，使用</a:t>
            </a:r>
            <a:r>
              <a:rPr lang="en-US" altLang="zh-CN" sz="2400" dirty="0">
                <a:latin typeface="+mn-ea"/>
                <a:ea typeface="+mn-ea"/>
              </a:rPr>
              <a:t>--net=bridge</a:t>
            </a:r>
            <a:r>
              <a:rPr lang="zh-CN" altLang="zh-CN" sz="2400" dirty="0">
                <a:latin typeface="+mn-ea"/>
                <a:ea typeface="+mn-ea"/>
              </a:rPr>
              <a:t>指定，是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zh-CN" sz="2400" dirty="0">
                <a:latin typeface="+mn-ea"/>
                <a:ea typeface="+mn-ea"/>
              </a:rPr>
              <a:t>容器的默认设置。</a:t>
            </a:r>
            <a:endParaRPr lang="zh-CN" altLang="zh-CN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      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zh-CN" sz="2400" dirty="0">
                <a:latin typeface="+mn-ea"/>
                <a:ea typeface="+mn-ea"/>
              </a:rPr>
              <a:t>安装后，会自动创建</a:t>
            </a:r>
            <a:r>
              <a:rPr lang="en-US" altLang="zh-CN" sz="2400" dirty="0">
                <a:latin typeface="+mn-ea"/>
                <a:ea typeface="+mn-ea"/>
              </a:rPr>
              <a:t>host</a:t>
            </a:r>
            <a:r>
              <a:rPr lang="zh-CN" altLang="zh-CN" sz="2400" dirty="0">
                <a:latin typeface="+mn-ea"/>
                <a:ea typeface="+mn-ea"/>
              </a:rPr>
              <a:t>、</a:t>
            </a:r>
            <a:r>
              <a:rPr lang="en-US" altLang="zh-CN" sz="2400" dirty="0">
                <a:latin typeface="+mn-ea"/>
                <a:ea typeface="+mn-ea"/>
              </a:rPr>
              <a:t>null</a:t>
            </a:r>
            <a:r>
              <a:rPr lang="zh-CN" altLang="zh-CN" sz="2400" dirty="0">
                <a:latin typeface="+mn-ea"/>
                <a:ea typeface="+mn-ea"/>
              </a:rPr>
              <a:t>和</a:t>
            </a:r>
            <a:r>
              <a:rPr lang="en-US" altLang="zh-CN" sz="2400" dirty="0">
                <a:latin typeface="+mn-ea"/>
                <a:ea typeface="+mn-ea"/>
              </a:rPr>
              <a:t>bridge</a:t>
            </a:r>
            <a:r>
              <a:rPr lang="zh-CN" altLang="zh-CN" sz="2400" dirty="0">
                <a:latin typeface="+mn-ea"/>
                <a:ea typeface="+mn-ea"/>
              </a:rPr>
              <a:t>网络，可以利用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en-US" altLang="zh-CN" sz="2400" dirty="0">
                <a:latin typeface="+mn-ea"/>
                <a:ea typeface="+mn-ea"/>
              </a:rPr>
              <a:t> network </a:t>
            </a:r>
            <a:r>
              <a:rPr lang="en-US" altLang="zh-CN" sz="2400" dirty="0" err="1">
                <a:latin typeface="+mn-ea"/>
                <a:ea typeface="+mn-ea"/>
              </a:rPr>
              <a:t>ls</a:t>
            </a:r>
            <a:r>
              <a:rPr lang="zh-CN" altLang="zh-CN" sz="2400" dirty="0">
                <a:latin typeface="+mn-ea"/>
                <a:ea typeface="+mn-ea"/>
              </a:rPr>
              <a:t>命令进行查看。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6836281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4.1 </a:t>
            </a:r>
            <a:r>
              <a:rPr lang="en-US" altLang="zh-CN" dirty="0" err="1"/>
              <a:t>Docker</a:t>
            </a:r>
            <a:r>
              <a:rPr lang="zh-CN" altLang="en-US" dirty="0"/>
              <a:t>网络管理</a:t>
            </a:r>
            <a:endParaRPr lang="zh-CN" altLang="zh-CN" dirty="0"/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  <a:endParaRPr lang="zh-CN" altLang="en-US" sz="3200" b="1" dirty="0"/>
          </a:p>
        </p:txBody>
      </p:sp>
      <p:sp>
        <p:nvSpPr>
          <p:cNvPr id="9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4.1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08296" y="1744520"/>
            <a:ext cx="51575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1</a:t>
            </a:r>
            <a:r>
              <a:rPr lang="zh-CN" altLang="zh-CN" sz="2000" dirty="0">
                <a:latin typeface="+mn-ea"/>
                <a:ea typeface="+mn-ea"/>
              </a:rPr>
              <a:t>．</a:t>
            </a:r>
            <a:r>
              <a:rPr lang="en-US" altLang="zh-CN" sz="2000" dirty="0">
                <a:latin typeface="+mn-ea"/>
                <a:ea typeface="+mn-ea"/>
              </a:rPr>
              <a:t>host</a:t>
            </a:r>
            <a:r>
              <a:rPr lang="zh-CN" altLang="zh-CN" sz="2000" dirty="0">
                <a:latin typeface="+mn-ea"/>
                <a:ea typeface="+mn-ea"/>
              </a:rPr>
              <a:t>模式</a:t>
            </a:r>
            <a:endParaRPr lang="zh-CN" altLang="zh-CN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      </a:t>
            </a:r>
            <a:r>
              <a:rPr lang="zh-CN" altLang="zh-CN" sz="2000" dirty="0">
                <a:latin typeface="+mn-ea"/>
                <a:ea typeface="+mn-ea"/>
              </a:rPr>
              <a:t>在这种模式下，</a:t>
            </a:r>
            <a:r>
              <a:rPr lang="en-US" altLang="zh-CN" sz="2000" dirty="0" err="1">
                <a:latin typeface="+mn-ea"/>
                <a:ea typeface="+mn-ea"/>
              </a:rPr>
              <a:t>Docker</a:t>
            </a:r>
            <a:r>
              <a:rPr lang="zh-CN" altLang="zh-CN" sz="2000" dirty="0">
                <a:latin typeface="+mn-ea"/>
                <a:ea typeface="+mn-ea"/>
              </a:rPr>
              <a:t>使用网络命名空间来隔离网络。一个</a:t>
            </a:r>
            <a:r>
              <a:rPr lang="en-US" altLang="zh-CN" sz="2000" dirty="0" err="1">
                <a:latin typeface="+mn-ea"/>
                <a:ea typeface="+mn-ea"/>
              </a:rPr>
              <a:t>Docker</a:t>
            </a:r>
            <a:r>
              <a:rPr lang="zh-CN" altLang="zh-CN" sz="2000" dirty="0">
                <a:latin typeface="+mn-ea"/>
                <a:ea typeface="+mn-ea"/>
              </a:rPr>
              <a:t>容器一般会分配一个独立的网络命名空间。启动容器时，容器将不会获得独立的网络命名空间，而是和宿主机共用网络命名空间。容器不会虚拟出网卡并配置</a:t>
            </a:r>
            <a:r>
              <a:rPr lang="en-US" altLang="zh-CN" sz="2000" dirty="0">
                <a:latin typeface="+mn-ea"/>
                <a:ea typeface="+mn-ea"/>
              </a:rPr>
              <a:t>IP</a:t>
            </a:r>
            <a:r>
              <a:rPr lang="zh-CN" altLang="zh-CN" sz="2000" dirty="0">
                <a:latin typeface="+mn-ea"/>
                <a:ea typeface="+mn-ea"/>
              </a:rPr>
              <a:t>地址，而是使用宿主机的</a:t>
            </a:r>
            <a:r>
              <a:rPr lang="en-US" altLang="zh-CN" sz="2000" dirty="0">
                <a:latin typeface="+mn-ea"/>
                <a:ea typeface="+mn-ea"/>
              </a:rPr>
              <a:t>IP</a:t>
            </a:r>
            <a:r>
              <a:rPr lang="zh-CN" altLang="zh-CN" sz="2000" dirty="0">
                <a:latin typeface="+mn-ea"/>
                <a:ea typeface="+mn-ea"/>
              </a:rPr>
              <a:t>地址和端口。</a:t>
            </a:r>
            <a:endParaRPr lang="en-US" altLang="zh-CN" sz="2000" dirty="0">
              <a:latin typeface="+mn-ea"/>
              <a:ea typeface="+mn-ea"/>
            </a:endParaRPr>
          </a:p>
        </p:txBody>
      </p:sp>
      <p:pic>
        <p:nvPicPr>
          <p:cNvPr id="4098" name="Picture 2" descr="图4-2 host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153" y="2326637"/>
            <a:ext cx="5057066" cy="2621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08296" y="5530172"/>
            <a:ext cx="939712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latin typeface="+mn-ea"/>
                <a:ea typeface="+mn-ea"/>
              </a:rPr>
              <a:t>例如，利用</a:t>
            </a:r>
            <a:r>
              <a:rPr lang="en-US" altLang="zh-CN" sz="2000" dirty="0" err="1">
                <a:latin typeface="+mn-ea"/>
                <a:ea typeface="+mn-ea"/>
              </a:rPr>
              <a:t>nginx</a:t>
            </a:r>
            <a:r>
              <a:rPr lang="zh-CN" altLang="zh-CN" sz="2000" dirty="0">
                <a:latin typeface="+mn-ea"/>
                <a:ea typeface="+mn-ea"/>
              </a:rPr>
              <a:t>镜像创建容器并启动，监听</a:t>
            </a:r>
            <a:r>
              <a:rPr lang="en-US" altLang="zh-CN" sz="2000" dirty="0">
                <a:latin typeface="+mn-ea"/>
                <a:ea typeface="+mn-ea"/>
              </a:rPr>
              <a:t>80</a:t>
            </a:r>
            <a:r>
              <a:rPr lang="zh-CN" altLang="zh-CN" sz="2000" dirty="0">
                <a:latin typeface="+mn-ea"/>
                <a:ea typeface="+mn-ea"/>
              </a:rPr>
              <a:t>端口，网络模式设置为</a:t>
            </a:r>
            <a:r>
              <a:rPr lang="en-US" altLang="zh-CN" sz="2000" dirty="0">
                <a:latin typeface="+mn-ea"/>
                <a:ea typeface="+mn-ea"/>
              </a:rPr>
              <a:t>host</a:t>
            </a:r>
            <a:r>
              <a:rPr lang="zh-CN" altLang="zh-CN" sz="2000" dirty="0">
                <a:latin typeface="+mn-ea"/>
                <a:ea typeface="+mn-ea"/>
              </a:rPr>
              <a:t>模式。</a:t>
            </a:r>
            <a:endParaRPr lang="zh-CN" altLang="zh-CN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[</a:t>
            </a:r>
            <a:r>
              <a:rPr lang="en-US" altLang="zh-CN" sz="2000" dirty="0" err="1">
                <a:latin typeface="+mn-ea"/>
                <a:ea typeface="+mn-ea"/>
              </a:rPr>
              <a:t>root@localhost</a:t>
            </a: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zh-CN" altLang="zh-CN" sz="2000" dirty="0">
                <a:latin typeface="+mn-ea"/>
                <a:ea typeface="+mn-ea"/>
              </a:rPr>
              <a:t>～</a:t>
            </a:r>
            <a:r>
              <a:rPr lang="en-US" altLang="zh-CN" sz="2000" dirty="0">
                <a:latin typeface="+mn-ea"/>
                <a:ea typeface="+mn-ea"/>
              </a:rPr>
              <a:t>]# </a:t>
            </a:r>
            <a:r>
              <a:rPr lang="en-US" altLang="zh-CN" sz="2000" dirty="0" err="1">
                <a:latin typeface="+mn-ea"/>
                <a:ea typeface="+mn-ea"/>
              </a:rPr>
              <a:t>docker</a:t>
            </a:r>
            <a:r>
              <a:rPr lang="en-US" altLang="zh-CN" sz="2000" dirty="0">
                <a:latin typeface="+mn-ea"/>
                <a:ea typeface="+mn-ea"/>
              </a:rPr>
              <a:t> run -</a:t>
            </a:r>
            <a:r>
              <a:rPr lang="en-US" altLang="zh-CN" sz="2000" dirty="0" err="1">
                <a:latin typeface="+mn-ea"/>
                <a:ea typeface="+mn-ea"/>
              </a:rPr>
              <a:t>dit</a:t>
            </a:r>
            <a:r>
              <a:rPr lang="en-US" altLang="zh-CN" sz="2000" dirty="0">
                <a:latin typeface="+mn-ea"/>
                <a:ea typeface="+mn-ea"/>
              </a:rPr>
              <a:t> --net=host -p 80:80 </a:t>
            </a:r>
            <a:r>
              <a:rPr lang="en-US" altLang="zh-CN" sz="2000" dirty="0" err="1">
                <a:latin typeface="+mn-ea"/>
                <a:ea typeface="+mn-ea"/>
              </a:rPr>
              <a:t>nginx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6836281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4.1 </a:t>
            </a:r>
            <a:r>
              <a:rPr lang="en-US" altLang="zh-CN" dirty="0" err="1"/>
              <a:t>Docker</a:t>
            </a:r>
            <a:r>
              <a:rPr lang="zh-CN" altLang="en-US" dirty="0"/>
              <a:t>网络管理</a:t>
            </a:r>
            <a:endParaRPr lang="zh-CN" altLang="zh-CN" dirty="0"/>
          </a:p>
        </p:txBody>
      </p:sp>
      <p:sp>
        <p:nvSpPr>
          <p:cNvPr id="10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  <a:endParaRPr lang="zh-CN" altLang="en-US" sz="3200" b="1" dirty="0"/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4.1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2</a:t>
            </a:r>
            <a:r>
              <a:rPr lang="zh-CN" altLang="zh-CN" sz="2400" dirty="0">
                <a:latin typeface="+mn-ea"/>
                <a:ea typeface="+mn-ea"/>
              </a:rPr>
              <a:t>．</a:t>
            </a:r>
            <a:r>
              <a:rPr lang="en-US" altLang="zh-CN" sz="2400" dirty="0">
                <a:latin typeface="+mn-ea"/>
                <a:ea typeface="+mn-ea"/>
              </a:rPr>
              <a:t>container</a:t>
            </a:r>
            <a:r>
              <a:rPr lang="zh-CN" altLang="zh-CN" sz="2400" dirty="0">
                <a:latin typeface="+mn-ea"/>
                <a:ea typeface="+mn-ea"/>
              </a:rPr>
              <a:t>模式</a:t>
            </a:r>
            <a:endParaRPr lang="zh-CN" altLang="zh-CN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      container</a:t>
            </a:r>
            <a:r>
              <a:rPr lang="zh-CN" altLang="zh-CN" sz="2400" dirty="0">
                <a:latin typeface="+mn-ea"/>
                <a:ea typeface="+mn-ea"/>
              </a:rPr>
              <a:t>模式指定了新创建的容器和已经存在的容器共享一个网络命名空间，而不是和宿主机共享。虽然多个容器共享网络环境，但容器和容器、容器和宿主机之间依然形成了网络隔离，这在一定程度上可以节约网络资源。但需要注意的是，容器内部依然不会拥有所有的端口资源。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6836281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4.1 </a:t>
            </a:r>
            <a:r>
              <a:rPr lang="en-US" altLang="zh-CN" dirty="0" err="1"/>
              <a:t>Docker</a:t>
            </a:r>
            <a:r>
              <a:rPr lang="zh-CN" altLang="en-US" dirty="0"/>
              <a:t>网络管理</a:t>
            </a:r>
            <a:endParaRPr lang="zh-CN" altLang="zh-CN" dirty="0"/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  <a:endParaRPr lang="zh-CN" altLang="en-US" sz="3200" b="1" dirty="0"/>
          </a:p>
        </p:txBody>
      </p:sp>
      <p:sp>
        <p:nvSpPr>
          <p:cNvPr id="9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4.1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40113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3</a:t>
            </a:r>
            <a:r>
              <a:rPr lang="zh-CN" altLang="zh-CN" sz="2000" dirty="0">
                <a:latin typeface="+mn-ea"/>
                <a:ea typeface="+mn-ea"/>
              </a:rPr>
              <a:t>．</a:t>
            </a:r>
            <a:r>
              <a:rPr lang="en-US" altLang="zh-CN" sz="2000" dirty="0">
                <a:latin typeface="+mn-ea"/>
                <a:ea typeface="+mn-ea"/>
              </a:rPr>
              <a:t>none</a:t>
            </a:r>
            <a:r>
              <a:rPr lang="zh-CN" altLang="zh-CN" sz="2000" dirty="0">
                <a:latin typeface="+mn-ea"/>
                <a:ea typeface="+mn-ea"/>
              </a:rPr>
              <a:t>模式</a:t>
            </a:r>
            <a:endParaRPr lang="zh-CN" altLang="zh-CN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       </a:t>
            </a:r>
            <a:r>
              <a:rPr lang="zh-CN" altLang="zh-CN" sz="2000" dirty="0">
                <a:latin typeface="+mn-ea"/>
                <a:ea typeface="+mn-ea"/>
              </a:rPr>
              <a:t>在</a:t>
            </a:r>
            <a:r>
              <a:rPr lang="en-US" altLang="zh-CN" sz="2000" dirty="0">
                <a:latin typeface="+mn-ea"/>
                <a:ea typeface="+mn-ea"/>
              </a:rPr>
              <a:t>none</a:t>
            </a:r>
            <a:r>
              <a:rPr lang="zh-CN" altLang="zh-CN" sz="2000" dirty="0">
                <a:latin typeface="+mn-ea"/>
                <a:ea typeface="+mn-ea"/>
              </a:rPr>
              <a:t>模式下，</a:t>
            </a:r>
            <a:r>
              <a:rPr lang="en-US" altLang="zh-CN" sz="2000" dirty="0" err="1">
                <a:latin typeface="+mn-ea"/>
                <a:ea typeface="+mn-ea"/>
              </a:rPr>
              <a:t>Docker</a:t>
            </a:r>
            <a:r>
              <a:rPr lang="zh-CN" altLang="zh-CN" sz="2000" dirty="0">
                <a:latin typeface="+mn-ea"/>
                <a:ea typeface="+mn-ea"/>
              </a:rPr>
              <a:t>容器拥有自己的网络命名空间，但是并不进行任何网络配置。该模式关闭了容器的网络功能，此时容器没有网卡、</a:t>
            </a:r>
            <a:r>
              <a:rPr lang="en-US" altLang="zh-CN" sz="2000" dirty="0">
                <a:latin typeface="+mn-ea"/>
                <a:ea typeface="+mn-ea"/>
              </a:rPr>
              <a:t>IP</a:t>
            </a:r>
            <a:r>
              <a:rPr lang="zh-CN" altLang="zh-CN" sz="2000" dirty="0">
                <a:latin typeface="+mn-ea"/>
                <a:ea typeface="+mn-ea"/>
              </a:rPr>
              <a:t>地址、路由等信息。</a:t>
            </a:r>
            <a:r>
              <a:rPr lang="en-US" altLang="zh-CN" sz="2000" dirty="0">
                <a:latin typeface="+mn-ea"/>
                <a:ea typeface="+mn-ea"/>
              </a:rPr>
              <a:t>none</a:t>
            </a:r>
            <a:r>
              <a:rPr lang="zh-CN" altLang="zh-CN" sz="2000" dirty="0">
                <a:latin typeface="+mn-ea"/>
                <a:ea typeface="+mn-ea"/>
              </a:rPr>
              <a:t>模式如图</a:t>
            </a:r>
            <a:r>
              <a:rPr lang="en-US" altLang="zh-CN" sz="2000" dirty="0">
                <a:latin typeface="+mn-ea"/>
                <a:ea typeface="+mn-ea"/>
              </a:rPr>
              <a:t>4-5</a:t>
            </a:r>
            <a:r>
              <a:rPr lang="zh-CN" altLang="zh-CN" sz="2000" dirty="0">
                <a:latin typeface="+mn-ea"/>
                <a:ea typeface="+mn-ea"/>
              </a:rPr>
              <a:t>所示。</a:t>
            </a:r>
            <a:endParaRPr lang="en-US" altLang="zh-CN" sz="2000" dirty="0">
              <a:latin typeface="+mn-ea"/>
              <a:ea typeface="+mn-ea"/>
            </a:endParaRPr>
          </a:p>
        </p:txBody>
      </p:sp>
      <p:pic>
        <p:nvPicPr>
          <p:cNvPr id="5122" name="Picture 2" descr="图4-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254" y="1947450"/>
            <a:ext cx="1843952" cy="3442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6836281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4.1 </a:t>
            </a:r>
            <a:r>
              <a:rPr lang="en-US" altLang="zh-CN" dirty="0" err="1"/>
              <a:t>Docker</a:t>
            </a:r>
            <a:r>
              <a:rPr lang="zh-CN" altLang="en-US" dirty="0"/>
              <a:t>网络管理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  <a:endParaRPr lang="zh-CN" altLang="en-US" sz="3200" b="1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4.1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4</a:t>
            </a:r>
            <a:r>
              <a:rPr lang="zh-CN" altLang="zh-CN" sz="2000" dirty="0">
                <a:latin typeface="+mn-ea"/>
                <a:ea typeface="+mn-ea"/>
              </a:rPr>
              <a:t>．</a:t>
            </a:r>
            <a:r>
              <a:rPr lang="en-US" altLang="zh-CN" sz="2000" dirty="0">
                <a:latin typeface="+mn-ea"/>
                <a:ea typeface="+mn-ea"/>
              </a:rPr>
              <a:t>bridge</a:t>
            </a:r>
            <a:r>
              <a:rPr lang="zh-CN" altLang="zh-CN" sz="2000" dirty="0">
                <a:latin typeface="+mn-ea"/>
                <a:ea typeface="+mn-ea"/>
              </a:rPr>
              <a:t>模式</a:t>
            </a:r>
            <a:endParaRPr lang="zh-CN" altLang="zh-CN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       bridge</a:t>
            </a:r>
            <a:r>
              <a:rPr lang="zh-CN" altLang="zh-CN" sz="2000" dirty="0">
                <a:latin typeface="+mn-ea"/>
                <a:ea typeface="+mn-ea"/>
              </a:rPr>
              <a:t>模式会为每一个容器分配网络命名空间，并设置</a:t>
            </a:r>
            <a:r>
              <a:rPr lang="en-US" altLang="zh-CN" sz="2000" dirty="0">
                <a:latin typeface="+mn-ea"/>
                <a:ea typeface="+mn-ea"/>
              </a:rPr>
              <a:t>IP</a:t>
            </a:r>
            <a:r>
              <a:rPr lang="zh-CN" altLang="zh-CN" sz="2000" dirty="0">
                <a:latin typeface="+mn-ea"/>
                <a:ea typeface="+mn-ea"/>
              </a:rPr>
              <a:t>地址等信息。宿主机上启动的</a:t>
            </a:r>
            <a:r>
              <a:rPr lang="en-US" altLang="zh-CN" sz="2000" dirty="0" err="1">
                <a:latin typeface="+mn-ea"/>
                <a:ea typeface="+mn-ea"/>
              </a:rPr>
              <a:t>Docker</a:t>
            </a:r>
            <a:r>
              <a:rPr lang="zh-CN" altLang="zh-CN" sz="2000" dirty="0">
                <a:latin typeface="+mn-ea"/>
                <a:ea typeface="+mn-ea"/>
              </a:rPr>
              <a:t>容器会连接到一个虚拟网桥上，当</a:t>
            </a:r>
            <a:r>
              <a:rPr lang="en-US" altLang="zh-CN" sz="2000" dirty="0" err="1">
                <a:latin typeface="+mn-ea"/>
                <a:ea typeface="+mn-ea"/>
              </a:rPr>
              <a:t>Docker</a:t>
            </a:r>
            <a:r>
              <a:rPr lang="zh-CN" altLang="zh-CN" sz="2000" dirty="0">
                <a:latin typeface="+mn-ea"/>
                <a:ea typeface="+mn-ea"/>
              </a:rPr>
              <a:t>进程启动时，会默认创建一个名为</a:t>
            </a:r>
            <a:r>
              <a:rPr lang="en-US" altLang="zh-CN" sz="2000" dirty="0">
                <a:latin typeface="+mn-ea"/>
                <a:ea typeface="+mn-ea"/>
              </a:rPr>
              <a:t>docker0</a:t>
            </a:r>
            <a:r>
              <a:rPr lang="zh-CN" altLang="zh-CN" sz="2000" dirty="0">
                <a:latin typeface="+mn-ea"/>
                <a:ea typeface="+mn-ea"/>
              </a:rPr>
              <a:t>的虚拟网桥。容器通过</a:t>
            </a:r>
            <a:r>
              <a:rPr lang="en-US" altLang="zh-CN" sz="2000" dirty="0">
                <a:latin typeface="+mn-ea"/>
                <a:ea typeface="+mn-ea"/>
              </a:rPr>
              <a:t>docker0</a:t>
            </a:r>
            <a:r>
              <a:rPr lang="zh-CN" altLang="zh-CN" sz="2000" dirty="0">
                <a:latin typeface="+mn-ea"/>
                <a:ea typeface="+mn-ea"/>
              </a:rPr>
              <a:t>网桥和</a:t>
            </a:r>
            <a:r>
              <a:rPr lang="en-US" altLang="zh-CN" sz="2000" dirty="0">
                <a:latin typeface="+mn-ea"/>
                <a:ea typeface="+mn-ea"/>
              </a:rPr>
              <a:t>IP</a:t>
            </a:r>
            <a:r>
              <a:rPr lang="zh-CN" altLang="zh-CN" sz="2000" dirty="0">
                <a:latin typeface="+mn-ea"/>
                <a:ea typeface="+mn-ea"/>
              </a:rPr>
              <a:t>表的</a:t>
            </a:r>
            <a:r>
              <a:rPr lang="en-US" altLang="zh-CN" sz="2000" dirty="0">
                <a:latin typeface="+mn-ea"/>
                <a:ea typeface="+mn-ea"/>
              </a:rPr>
              <a:t>NAT</a:t>
            </a:r>
            <a:r>
              <a:rPr lang="zh-CN" altLang="zh-CN" sz="2000" dirty="0">
                <a:latin typeface="+mn-ea"/>
                <a:ea typeface="+mn-ea"/>
              </a:rPr>
              <a:t>配置与宿主机通信。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      </a:t>
            </a:r>
            <a:r>
              <a:rPr lang="en-US" altLang="zh-CN" sz="2000" dirty="0" err="1">
                <a:latin typeface="+mn-ea"/>
                <a:ea typeface="+mn-ea"/>
              </a:rPr>
              <a:t>Docker</a:t>
            </a:r>
            <a:r>
              <a:rPr lang="zh-CN" altLang="zh-CN" sz="2000" dirty="0">
                <a:latin typeface="+mn-ea"/>
                <a:ea typeface="+mn-ea"/>
              </a:rPr>
              <a:t>利用</a:t>
            </a:r>
            <a:r>
              <a:rPr lang="en-US" altLang="zh-CN" sz="2000" dirty="0" err="1">
                <a:latin typeface="+mn-ea"/>
                <a:ea typeface="+mn-ea"/>
              </a:rPr>
              <a:t>veth</a:t>
            </a:r>
            <a:r>
              <a:rPr lang="en-US" altLang="zh-CN" sz="2000" dirty="0">
                <a:latin typeface="+mn-ea"/>
                <a:ea typeface="+mn-ea"/>
              </a:rPr>
              <a:t> pair</a:t>
            </a:r>
            <a:r>
              <a:rPr lang="zh-CN" altLang="zh-CN" sz="2000" dirty="0">
                <a:latin typeface="+mn-ea"/>
                <a:ea typeface="+mn-ea"/>
              </a:rPr>
              <a:t>技术，在宿主机上创建两个虚拟网络接口——</a:t>
            </a:r>
            <a:r>
              <a:rPr lang="en-US" altLang="zh-CN" sz="2000" dirty="0">
                <a:latin typeface="+mn-ea"/>
                <a:ea typeface="+mn-ea"/>
              </a:rPr>
              <a:t>veth0</a:t>
            </a:r>
            <a:r>
              <a:rPr lang="zh-CN" altLang="zh-CN" sz="2000" dirty="0">
                <a:latin typeface="+mn-ea"/>
                <a:ea typeface="+mn-ea"/>
              </a:rPr>
              <a:t>和</a:t>
            </a:r>
            <a:r>
              <a:rPr lang="en-US" altLang="zh-CN" sz="2000" dirty="0">
                <a:latin typeface="+mn-ea"/>
                <a:ea typeface="+mn-ea"/>
              </a:rPr>
              <a:t>veth1</a:t>
            </a:r>
            <a:r>
              <a:rPr lang="zh-CN" altLang="zh-CN" sz="2000" dirty="0">
                <a:latin typeface="+mn-ea"/>
                <a:ea typeface="+mn-ea"/>
              </a:rPr>
              <a:t>。</a:t>
            </a:r>
            <a:endParaRPr lang="zh-CN" altLang="zh-CN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      </a:t>
            </a:r>
            <a:r>
              <a:rPr lang="en-US" altLang="zh-CN" sz="2000" dirty="0" err="1">
                <a:latin typeface="+mn-ea"/>
                <a:ea typeface="+mn-ea"/>
              </a:rPr>
              <a:t>veth</a:t>
            </a:r>
            <a:r>
              <a:rPr lang="en-US" altLang="zh-CN" sz="2000" dirty="0">
                <a:latin typeface="+mn-ea"/>
                <a:ea typeface="+mn-ea"/>
              </a:rPr>
              <a:t> pair</a:t>
            </a:r>
            <a:r>
              <a:rPr lang="zh-CN" altLang="zh-CN" sz="2000" dirty="0">
                <a:latin typeface="+mn-ea"/>
                <a:ea typeface="+mn-ea"/>
              </a:rPr>
              <a:t>设备是一对成对的接口，数据从这对接口的一端进入，从另一端输出。</a:t>
            </a:r>
            <a:endParaRPr lang="zh-CN" altLang="zh-CN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      </a:t>
            </a:r>
            <a:r>
              <a:rPr lang="zh-CN" altLang="zh-CN" sz="2000" dirty="0">
                <a:latin typeface="+mn-ea"/>
                <a:ea typeface="+mn-ea"/>
              </a:rPr>
              <a:t>在</a:t>
            </a:r>
            <a:r>
              <a:rPr lang="en-US" altLang="zh-CN" sz="2000" dirty="0">
                <a:latin typeface="+mn-ea"/>
                <a:ea typeface="+mn-ea"/>
              </a:rPr>
              <a:t>bridge</a:t>
            </a:r>
            <a:r>
              <a:rPr lang="zh-CN" altLang="zh-CN" sz="2000" dirty="0">
                <a:latin typeface="+mn-ea"/>
                <a:ea typeface="+mn-ea"/>
              </a:rPr>
              <a:t>模式下，</a:t>
            </a:r>
            <a:r>
              <a:rPr lang="en-US" altLang="zh-CN" sz="2000" dirty="0" err="1">
                <a:latin typeface="+mn-ea"/>
                <a:ea typeface="+mn-ea"/>
              </a:rPr>
              <a:t>Docker</a:t>
            </a:r>
            <a:r>
              <a:rPr lang="zh-CN" altLang="zh-CN" sz="2000" dirty="0">
                <a:latin typeface="+mn-ea"/>
                <a:ea typeface="+mn-ea"/>
              </a:rPr>
              <a:t>容器的通信方式分为容器与宿主机通信、容器与外部网络通信两种。</a:t>
            </a:r>
            <a:endParaRPr lang="en-US" altLang="zh-CN" sz="2000" dirty="0">
              <a:latin typeface="+mn-ea"/>
              <a:ea typeface="+mn-ea"/>
            </a:endParaRP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6836281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4.1 </a:t>
            </a:r>
            <a:r>
              <a:rPr lang="en-US" altLang="zh-CN" dirty="0" err="1"/>
              <a:t>Docker</a:t>
            </a:r>
            <a:r>
              <a:rPr lang="zh-CN" altLang="en-US" dirty="0"/>
              <a:t>网络管理</a:t>
            </a:r>
            <a:endParaRPr lang="zh-CN" altLang="zh-CN" dirty="0"/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  <a:endParaRPr lang="zh-CN" altLang="en-US" sz="3200" b="1" dirty="0"/>
          </a:p>
        </p:txBody>
      </p:sp>
      <p:sp>
        <p:nvSpPr>
          <p:cNvPr id="9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4.1</a:t>
            </a:r>
            <a:endParaRPr lang="zh-CN" altLang="en-US" sz="4000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2956" y="7332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4.1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1. </a:t>
            </a:r>
            <a:r>
              <a:rPr lang="zh-CN" altLang="en-US" sz="2400" dirty="0">
                <a:latin typeface="+mn-ea"/>
                <a:ea typeface="+mn-ea"/>
              </a:rPr>
              <a:t>自定义网桥，实现跨主机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en-US" sz="2400" dirty="0">
                <a:latin typeface="+mn-ea"/>
                <a:ea typeface="+mn-ea"/>
              </a:rPr>
              <a:t>窗口的互连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6836281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4.1 </a:t>
            </a:r>
            <a:r>
              <a:rPr lang="en-US" altLang="zh-CN" dirty="0" err="1"/>
              <a:t>Docker</a:t>
            </a:r>
            <a:r>
              <a:rPr lang="zh-CN" altLang="en-US" dirty="0"/>
              <a:t>网络管理</a:t>
            </a:r>
            <a:endParaRPr lang="zh-CN" altLang="zh-CN" dirty="0"/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任务实现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6836281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4.1 </a:t>
            </a:r>
            <a:r>
              <a:rPr lang="en-US" altLang="zh-CN" dirty="0" err="1"/>
              <a:t>Docker</a:t>
            </a:r>
            <a:r>
              <a:rPr lang="zh-CN" altLang="en-US" dirty="0"/>
              <a:t>网络管理</a:t>
            </a:r>
            <a:endParaRPr lang="zh-CN" altLang="zh-CN" dirty="0"/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项目实训</a:t>
            </a:r>
            <a:endParaRPr lang="zh-CN" altLang="en-US" sz="3200" b="1" dirty="0"/>
          </a:p>
        </p:txBody>
      </p:sp>
      <p:sp>
        <p:nvSpPr>
          <p:cNvPr id="5" name="TextBox 2"/>
          <p:cNvSpPr txBox="1"/>
          <p:nvPr/>
        </p:nvSpPr>
        <p:spPr>
          <a:xfrm>
            <a:off x="313397" y="1723579"/>
            <a:ext cx="1169572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实训目的</a:t>
            </a:r>
            <a:endParaRPr lang="en-US" altLang="zh-CN" sz="2000" dirty="0">
              <a:latin typeface="+mn-ea"/>
              <a:ea typeface="+mn-ea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000" dirty="0">
                <a:latin typeface="+mn-ea"/>
                <a:ea typeface="+mn-ea"/>
              </a:rPr>
              <a:t>掌握</a:t>
            </a:r>
            <a:r>
              <a:rPr lang="en-US" altLang="zh-CN" sz="2000" dirty="0" err="1">
                <a:latin typeface="+mn-ea"/>
                <a:ea typeface="+mn-ea"/>
              </a:rPr>
              <a:t>Docker</a:t>
            </a:r>
            <a:r>
              <a:rPr lang="zh-CN" altLang="zh-CN" sz="2000" dirty="0">
                <a:latin typeface="+mn-ea"/>
                <a:ea typeface="+mn-ea"/>
              </a:rPr>
              <a:t>自定义网络的配置。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实训内容</a:t>
            </a:r>
            <a:endParaRPr lang="en-US" altLang="zh-CN" sz="2000" dirty="0">
              <a:latin typeface="+mn-ea"/>
              <a:ea typeface="+mn-ea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000" dirty="0">
                <a:latin typeface="+mn-ea"/>
                <a:ea typeface="+mn-ea"/>
              </a:rPr>
              <a:t>要求：在宿主机</a:t>
            </a:r>
            <a:r>
              <a:rPr lang="en-US" altLang="zh-CN" sz="2000" dirty="0">
                <a:latin typeface="+mn-ea"/>
                <a:ea typeface="+mn-ea"/>
              </a:rPr>
              <a:t>1</a:t>
            </a:r>
            <a:r>
              <a:rPr lang="zh-CN" altLang="zh-CN" sz="2000" dirty="0">
                <a:latin typeface="+mn-ea"/>
                <a:ea typeface="+mn-ea"/>
              </a:rPr>
              <a:t>上建立容器时，为容器分配的网段是</a:t>
            </a:r>
            <a:r>
              <a:rPr lang="en-US" altLang="zh-CN" sz="2000" dirty="0">
                <a:latin typeface="+mn-ea"/>
                <a:ea typeface="+mn-ea"/>
              </a:rPr>
              <a:t>172.172.0.0/24</a:t>
            </a:r>
            <a:r>
              <a:rPr lang="zh-CN" altLang="zh-CN" sz="2000" dirty="0">
                <a:latin typeface="+mn-ea"/>
                <a:ea typeface="+mn-ea"/>
              </a:rPr>
              <a:t>，利用</a:t>
            </a:r>
            <a:r>
              <a:rPr lang="en-US" altLang="zh-CN" sz="2000" dirty="0">
                <a:latin typeface="+mn-ea"/>
                <a:ea typeface="+mn-ea"/>
              </a:rPr>
              <a:t>centos</a:t>
            </a:r>
            <a:r>
              <a:rPr lang="zh-CN" altLang="zh-CN" sz="2000" dirty="0">
                <a:latin typeface="+mn-ea"/>
                <a:ea typeface="+mn-ea"/>
              </a:rPr>
              <a:t>镜像生成名为</a:t>
            </a:r>
            <a:r>
              <a:rPr lang="en-US" altLang="zh-CN" sz="2000" dirty="0">
                <a:latin typeface="+mn-ea"/>
                <a:ea typeface="+mn-ea"/>
              </a:rPr>
              <a:t>centos1</a:t>
            </a:r>
            <a:r>
              <a:rPr lang="zh-CN" altLang="zh-CN" sz="2000" dirty="0">
                <a:latin typeface="+mn-ea"/>
                <a:ea typeface="+mn-ea"/>
              </a:rPr>
              <a:t>的容器，容器的</a:t>
            </a:r>
            <a:r>
              <a:rPr lang="en-US" altLang="zh-CN" sz="2000" dirty="0">
                <a:latin typeface="+mn-ea"/>
                <a:ea typeface="+mn-ea"/>
              </a:rPr>
              <a:t>IP</a:t>
            </a:r>
            <a:r>
              <a:rPr lang="zh-CN" altLang="zh-CN" sz="2000" dirty="0">
                <a:latin typeface="+mn-ea"/>
                <a:ea typeface="+mn-ea"/>
              </a:rPr>
              <a:t>地址为</a:t>
            </a:r>
            <a:r>
              <a:rPr lang="en-US" altLang="zh-CN" sz="2000" dirty="0">
                <a:latin typeface="+mn-ea"/>
                <a:ea typeface="+mn-ea"/>
              </a:rPr>
              <a:t>172.171.0.10</a:t>
            </a:r>
            <a:r>
              <a:rPr lang="zh-CN" altLang="zh-CN" sz="2000" dirty="0">
                <a:latin typeface="+mn-ea"/>
                <a:ea typeface="+mn-ea"/>
              </a:rPr>
              <a:t>；在宿主机</a:t>
            </a:r>
            <a:r>
              <a:rPr lang="en-US" altLang="zh-CN" sz="2000" dirty="0">
                <a:latin typeface="+mn-ea"/>
                <a:ea typeface="+mn-ea"/>
              </a:rPr>
              <a:t>2</a:t>
            </a:r>
            <a:r>
              <a:rPr lang="zh-CN" altLang="zh-CN" sz="2000" dirty="0">
                <a:latin typeface="+mn-ea"/>
                <a:ea typeface="+mn-ea"/>
              </a:rPr>
              <a:t>上建立容器时，为容器分配的网段是</a:t>
            </a:r>
            <a:r>
              <a:rPr lang="en-US" altLang="zh-CN" sz="2000" dirty="0">
                <a:latin typeface="+mn-ea"/>
                <a:ea typeface="+mn-ea"/>
              </a:rPr>
              <a:t>172.172.1.0/24</a:t>
            </a:r>
            <a:r>
              <a:rPr lang="zh-CN" altLang="zh-CN" sz="2000" dirty="0">
                <a:latin typeface="+mn-ea"/>
                <a:ea typeface="+mn-ea"/>
              </a:rPr>
              <a:t>，利用</a:t>
            </a:r>
            <a:r>
              <a:rPr lang="en-US" altLang="zh-CN" sz="2000" dirty="0">
                <a:latin typeface="+mn-ea"/>
                <a:ea typeface="+mn-ea"/>
              </a:rPr>
              <a:t>centos</a:t>
            </a:r>
            <a:r>
              <a:rPr lang="zh-CN" altLang="zh-CN" sz="2000" dirty="0">
                <a:latin typeface="+mn-ea"/>
                <a:ea typeface="+mn-ea"/>
              </a:rPr>
              <a:t>镜像生成名为</a:t>
            </a:r>
            <a:r>
              <a:rPr lang="en-US" altLang="zh-CN" sz="2000" dirty="0">
                <a:latin typeface="+mn-ea"/>
                <a:ea typeface="+mn-ea"/>
              </a:rPr>
              <a:t>centos2</a:t>
            </a:r>
            <a:r>
              <a:rPr lang="zh-CN" altLang="zh-CN" sz="2000" dirty="0">
                <a:latin typeface="+mn-ea"/>
                <a:ea typeface="+mn-ea"/>
              </a:rPr>
              <a:t>的容器，容器的</a:t>
            </a:r>
            <a:r>
              <a:rPr lang="en-US" altLang="zh-CN" sz="2000" dirty="0">
                <a:latin typeface="+mn-ea"/>
                <a:ea typeface="+mn-ea"/>
              </a:rPr>
              <a:t>IP</a:t>
            </a:r>
            <a:r>
              <a:rPr lang="zh-CN" altLang="zh-CN" sz="2000" dirty="0">
                <a:latin typeface="+mn-ea"/>
                <a:ea typeface="+mn-ea"/>
              </a:rPr>
              <a:t>地址为</a:t>
            </a:r>
            <a:r>
              <a:rPr lang="en-US" altLang="zh-CN" sz="2000" dirty="0">
                <a:latin typeface="+mn-ea"/>
                <a:ea typeface="+mn-ea"/>
              </a:rPr>
              <a:t>172.171.1.10</a:t>
            </a:r>
            <a:r>
              <a:rPr lang="zh-CN" altLang="zh-CN" sz="2000" dirty="0">
                <a:latin typeface="+mn-ea"/>
                <a:ea typeface="+mn-ea"/>
              </a:rPr>
              <a:t>；实现</a:t>
            </a:r>
            <a:r>
              <a:rPr lang="en-US" altLang="zh-CN" sz="2000" dirty="0">
                <a:latin typeface="+mn-ea"/>
                <a:ea typeface="+mn-ea"/>
              </a:rPr>
              <a:t>centos1</a:t>
            </a:r>
            <a:r>
              <a:rPr lang="zh-CN" altLang="zh-CN" sz="2000" dirty="0">
                <a:latin typeface="+mn-ea"/>
                <a:ea typeface="+mn-ea"/>
              </a:rPr>
              <a:t>和</a:t>
            </a:r>
            <a:r>
              <a:rPr lang="en-US" altLang="zh-CN" sz="2000" dirty="0">
                <a:latin typeface="+mn-ea"/>
                <a:ea typeface="+mn-ea"/>
              </a:rPr>
              <a:t>centos2</a:t>
            </a:r>
            <a:r>
              <a:rPr lang="zh-CN" altLang="zh-CN" sz="2000" dirty="0">
                <a:latin typeface="+mn-ea"/>
                <a:ea typeface="+mn-ea"/>
              </a:rPr>
              <a:t>容器的互连。</a:t>
            </a:r>
            <a:endParaRPr lang="zh-CN" altLang="zh-CN" sz="2000" dirty="0">
              <a:latin typeface="+mn-ea"/>
              <a:ea typeface="+mn-ea"/>
            </a:endParaRPr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4.1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4500486" y="1352729"/>
            <a:ext cx="7167907" cy="1652978"/>
            <a:chOff x="2634569" y="1567519"/>
            <a:chExt cx="7167907" cy="1652978"/>
          </a:xfrm>
        </p:grpSpPr>
        <p:sp>
          <p:nvSpPr>
            <p:cNvPr id="70" name="文本框 61"/>
            <p:cNvSpPr>
              <a:spLocks noChangeArrowheads="1"/>
            </p:cNvSpPr>
            <p:nvPr/>
          </p:nvSpPr>
          <p:spPr bwMode="auto">
            <a:xfrm>
              <a:off x="4596683" y="2617302"/>
              <a:ext cx="52057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spc="300" dirty="0" err="1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超细黑简体"/>
                </a:rPr>
                <a:t>Docker</a:t>
              </a:r>
              <a:r>
                <a:rPr lang="zh-CN" altLang="en-US" sz="2800" b="1" spc="3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超细黑简体"/>
                </a:rPr>
                <a:t>网络管理</a:t>
              </a:r>
              <a:endParaRPr lang="zh-CN" altLang="en-US" sz="2800" b="1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超细黑简体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634569" y="1567519"/>
              <a:ext cx="1872208" cy="151216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429102" y="2389500"/>
              <a:ext cx="112082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4.1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824168" y="271138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579986" y="3070131"/>
            <a:ext cx="6426483" cy="1645402"/>
            <a:chOff x="2638525" y="3259707"/>
            <a:chExt cx="6426483" cy="1645402"/>
          </a:xfrm>
        </p:grpSpPr>
        <p:sp>
          <p:nvSpPr>
            <p:cNvPr id="68" name="文本框 61"/>
            <p:cNvSpPr>
              <a:spLocks noChangeArrowheads="1"/>
            </p:cNvSpPr>
            <p:nvPr/>
          </p:nvSpPr>
          <p:spPr bwMode="auto">
            <a:xfrm>
              <a:off x="4582169" y="4277047"/>
              <a:ext cx="44828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spc="300" dirty="0" err="1">
                  <a:solidFill>
                    <a:srgbClr val="37CB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超细黑简体"/>
                </a:rPr>
                <a:t>Docker</a:t>
              </a:r>
              <a:r>
                <a:rPr lang="zh-CN" altLang="en-US" sz="2800" b="1" spc="300" dirty="0">
                  <a:solidFill>
                    <a:srgbClr val="37CB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超细黑简体"/>
                </a:rPr>
                <a:t>数据卷管理</a:t>
              </a:r>
              <a:endParaRPr lang="zh-CN" altLang="en-US" sz="2800" b="1" spc="300" dirty="0">
                <a:solidFill>
                  <a:srgbClr val="37CB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超细黑简体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638525" y="3259707"/>
              <a:ext cx="1872208" cy="1512168"/>
            </a:xfrm>
            <a:prstGeom prst="rect">
              <a:avLst/>
            </a:prstGeom>
            <a:solidFill>
              <a:srgbClr val="37C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3444733" y="4074112"/>
              <a:ext cx="12540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826547" y="4395996"/>
              <a:ext cx="697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691333" y="3192043"/>
            <a:ext cx="1795684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48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92552"/>
          </a:xfrm>
        </p:spPr>
        <p:txBody>
          <a:bodyPr/>
          <a:lstStyle/>
          <a:p>
            <a:r>
              <a:rPr lang="en-US" altLang="zh-CN" sz="4000" dirty="0"/>
              <a:t>4.2</a:t>
            </a:r>
            <a:endParaRPr lang="zh-CN" altLang="en-US" sz="4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83371" y="4007480"/>
            <a:ext cx="3683829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网络和数据卷管理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>
              <a:lnSpc>
                <a:spcPct val="150000"/>
              </a:lnSpc>
            </a:pPr>
            <a:r>
              <a:rPr lang="zh-CN" altLang="zh-CN" sz="2800" dirty="0">
                <a:latin typeface="+mn-ea"/>
                <a:ea typeface="+mn-ea"/>
              </a:rPr>
              <a:t>工程师小王编写完</a:t>
            </a:r>
            <a:r>
              <a:rPr lang="en-US" altLang="zh-CN" sz="2800" dirty="0" err="1">
                <a:latin typeface="+mn-ea"/>
                <a:ea typeface="+mn-ea"/>
              </a:rPr>
              <a:t>Docker</a:t>
            </a:r>
            <a:r>
              <a:rPr lang="zh-CN" altLang="zh-CN" sz="2800" dirty="0">
                <a:latin typeface="+mn-ea"/>
                <a:ea typeface="+mn-ea"/>
              </a:rPr>
              <a:t>网络操作手册后，因公司员工需求，继续编写</a:t>
            </a:r>
            <a:r>
              <a:rPr lang="en-US" altLang="zh-CN" sz="2800" dirty="0" err="1">
                <a:latin typeface="+mn-ea"/>
                <a:ea typeface="+mn-ea"/>
              </a:rPr>
              <a:t>Docker</a:t>
            </a:r>
            <a:r>
              <a:rPr lang="zh-CN" altLang="zh-CN" sz="2800" dirty="0">
                <a:latin typeface="+mn-ea"/>
                <a:ea typeface="+mn-ea"/>
              </a:rPr>
              <a:t>数据卷管理操作手册。</a:t>
            </a:r>
            <a:endParaRPr lang="zh-CN" altLang="zh-CN" sz="2800" dirty="0">
              <a:latin typeface="+mn-ea"/>
              <a:ea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6836281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4.2 </a:t>
            </a:r>
            <a:r>
              <a:rPr lang="en-US" altLang="zh-CN" dirty="0" err="1"/>
              <a:t>Docker</a:t>
            </a:r>
            <a:r>
              <a:rPr lang="zh-CN" altLang="en-US" dirty="0"/>
              <a:t>数据卷管理</a:t>
            </a:r>
            <a:endParaRPr lang="zh-CN" alt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任务要求</a:t>
            </a:r>
            <a:endParaRPr lang="zh-CN" altLang="en-US" sz="3200" b="1" dirty="0"/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4.2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5181607" y="1365313"/>
            <a:ext cx="5405967" cy="975011"/>
          </a:xfrm>
        </p:spPr>
        <p:txBody>
          <a:bodyPr/>
          <a:lstStyle/>
          <a:p>
            <a:r>
              <a:rPr lang="zh-CN" altLang="en-US" dirty="0"/>
              <a:t>知识目标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81606" y="2583022"/>
            <a:ext cx="67188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dirty="0">
                <a:solidFill>
                  <a:schemeClr val="bg1"/>
                </a:solidFill>
                <a:latin typeface="+mn-ea"/>
                <a:ea typeface="+mn-ea"/>
              </a:rPr>
              <a:t>了解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  <a:ea typeface="+mn-ea"/>
              </a:rPr>
              <a:t>Docker</a:t>
            </a:r>
            <a:r>
              <a:rPr lang="zh-CN" altLang="zh-CN" sz="2400" dirty="0">
                <a:solidFill>
                  <a:schemeClr val="bg1"/>
                </a:solidFill>
                <a:latin typeface="+mn-ea"/>
                <a:ea typeface="+mn-ea"/>
              </a:rPr>
              <a:t>网络架构。</a:t>
            </a:r>
            <a:endParaRPr lang="zh-CN" altLang="zh-CN" sz="24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dirty="0">
                <a:solidFill>
                  <a:schemeClr val="bg1"/>
                </a:solidFill>
                <a:latin typeface="+mn-ea"/>
                <a:ea typeface="+mn-ea"/>
              </a:rPr>
              <a:t>了解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  <a:ea typeface="+mn-ea"/>
              </a:rPr>
              <a:t>Docker</a:t>
            </a:r>
            <a:r>
              <a:rPr lang="zh-CN" altLang="zh-CN" sz="2400" dirty="0">
                <a:solidFill>
                  <a:schemeClr val="bg1"/>
                </a:solidFill>
                <a:latin typeface="+mn-ea"/>
                <a:ea typeface="+mn-ea"/>
              </a:rPr>
              <a:t>网络模式。</a:t>
            </a:r>
            <a:endParaRPr lang="zh-CN" altLang="zh-CN" sz="24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dirty="0">
                <a:solidFill>
                  <a:schemeClr val="bg1"/>
                </a:solidFill>
                <a:latin typeface="+mn-ea"/>
                <a:ea typeface="+mn-ea"/>
              </a:rPr>
              <a:t>掌握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  <a:ea typeface="+mn-ea"/>
              </a:rPr>
              <a:t>Docker</a:t>
            </a:r>
            <a:r>
              <a:rPr lang="zh-CN" altLang="zh-CN" sz="2400" dirty="0">
                <a:solidFill>
                  <a:schemeClr val="bg1"/>
                </a:solidFill>
                <a:latin typeface="+mn-ea"/>
                <a:ea typeface="+mn-ea"/>
              </a:rPr>
              <a:t>网络的配置和使用。</a:t>
            </a:r>
            <a:endParaRPr lang="zh-CN" altLang="zh-CN" sz="24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dirty="0">
                <a:solidFill>
                  <a:schemeClr val="bg1"/>
                </a:solidFill>
                <a:latin typeface="+mn-ea"/>
                <a:ea typeface="+mn-ea"/>
              </a:rPr>
              <a:t>了解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  <a:ea typeface="+mn-ea"/>
              </a:rPr>
              <a:t>Docker</a:t>
            </a:r>
            <a:r>
              <a:rPr lang="zh-CN" altLang="zh-CN" sz="2400" dirty="0">
                <a:solidFill>
                  <a:schemeClr val="bg1"/>
                </a:solidFill>
                <a:latin typeface="+mn-ea"/>
                <a:ea typeface="+mn-ea"/>
              </a:rPr>
              <a:t>存储技术。</a:t>
            </a:r>
            <a:endParaRPr lang="zh-CN" altLang="zh-CN" sz="24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dirty="0">
                <a:solidFill>
                  <a:schemeClr val="bg1"/>
                </a:solidFill>
                <a:latin typeface="+mn-ea"/>
                <a:ea typeface="+mn-ea"/>
              </a:rPr>
              <a:t>掌握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  <a:ea typeface="+mn-ea"/>
              </a:rPr>
              <a:t>Docker</a:t>
            </a:r>
            <a:r>
              <a:rPr lang="zh-CN" altLang="zh-CN" sz="2400" dirty="0">
                <a:solidFill>
                  <a:schemeClr val="bg1"/>
                </a:solidFill>
                <a:latin typeface="+mn-ea"/>
                <a:ea typeface="+mn-ea"/>
              </a:rPr>
              <a:t>数据卷和数据卷容器的使用。</a:t>
            </a:r>
            <a:endParaRPr lang="zh-CN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4.2.1 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en-US" sz="2400" dirty="0">
                <a:latin typeface="+mn-ea"/>
                <a:ea typeface="+mn-ea"/>
              </a:rPr>
              <a:t>数据卷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       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zh-CN" sz="2400" dirty="0">
                <a:latin typeface="+mn-ea"/>
                <a:ea typeface="+mn-ea"/>
              </a:rPr>
              <a:t>容器提供了两种方式对数据管理进行操作。</a:t>
            </a:r>
            <a:endParaRPr lang="zh-CN" altLang="zh-CN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     </a:t>
            </a: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zh-CN" sz="2400" dirty="0">
                <a:latin typeface="+mn-ea"/>
                <a:ea typeface="+mn-ea"/>
              </a:rPr>
              <a:t>）数据卷（</a:t>
            </a:r>
            <a:r>
              <a:rPr lang="en-US" altLang="zh-CN" sz="2400" dirty="0">
                <a:latin typeface="+mn-ea"/>
                <a:ea typeface="+mn-ea"/>
              </a:rPr>
              <a:t>Data Volumes</a:t>
            </a:r>
            <a:r>
              <a:rPr lang="zh-CN" altLang="zh-CN" sz="2400" dirty="0">
                <a:latin typeface="+mn-ea"/>
                <a:ea typeface="+mn-ea"/>
              </a:rPr>
              <a:t>）：通过在容器中创建数据卷，将本地的目录或文件挂载到容器内的数据卷中。</a:t>
            </a:r>
            <a:endParaRPr lang="zh-CN" altLang="zh-CN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      </a:t>
            </a: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2</a:t>
            </a:r>
            <a:r>
              <a:rPr lang="zh-CN" altLang="zh-CN" sz="2400" dirty="0">
                <a:latin typeface="+mn-ea"/>
                <a:ea typeface="+mn-ea"/>
              </a:rPr>
              <a:t>）数据卷容器（</a:t>
            </a:r>
            <a:r>
              <a:rPr lang="en-US" altLang="zh-CN" sz="2400" dirty="0">
                <a:latin typeface="+mn-ea"/>
                <a:ea typeface="+mn-ea"/>
              </a:rPr>
              <a:t>Data Volumes Containers</a:t>
            </a:r>
            <a:r>
              <a:rPr lang="zh-CN" altLang="zh-CN" sz="2400" dirty="0">
                <a:latin typeface="+mn-ea"/>
                <a:ea typeface="+mn-ea"/>
              </a:rPr>
              <a:t>）：通过使用数据卷容器在容器和主机、容器和容器之间共享数据，实现数据的备份和恢复。</a:t>
            </a:r>
            <a:endParaRPr lang="zh-CN" altLang="zh-CN" sz="2400" dirty="0">
              <a:latin typeface="+mn-ea"/>
              <a:ea typeface="+mn-ea"/>
            </a:endParaRPr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4.2</a:t>
            </a:r>
            <a:endParaRPr lang="zh-CN" altLang="en-US" sz="4000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6836281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4.2 </a:t>
            </a:r>
            <a:r>
              <a:rPr lang="en-US" altLang="zh-CN" dirty="0" err="1"/>
              <a:t>Docker</a:t>
            </a:r>
            <a:r>
              <a:rPr lang="zh-CN" altLang="en-US" dirty="0"/>
              <a:t>数据卷管理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1</a:t>
            </a:r>
            <a:r>
              <a:rPr lang="zh-CN" altLang="zh-CN" sz="2000" dirty="0">
                <a:latin typeface="+mn-ea"/>
                <a:ea typeface="+mn-ea"/>
              </a:rPr>
              <a:t>．数据卷</a:t>
            </a:r>
            <a:endParaRPr lang="zh-CN" altLang="zh-CN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       </a:t>
            </a:r>
            <a:r>
              <a:rPr lang="zh-CN" altLang="zh-CN" sz="2000" dirty="0">
                <a:latin typeface="+mn-ea"/>
                <a:ea typeface="+mn-ea"/>
              </a:rPr>
              <a:t>数据卷是一个可供容器使用的特殊目录，它将本地主机目录直接映射到容器，可以很方便地将数据添加到容器中供其中的进程使用，类似于</a:t>
            </a:r>
            <a:r>
              <a:rPr lang="en-US" altLang="zh-CN" sz="2000" dirty="0">
                <a:latin typeface="+mn-ea"/>
                <a:ea typeface="+mn-ea"/>
              </a:rPr>
              <a:t>Linux</a:t>
            </a:r>
            <a:r>
              <a:rPr lang="zh-CN" altLang="zh-CN" sz="2000" dirty="0">
                <a:latin typeface="+mn-ea"/>
                <a:ea typeface="+mn-ea"/>
              </a:rPr>
              <a:t>中的</a:t>
            </a:r>
            <a:r>
              <a:rPr lang="en-US" altLang="zh-CN" sz="2000" dirty="0">
                <a:latin typeface="+mn-ea"/>
                <a:ea typeface="+mn-ea"/>
              </a:rPr>
              <a:t>mount</a:t>
            </a:r>
            <a:r>
              <a:rPr lang="zh-CN" altLang="zh-CN" sz="2000" dirty="0">
                <a:latin typeface="+mn-ea"/>
                <a:ea typeface="+mn-ea"/>
              </a:rPr>
              <a:t>操作。多个容器可以共享同一个数据卷。</a:t>
            </a:r>
            <a:endParaRPr lang="zh-CN" altLang="zh-CN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latin typeface="+mn-ea"/>
                <a:ea typeface="+mn-ea"/>
              </a:rPr>
              <a:t>数据卷具有如下特性。</a:t>
            </a:r>
            <a:endParaRPr lang="zh-CN" altLang="zh-CN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    </a:t>
            </a:r>
            <a:r>
              <a:rPr lang="zh-CN" altLang="zh-CN" sz="2000" dirty="0">
                <a:latin typeface="+mn-ea"/>
                <a:ea typeface="+mn-ea"/>
              </a:rPr>
              <a:t>（</a:t>
            </a:r>
            <a:r>
              <a:rPr lang="en-US" altLang="zh-CN" sz="2000" dirty="0">
                <a:latin typeface="+mn-ea"/>
                <a:ea typeface="+mn-ea"/>
              </a:rPr>
              <a:t>1</a:t>
            </a:r>
            <a:r>
              <a:rPr lang="zh-CN" altLang="zh-CN" sz="2000" dirty="0">
                <a:latin typeface="+mn-ea"/>
                <a:ea typeface="+mn-ea"/>
              </a:rPr>
              <a:t>）容器启动时对数据卷进行初始化。</a:t>
            </a:r>
            <a:endParaRPr lang="zh-CN" altLang="zh-CN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    </a:t>
            </a:r>
            <a:r>
              <a:rPr lang="zh-CN" altLang="zh-CN" sz="2000" dirty="0">
                <a:latin typeface="+mn-ea"/>
                <a:ea typeface="+mn-ea"/>
              </a:rPr>
              <a:t>（</a:t>
            </a:r>
            <a:r>
              <a:rPr lang="en-US" altLang="zh-CN" sz="2000" dirty="0">
                <a:latin typeface="+mn-ea"/>
                <a:ea typeface="+mn-ea"/>
              </a:rPr>
              <a:t>2</a:t>
            </a:r>
            <a:r>
              <a:rPr lang="zh-CN" altLang="zh-CN" sz="2000" dirty="0">
                <a:latin typeface="+mn-ea"/>
                <a:ea typeface="+mn-ea"/>
              </a:rPr>
              <a:t>）数据卷可以在容器之间共享和重用。</a:t>
            </a:r>
            <a:endParaRPr lang="zh-CN" altLang="zh-CN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    </a:t>
            </a:r>
            <a:r>
              <a:rPr lang="zh-CN" altLang="zh-CN" sz="2000" dirty="0">
                <a:latin typeface="+mn-ea"/>
                <a:ea typeface="+mn-ea"/>
              </a:rPr>
              <a:t>（</a:t>
            </a:r>
            <a:r>
              <a:rPr lang="en-US" altLang="zh-CN" sz="2000" dirty="0">
                <a:latin typeface="+mn-ea"/>
                <a:ea typeface="+mn-ea"/>
              </a:rPr>
              <a:t>3</a:t>
            </a:r>
            <a:r>
              <a:rPr lang="zh-CN" altLang="zh-CN" sz="2000" dirty="0">
                <a:latin typeface="+mn-ea"/>
                <a:ea typeface="+mn-ea"/>
              </a:rPr>
              <a:t>）无论是容器内操作还是本地操作，对数据卷内数据的操作都会立即生效。</a:t>
            </a:r>
            <a:endParaRPr lang="zh-CN" altLang="zh-CN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    </a:t>
            </a:r>
            <a:r>
              <a:rPr lang="zh-CN" altLang="zh-CN" sz="2000" dirty="0">
                <a:latin typeface="+mn-ea"/>
                <a:ea typeface="+mn-ea"/>
              </a:rPr>
              <a:t>（</a:t>
            </a:r>
            <a:r>
              <a:rPr lang="en-US" altLang="zh-CN" sz="2000" dirty="0">
                <a:latin typeface="+mn-ea"/>
                <a:ea typeface="+mn-ea"/>
              </a:rPr>
              <a:t>4</a:t>
            </a:r>
            <a:r>
              <a:rPr lang="zh-CN" altLang="zh-CN" sz="2000" dirty="0">
                <a:latin typeface="+mn-ea"/>
                <a:ea typeface="+mn-ea"/>
              </a:rPr>
              <a:t>）对数据卷的操作不会影响到镜像。</a:t>
            </a:r>
            <a:endParaRPr lang="zh-CN" altLang="zh-CN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    </a:t>
            </a:r>
            <a:r>
              <a:rPr lang="zh-CN" altLang="zh-CN" sz="2000" dirty="0">
                <a:latin typeface="+mn-ea"/>
                <a:ea typeface="+mn-ea"/>
              </a:rPr>
              <a:t>（</a:t>
            </a:r>
            <a:r>
              <a:rPr lang="en-US" altLang="zh-CN" sz="2000" dirty="0">
                <a:latin typeface="+mn-ea"/>
                <a:ea typeface="+mn-ea"/>
              </a:rPr>
              <a:t>5</a:t>
            </a:r>
            <a:r>
              <a:rPr lang="zh-CN" altLang="zh-CN" sz="2000" dirty="0">
                <a:latin typeface="+mn-ea"/>
                <a:ea typeface="+mn-ea"/>
              </a:rPr>
              <a:t>）数据卷的生命周期独立于容器的生命周期，即使删除容器，数据也会一直存在，没有任何容器使用的数据也不会被</a:t>
            </a:r>
            <a:r>
              <a:rPr lang="en-US" altLang="zh-CN" sz="2000" dirty="0" err="1">
                <a:latin typeface="+mn-ea"/>
                <a:ea typeface="+mn-ea"/>
              </a:rPr>
              <a:t>Docker</a:t>
            </a:r>
            <a:r>
              <a:rPr lang="zh-CN" altLang="zh-CN" sz="2000" dirty="0">
                <a:latin typeface="+mn-ea"/>
                <a:ea typeface="+mn-ea"/>
              </a:rPr>
              <a:t>删除。</a:t>
            </a:r>
            <a:endParaRPr lang="en-US" altLang="zh-CN" sz="2000" dirty="0">
              <a:latin typeface="+mn-ea"/>
              <a:ea typeface="+mn-ea"/>
            </a:endParaRPr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4.2</a:t>
            </a:r>
            <a:endParaRPr lang="zh-CN" altLang="en-US" sz="4000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6836281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4.2 </a:t>
            </a:r>
            <a:r>
              <a:rPr lang="en-US" altLang="zh-CN" dirty="0" err="1"/>
              <a:t>Docker</a:t>
            </a:r>
            <a:r>
              <a:rPr lang="zh-CN" altLang="en-US" dirty="0"/>
              <a:t>数据卷管理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766236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4.2.2  </a:t>
            </a:r>
            <a:r>
              <a:rPr lang="zh-CN" altLang="en-US" sz="2400" dirty="0">
                <a:latin typeface="+mn-ea"/>
                <a:ea typeface="+mn-ea"/>
              </a:rPr>
              <a:t>数据卷容器</a:t>
            </a:r>
            <a:endParaRPr lang="zh-CN" altLang="en-US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       如果用户需要在多个容器之间共享一些持久化的数据，则可以使用数据卷容器。数据卷容器是一个容器，但是它专门用于提供数据卷供其他容器挂载。</a:t>
            </a:r>
            <a:endParaRPr lang="zh-CN" altLang="en-US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       数据卷容器操作的思想：定制生成一个容器来挂载某个目录，该容器并不需要运行，其他容器可以利用</a:t>
            </a:r>
            <a:r>
              <a:rPr lang="en-US" altLang="zh-CN" sz="2400" dirty="0">
                <a:latin typeface="+mn-ea"/>
                <a:ea typeface="+mn-ea"/>
              </a:rPr>
              <a:t>-volumes-from</a:t>
            </a:r>
            <a:r>
              <a:rPr lang="zh-CN" altLang="en-US" sz="2400" dirty="0">
                <a:latin typeface="+mn-ea"/>
                <a:ea typeface="+mn-ea"/>
              </a:rPr>
              <a:t>命令来挂载。可以多次利用</a:t>
            </a:r>
            <a:r>
              <a:rPr lang="en-US" altLang="zh-CN" sz="2400" dirty="0">
                <a:latin typeface="+mn-ea"/>
                <a:ea typeface="+mn-ea"/>
              </a:rPr>
              <a:t>--volumes-from</a:t>
            </a:r>
            <a:r>
              <a:rPr lang="zh-CN" altLang="en-US" sz="2400" dirty="0">
                <a:latin typeface="+mn-ea"/>
                <a:ea typeface="+mn-ea"/>
              </a:rPr>
              <a:t>命令从多个容器挂载多个数据卷，也可以从其他挂载了数据卷容器的容器上挂载数据卷。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4.2</a:t>
            </a:r>
            <a:endParaRPr lang="zh-CN" altLang="en-US" sz="4000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6836281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4.2 </a:t>
            </a:r>
            <a:r>
              <a:rPr lang="en-US" altLang="zh-CN" dirty="0" err="1"/>
              <a:t>Docker</a:t>
            </a:r>
            <a:r>
              <a:rPr lang="zh-CN" altLang="en-US" dirty="0"/>
              <a:t>数据卷管理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1. </a:t>
            </a:r>
            <a:r>
              <a:rPr lang="zh-CN" altLang="en-US" sz="2400" dirty="0">
                <a:latin typeface="+mn-ea"/>
                <a:ea typeface="+mn-ea"/>
              </a:rPr>
              <a:t>创建数据卷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       </a:t>
            </a:r>
            <a:r>
              <a:rPr lang="zh-CN" altLang="zh-CN" sz="2400" dirty="0">
                <a:latin typeface="+mn-ea"/>
                <a:ea typeface="+mn-ea"/>
              </a:rPr>
              <a:t>在运行容器时，可以使用“</a:t>
            </a:r>
            <a:r>
              <a:rPr lang="en-US" altLang="zh-CN" sz="2400" dirty="0">
                <a:latin typeface="+mn-ea"/>
                <a:ea typeface="+mn-ea"/>
              </a:rPr>
              <a:t>-v</a:t>
            </a:r>
            <a:r>
              <a:rPr lang="zh-CN" altLang="zh-CN" sz="2400" dirty="0">
                <a:latin typeface="+mn-ea"/>
                <a:ea typeface="+mn-ea"/>
              </a:rPr>
              <a:t>”标签为容器添加数据卷，如果容器中指定的文件夹不存在，则会自动生成文件夹。例如，利用</a:t>
            </a:r>
            <a:r>
              <a:rPr lang="en-US" altLang="zh-CN" sz="2400" dirty="0" err="1">
                <a:latin typeface="+mn-ea"/>
                <a:ea typeface="+mn-ea"/>
              </a:rPr>
              <a:t>nginx</a:t>
            </a:r>
            <a:r>
              <a:rPr lang="zh-CN" altLang="zh-CN" sz="2400" dirty="0">
                <a:latin typeface="+mn-ea"/>
                <a:ea typeface="+mn-ea"/>
              </a:rPr>
              <a:t>镜像创建</a:t>
            </a:r>
            <a:r>
              <a:rPr lang="en-US" altLang="zh-CN" sz="2400" dirty="0">
                <a:latin typeface="+mn-ea"/>
                <a:ea typeface="+mn-ea"/>
              </a:rPr>
              <a:t>nginx1</a:t>
            </a:r>
            <a:r>
              <a:rPr lang="zh-CN" altLang="zh-CN" sz="2400" dirty="0">
                <a:latin typeface="+mn-ea"/>
                <a:ea typeface="+mn-ea"/>
              </a:rPr>
              <a:t>容器，创建一个随机名称的数据卷，并挂载到容器的</a:t>
            </a:r>
            <a:r>
              <a:rPr lang="en-US" altLang="zh-CN" sz="2400" dirty="0">
                <a:latin typeface="+mn-ea"/>
                <a:ea typeface="+mn-ea"/>
              </a:rPr>
              <a:t>/data</a:t>
            </a:r>
            <a:r>
              <a:rPr lang="zh-CN" altLang="zh-CN" sz="2400" dirty="0">
                <a:latin typeface="+mn-ea"/>
                <a:ea typeface="+mn-ea"/>
              </a:rPr>
              <a:t>目录中，其代码如下。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       # 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en-US" altLang="zh-CN" sz="2400" dirty="0">
                <a:latin typeface="+mn-ea"/>
                <a:ea typeface="+mn-ea"/>
              </a:rPr>
              <a:t> run -</a:t>
            </a:r>
            <a:r>
              <a:rPr lang="en-US" altLang="zh-CN" sz="2400" dirty="0" err="1">
                <a:latin typeface="+mn-ea"/>
                <a:ea typeface="+mn-ea"/>
              </a:rPr>
              <a:t>dit</a:t>
            </a:r>
            <a:r>
              <a:rPr lang="en-US" altLang="zh-CN" sz="2400" dirty="0">
                <a:latin typeface="+mn-ea"/>
                <a:ea typeface="+mn-ea"/>
              </a:rPr>
              <a:t> --name nginx1 -v /data </a:t>
            </a:r>
            <a:r>
              <a:rPr lang="en-US" altLang="zh-CN" sz="2400" dirty="0" err="1">
                <a:latin typeface="+mn-ea"/>
                <a:ea typeface="+mn-ea"/>
              </a:rPr>
              <a:t>nginx</a:t>
            </a:r>
            <a:r>
              <a:rPr lang="en-US" altLang="zh-CN" sz="2400" dirty="0">
                <a:latin typeface="+mn-ea"/>
                <a:ea typeface="+mn-ea"/>
              </a:rPr>
              <a:t> /bin/bash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       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zh-CN" sz="2400" dirty="0">
                <a:latin typeface="+mn-ea"/>
                <a:ea typeface="+mn-ea"/>
              </a:rPr>
              <a:t>在创建数据卷的时候会在宿主机的</a:t>
            </a:r>
            <a:r>
              <a:rPr lang="en-US" altLang="zh-CN" sz="2400" dirty="0">
                <a:latin typeface="+mn-ea"/>
                <a:ea typeface="+mn-ea"/>
              </a:rPr>
              <a:t>/</a:t>
            </a:r>
            <a:r>
              <a:rPr lang="en-US" altLang="zh-CN" sz="2400" dirty="0" err="1">
                <a:latin typeface="+mn-ea"/>
                <a:ea typeface="+mn-ea"/>
              </a:rPr>
              <a:t>var</a:t>
            </a:r>
            <a:r>
              <a:rPr lang="en-US" altLang="zh-CN" sz="2400" dirty="0">
                <a:latin typeface="+mn-ea"/>
                <a:ea typeface="+mn-ea"/>
              </a:rPr>
              <a:t>/lib/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en-US" altLang="zh-CN" sz="2400" dirty="0">
                <a:latin typeface="+mn-ea"/>
                <a:ea typeface="+mn-ea"/>
              </a:rPr>
              <a:t>/volumes/</a:t>
            </a:r>
            <a:r>
              <a:rPr lang="zh-CN" altLang="zh-CN" sz="2400" dirty="0">
                <a:latin typeface="+mn-ea"/>
                <a:ea typeface="+mn-ea"/>
              </a:rPr>
              <a:t>目录中创建一个以</a:t>
            </a:r>
            <a:r>
              <a:rPr lang="en-US" altLang="zh-CN" sz="2400" dirty="0">
                <a:latin typeface="+mn-ea"/>
                <a:ea typeface="+mn-ea"/>
              </a:rPr>
              <a:t>volume ID</a:t>
            </a:r>
            <a:r>
              <a:rPr lang="zh-CN" altLang="zh-CN" sz="2400" dirty="0">
                <a:latin typeface="+mn-ea"/>
                <a:ea typeface="+mn-ea"/>
              </a:rPr>
              <a:t>为名的目录，并将数据卷中的内容存储在名为</a:t>
            </a:r>
            <a:r>
              <a:rPr lang="en-US" altLang="zh-CN" sz="2400" dirty="0">
                <a:latin typeface="+mn-ea"/>
                <a:ea typeface="+mn-ea"/>
              </a:rPr>
              <a:t>_data</a:t>
            </a:r>
            <a:r>
              <a:rPr lang="zh-CN" altLang="zh-CN" sz="2400" dirty="0">
                <a:latin typeface="+mn-ea"/>
                <a:ea typeface="+mn-ea"/>
              </a:rPr>
              <a:t>目录中。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4.2</a:t>
            </a:r>
            <a:endParaRPr lang="zh-CN" altLang="en-US" sz="4000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6836281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4.2 </a:t>
            </a:r>
            <a:r>
              <a:rPr lang="en-US" altLang="zh-CN" dirty="0" err="1"/>
              <a:t>Docker</a:t>
            </a:r>
            <a:r>
              <a:rPr lang="zh-CN" altLang="en-US" dirty="0"/>
              <a:t>数据卷管理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任务实现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299427" y="1723579"/>
            <a:ext cx="11695723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也可创建一个指定名称的数据卷，并挂载到容器的</a:t>
            </a:r>
            <a:r>
              <a:rPr lang="en-US" altLang="zh-CN" sz="2400" dirty="0">
                <a:latin typeface="+mn-ea"/>
                <a:ea typeface="+mn-ea"/>
              </a:rPr>
              <a:t>/data</a:t>
            </a:r>
            <a:r>
              <a:rPr lang="zh-CN" altLang="zh-CN" sz="2400" dirty="0">
                <a:latin typeface="+mn-ea"/>
                <a:ea typeface="+mn-ea"/>
              </a:rPr>
              <a:t>目录中。</a:t>
            </a:r>
            <a:endParaRPr lang="zh-CN" altLang="zh-CN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# 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en-US" altLang="zh-CN" sz="2400" dirty="0">
                <a:latin typeface="+mn-ea"/>
                <a:ea typeface="+mn-ea"/>
              </a:rPr>
              <a:t> run -</a:t>
            </a:r>
            <a:r>
              <a:rPr lang="en-US" altLang="zh-CN" sz="2400" dirty="0" err="1">
                <a:latin typeface="+mn-ea"/>
                <a:ea typeface="+mn-ea"/>
              </a:rPr>
              <a:t>dit</a:t>
            </a:r>
            <a:r>
              <a:rPr lang="en-US" altLang="zh-CN" sz="2400" dirty="0">
                <a:latin typeface="+mn-ea"/>
                <a:ea typeface="+mn-ea"/>
              </a:rPr>
              <a:t> --name nginx2 -v </a:t>
            </a:r>
            <a:r>
              <a:rPr lang="en-US" altLang="zh-CN" sz="2400" dirty="0" err="1">
                <a:latin typeface="+mn-ea"/>
                <a:ea typeface="+mn-ea"/>
              </a:rPr>
              <a:t>volumetest</a:t>
            </a:r>
            <a:r>
              <a:rPr lang="en-US" altLang="zh-CN" sz="2400" dirty="0">
                <a:latin typeface="+mn-ea"/>
                <a:ea typeface="+mn-ea"/>
              </a:rPr>
              <a:t>:/data </a:t>
            </a:r>
            <a:r>
              <a:rPr lang="en-US" altLang="zh-CN" sz="2400" dirty="0" err="1">
                <a:latin typeface="+mn-ea"/>
                <a:ea typeface="+mn-ea"/>
              </a:rPr>
              <a:t>nginx</a:t>
            </a:r>
            <a:r>
              <a:rPr lang="en-US" altLang="zh-CN" sz="2400" dirty="0">
                <a:latin typeface="+mn-ea"/>
                <a:ea typeface="+mn-ea"/>
              </a:rPr>
              <a:t> /bin/bash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zh-CN" sz="2400" dirty="0">
                <a:latin typeface="+mn-ea"/>
                <a:ea typeface="+mn-ea"/>
              </a:rPr>
              <a:t>也允许将宿主机的目录挂载到容器中。</a:t>
            </a:r>
            <a:endParaRPr lang="zh-CN" altLang="zh-CN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# 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en-US" altLang="zh-CN" sz="2400" dirty="0">
                <a:latin typeface="+mn-ea"/>
                <a:ea typeface="+mn-ea"/>
              </a:rPr>
              <a:t> run -</a:t>
            </a:r>
            <a:r>
              <a:rPr lang="en-US" altLang="zh-CN" sz="2400" dirty="0" err="1">
                <a:latin typeface="+mn-ea"/>
                <a:ea typeface="+mn-ea"/>
              </a:rPr>
              <a:t>dit</a:t>
            </a:r>
            <a:r>
              <a:rPr lang="en-US" altLang="zh-CN" sz="2400" dirty="0">
                <a:latin typeface="+mn-ea"/>
                <a:ea typeface="+mn-ea"/>
              </a:rPr>
              <a:t> --name busybox2 -v /user/</a:t>
            </a:r>
            <a:r>
              <a:rPr lang="en-US" altLang="zh-CN" sz="2400" dirty="0" err="1">
                <a:latin typeface="+mn-ea"/>
                <a:ea typeface="+mn-ea"/>
              </a:rPr>
              <a:t>dir</a:t>
            </a:r>
            <a:r>
              <a:rPr lang="en-US" altLang="zh-CN" sz="2400" dirty="0">
                <a:latin typeface="+mn-ea"/>
                <a:ea typeface="+mn-ea"/>
              </a:rPr>
              <a:t>:/container/</a:t>
            </a:r>
            <a:r>
              <a:rPr lang="en-US" altLang="zh-CN" sz="2400" dirty="0" err="1">
                <a:latin typeface="+mn-ea"/>
                <a:ea typeface="+mn-ea"/>
              </a:rPr>
              <a:t>dir</a:t>
            </a:r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en-US" altLang="zh-CN" sz="2400" dirty="0" err="1">
                <a:latin typeface="+mn-ea"/>
                <a:ea typeface="+mn-ea"/>
              </a:rPr>
              <a:t>busybox</a:t>
            </a:r>
            <a:r>
              <a:rPr lang="en-US" altLang="zh-CN" sz="2400" dirty="0">
                <a:latin typeface="+mn-ea"/>
                <a:ea typeface="+mn-ea"/>
              </a:rPr>
              <a:t> /bin/</a:t>
            </a:r>
            <a:r>
              <a:rPr lang="en-US" altLang="zh-CN" sz="2400" dirty="0" err="1">
                <a:latin typeface="+mn-ea"/>
                <a:ea typeface="+mn-ea"/>
              </a:rPr>
              <a:t>sh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4.2</a:t>
            </a:r>
            <a:endParaRPr lang="zh-CN" altLang="en-US" sz="4000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6836281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4.2 </a:t>
            </a:r>
            <a:r>
              <a:rPr lang="en-US" altLang="zh-CN" dirty="0" err="1"/>
              <a:t>Docker</a:t>
            </a:r>
            <a:r>
              <a:rPr lang="zh-CN" altLang="en-US" dirty="0"/>
              <a:t>数据卷管理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任务实现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2</a:t>
            </a:r>
            <a:r>
              <a:rPr lang="zh-CN" altLang="zh-CN" sz="2400" dirty="0">
                <a:latin typeface="+mn-ea"/>
                <a:ea typeface="+mn-ea"/>
              </a:rPr>
              <a:t>．共享数据卷</a:t>
            </a:r>
            <a:endParaRPr lang="zh-CN" altLang="zh-CN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如果要授权一个容器访问另一个容器的</a:t>
            </a:r>
            <a:r>
              <a:rPr lang="en-US" altLang="zh-CN" sz="2400" dirty="0">
                <a:latin typeface="+mn-ea"/>
                <a:ea typeface="+mn-ea"/>
              </a:rPr>
              <a:t>Volume</a:t>
            </a:r>
            <a:r>
              <a:rPr lang="zh-CN" altLang="zh-CN" sz="2400" dirty="0">
                <a:latin typeface="+mn-ea"/>
                <a:ea typeface="+mn-ea"/>
              </a:rPr>
              <a:t>，则可以使用</a:t>
            </a:r>
            <a:r>
              <a:rPr lang="en-US" altLang="zh-CN" sz="2400" dirty="0">
                <a:latin typeface="+mn-ea"/>
                <a:ea typeface="+mn-ea"/>
              </a:rPr>
              <a:t>--volumes-from</a:t>
            </a:r>
            <a:r>
              <a:rPr lang="zh-CN" altLang="zh-CN" sz="2400" dirty="0">
                <a:latin typeface="+mn-ea"/>
                <a:ea typeface="+mn-ea"/>
              </a:rPr>
              <a:t>参数。</a:t>
            </a:r>
            <a:endParaRPr lang="zh-CN" altLang="zh-CN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# </a:t>
            </a:r>
            <a:r>
              <a:rPr lang="en-US" altLang="zh-CN" sz="2000" dirty="0" err="1">
                <a:latin typeface="+mn-ea"/>
                <a:ea typeface="+mn-ea"/>
              </a:rPr>
              <a:t>docker</a:t>
            </a:r>
            <a:r>
              <a:rPr lang="en-US" altLang="zh-CN" sz="2000" dirty="0">
                <a:latin typeface="+mn-ea"/>
                <a:ea typeface="+mn-ea"/>
              </a:rPr>
              <a:t> run -it -v /</a:t>
            </a:r>
            <a:r>
              <a:rPr lang="en-US" altLang="zh-CN" sz="2000" dirty="0" err="1">
                <a:latin typeface="+mn-ea"/>
                <a:ea typeface="+mn-ea"/>
              </a:rPr>
              <a:t>var</a:t>
            </a:r>
            <a:r>
              <a:rPr lang="en-US" altLang="zh-CN" sz="2000" dirty="0">
                <a:latin typeface="+mn-ea"/>
                <a:ea typeface="+mn-ea"/>
              </a:rPr>
              <a:t>/volume1 -v /</a:t>
            </a:r>
            <a:r>
              <a:rPr lang="en-US" altLang="zh-CN" sz="2000" dirty="0" err="1">
                <a:latin typeface="+mn-ea"/>
                <a:ea typeface="+mn-ea"/>
              </a:rPr>
              <a:t>var</a:t>
            </a:r>
            <a:r>
              <a:rPr lang="en-US" altLang="zh-CN" sz="2000" dirty="0">
                <a:latin typeface="+mn-ea"/>
                <a:ea typeface="+mn-ea"/>
              </a:rPr>
              <a:t>/volume2 --name </a:t>
            </a:r>
            <a:r>
              <a:rPr lang="en-US" altLang="zh-CN" sz="2000" dirty="0" err="1">
                <a:latin typeface="+mn-ea"/>
                <a:ea typeface="+mn-ea"/>
              </a:rPr>
              <a:t>first_container</a:t>
            </a:r>
            <a:r>
              <a:rPr lang="en-US" altLang="zh-CN" sz="2000" dirty="0">
                <a:latin typeface="+mn-ea"/>
                <a:ea typeface="+mn-ea"/>
              </a:rPr>
              <a:t> centos /bin/</a:t>
            </a:r>
            <a:r>
              <a:rPr lang="en-US" altLang="zh-CN" sz="2000" dirty="0" err="1">
                <a:latin typeface="+mn-ea"/>
                <a:ea typeface="+mn-ea"/>
              </a:rPr>
              <a:t>sh</a:t>
            </a:r>
            <a:endParaRPr lang="zh-CN" altLang="zh-CN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// </a:t>
            </a:r>
            <a:r>
              <a:rPr lang="zh-CN" altLang="zh-CN" sz="2000" dirty="0">
                <a:latin typeface="+mn-ea"/>
                <a:ea typeface="+mn-ea"/>
              </a:rPr>
              <a:t>创建容器</a:t>
            </a:r>
            <a:r>
              <a:rPr lang="en-US" altLang="zh-CN" sz="2000" dirty="0" err="1">
                <a:latin typeface="+mn-ea"/>
                <a:ea typeface="+mn-ea"/>
              </a:rPr>
              <a:t>first_container</a:t>
            </a:r>
            <a:r>
              <a:rPr lang="zh-CN" altLang="zh-CN" sz="2000" dirty="0">
                <a:latin typeface="+mn-ea"/>
                <a:ea typeface="+mn-ea"/>
              </a:rPr>
              <a:t>，容器包含两个数据卷——</a:t>
            </a:r>
            <a:r>
              <a:rPr lang="en-US" altLang="zh-CN" sz="2000" dirty="0">
                <a:latin typeface="+mn-ea"/>
                <a:ea typeface="+mn-ea"/>
              </a:rPr>
              <a:t>/</a:t>
            </a:r>
            <a:r>
              <a:rPr lang="en-US" altLang="zh-CN" sz="2000" dirty="0" err="1">
                <a:latin typeface="+mn-ea"/>
                <a:ea typeface="+mn-ea"/>
              </a:rPr>
              <a:t>var</a:t>
            </a:r>
            <a:r>
              <a:rPr lang="en-US" altLang="zh-CN" sz="2000" dirty="0">
                <a:latin typeface="+mn-ea"/>
                <a:ea typeface="+mn-ea"/>
              </a:rPr>
              <a:t>/volume1</a:t>
            </a:r>
            <a:r>
              <a:rPr lang="zh-CN" altLang="zh-CN" sz="2000" dirty="0">
                <a:latin typeface="+mn-ea"/>
                <a:ea typeface="+mn-ea"/>
              </a:rPr>
              <a:t>和</a:t>
            </a:r>
            <a:r>
              <a:rPr lang="en-US" altLang="zh-CN" sz="2000" dirty="0">
                <a:latin typeface="+mn-ea"/>
                <a:ea typeface="+mn-ea"/>
              </a:rPr>
              <a:t>/</a:t>
            </a:r>
            <a:r>
              <a:rPr lang="en-US" altLang="zh-CN" sz="2000" dirty="0" err="1">
                <a:latin typeface="+mn-ea"/>
                <a:ea typeface="+mn-ea"/>
              </a:rPr>
              <a:t>var</a:t>
            </a:r>
            <a:r>
              <a:rPr lang="en-US" altLang="zh-CN" sz="2000" dirty="0">
                <a:latin typeface="+mn-ea"/>
                <a:ea typeface="+mn-ea"/>
              </a:rPr>
              <a:t>/volume2</a:t>
            </a:r>
            <a:endParaRPr lang="zh-CN" altLang="zh-CN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sh-4.2# echo "this is a volume1"&gt;/</a:t>
            </a:r>
            <a:r>
              <a:rPr lang="en-US" altLang="zh-CN" sz="2000" dirty="0" err="1">
                <a:latin typeface="+mn-ea"/>
                <a:ea typeface="+mn-ea"/>
              </a:rPr>
              <a:t>var</a:t>
            </a:r>
            <a:r>
              <a:rPr lang="en-US" altLang="zh-CN" sz="2000" dirty="0">
                <a:latin typeface="+mn-ea"/>
                <a:ea typeface="+mn-ea"/>
              </a:rPr>
              <a:t>/volume1/test1     	// </a:t>
            </a:r>
            <a:r>
              <a:rPr lang="zh-CN" altLang="zh-CN" sz="2000" dirty="0">
                <a:latin typeface="+mn-ea"/>
                <a:ea typeface="+mn-ea"/>
              </a:rPr>
              <a:t>创建</a:t>
            </a:r>
            <a:r>
              <a:rPr lang="en-US" altLang="zh-CN" sz="2000" dirty="0">
                <a:latin typeface="+mn-ea"/>
                <a:ea typeface="+mn-ea"/>
              </a:rPr>
              <a:t>test1</a:t>
            </a:r>
            <a:r>
              <a:rPr lang="zh-CN" altLang="zh-CN" sz="2000" dirty="0">
                <a:latin typeface="+mn-ea"/>
                <a:ea typeface="+mn-ea"/>
              </a:rPr>
              <a:t>文件</a:t>
            </a:r>
            <a:endParaRPr lang="zh-CN" altLang="zh-CN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sh-4.2# echo "this is a volume2"&gt;/</a:t>
            </a:r>
            <a:r>
              <a:rPr lang="en-US" altLang="zh-CN" sz="2000" dirty="0" err="1">
                <a:latin typeface="+mn-ea"/>
                <a:ea typeface="+mn-ea"/>
              </a:rPr>
              <a:t>var</a:t>
            </a:r>
            <a:r>
              <a:rPr lang="en-US" altLang="zh-CN" sz="2000" dirty="0">
                <a:latin typeface="+mn-ea"/>
                <a:ea typeface="+mn-ea"/>
              </a:rPr>
              <a:t>/volume2/test2 		// </a:t>
            </a:r>
            <a:r>
              <a:rPr lang="zh-CN" altLang="zh-CN" sz="2000" dirty="0">
                <a:latin typeface="+mn-ea"/>
                <a:ea typeface="+mn-ea"/>
              </a:rPr>
              <a:t>创建</a:t>
            </a:r>
            <a:r>
              <a:rPr lang="en-US" altLang="zh-CN" sz="2000" dirty="0">
                <a:latin typeface="+mn-ea"/>
                <a:ea typeface="+mn-ea"/>
              </a:rPr>
              <a:t>test2</a:t>
            </a:r>
            <a:r>
              <a:rPr lang="zh-CN" altLang="zh-CN" sz="2000" dirty="0">
                <a:latin typeface="+mn-ea"/>
                <a:ea typeface="+mn-ea"/>
              </a:rPr>
              <a:t>文件</a:t>
            </a:r>
            <a:endParaRPr lang="zh-CN" altLang="zh-CN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sh-4.2# exit				// </a:t>
            </a:r>
            <a:r>
              <a:rPr lang="zh-CN" altLang="zh-CN" sz="2000" dirty="0">
                <a:latin typeface="+mn-ea"/>
                <a:ea typeface="+mn-ea"/>
              </a:rPr>
              <a:t>退出</a:t>
            </a:r>
            <a:r>
              <a:rPr lang="en-US" altLang="zh-CN" sz="2000" dirty="0" err="1">
                <a:latin typeface="+mn-ea"/>
                <a:ea typeface="+mn-ea"/>
              </a:rPr>
              <a:t>first_container</a:t>
            </a:r>
            <a:r>
              <a:rPr lang="zh-CN" altLang="zh-CN" sz="2000" dirty="0">
                <a:latin typeface="+mn-ea"/>
                <a:ea typeface="+mn-ea"/>
              </a:rPr>
              <a:t>容器，此时容器状态变为</a:t>
            </a:r>
            <a:r>
              <a:rPr lang="en-US" altLang="zh-CN" sz="2000" dirty="0">
                <a:latin typeface="+mn-ea"/>
                <a:ea typeface="+mn-ea"/>
              </a:rPr>
              <a:t>Exited</a:t>
            </a:r>
            <a:endParaRPr lang="zh-CN" altLang="zh-CN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# </a:t>
            </a:r>
            <a:r>
              <a:rPr lang="en-US" altLang="zh-CN" sz="2000" dirty="0" err="1">
                <a:latin typeface="+mn-ea"/>
                <a:ea typeface="+mn-ea"/>
              </a:rPr>
              <a:t>docker</a:t>
            </a:r>
            <a:r>
              <a:rPr lang="en-US" altLang="zh-CN" sz="2000" dirty="0">
                <a:latin typeface="+mn-ea"/>
                <a:ea typeface="+mn-ea"/>
              </a:rPr>
              <a:t> run -it --volumes-from </a:t>
            </a:r>
            <a:r>
              <a:rPr lang="en-US" altLang="zh-CN" sz="2000" dirty="0" err="1">
                <a:latin typeface="+mn-ea"/>
                <a:ea typeface="+mn-ea"/>
              </a:rPr>
              <a:t>first_container</a:t>
            </a:r>
            <a:r>
              <a:rPr lang="en-US" altLang="zh-CN" sz="2000" dirty="0">
                <a:latin typeface="+mn-ea"/>
                <a:ea typeface="+mn-ea"/>
              </a:rPr>
              <a:t> --name </a:t>
            </a:r>
            <a:r>
              <a:rPr lang="en-US" altLang="zh-CN" sz="2000" dirty="0" err="1">
                <a:latin typeface="+mn-ea"/>
                <a:ea typeface="+mn-ea"/>
              </a:rPr>
              <a:t>last_container</a:t>
            </a:r>
            <a:r>
              <a:rPr lang="en-US" altLang="zh-CN" sz="2000" dirty="0">
                <a:latin typeface="+mn-ea"/>
                <a:ea typeface="+mn-ea"/>
              </a:rPr>
              <a:t> centos /bin/bash</a:t>
            </a:r>
            <a:endParaRPr lang="en-US" altLang="zh-CN" sz="2000" dirty="0">
              <a:latin typeface="+mn-ea"/>
              <a:ea typeface="+mn-ea"/>
            </a:endParaRPr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4.2</a:t>
            </a:r>
            <a:endParaRPr lang="zh-CN" altLang="en-US" sz="4000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6836281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4.2 </a:t>
            </a:r>
            <a:r>
              <a:rPr lang="en-US" altLang="zh-CN" dirty="0" err="1"/>
              <a:t>Docker</a:t>
            </a:r>
            <a:r>
              <a:rPr lang="zh-CN" altLang="en-US" dirty="0"/>
              <a:t>数据卷管理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任务实现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4</a:t>
            </a:r>
            <a:r>
              <a:rPr lang="zh-CN" altLang="zh-CN" sz="2400" dirty="0">
                <a:latin typeface="+mn-ea"/>
                <a:ea typeface="+mn-ea"/>
              </a:rPr>
              <a:t>．删除数据卷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删除数据卷有以下</a:t>
            </a:r>
            <a:r>
              <a:rPr lang="en-US" altLang="zh-CN" sz="2400" dirty="0">
                <a:latin typeface="+mn-ea"/>
                <a:ea typeface="+mn-ea"/>
              </a:rPr>
              <a:t>3</a:t>
            </a:r>
            <a:r>
              <a:rPr lang="zh-CN" altLang="zh-CN" sz="2400" dirty="0">
                <a:latin typeface="+mn-ea"/>
                <a:ea typeface="+mn-ea"/>
              </a:rPr>
              <a:t>种方法。</a:t>
            </a:r>
            <a:endParaRPr lang="zh-CN" altLang="zh-CN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zh-CN" sz="2400" dirty="0">
                <a:latin typeface="+mn-ea"/>
                <a:ea typeface="+mn-ea"/>
              </a:rPr>
              <a:t>）利用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en-US" altLang="zh-CN" sz="2400" dirty="0">
                <a:latin typeface="+mn-ea"/>
                <a:ea typeface="+mn-ea"/>
              </a:rPr>
              <a:t> volume </a:t>
            </a:r>
            <a:r>
              <a:rPr lang="en-US" altLang="zh-CN" sz="2400" dirty="0" err="1">
                <a:latin typeface="+mn-ea"/>
                <a:ea typeface="+mn-ea"/>
              </a:rPr>
              <a:t>rm</a:t>
            </a:r>
            <a:r>
              <a:rPr lang="en-US" altLang="zh-CN" sz="2400" dirty="0">
                <a:latin typeface="+mn-ea"/>
                <a:ea typeface="+mn-ea"/>
              </a:rPr>
              <a:t> &lt;</a:t>
            </a:r>
            <a:r>
              <a:rPr lang="en-US" altLang="zh-CN" sz="2400" dirty="0" err="1">
                <a:latin typeface="+mn-ea"/>
                <a:ea typeface="+mn-ea"/>
              </a:rPr>
              <a:t>volume_name</a:t>
            </a:r>
            <a:r>
              <a:rPr lang="en-US" altLang="zh-CN" sz="2400" dirty="0">
                <a:latin typeface="+mn-ea"/>
                <a:ea typeface="+mn-ea"/>
              </a:rPr>
              <a:t>&gt;</a:t>
            </a:r>
            <a:r>
              <a:rPr lang="zh-CN" altLang="zh-CN" sz="2400" dirty="0">
                <a:latin typeface="+mn-ea"/>
                <a:ea typeface="+mn-ea"/>
              </a:rPr>
              <a:t>命令删除数据卷。</a:t>
            </a:r>
            <a:endParaRPr lang="zh-CN" altLang="zh-CN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2</a:t>
            </a:r>
            <a:r>
              <a:rPr lang="zh-CN" altLang="zh-CN" sz="2400" dirty="0">
                <a:latin typeface="+mn-ea"/>
                <a:ea typeface="+mn-ea"/>
              </a:rPr>
              <a:t>）利用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en-US" altLang="zh-CN" sz="2400" dirty="0" err="1">
                <a:latin typeface="+mn-ea"/>
                <a:ea typeface="+mn-ea"/>
              </a:rPr>
              <a:t>rm</a:t>
            </a:r>
            <a:r>
              <a:rPr lang="en-US" altLang="zh-CN" sz="2400" dirty="0">
                <a:latin typeface="+mn-ea"/>
                <a:ea typeface="+mn-ea"/>
              </a:rPr>
              <a:t> -v &lt;</a:t>
            </a:r>
            <a:r>
              <a:rPr lang="en-US" altLang="zh-CN" sz="2400" dirty="0" err="1">
                <a:latin typeface="+mn-ea"/>
                <a:ea typeface="+mn-ea"/>
              </a:rPr>
              <a:t>container_name</a:t>
            </a:r>
            <a:r>
              <a:rPr lang="en-US" altLang="zh-CN" sz="2400" dirty="0">
                <a:latin typeface="+mn-ea"/>
                <a:ea typeface="+mn-ea"/>
              </a:rPr>
              <a:t>&gt;</a:t>
            </a:r>
            <a:r>
              <a:rPr lang="zh-CN" altLang="zh-CN" sz="2400" dirty="0">
                <a:latin typeface="+mn-ea"/>
                <a:ea typeface="+mn-ea"/>
              </a:rPr>
              <a:t>命令删除容器。</a:t>
            </a:r>
            <a:endParaRPr lang="zh-CN" altLang="zh-CN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3</a:t>
            </a:r>
            <a:r>
              <a:rPr lang="zh-CN" altLang="zh-CN" sz="2400" dirty="0">
                <a:latin typeface="+mn-ea"/>
                <a:ea typeface="+mn-ea"/>
              </a:rPr>
              <a:t>）利用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en-US" altLang="zh-CN" sz="2400">
                <a:latin typeface="+mn-ea"/>
                <a:ea typeface="+mn-ea"/>
              </a:rPr>
              <a:t>run --rm</a:t>
            </a:r>
            <a:r>
              <a:rPr lang="zh-CN" altLang="zh-CN" sz="2400" dirty="0">
                <a:latin typeface="+mn-ea"/>
                <a:ea typeface="+mn-ea"/>
              </a:rPr>
              <a:t>命令，其中，</a:t>
            </a:r>
            <a:r>
              <a:rPr lang="en-US" altLang="zh-CN" sz="2400" dirty="0">
                <a:latin typeface="+mn-ea"/>
                <a:ea typeface="+mn-ea"/>
              </a:rPr>
              <a:t>--</a:t>
            </a:r>
            <a:r>
              <a:rPr lang="en-US" altLang="zh-CN" sz="2400" dirty="0" err="1">
                <a:latin typeface="+mn-ea"/>
                <a:ea typeface="+mn-ea"/>
              </a:rPr>
              <a:t>rm</a:t>
            </a:r>
            <a:r>
              <a:rPr lang="zh-CN" altLang="zh-CN" sz="2400" dirty="0">
                <a:latin typeface="+mn-ea"/>
                <a:ea typeface="+mn-ea"/>
              </a:rPr>
              <a:t>参数会在容器停止运行时删除容器及容器所挂载的数据卷。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4.2</a:t>
            </a:r>
            <a:endParaRPr lang="zh-CN" altLang="en-US" sz="4000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6836281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4.2 </a:t>
            </a:r>
            <a:r>
              <a:rPr lang="en-US" altLang="zh-CN" dirty="0" err="1"/>
              <a:t>Docker</a:t>
            </a:r>
            <a:r>
              <a:rPr lang="zh-CN" altLang="en-US" dirty="0"/>
              <a:t>数据卷管理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任务实现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615731"/>
            <a:ext cx="1169572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实训目的</a:t>
            </a:r>
            <a:endParaRPr lang="zh-CN" altLang="en-US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     （</a:t>
            </a:r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）掌握数据卷的创建、删除和挂载方法。</a:t>
            </a:r>
            <a:endParaRPr lang="zh-CN" altLang="en-US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     （</a:t>
            </a:r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zh-CN" altLang="en-US" dirty="0">
                <a:latin typeface="+mn-ea"/>
                <a:ea typeface="+mn-ea"/>
              </a:rPr>
              <a:t>）掌握数据卷容器的创建、备份和恢复操作。</a:t>
            </a:r>
            <a:endParaRPr lang="zh-CN" altLang="en-US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 实训内容</a:t>
            </a:r>
            <a:endParaRPr lang="zh-CN" altLang="en-US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     （</a:t>
            </a:r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）创建一个数据卷，数据卷的名称为</a:t>
            </a:r>
            <a:r>
              <a:rPr lang="en-US" altLang="zh-CN" dirty="0" err="1">
                <a:latin typeface="+mn-ea"/>
                <a:ea typeface="+mn-ea"/>
              </a:rPr>
              <a:t>myweb</a:t>
            </a:r>
            <a:r>
              <a:rPr lang="zh-CN" altLang="en-US" dirty="0">
                <a:latin typeface="+mn-ea"/>
                <a:ea typeface="+mn-ea"/>
              </a:rPr>
              <a:t>，利用</a:t>
            </a:r>
            <a:r>
              <a:rPr lang="en-US" altLang="zh-CN" dirty="0" err="1">
                <a:latin typeface="+mn-ea"/>
                <a:ea typeface="+mn-ea"/>
              </a:rPr>
              <a:t>nginx</a:t>
            </a:r>
            <a:r>
              <a:rPr lang="zh-CN" altLang="en-US" dirty="0">
                <a:latin typeface="+mn-ea"/>
                <a:ea typeface="+mn-ea"/>
              </a:rPr>
              <a:t>镜像创建一个名称为</a:t>
            </a:r>
            <a:r>
              <a:rPr lang="en-US" altLang="zh-CN" dirty="0" err="1">
                <a:latin typeface="+mn-ea"/>
                <a:ea typeface="+mn-ea"/>
              </a:rPr>
              <a:t>MyWeb</a:t>
            </a:r>
            <a:r>
              <a:rPr lang="zh-CN" altLang="en-US" dirty="0">
                <a:latin typeface="+mn-ea"/>
                <a:ea typeface="+mn-ea"/>
              </a:rPr>
              <a:t>的容器，并加载数据卷到容器的“</a:t>
            </a:r>
            <a:r>
              <a:rPr lang="en-US" altLang="zh-CN" dirty="0">
                <a:latin typeface="+mn-ea"/>
                <a:ea typeface="+mn-ea"/>
              </a:rPr>
              <a:t>/</a:t>
            </a:r>
            <a:r>
              <a:rPr lang="en-US" altLang="zh-CN" dirty="0" err="1">
                <a:latin typeface="+mn-ea"/>
                <a:ea typeface="+mn-ea"/>
              </a:rPr>
              <a:t>myweb</a:t>
            </a:r>
            <a:r>
              <a:rPr lang="en-US" altLang="zh-CN" dirty="0">
                <a:latin typeface="+mn-ea"/>
                <a:ea typeface="+mn-ea"/>
              </a:rPr>
              <a:t>”</a:t>
            </a:r>
            <a:r>
              <a:rPr lang="zh-CN" altLang="en-US" dirty="0">
                <a:latin typeface="+mn-ea"/>
                <a:ea typeface="+mn-ea"/>
              </a:rPr>
              <a:t>目录中。</a:t>
            </a:r>
            <a:endParaRPr lang="zh-CN" altLang="en-US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     （</a:t>
            </a:r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zh-CN" altLang="en-US" dirty="0">
                <a:latin typeface="+mn-ea"/>
                <a:ea typeface="+mn-ea"/>
              </a:rPr>
              <a:t>）在容器</a:t>
            </a:r>
            <a:r>
              <a:rPr lang="en-US" altLang="zh-CN" dirty="0" err="1">
                <a:latin typeface="+mn-ea"/>
                <a:ea typeface="+mn-ea"/>
              </a:rPr>
              <a:t>MyWeb</a:t>
            </a:r>
            <a:r>
              <a:rPr lang="zh-CN" altLang="en-US" dirty="0">
                <a:latin typeface="+mn-ea"/>
                <a:ea typeface="+mn-ea"/>
              </a:rPr>
              <a:t>的“</a:t>
            </a:r>
            <a:r>
              <a:rPr lang="en-US" altLang="zh-CN" dirty="0">
                <a:latin typeface="+mn-ea"/>
                <a:ea typeface="+mn-ea"/>
              </a:rPr>
              <a:t>/</a:t>
            </a:r>
            <a:r>
              <a:rPr lang="en-US" altLang="zh-CN" dirty="0" err="1">
                <a:latin typeface="+mn-ea"/>
                <a:ea typeface="+mn-ea"/>
              </a:rPr>
              <a:t>myweb</a:t>
            </a:r>
            <a:r>
              <a:rPr lang="en-US" altLang="zh-CN" dirty="0">
                <a:latin typeface="+mn-ea"/>
                <a:ea typeface="+mn-ea"/>
              </a:rPr>
              <a:t>”</a:t>
            </a:r>
            <a:r>
              <a:rPr lang="zh-CN" altLang="en-US" dirty="0">
                <a:latin typeface="+mn-ea"/>
                <a:ea typeface="+mn-ea"/>
              </a:rPr>
              <a:t>目录中编写</a:t>
            </a:r>
            <a:r>
              <a:rPr lang="en-US" altLang="zh-CN" dirty="0">
                <a:latin typeface="+mn-ea"/>
                <a:ea typeface="+mn-ea"/>
              </a:rPr>
              <a:t>index.html</a:t>
            </a:r>
            <a:r>
              <a:rPr lang="zh-CN" altLang="en-US" dirty="0">
                <a:latin typeface="+mn-ea"/>
                <a:ea typeface="+mn-ea"/>
              </a:rPr>
              <a:t>文件，文件内容为“</a:t>
            </a:r>
            <a:r>
              <a:rPr lang="en-US" altLang="zh-CN" dirty="0">
                <a:latin typeface="+mn-ea"/>
                <a:ea typeface="+mn-ea"/>
              </a:rPr>
              <a:t>welcome use </a:t>
            </a:r>
            <a:r>
              <a:rPr lang="en-US" altLang="zh-CN" dirty="0" err="1">
                <a:latin typeface="+mn-ea"/>
                <a:ea typeface="+mn-ea"/>
              </a:rPr>
              <a:t>nginx</a:t>
            </a:r>
            <a:r>
              <a:rPr lang="en-US" altLang="zh-CN" dirty="0">
                <a:latin typeface="+mn-ea"/>
                <a:ea typeface="+mn-ea"/>
              </a:rPr>
              <a:t>”</a:t>
            </a:r>
            <a:r>
              <a:rPr lang="zh-CN" altLang="en-US" dirty="0">
                <a:latin typeface="+mn-ea"/>
                <a:ea typeface="+mn-ea"/>
              </a:rPr>
              <a:t>，在宿主机对应目录中查看文件是否存在。</a:t>
            </a:r>
            <a:endParaRPr lang="zh-CN" altLang="en-US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     （</a:t>
            </a:r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）在宿主机上利用</a:t>
            </a:r>
            <a:r>
              <a:rPr lang="en-US" altLang="zh-CN" dirty="0" err="1">
                <a:latin typeface="+mn-ea"/>
                <a:ea typeface="+mn-ea"/>
              </a:rPr>
              <a:t>docker</a:t>
            </a:r>
            <a:r>
              <a:rPr lang="en-US" altLang="zh-CN" dirty="0">
                <a:latin typeface="+mn-ea"/>
                <a:ea typeface="+mn-ea"/>
              </a:rPr>
              <a:t> inspect </a:t>
            </a:r>
            <a:r>
              <a:rPr lang="zh-CN" altLang="en-US" dirty="0">
                <a:latin typeface="+mn-ea"/>
                <a:ea typeface="+mn-ea"/>
              </a:rPr>
              <a:t>命令查看容器的信息。</a:t>
            </a:r>
            <a:endParaRPr lang="zh-CN" altLang="en-US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     （</a:t>
            </a:r>
            <a:r>
              <a:rPr lang="en-US" altLang="zh-CN" dirty="0">
                <a:latin typeface="+mn-ea"/>
                <a:ea typeface="+mn-ea"/>
              </a:rPr>
              <a:t>4</a:t>
            </a:r>
            <a:r>
              <a:rPr lang="zh-CN" altLang="en-US" dirty="0">
                <a:latin typeface="+mn-ea"/>
                <a:ea typeface="+mn-ea"/>
              </a:rPr>
              <a:t>）实现数据卷的备份。</a:t>
            </a:r>
            <a:endParaRPr lang="zh-CN" altLang="en-US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     （</a:t>
            </a:r>
            <a:r>
              <a:rPr lang="en-US" altLang="zh-CN" dirty="0">
                <a:latin typeface="+mn-ea"/>
                <a:ea typeface="+mn-ea"/>
              </a:rPr>
              <a:t>5</a:t>
            </a:r>
            <a:r>
              <a:rPr lang="zh-CN" altLang="en-US" dirty="0">
                <a:latin typeface="+mn-ea"/>
                <a:ea typeface="+mn-ea"/>
              </a:rPr>
              <a:t>）实现数据卷的恢复。</a:t>
            </a:r>
            <a:endParaRPr lang="zh-CN" altLang="en-US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     （</a:t>
            </a:r>
            <a:r>
              <a:rPr lang="en-US" altLang="zh-CN" dirty="0">
                <a:latin typeface="+mn-ea"/>
                <a:ea typeface="+mn-ea"/>
              </a:rPr>
              <a:t>6</a:t>
            </a:r>
            <a:r>
              <a:rPr lang="zh-CN" altLang="en-US" dirty="0">
                <a:latin typeface="+mn-ea"/>
                <a:ea typeface="+mn-ea"/>
              </a:rPr>
              <a:t>）实现数据卷的删除。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4.2</a:t>
            </a:r>
            <a:endParaRPr lang="zh-CN" altLang="en-US" sz="4000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6836281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4.2 </a:t>
            </a:r>
            <a:r>
              <a:rPr lang="en-US" altLang="zh-CN" dirty="0" err="1"/>
              <a:t>Docker</a:t>
            </a:r>
            <a:r>
              <a:rPr lang="zh-CN" altLang="en-US" dirty="0"/>
              <a:t>数据卷管理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6516241" cy="609600"/>
          </a:xfrm>
        </p:spPr>
        <p:txBody>
          <a:bodyPr/>
          <a:lstStyle/>
          <a:p>
            <a:r>
              <a:rPr lang="zh-CN" altLang="en-US" sz="3200" b="1" dirty="0"/>
              <a:t>项目实训  使用数据卷容器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709609" y="2501900"/>
            <a:ext cx="2334293" cy="2754665"/>
          </a:xfrm>
        </p:spPr>
        <p:txBody>
          <a:bodyPr/>
          <a:lstStyle/>
          <a:p>
            <a:r>
              <a:rPr lang="en-US" altLang="zh-CN" dirty="0"/>
              <a:t>Thank</a:t>
            </a:r>
            <a:endParaRPr lang="en-US" altLang="zh-CN" dirty="0"/>
          </a:p>
          <a:p>
            <a:r>
              <a:rPr lang="en-US" altLang="zh-CN" dirty="0"/>
              <a:t>YOU!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5181607" y="1365313"/>
            <a:ext cx="5405967" cy="975011"/>
          </a:xfrm>
        </p:spPr>
        <p:txBody>
          <a:bodyPr/>
          <a:lstStyle/>
          <a:p>
            <a:r>
              <a:rPr lang="zh-CN" altLang="en-US" dirty="0"/>
              <a:t>能力目标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81606" y="2583022"/>
            <a:ext cx="6782867" cy="1691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dirty="0">
                <a:solidFill>
                  <a:schemeClr val="bg1"/>
                </a:solidFill>
              </a:rPr>
              <a:t>掌握</a:t>
            </a:r>
            <a:r>
              <a:rPr lang="en-US" altLang="zh-CN" sz="2400" dirty="0" err="1">
                <a:solidFill>
                  <a:schemeClr val="bg1"/>
                </a:solidFill>
              </a:rPr>
              <a:t>Docker</a:t>
            </a:r>
            <a:r>
              <a:rPr lang="zh-CN" altLang="zh-CN" sz="2400" dirty="0">
                <a:solidFill>
                  <a:schemeClr val="bg1"/>
                </a:solidFill>
              </a:rPr>
              <a:t>网络的配置方法。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dirty="0">
                <a:solidFill>
                  <a:schemeClr val="bg1"/>
                </a:solidFill>
              </a:rPr>
              <a:t>掌握</a:t>
            </a:r>
            <a:r>
              <a:rPr lang="en-US" altLang="zh-CN" sz="2400" dirty="0" err="1">
                <a:solidFill>
                  <a:schemeClr val="bg1"/>
                </a:solidFill>
              </a:rPr>
              <a:t>Docker</a:t>
            </a:r>
            <a:r>
              <a:rPr lang="zh-CN" altLang="zh-CN" sz="2400" dirty="0">
                <a:solidFill>
                  <a:schemeClr val="bg1"/>
                </a:solidFill>
              </a:rPr>
              <a:t>容器互连的方法。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dirty="0">
                <a:solidFill>
                  <a:schemeClr val="bg1"/>
                </a:solidFill>
              </a:rPr>
              <a:t>掌握</a:t>
            </a:r>
            <a:r>
              <a:rPr lang="en-US" altLang="zh-CN" sz="2400" dirty="0" err="1">
                <a:solidFill>
                  <a:schemeClr val="bg1"/>
                </a:solidFill>
              </a:rPr>
              <a:t>Docker</a:t>
            </a:r>
            <a:r>
              <a:rPr lang="zh-CN" altLang="zh-CN" sz="2400" dirty="0">
                <a:solidFill>
                  <a:schemeClr val="bg1"/>
                </a:solidFill>
              </a:rPr>
              <a:t>数据卷和数据卷容器的使用。</a:t>
            </a:r>
            <a:endParaRPr lang="zh-CN" altLang="zh-C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4500486" y="1352729"/>
            <a:ext cx="7167907" cy="1652978"/>
            <a:chOff x="2634569" y="1567519"/>
            <a:chExt cx="7167907" cy="1652978"/>
          </a:xfrm>
        </p:grpSpPr>
        <p:sp>
          <p:nvSpPr>
            <p:cNvPr id="70" name="文本框 61"/>
            <p:cNvSpPr>
              <a:spLocks noChangeArrowheads="1"/>
            </p:cNvSpPr>
            <p:nvPr/>
          </p:nvSpPr>
          <p:spPr bwMode="auto">
            <a:xfrm>
              <a:off x="4596683" y="2617302"/>
              <a:ext cx="52057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spc="300" dirty="0" err="1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超细黑简体"/>
                </a:rPr>
                <a:t>Docker</a:t>
              </a:r>
              <a:r>
                <a:rPr lang="zh-CN" altLang="en-US" sz="2800" b="1" spc="3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超细黑简体"/>
                </a:rPr>
                <a:t>网络管理</a:t>
              </a:r>
              <a:endParaRPr lang="zh-CN" altLang="en-US" sz="2800" b="1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超细黑简体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634569" y="1567519"/>
              <a:ext cx="1872208" cy="151216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429102" y="2389500"/>
              <a:ext cx="112082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4.1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824168" y="271138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579986" y="3070131"/>
            <a:ext cx="6426483" cy="1645402"/>
            <a:chOff x="2638525" y="3259707"/>
            <a:chExt cx="6426483" cy="1645402"/>
          </a:xfrm>
        </p:grpSpPr>
        <p:sp>
          <p:nvSpPr>
            <p:cNvPr id="68" name="文本框 61"/>
            <p:cNvSpPr>
              <a:spLocks noChangeArrowheads="1"/>
            </p:cNvSpPr>
            <p:nvPr/>
          </p:nvSpPr>
          <p:spPr bwMode="auto">
            <a:xfrm>
              <a:off x="4582169" y="4277047"/>
              <a:ext cx="44828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spc="300" dirty="0" err="1">
                  <a:solidFill>
                    <a:srgbClr val="37CB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超细黑简体"/>
                </a:rPr>
                <a:t>Docker</a:t>
              </a:r>
              <a:r>
                <a:rPr lang="zh-CN" altLang="en-US" sz="2800" b="1" spc="300" dirty="0">
                  <a:solidFill>
                    <a:srgbClr val="37CB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超细黑简体"/>
                </a:rPr>
                <a:t>数据卷管理</a:t>
              </a:r>
              <a:endParaRPr lang="zh-CN" altLang="en-US" sz="2800" b="1" spc="300" dirty="0">
                <a:solidFill>
                  <a:srgbClr val="37CB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超细黑简体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638525" y="3259707"/>
              <a:ext cx="1872208" cy="1512168"/>
            </a:xfrm>
            <a:prstGeom prst="rect">
              <a:avLst/>
            </a:prstGeom>
            <a:solidFill>
              <a:srgbClr val="37C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3444733" y="4074112"/>
              <a:ext cx="12540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826547" y="4395996"/>
              <a:ext cx="697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691333" y="3192043"/>
            <a:ext cx="1795684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48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4.1</a:t>
            </a:r>
            <a:endParaRPr lang="zh-CN" altLang="en-US" sz="4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83371" y="4007480"/>
            <a:ext cx="3683829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网络和数据卷管理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>
              <a:lnSpc>
                <a:spcPct val="150000"/>
              </a:lnSpc>
            </a:pPr>
            <a:r>
              <a:rPr lang="zh-CN" altLang="zh-CN" sz="2800" dirty="0">
                <a:latin typeface="+mn-ea"/>
                <a:ea typeface="+mn-ea"/>
              </a:rPr>
              <a:t>公司员工通过参考工程师小王编写的</a:t>
            </a:r>
            <a:r>
              <a:rPr lang="en-US" altLang="zh-CN" sz="2800" dirty="0" err="1">
                <a:latin typeface="+mn-ea"/>
                <a:ea typeface="+mn-ea"/>
              </a:rPr>
              <a:t>Docker</a:t>
            </a:r>
            <a:r>
              <a:rPr lang="zh-CN" altLang="zh-CN" sz="2800" dirty="0">
                <a:latin typeface="+mn-ea"/>
                <a:ea typeface="+mn-ea"/>
              </a:rPr>
              <a:t>镜像和容器操作手册，对</a:t>
            </a:r>
            <a:r>
              <a:rPr lang="en-US" altLang="zh-CN" sz="2800" dirty="0" err="1">
                <a:latin typeface="+mn-ea"/>
                <a:ea typeface="+mn-ea"/>
              </a:rPr>
              <a:t>Docker</a:t>
            </a:r>
            <a:r>
              <a:rPr lang="zh-CN" altLang="zh-CN" sz="2800" dirty="0">
                <a:latin typeface="+mn-ea"/>
                <a:ea typeface="+mn-ea"/>
              </a:rPr>
              <a:t>的操作有了初步了解，但只能实现对容器的基本操作。公司员工希望对</a:t>
            </a:r>
            <a:r>
              <a:rPr lang="en-US" altLang="zh-CN" sz="2800" dirty="0" err="1">
                <a:latin typeface="+mn-ea"/>
                <a:ea typeface="+mn-ea"/>
              </a:rPr>
              <a:t>Docker</a:t>
            </a:r>
            <a:r>
              <a:rPr lang="zh-CN" altLang="zh-CN" sz="2800" dirty="0">
                <a:latin typeface="+mn-ea"/>
                <a:ea typeface="+mn-ea"/>
              </a:rPr>
              <a:t>的网络、存储技术进行学习。小王通过查阅相关资料，编写了关于</a:t>
            </a:r>
            <a:r>
              <a:rPr lang="en-US" altLang="zh-CN" sz="2800" dirty="0" err="1">
                <a:latin typeface="+mn-ea"/>
                <a:ea typeface="+mn-ea"/>
              </a:rPr>
              <a:t>Docker</a:t>
            </a:r>
            <a:r>
              <a:rPr lang="zh-CN" altLang="zh-CN" sz="2800" dirty="0">
                <a:latin typeface="+mn-ea"/>
                <a:ea typeface="+mn-ea"/>
              </a:rPr>
              <a:t>网络管理的操作手册。</a:t>
            </a:r>
            <a:endParaRPr lang="zh-CN" altLang="zh-CN" sz="2800" dirty="0">
              <a:latin typeface="+mn-ea"/>
              <a:ea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6836281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4.1 </a:t>
            </a:r>
            <a:r>
              <a:rPr lang="en-US" altLang="zh-CN" dirty="0" err="1"/>
              <a:t>Docker</a:t>
            </a:r>
            <a:r>
              <a:rPr lang="zh-CN" altLang="en-US" dirty="0"/>
              <a:t>网络管理</a:t>
            </a:r>
            <a:endParaRPr lang="zh-CN" alt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任务要求</a:t>
            </a:r>
            <a:endParaRPr lang="zh-CN" altLang="en-US" sz="3200" b="1" dirty="0"/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4.1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ctr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4.1.1 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en-US" sz="2400" dirty="0">
                <a:latin typeface="+mn-ea"/>
                <a:ea typeface="+mn-ea"/>
              </a:rPr>
              <a:t>容器网络架构</a:t>
            </a:r>
            <a:endParaRPr lang="en-US" altLang="zh-CN" sz="2400" dirty="0">
              <a:latin typeface="+mn-ea"/>
              <a:ea typeface="+mn-ea"/>
            </a:endParaRPr>
          </a:p>
          <a:p>
            <a:pPr algn="just" fontAlgn="ctr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         </a:t>
            </a:r>
            <a:r>
              <a:rPr lang="zh-CN" altLang="zh-CN" sz="2400" dirty="0">
                <a:latin typeface="+mn-ea"/>
                <a:ea typeface="+mn-ea"/>
              </a:rPr>
              <a:t>为了标准化网络的驱动开发步骤和支持多种网络驱动，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zh-CN" sz="2400" dirty="0">
                <a:latin typeface="+mn-ea"/>
                <a:ea typeface="+mn-ea"/>
              </a:rPr>
              <a:t>公司在</a:t>
            </a:r>
            <a:r>
              <a:rPr lang="en-US" altLang="zh-CN" sz="2400" dirty="0" err="1">
                <a:latin typeface="+mn-ea"/>
                <a:ea typeface="+mn-ea"/>
              </a:rPr>
              <a:t>Libnetwork</a:t>
            </a:r>
            <a:r>
              <a:rPr lang="zh-CN" altLang="zh-CN" sz="2400" dirty="0">
                <a:latin typeface="+mn-ea"/>
                <a:ea typeface="+mn-ea"/>
              </a:rPr>
              <a:t>中使用了容器网络模型（</a:t>
            </a:r>
            <a:r>
              <a:rPr lang="en-US" altLang="zh-CN" sz="2400" dirty="0">
                <a:latin typeface="+mn-ea"/>
                <a:ea typeface="+mn-ea"/>
              </a:rPr>
              <a:t>Container Network Model</a:t>
            </a:r>
            <a:r>
              <a:rPr lang="zh-CN" altLang="zh-CN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CNM</a:t>
            </a:r>
            <a:r>
              <a:rPr lang="zh-CN" altLang="zh-CN" sz="2400" dirty="0">
                <a:latin typeface="+mn-ea"/>
                <a:ea typeface="+mn-ea"/>
              </a:rPr>
              <a:t>）。</a:t>
            </a:r>
            <a:r>
              <a:rPr lang="en-US" altLang="zh-CN" sz="2400" dirty="0">
                <a:latin typeface="+mn-ea"/>
                <a:ea typeface="+mn-ea"/>
              </a:rPr>
              <a:t>CNM</a:t>
            </a:r>
            <a:r>
              <a:rPr lang="zh-CN" altLang="zh-CN" sz="2400" dirty="0">
                <a:latin typeface="+mn-ea"/>
                <a:ea typeface="+mn-ea"/>
              </a:rPr>
              <a:t>提供了可以跨不同网络基础架构、可实现移植的应用，能够在平衡应用的可移植性的同时，不损失基础架构原有的各种特性和功能。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6836281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4.1 </a:t>
            </a:r>
            <a:r>
              <a:rPr lang="en-US" altLang="zh-CN" dirty="0" err="1"/>
              <a:t>Docker</a:t>
            </a:r>
            <a:r>
              <a:rPr lang="zh-CN" altLang="en-US" dirty="0"/>
              <a:t>网络管理</a:t>
            </a:r>
            <a:endParaRPr lang="zh-CN" altLang="zh-CN" dirty="0"/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  <a:endParaRPr lang="zh-CN" altLang="en-US" sz="3200" b="1" dirty="0"/>
          </a:p>
        </p:txBody>
      </p:sp>
      <p:sp>
        <p:nvSpPr>
          <p:cNvPr id="9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4.1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ctr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         CNM</a:t>
            </a:r>
            <a:r>
              <a:rPr lang="zh-CN" altLang="zh-CN" sz="2400" dirty="0">
                <a:latin typeface="+mn-ea"/>
                <a:ea typeface="+mn-ea"/>
              </a:rPr>
              <a:t>中包括沙盒（</a:t>
            </a:r>
            <a:r>
              <a:rPr lang="en-US" altLang="zh-CN" sz="2400" dirty="0">
                <a:latin typeface="+mn-ea"/>
                <a:ea typeface="+mn-ea"/>
              </a:rPr>
              <a:t>Sandbox</a:t>
            </a:r>
            <a:r>
              <a:rPr lang="zh-CN" altLang="zh-CN" sz="2400" dirty="0">
                <a:latin typeface="+mn-ea"/>
                <a:ea typeface="+mn-ea"/>
              </a:rPr>
              <a:t>）、端点（</a:t>
            </a:r>
            <a:r>
              <a:rPr lang="en-US" altLang="zh-CN" sz="2400" dirty="0">
                <a:latin typeface="+mn-ea"/>
                <a:ea typeface="+mn-ea"/>
              </a:rPr>
              <a:t>End Point</a:t>
            </a:r>
            <a:r>
              <a:rPr lang="zh-CN" altLang="zh-CN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EP</a:t>
            </a:r>
            <a:r>
              <a:rPr lang="zh-CN" altLang="zh-CN" sz="2400" dirty="0">
                <a:latin typeface="+mn-ea"/>
                <a:ea typeface="+mn-ea"/>
              </a:rPr>
              <a:t>）和网络（</a:t>
            </a:r>
            <a:r>
              <a:rPr lang="en-US" altLang="zh-CN" sz="2400" dirty="0">
                <a:latin typeface="+mn-ea"/>
                <a:ea typeface="+mn-ea"/>
              </a:rPr>
              <a:t>Network</a:t>
            </a:r>
            <a:r>
              <a:rPr lang="zh-CN" altLang="zh-CN" sz="2400" dirty="0">
                <a:latin typeface="+mn-ea"/>
                <a:ea typeface="+mn-ea"/>
              </a:rPr>
              <a:t>）</a:t>
            </a:r>
            <a:r>
              <a:rPr lang="en-US" altLang="zh-CN" sz="2400" dirty="0">
                <a:latin typeface="+mn-ea"/>
                <a:ea typeface="+mn-ea"/>
              </a:rPr>
              <a:t>3</a:t>
            </a:r>
            <a:r>
              <a:rPr lang="zh-CN" altLang="zh-CN" sz="2400" dirty="0">
                <a:latin typeface="+mn-ea"/>
                <a:ea typeface="+mn-ea"/>
              </a:rPr>
              <a:t>个核心组件。</a:t>
            </a:r>
            <a:endParaRPr lang="en-US" altLang="zh-CN" sz="2400" dirty="0">
              <a:latin typeface="+mn-ea"/>
              <a:ea typeface="+mn-ea"/>
            </a:endParaRPr>
          </a:p>
        </p:txBody>
      </p:sp>
      <p:pic>
        <p:nvPicPr>
          <p:cNvPr id="1026" name="Picture 2" descr="图4-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812" y="2944849"/>
            <a:ext cx="7077354" cy="29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555078" y="6256475"/>
            <a:ext cx="3000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spc="10" dirty="0">
                <a:latin typeface="Times New Roman" panose="02020603050405020304" pitchFamily="18" charset="0"/>
                <a:ea typeface="方正宋一简体"/>
                <a:cs typeface="Times New Roman" panose="02020603050405020304" pitchFamily="18" charset="0"/>
              </a:rPr>
              <a:t>图</a:t>
            </a:r>
            <a:r>
              <a:rPr lang="en-US" altLang="zh-CN" kern="100" spc="10" dirty="0">
                <a:latin typeface="Times New Roman" panose="02020603050405020304" pitchFamily="18" charset="0"/>
                <a:ea typeface="方正宋一简体"/>
              </a:rPr>
              <a:t>4-1  CNM</a:t>
            </a:r>
            <a:r>
              <a:rPr lang="zh-CN" altLang="zh-CN" kern="100" spc="10" dirty="0">
                <a:latin typeface="Times New Roman" panose="02020603050405020304" pitchFamily="18" charset="0"/>
                <a:ea typeface="方正宋一简体"/>
                <a:cs typeface="Times New Roman" panose="02020603050405020304" pitchFamily="18" charset="0"/>
              </a:rPr>
              <a:t>核心组件的连接</a:t>
            </a:r>
            <a:endParaRPr lang="zh-CN" altLang="en-US" dirty="0"/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6836281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4.1 </a:t>
            </a:r>
            <a:r>
              <a:rPr lang="en-US" altLang="zh-CN" dirty="0" err="1"/>
              <a:t>Docker</a:t>
            </a:r>
            <a:r>
              <a:rPr lang="zh-CN" altLang="en-US" dirty="0"/>
              <a:t>网络管理</a:t>
            </a:r>
            <a:endParaRPr lang="zh-CN" altLang="zh-CN" dirty="0"/>
          </a:p>
        </p:txBody>
      </p:sp>
      <p:sp>
        <p:nvSpPr>
          <p:cNvPr id="10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  <a:endParaRPr lang="zh-CN" altLang="en-US" sz="3200" b="1" dirty="0"/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4.1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     </a:t>
            </a:r>
            <a:r>
              <a:rPr lang="zh-CN" altLang="zh-CN" sz="2000" dirty="0">
                <a:latin typeface="+mn-ea"/>
                <a:ea typeface="+mn-ea"/>
              </a:rPr>
              <a:t>（</a:t>
            </a:r>
            <a:r>
              <a:rPr lang="en-US" altLang="zh-CN" sz="2000" dirty="0">
                <a:latin typeface="+mn-ea"/>
                <a:ea typeface="+mn-ea"/>
              </a:rPr>
              <a:t>1</a:t>
            </a:r>
            <a:r>
              <a:rPr lang="zh-CN" altLang="zh-CN" sz="2000" dirty="0">
                <a:latin typeface="+mn-ea"/>
                <a:ea typeface="+mn-ea"/>
              </a:rPr>
              <a:t>）沙盒：包含容器的网络配置。可以对容器接口、路由表和域名系统（</a:t>
            </a:r>
            <a:r>
              <a:rPr lang="en-US" altLang="zh-CN" sz="2000" dirty="0">
                <a:latin typeface="+mn-ea"/>
                <a:ea typeface="+mn-ea"/>
              </a:rPr>
              <a:t>Domain Name System</a:t>
            </a:r>
            <a:r>
              <a:rPr lang="zh-CN" altLang="zh-CN" sz="2000" dirty="0">
                <a:latin typeface="+mn-ea"/>
                <a:ea typeface="+mn-ea"/>
              </a:rPr>
              <a:t>，</a:t>
            </a:r>
            <a:r>
              <a:rPr lang="en-US" altLang="zh-CN" sz="2000" dirty="0">
                <a:latin typeface="+mn-ea"/>
                <a:ea typeface="+mn-ea"/>
              </a:rPr>
              <a:t>DNS</a:t>
            </a:r>
            <a:r>
              <a:rPr lang="zh-CN" altLang="zh-CN" sz="2000" dirty="0">
                <a:latin typeface="+mn-ea"/>
                <a:ea typeface="+mn-ea"/>
              </a:rPr>
              <a:t>）设置等进行管理。沙盒的实现可以基于</a:t>
            </a:r>
            <a:r>
              <a:rPr lang="en-US" altLang="zh-CN" sz="2000" dirty="0">
                <a:latin typeface="+mn-ea"/>
                <a:ea typeface="+mn-ea"/>
              </a:rPr>
              <a:t>Linux</a:t>
            </a:r>
            <a:r>
              <a:rPr lang="zh-CN" altLang="zh-CN" sz="2000" dirty="0">
                <a:latin typeface="+mn-ea"/>
                <a:ea typeface="+mn-ea"/>
              </a:rPr>
              <a:t>网络命名空间、</a:t>
            </a:r>
            <a:r>
              <a:rPr lang="en-US" altLang="zh-CN" sz="2000" dirty="0">
                <a:latin typeface="+mn-ea"/>
                <a:ea typeface="+mn-ea"/>
              </a:rPr>
              <a:t>FreeBSD Jail</a:t>
            </a:r>
            <a:r>
              <a:rPr lang="zh-CN" altLang="zh-CN" sz="2000" dirty="0">
                <a:latin typeface="+mn-ea"/>
                <a:ea typeface="+mn-ea"/>
              </a:rPr>
              <a:t>或其他类似概念。一个沙盒可以有多个端点和多个网络。</a:t>
            </a:r>
            <a:endParaRPr lang="zh-CN" altLang="zh-CN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    </a:t>
            </a:r>
            <a:r>
              <a:rPr lang="zh-CN" altLang="zh-CN" sz="2000" dirty="0">
                <a:latin typeface="+mn-ea"/>
                <a:ea typeface="+mn-ea"/>
              </a:rPr>
              <a:t>（</a:t>
            </a:r>
            <a:r>
              <a:rPr lang="en-US" altLang="zh-CN" sz="2000" dirty="0">
                <a:latin typeface="+mn-ea"/>
                <a:ea typeface="+mn-ea"/>
              </a:rPr>
              <a:t>2</a:t>
            </a:r>
            <a:r>
              <a:rPr lang="zh-CN" altLang="zh-CN" sz="2000" dirty="0">
                <a:latin typeface="+mn-ea"/>
                <a:ea typeface="+mn-ea"/>
              </a:rPr>
              <a:t>）端点：沙盒通过端点来连接网络。端点的实现可以基于</a:t>
            </a:r>
            <a:r>
              <a:rPr lang="en-US" altLang="zh-CN" sz="2000" dirty="0" err="1">
                <a:latin typeface="+mn-ea"/>
                <a:ea typeface="+mn-ea"/>
              </a:rPr>
              <a:t>veth</a:t>
            </a:r>
            <a:r>
              <a:rPr lang="en-US" altLang="zh-CN" sz="2000" dirty="0">
                <a:latin typeface="+mn-ea"/>
                <a:ea typeface="+mn-ea"/>
              </a:rPr>
              <a:t> pair</a:t>
            </a:r>
            <a:r>
              <a:rPr lang="zh-CN" altLang="zh-CN" sz="2000" dirty="0">
                <a:latin typeface="+mn-ea"/>
                <a:ea typeface="+mn-ea"/>
              </a:rPr>
              <a:t>、</a:t>
            </a:r>
            <a:r>
              <a:rPr lang="en-US" altLang="zh-CN" sz="2000" dirty="0">
                <a:latin typeface="+mn-ea"/>
                <a:ea typeface="+mn-ea"/>
              </a:rPr>
              <a:t>Open </a:t>
            </a:r>
            <a:r>
              <a:rPr lang="en-US" altLang="zh-CN" sz="2000" dirty="0" err="1">
                <a:latin typeface="+mn-ea"/>
                <a:ea typeface="+mn-ea"/>
              </a:rPr>
              <a:t>VSwitch</a:t>
            </a:r>
            <a:r>
              <a:rPr lang="zh-CN" altLang="zh-CN" sz="2000" dirty="0">
                <a:latin typeface="+mn-ea"/>
                <a:ea typeface="+mn-ea"/>
              </a:rPr>
              <a:t>内部端口或者相似的设备。一个端点只可以属于一个网络并且只属于一个沙盒。</a:t>
            </a:r>
            <a:endParaRPr lang="zh-CN" altLang="zh-CN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    </a:t>
            </a:r>
            <a:r>
              <a:rPr lang="zh-CN" altLang="zh-CN" sz="2000" dirty="0">
                <a:latin typeface="+mn-ea"/>
                <a:ea typeface="+mn-ea"/>
              </a:rPr>
              <a:t>（</a:t>
            </a:r>
            <a:r>
              <a:rPr lang="en-US" altLang="zh-CN" sz="2000" dirty="0">
                <a:latin typeface="+mn-ea"/>
                <a:ea typeface="+mn-ea"/>
              </a:rPr>
              <a:t>3</a:t>
            </a:r>
            <a:r>
              <a:rPr lang="zh-CN" altLang="zh-CN" sz="2000" dirty="0">
                <a:latin typeface="+mn-ea"/>
                <a:ea typeface="+mn-ea"/>
              </a:rPr>
              <a:t>）网络：一个网络是一组可以直接互相连通的端点，可以由</a:t>
            </a:r>
            <a:r>
              <a:rPr lang="en-US" altLang="zh-CN" sz="2000" dirty="0">
                <a:latin typeface="+mn-ea"/>
                <a:ea typeface="+mn-ea"/>
              </a:rPr>
              <a:t>Linux</a:t>
            </a:r>
            <a:r>
              <a:rPr lang="zh-CN" altLang="zh-CN" sz="2000" dirty="0">
                <a:latin typeface="+mn-ea"/>
                <a:ea typeface="+mn-ea"/>
              </a:rPr>
              <a:t>桥接、虚拟局域网（</a:t>
            </a:r>
            <a:r>
              <a:rPr lang="en-US" altLang="zh-CN" sz="2000" dirty="0">
                <a:latin typeface="+mn-ea"/>
                <a:ea typeface="+mn-ea"/>
              </a:rPr>
              <a:t>Virtual LAN</a:t>
            </a:r>
            <a:r>
              <a:rPr lang="zh-CN" altLang="zh-CN" sz="2000" dirty="0">
                <a:latin typeface="+mn-ea"/>
                <a:ea typeface="+mn-ea"/>
              </a:rPr>
              <a:t>，</a:t>
            </a:r>
            <a:r>
              <a:rPr lang="en-US" altLang="zh-CN" sz="2000" dirty="0">
                <a:latin typeface="+mn-ea"/>
                <a:ea typeface="+mn-ea"/>
              </a:rPr>
              <a:t>VLAN</a:t>
            </a:r>
            <a:r>
              <a:rPr lang="zh-CN" altLang="zh-CN" sz="2000" dirty="0">
                <a:latin typeface="+mn-ea"/>
                <a:ea typeface="+mn-ea"/>
              </a:rPr>
              <a:t>）等来实现。端点如果不连接到其中一个网络，那么将无法与外界连接。</a:t>
            </a:r>
            <a:endParaRPr lang="zh-CN" altLang="zh-CN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    CNM</a:t>
            </a:r>
            <a:r>
              <a:rPr lang="zh-CN" altLang="zh-CN" sz="2000" dirty="0">
                <a:latin typeface="+mn-ea"/>
                <a:ea typeface="+mn-ea"/>
              </a:rPr>
              <a:t>负责为容器提供网络功能。</a:t>
            </a:r>
            <a:r>
              <a:rPr lang="en-US" altLang="zh-CN" sz="2000" dirty="0">
                <a:latin typeface="+mn-ea"/>
                <a:ea typeface="+mn-ea"/>
              </a:rPr>
              <a:t>CNM</a:t>
            </a:r>
            <a:r>
              <a:rPr lang="zh-CN" altLang="zh-CN" sz="2000" dirty="0">
                <a:latin typeface="+mn-ea"/>
                <a:ea typeface="+mn-ea"/>
              </a:rPr>
              <a:t>核心组件与容器的关联方式如下：沙盒被放置在容器内部，为容器提供网络连接</a:t>
            </a:r>
            <a:endParaRPr lang="en-US" altLang="zh-CN" sz="2000" dirty="0">
              <a:latin typeface="+mn-ea"/>
              <a:ea typeface="+mn-ea"/>
            </a:endParaRP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6836281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4.1 </a:t>
            </a:r>
            <a:r>
              <a:rPr lang="en-US" altLang="zh-CN" dirty="0" err="1"/>
              <a:t>Docker</a:t>
            </a:r>
            <a:r>
              <a:rPr lang="zh-CN" altLang="en-US" dirty="0"/>
              <a:t>网络管理</a:t>
            </a:r>
            <a:endParaRPr lang="zh-CN" altLang="zh-CN" dirty="0"/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  <a:endParaRPr lang="zh-CN" altLang="en-US" sz="3200" b="1" dirty="0"/>
          </a:p>
        </p:txBody>
      </p:sp>
      <p:sp>
        <p:nvSpPr>
          <p:cNvPr id="9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4.1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图4-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39" y="1947450"/>
            <a:ext cx="6713639" cy="3509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7299300" y="1947450"/>
            <a:ext cx="45897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      </a:t>
            </a:r>
            <a:r>
              <a:rPr lang="zh-CN" altLang="zh-CN" sz="2400" dirty="0">
                <a:latin typeface="+mn-ea"/>
                <a:ea typeface="+mn-ea"/>
              </a:rPr>
              <a:t>容器</a:t>
            </a:r>
            <a:r>
              <a:rPr lang="en-US" altLang="zh-CN" sz="2400" dirty="0">
                <a:latin typeface="+mn-ea"/>
                <a:ea typeface="+mn-ea"/>
              </a:rPr>
              <a:t>A</a:t>
            </a:r>
            <a:r>
              <a:rPr lang="zh-CN" altLang="zh-CN" sz="2400" dirty="0">
                <a:latin typeface="+mn-ea"/>
                <a:ea typeface="+mn-ea"/>
              </a:rPr>
              <a:t>只有一个端点，连接到了网络</a:t>
            </a:r>
            <a:r>
              <a:rPr lang="en-US" altLang="zh-CN" sz="2400" dirty="0">
                <a:latin typeface="+mn-ea"/>
                <a:ea typeface="+mn-ea"/>
              </a:rPr>
              <a:t>A</a:t>
            </a:r>
            <a:r>
              <a:rPr lang="zh-CN" altLang="zh-CN" sz="2400" dirty="0">
                <a:latin typeface="+mn-ea"/>
                <a:ea typeface="+mn-ea"/>
              </a:rPr>
              <a:t>；容器</a:t>
            </a:r>
            <a:r>
              <a:rPr lang="en-US" altLang="zh-CN" sz="2400" dirty="0">
                <a:latin typeface="+mn-ea"/>
                <a:ea typeface="+mn-ea"/>
              </a:rPr>
              <a:t>B</a:t>
            </a:r>
            <a:r>
              <a:rPr lang="zh-CN" altLang="zh-CN" sz="2400" dirty="0">
                <a:latin typeface="+mn-ea"/>
                <a:ea typeface="+mn-ea"/>
              </a:rPr>
              <a:t>有两个端点，分别连接到网络</a:t>
            </a:r>
            <a:r>
              <a:rPr lang="en-US" altLang="zh-CN" sz="2400" dirty="0">
                <a:latin typeface="+mn-ea"/>
                <a:ea typeface="+mn-ea"/>
              </a:rPr>
              <a:t>A </a:t>
            </a:r>
            <a:r>
              <a:rPr lang="zh-CN" altLang="zh-CN" sz="2400" dirty="0">
                <a:latin typeface="+mn-ea"/>
                <a:ea typeface="+mn-ea"/>
              </a:rPr>
              <a:t>和网络</a:t>
            </a:r>
            <a:r>
              <a:rPr lang="en-US" altLang="zh-CN" sz="2400" dirty="0">
                <a:latin typeface="+mn-ea"/>
                <a:ea typeface="+mn-ea"/>
              </a:rPr>
              <a:t>B</a:t>
            </a:r>
            <a:r>
              <a:rPr lang="zh-CN" altLang="zh-CN" sz="2400" dirty="0">
                <a:latin typeface="+mn-ea"/>
                <a:ea typeface="+mn-ea"/>
              </a:rPr>
              <a:t>；容器</a:t>
            </a:r>
            <a:r>
              <a:rPr lang="en-US" altLang="zh-CN" sz="2400" dirty="0">
                <a:latin typeface="+mn-ea"/>
                <a:ea typeface="+mn-ea"/>
              </a:rPr>
              <a:t>A</a:t>
            </a:r>
            <a:r>
              <a:rPr lang="zh-CN" altLang="zh-CN" sz="2400" dirty="0">
                <a:latin typeface="+mn-ea"/>
                <a:ea typeface="+mn-ea"/>
              </a:rPr>
              <a:t>与容器</a:t>
            </a:r>
            <a:r>
              <a:rPr lang="en-US" altLang="zh-CN" sz="2400" dirty="0">
                <a:latin typeface="+mn-ea"/>
                <a:ea typeface="+mn-ea"/>
              </a:rPr>
              <a:t>B</a:t>
            </a:r>
            <a:r>
              <a:rPr lang="zh-CN" altLang="zh-CN" sz="2400" dirty="0">
                <a:latin typeface="+mn-ea"/>
                <a:ea typeface="+mn-ea"/>
              </a:rPr>
              <a:t>通过网络</a:t>
            </a:r>
            <a:r>
              <a:rPr lang="en-US" altLang="zh-CN" sz="2400" dirty="0">
                <a:latin typeface="+mn-ea"/>
                <a:ea typeface="+mn-ea"/>
              </a:rPr>
              <a:t>A</a:t>
            </a:r>
            <a:r>
              <a:rPr lang="zh-CN" altLang="zh-CN" sz="2400" dirty="0">
                <a:latin typeface="+mn-ea"/>
                <a:ea typeface="+mn-ea"/>
              </a:rPr>
              <a:t>实现相互通信，容器</a:t>
            </a:r>
            <a:r>
              <a:rPr lang="en-US" altLang="zh-CN" sz="2400" dirty="0">
                <a:latin typeface="+mn-ea"/>
                <a:ea typeface="+mn-ea"/>
              </a:rPr>
              <a:t>B</a:t>
            </a:r>
            <a:r>
              <a:rPr lang="zh-CN" altLang="zh-CN" sz="2400" dirty="0">
                <a:latin typeface="+mn-ea"/>
                <a:ea typeface="+mn-ea"/>
              </a:rPr>
              <a:t>的两个端点之间不能通信，如需通信，则需要三层网络设备的支持。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6836281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4.1 </a:t>
            </a:r>
            <a:r>
              <a:rPr lang="en-US" altLang="zh-CN" dirty="0" err="1"/>
              <a:t>Docker</a:t>
            </a:r>
            <a:r>
              <a:rPr lang="zh-CN" altLang="en-US" dirty="0"/>
              <a:t>网络管理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  <a:endParaRPr lang="zh-CN" altLang="en-US" sz="3200" b="1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4.1</a:t>
            </a:r>
            <a:endParaRPr lang="zh-CN" alt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蓝色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B0F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5482</Words>
  <Application>WPS 演示</Application>
  <PresentationFormat>宽屏</PresentationFormat>
  <Paragraphs>318</Paragraphs>
  <Slides>28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Arial</vt:lpstr>
      <vt:lpstr>宋体</vt:lpstr>
      <vt:lpstr>Wingdings</vt:lpstr>
      <vt:lpstr>Calibri</vt:lpstr>
      <vt:lpstr>Calibri Light</vt:lpstr>
      <vt:lpstr>微软雅黑</vt:lpstr>
      <vt:lpstr>Segoe UI Semilight</vt:lpstr>
      <vt:lpstr>Calibri</vt:lpstr>
      <vt:lpstr>方正兰亭超细黑简体</vt:lpstr>
      <vt:lpstr>黑体</vt:lpstr>
      <vt:lpstr>Times New Roman</vt:lpstr>
      <vt:lpstr>方正宋一简体</vt:lpstr>
      <vt:lpstr>Arial Unicode MS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/>
  <cp:lastModifiedBy>伴我同行</cp:lastModifiedBy>
  <cp:revision>1018</cp:revision>
  <dcterms:created xsi:type="dcterms:W3CDTF">2022-04-01T08:58:28Z</dcterms:created>
  <dcterms:modified xsi:type="dcterms:W3CDTF">2022-04-01T09:54:06Z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58E328DC4D1E40CC9A016FB75F444EA2</vt:lpwstr>
  </property>
  <property fmtid="{D5CDD505-2E9C-101B-9397-08002B2CF9AE}" pid="3" name="KSOProductBuildVer">
    <vt:lpwstr>2052-11.1.0.11365</vt:lpwstr>
  </property>
</Properties>
</file>