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61" r:id="rId2"/>
  </p:sldMasterIdLst>
  <p:notesMasterIdLst>
    <p:notesMasterId r:id="rId59"/>
  </p:notesMasterIdLst>
  <p:handoutMasterIdLst>
    <p:handoutMasterId r:id="rId60"/>
  </p:handoutMasterIdLst>
  <p:sldIdLst>
    <p:sldId id="407" r:id="rId3"/>
    <p:sldId id="405" r:id="rId4"/>
    <p:sldId id="408" r:id="rId5"/>
    <p:sldId id="340" r:id="rId6"/>
    <p:sldId id="417" r:id="rId7"/>
    <p:sldId id="338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41" r:id="rId18"/>
    <p:sldId id="439" r:id="rId19"/>
    <p:sldId id="452" r:id="rId20"/>
    <p:sldId id="440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49" r:id="rId29"/>
    <p:sldId id="450" r:id="rId30"/>
    <p:sldId id="453" r:id="rId31"/>
    <p:sldId id="451" r:id="rId32"/>
    <p:sldId id="454" r:id="rId33"/>
    <p:sldId id="455" r:id="rId34"/>
    <p:sldId id="456" r:id="rId35"/>
    <p:sldId id="457" r:id="rId36"/>
    <p:sldId id="458" r:id="rId37"/>
    <p:sldId id="459" r:id="rId38"/>
    <p:sldId id="460" r:id="rId39"/>
    <p:sldId id="461" r:id="rId40"/>
    <p:sldId id="462" r:id="rId41"/>
    <p:sldId id="463" r:id="rId42"/>
    <p:sldId id="464" r:id="rId43"/>
    <p:sldId id="469" r:id="rId44"/>
    <p:sldId id="465" r:id="rId45"/>
    <p:sldId id="466" r:id="rId46"/>
    <p:sldId id="470" r:id="rId47"/>
    <p:sldId id="471" r:id="rId48"/>
    <p:sldId id="472" r:id="rId49"/>
    <p:sldId id="477" r:id="rId50"/>
    <p:sldId id="473" r:id="rId51"/>
    <p:sldId id="474" r:id="rId52"/>
    <p:sldId id="475" r:id="rId53"/>
    <p:sldId id="476" r:id="rId54"/>
    <p:sldId id="478" r:id="rId55"/>
    <p:sldId id="479" r:id="rId56"/>
    <p:sldId id="480" r:id="rId57"/>
    <p:sldId id="429" r:id="rId5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472C4"/>
    <a:srgbClr val="11B0E9"/>
    <a:srgbClr val="3399FF"/>
    <a:srgbClr val="6DEDD8"/>
    <a:srgbClr val="404040"/>
    <a:srgbClr val="2898D6"/>
    <a:srgbClr val="7FC3E7"/>
    <a:srgbClr val="00B0F0"/>
    <a:srgbClr val="41E8CD"/>
    <a:srgbClr val="007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1" autoAdjust="0"/>
    <p:restoredTop sz="94632" autoAdjust="0"/>
  </p:normalViewPr>
  <p:slideViewPr>
    <p:cSldViewPr snapToGrid="0">
      <p:cViewPr varScale="1">
        <p:scale>
          <a:sx n="75" d="100"/>
          <a:sy n="75" d="100"/>
        </p:scale>
        <p:origin x="444" y="9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3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682" y="-84"/>
      </p:cViewPr>
      <p:guideLst>
        <p:guide orient="horz" pos="2880"/>
        <p:guide pos="2160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18F53-036D-42D9-89B6-3327261F1ED8}" type="datetimeFigureOut">
              <a:rPr lang="zh-CN" altLang="en-US" smtClean="0"/>
              <a:pPr/>
              <a:t>2020/11/2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FE77F-D0C7-470C-AF9A-B00186779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7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5B0FBECB-D1BF-4B92-B178-AA60E3B9FE43}" type="datetime1">
              <a:rPr lang="zh-CN" altLang="en-US"/>
              <a:pPr/>
              <a:t>2020/11/2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单击此处编辑母版文本样式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第二级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第三级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第四级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>
                <a:latin typeface="Arial" pitchFamily="34" charset="0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6BC31853-57FE-4155-A74E-EBB727E004B5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273732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82867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73271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30710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36350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84305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12979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21940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40431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27210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02638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19080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b="0" i="0">
                <a:solidFill>
                  <a:srgbClr val="333333"/>
                </a:solidFill>
                <a:effectLst/>
                <a:latin typeface="Helvetica Neue"/>
              </a:rPr>
              <a:t>YAML 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是 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/>
              </a:rPr>
              <a:t>"YAML Ain't a Markup Language"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（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/>
              </a:rPr>
              <a:t>YAML 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不是一种标记语言）的递归缩写。在开发的这种语言时，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/>
              </a:rPr>
              <a:t>YAML 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的意思其实是：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/>
              </a:rPr>
              <a:t>"Yet Another Markup Language"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（仍是一种标记语言）。</a:t>
            </a:r>
            <a:endParaRPr lang="en-US" altLang="zh-CN" b="0" i="0">
              <a:solidFill>
                <a:srgbClr val="333333"/>
              </a:solidFill>
              <a:effectLst/>
              <a:latin typeface="Helvetica Neue"/>
            </a:endParaRPr>
          </a:p>
          <a:p>
            <a:pPr algn="l" latinLnBrk="1"/>
            <a:r>
              <a:rPr lang="en-US" altLang="zh-CN" b="0" i="0">
                <a:solidFill>
                  <a:srgbClr val="333333"/>
                </a:solidFill>
                <a:effectLst/>
                <a:latin typeface="Helvetica Neue"/>
              </a:rPr>
              <a:t>YAML 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的配置文件后缀为 </a:t>
            </a:r>
            <a:r>
              <a:rPr lang="en-US" altLang="zh-CN" b="1" i="0">
                <a:solidFill>
                  <a:srgbClr val="333333"/>
                </a:solidFill>
                <a:effectLst/>
                <a:latin typeface="SFMono-Regular"/>
              </a:rPr>
              <a:t>.yml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，如：</a:t>
            </a:r>
            <a:r>
              <a:rPr lang="en-US" altLang="zh-CN" b="1" i="0">
                <a:solidFill>
                  <a:srgbClr val="333333"/>
                </a:solidFill>
                <a:effectLst/>
                <a:latin typeface="Helvetica Neue"/>
              </a:rPr>
              <a:t>runoob.yml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 。</a:t>
            </a:r>
          </a:p>
          <a:p>
            <a:pPr algn="l"/>
            <a:r>
              <a:rPr lang="zh-CN" altLang="en-US" b="1" i="0">
                <a:solidFill>
                  <a:srgbClr val="333333"/>
                </a:solidFill>
                <a:effectLst/>
                <a:latin typeface="Helvetica Neue"/>
              </a:rPr>
              <a:t>基本语法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大小写敏感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使用缩进表示层级关系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缩进不允许使用</a:t>
            </a:r>
            <a:r>
              <a:rPr lang="en-US" altLang="zh-CN" b="0" i="0">
                <a:solidFill>
                  <a:srgbClr val="333333"/>
                </a:solidFill>
                <a:effectLst/>
                <a:latin typeface="Helvetica Neue"/>
              </a:rPr>
              <a:t>tab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，只允许空格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缩进的空格数不重要，只要相同层级的元素左对齐即可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333333"/>
                </a:solidFill>
                <a:effectLst/>
                <a:latin typeface="Helvetica Neue"/>
              </a:rPr>
              <a:t>'#'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表示注释</a:t>
            </a:r>
          </a:p>
          <a:p>
            <a:endParaRPr lang="en-US" altLang="zh-CN"/>
          </a:p>
          <a:p>
            <a:pPr algn="l"/>
            <a:r>
              <a:rPr lang="en-US" altLang="zh-CN" b="1" i="0">
                <a:solidFill>
                  <a:srgbClr val="333333"/>
                </a:solidFill>
                <a:effectLst/>
                <a:latin typeface="Helvetica Neue"/>
              </a:rPr>
              <a:t>YAML </a:t>
            </a:r>
            <a:r>
              <a:rPr lang="zh-CN" altLang="en-US" b="1" i="0">
                <a:solidFill>
                  <a:srgbClr val="333333"/>
                </a:solidFill>
                <a:effectLst/>
                <a:latin typeface="Helvetica Neue"/>
              </a:rPr>
              <a:t>对象</a:t>
            </a:r>
          </a:p>
          <a:p>
            <a:pPr algn="l" latinLnBrk="1"/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对象键值对使用冒号结构表示 </a:t>
            </a:r>
            <a:r>
              <a:rPr lang="en-US" altLang="zh-CN" b="1" i="0">
                <a:solidFill>
                  <a:srgbClr val="333333"/>
                </a:solidFill>
                <a:effectLst/>
                <a:latin typeface="Helvetica Neue"/>
              </a:rPr>
              <a:t>key: value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，</a:t>
            </a:r>
            <a:r>
              <a:rPr lang="zh-CN" altLang="en-US" b="0" i="0">
                <a:solidFill>
                  <a:srgbClr val="FF0000"/>
                </a:solidFill>
                <a:effectLst/>
                <a:latin typeface="Helvetica Neue"/>
              </a:rPr>
              <a:t>冒号后面要加一个空格</a:t>
            </a:r>
            <a:r>
              <a:rPr lang="zh-CN" altLang="en-US" b="0" i="0">
                <a:solidFill>
                  <a:srgbClr val="333333"/>
                </a:solidFill>
                <a:effectLst/>
                <a:latin typeface="Helvetica Neue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02699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55468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42179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7982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27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652233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28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84970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29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618892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30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81626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31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440396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32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937558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33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2602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065066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34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15522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35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451479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36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944365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37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613879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38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54349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39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073748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40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63018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41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770058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43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227314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44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5207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024032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45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371788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46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177541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47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763146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48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529702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49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663069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50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072528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51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839558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52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05723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53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986614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54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77877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403578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55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49303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09717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04029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08271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B0FBECB-D1BF-4B92-B178-AA60E3B9FE43}" type="datetime1">
              <a:rPr lang="zh-CN" altLang="en-US" smtClean="0"/>
              <a:pPr/>
              <a:t>2020/11/2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C31853-57FE-4155-A74E-EBB727E004B5}" type="slidenum">
              <a:rPr lang="zh-CN" altLang="en-US" smtClean="0"/>
              <a:pPr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027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77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177800" y="-127000"/>
            <a:ext cx="2614611" cy="1590675"/>
            <a:chOff x="-177800" y="-127000"/>
            <a:chExt cx="2614611" cy="1590675"/>
          </a:xfrm>
        </p:grpSpPr>
        <p:sp>
          <p:nvSpPr>
            <p:cNvPr id="13" name="矩形 12"/>
            <p:cNvSpPr/>
            <p:nvPr userDrawn="1"/>
          </p:nvSpPr>
          <p:spPr>
            <a:xfrm>
              <a:off x="-177800" y="463550"/>
              <a:ext cx="1000125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-177800" y="-127000"/>
              <a:ext cx="1409700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822325" y="463550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231900" y="463550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822325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1472405" y="704055"/>
              <a:ext cx="759619" cy="7596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2027236" y="499267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-31486" y="221599"/>
            <a:ext cx="704850" cy="14163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950141" y="346514"/>
            <a:ext cx="3962400" cy="7518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2956379" y="921939"/>
            <a:ext cx="4549775" cy="609600"/>
          </a:xfrm>
        </p:spPr>
        <p:txBody>
          <a:bodyPr/>
          <a:lstStyle>
            <a:lvl1pPr marL="0" indent="0">
              <a:buNone/>
              <a:defRPr sz="24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</a:p>
        </p:txBody>
      </p:sp>
      <p:sp>
        <p:nvSpPr>
          <p:cNvPr id="34" name="文本占位符 21"/>
          <p:cNvSpPr>
            <a:spLocks noGrp="1"/>
          </p:cNvSpPr>
          <p:nvPr>
            <p:ph type="body" sz="quarter" idx="16" hasCustomPrompt="1"/>
          </p:nvPr>
        </p:nvSpPr>
        <p:spPr>
          <a:xfrm>
            <a:off x="721856" y="2182547"/>
            <a:ext cx="2973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377"/>
            <a:r>
              <a:rPr lang="zh-CN" altLang="en-US" dirty="0"/>
              <a:t>添加标题</a:t>
            </a:r>
          </a:p>
        </p:txBody>
      </p:sp>
      <p:sp>
        <p:nvSpPr>
          <p:cNvPr id="17" name="圆角矩形 16"/>
          <p:cNvSpPr/>
          <p:nvPr userDrawn="1"/>
        </p:nvSpPr>
        <p:spPr>
          <a:xfrm rot="10800000" flipV="1">
            <a:off x="695621" y="5695950"/>
            <a:ext cx="2850653" cy="611653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lnSpc>
                <a:spcPct val="13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-92075" y="5765944"/>
            <a:ext cx="4549775" cy="495156"/>
          </a:xfrm>
        </p:spPr>
        <p:txBody>
          <a:bodyPr/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10394978" y="211599"/>
            <a:ext cx="2080110" cy="1255630"/>
            <a:chOff x="9308250" y="152843"/>
            <a:chExt cx="3083581" cy="1861361"/>
          </a:xfrm>
        </p:grpSpPr>
        <p:sp>
          <p:nvSpPr>
            <p:cNvPr id="25" name="矩形 24"/>
            <p:cNvSpPr/>
            <p:nvPr/>
          </p:nvSpPr>
          <p:spPr>
            <a:xfrm>
              <a:off x="10149384" y="1574633"/>
              <a:ext cx="439571" cy="439571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58225" y="588184"/>
              <a:ext cx="833606" cy="83360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308250" y="255692"/>
              <a:ext cx="724464" cy="724464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0149384" y="152843"/>
              <a:ext cx="1268947" cy="1268947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594" y="-127000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13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 bwMode="auto">
          <a:xfrm>
            <a:off x="-9525" y="-4534"/>
            <a:ext cx="12217398" cy="6857999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15874" y="-119287"/>
            <a:ext cx="2114352" cy="1286328"/>
            <a:chOff x="-177800" y="-127000"/>
            <a:chExt cx="2614611" cy="1590675"/>
          </a:xfrm>
        </p:grpSpPr>
        <p:sp>
          <p:nvSpPr>
            <p:cNvPr id="13" name="矩形 12"/>
            <p:cNvSpPr/>
            <p:nvPr userDrawn="1"/>
          </p:nvSpPr>
          <p:spPr>
            <a:xfrm>
              <a:off x="-177800" y="463550"/>
              <a:ext cx="1204912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-177800" y="-127000"/>
              <a:ext cx="1409700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1010783" y="546001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420358" y="546001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1010783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1625145" y="848819"/>
              <a:ext cx="606880" cy="61485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2027236" y="540488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30439" y="-75035"/>
            <a:ext cx="704850" cy="153272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2156462" y="190422"/>
            <a:ext cx="3962400" cy="7518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2162700" y="765847"/>
            <a:ext cx="4549775" cy="609600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输入文本输入</a:t>
            </a:r>
          </a:p>
        </p:txBody>
      </p:sp>
      <p:sp>
        <p:nvSpPr>
          <p:cNvPr id="25" name="矩形 24"/>
          <p:cNvSpPr/>
          <p:nvPr userDrawn="1"/>
        </p:nvSpPr>
        <p:spPr>
          <a:xfrm>
            <a:off x="6084353" y="252859"/>
            <a:ext cx="6133045" cy="75044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1B0E9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 97"/>
          <p:cNvGrpSpPr/>
          <p:nvPr userDrawn="1"/>
        </p:nvGrpSpPr>
        <p:grpSpPr>
          <a:xfrm>
            <a:off x="8814189" y="329060"/>
            <a:ext cx="3441689" cy="573186"/>
            <a:chOff x="9284089" y="252855"/>
            <a:chExt cx="2907908" cy="484289"/>
          </a:xfrm>
        </p:grpSpPr>
        <p:grpSp>
          <p:nvGrpSpPr>
            <p:cNvPr id="27" name="组 98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9" name="组 100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898D6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圆角矩形 3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0070C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圆角矩形 35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898D6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0070C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圆角矩形 37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0070C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2" y="220271"/>
                <a:chExt cx="1284096" cy="1266241"/>
              </a:xfrm>
            </p:grpSpPr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537849" y="211344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898D6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Freeform 96"/>
                <p:cNvSpPr>
                  <a:spLocks/>
                </p:cNvSpPr>
                <p:nvPr/>
              </p:nvSpPr>
              <p:spPr bwMode="auto">
                <a:xfrm>
                  <a:off x="1804149" y="499515"/>
                  <a:ext cx="733646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8" name="文本框 99"/>
            <p:cNvSpPr txBox="1"/>
            <p:nvPr/>
          </p:nvSpPr>
          <p:spPr>
            <a:xfrm>
              <a:off x="9284089" y="252855"/>
              <a:ext cx="2170011" cy="323163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endParaRPr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endParaRPr>
            </a:p>
          </p:txBody>
        </p:sp>
      </p:grpSp>
      <p:sp>
        <p:nvSpPr>
          <p:cNvPr id="40" name="文本占位符 14"/>
          <p:cNvSpPr>
            <a:spLocks noGrp="1"/>
          </p:cNvSpPr>
          <p:nvPr>
            <p:ph type="body" sz="quarter" idx="18" hasCustomPrompt="1"/>
          </p:nvPr>
        </p:nvSpPr>
        <p:spPr>
          <a:xfrm>
            <a:off x="6248637" y="332859"/>
            <a:ext cx="4549775" cy="60960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输入副标题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763" y="-11821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494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177800" y="-127000"/>
            <a:ext cx="2614611" cy="1590675"/>
            <a:chOff x="-177800" y="-127000"/>
            <a:chExt cx="2614611" cy="1590675"/>
          </a:xfrm>
        </p:grpSpPr>
        <p:sp>
          <p:nvSpPr>
            <p:cNvPr id="13" name="矩形 12"/>
            <p:cNvSpPr/>
            <p:nvPr userDrawn="1"/>
          </p:nvSpPr>
          <p:spPr>
            <a:xfrm>
              <a:off x="-177800" y="463550"/>
              <a:ext cx="1000125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-177800" y="-127000"/>
              <a:ext cx="1409700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822325" y="463550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231900" y="463550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822325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1472405" y="704055"/>
              <a:ext cx="759619" cy="7596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2027236" y="499267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-31486" y="221599"/>
            <a:ext cx="704850" cy="14163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2950141" y="346514"/>
            <a:ext cx="3962400" cy="7543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 err="1"/>
              <a:t>OpenStack</a:t>
            </a:r>
            <a:r>
              <a:rPr lang="zh-CN" altLang="en-US" dirty="0"/>
              <a:t>项目</a:t>
            </a:r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2956379" y="921939"/>
            <a:ext cx="4549775" cy="609600"/>
          </a:xfrm>
        </p:spPr>
        <p:txBody>
          <a:bodyPr/>
          <a:lstStyle>
            <a:lvl1pPr marL="0" indent="0">
              <a:buNone/>
              <a:defRPr sz="24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任务实现</a:t>
            </a:r>
          </a:p>
        </p:txBody>
      </p:sp>
      <p:sp>
        <p:nvSpPr>
          <p:cNvPr id="39" name="圆角矩形 38"/>
          <p:cNvSpPr/>
          <p:nvPr userDrawn="1"/>
        </p:nvSpPr>
        <p:spPr>
          <a:xfrm>
            <a:off x="-304800" y="1844435"/>
            <a:ext cx="11168739" cy="4628936"/>
          </a:xfrm>
          <a:prstGeom prst="roundRect">
            <a:avLst>
              <a:gd name="adj" fmla="val 0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 userDrawn="1"/>
        </p:nvSpPr>
        <p:spPr>
          <a:xfrm>
            <a:off x="-304800" y="1679335"/>
            <a:ext cx="11168739" cy="4628936"/>
          </a:xfrm>
          <a:prstGeom prst="roundRect">
            <a:avLst>
              <a:gd name="adj" fmla="val 0"/>
            </a:avLst>
          </a:prstGeom>
          <a:solidFill>
            <a:srgbClr val="7FC3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 userDrawn="1"/>
        </p:nvSpPr>
        <p:spPr>
          <a:xfrm rot="16200000" flipV="1">
            <a:off x="11799416" y="4424056"/>
            <a:ext cx="770655" cy="769253"/>
          </a:xfrm>
          <a:prstGeom prst="roundRect">
            <a:avLst>
              <a:gd name="adj" fmla="val 5039"/>
            </a:avLst>
          </a:prstGeom>
          <a:solidFill>
            <a:srgbClr val="7FC3E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 userDrawn="1"/>
        </p:nvSpPr>
        <p:spPr>
          <a:xfrm rot="16200000" flipV="1">
            <a:off x="11799416" y="5324189"/>
            <a:ext cx="770655" cy="769253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6200000" flipV="1">
            <a:off x="11799414" y="2656672"/>
            <a:ext cx="770655" cy="769257"/>
          </a:xfrm>
          <a:prstGeom prst="roundRect">
            <a:avLst>
              <a:gd name="adj" fmla="val 5039"/>
            </a:avLst>
          </a:prstGeom>
          <a:solidFill>
            <a:srgbClr val="7FC3E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 userDrawn="1"/>
        </p:nvSpPr>
        <p:spPr>
          <a:xfrm rot="16200000" flipV="1">
            <a:off x="11799414" y="3556806"/>
            <a:ext cx="770655" cy="769257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 userDrawn="1"/>
        </p:nvSpPr>
        <p:spPr>
          <a:xfrm rot="16200000" flipV="1">
            <a:off x="11799416" y="1736152"/>
            <a:ext cx="770655" cy="769257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46" name="文本占位符 4"/>
          <p:cNvSpPr>
            <a:spLocks noGrp="1"/>
          </p:cNvSpPr>
          <p:nvPr>
            <p:ph type="body" sz="quarter" idx="17"/>
          </p:nvPr>
        </p:nvSpPr>
        <p:spPr>
          <a:xfrm>
            <a:off x="10595426" y="1609725"/>
            <a:ext cx="653596" cy="5248275"/>
          </a:xfrm>
        </p:spPr>
        <p:txBody>
          <a:bodyPr/>
          <a:lstStyle>
            <a:lvl2pPr marL="457200" indent="0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1"/>
            <a:endParaRPr lang="zh-CN" alt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594" y="-132636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490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 bwMode="auto">
          <a:xfrm>
            <a:off x="0" y="-124529"/>
            <a:ext cx="12192000" cy="6982529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2813050" y="2298700"/>
            <a:ext cx="5994400" cy="312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8807449" y="4378592"/>
            <a:ext cx="1155701" cy="10443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9963149" y="3334284"/>
            <a:ext cx="1155701" cy="10443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8820147" y="2289976"/>
            <a:ext cx="1155701" cy="10443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7600944" y="1245668"/>
            <a:ext cx="1155701" cy="10443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1657348" y="4378592"/>
            <a:ext cx="1155701" cy="10443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1657347" y="3334284"/>
            <a:ext cx="1155701" cy="10443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18"/>
          <p:cNvSpPr>
            <a:spLocks noGrp="1"/>
          </p:cNvSpPr>
          <p:nvPr>
            <p:ph type="body" sz="quarter" idx="10" hasCustomPrompt="1"/>
          </p:nvPr>
        </p:nvSpPr>
        <p:spPr>
          <a:xfrm>
            <a:off x="4379409" y="2501900"/>
            <a:ext cx="2861681" cy="2048766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kumimoji="1" lang="zh-CN" altLang="en-US" sz="6600" b="1" dirty="0">
                <a:solidFill>
                  <a:schemeClr val="bg1"/>
                </a:solidFill>
              </a:defRPr>
            </a:lvl1pPr>
          </a:lstStyle>
          <a:p>
            <a:pPr algn="ctr"/>
            <a:r>
              <a:rPr kumimoji="1" lang="en-US" altLang="zh-CN" sz="6600" b="1" dirty="0">
                <a:solidFill>
                  <a:schemeClr val="bg1"/>
                </a:solidFill>
              </a:rPr>
              <a:t>THANK</a:t>
            </a:r>
            <a:r>
              <a:rPr kumimoji="1" lang="zh-CN" altLang="en-US" sz="6600" b="1" dirty="0">
                <a:solidFill>
                  <a:schemeClr val="bg1"/>
                </a:solidFill>
              </a:rPr>
              <a:t> </a:t>
            </a:r>
            <a:endParaRPr kumimoji="1" lang="en-US" altLang="zh-CN" sz="6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zh-CN" sz="6600" b="1" dirty="0">
                <a:solidFill>
                  <a:schemeClr val="bg1"/>
                </a:solidFill>
              </a:rPr>
              <a:t>YOU!</a:t>
            </a:r>
            <a:endParaRPr kumimoji="1" lang="zh-CN" altLang="en-US" sz="6600" b="1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177800" y="-127000"/>
            <a:ext cx="2614611" cy="1590675"/>
            <a:chOff x="-177800" y="-127000"/>
            <a:chExt cx="2614611" cy="1590675"/>
          </a:xfrm>
        </p:grpSpPr>
        <p:sp>
          <p:nvSpPr>
            <p:cNvPr id="21" name="矩形 20"/>
            <p:cNvSpPr/>
            <p:nvPr userDrawn="1"/>
          </p:nvSpPr>
          <p:spPr>
            <a:xfrm>
              <a:off x="-177800" y="463550"/>
              <a:ext cx="1000125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22" name="矩形 21"/>
            <p:cNvSpPr/>
            <p:nvPr userDrawn="1"/>
          </p:nvSpPr>
          <p:spPr>
            <a:xfrm>
              <a:off x="-177800" y="-127000"/>
              <a:ext cx="1409700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 userDrawn="1"/>
          </p:nvSpPr>
          <p:spPr>
            <a:xfrm>
              <a:off x="822325" y="463550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1231900" y="463550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822325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>
              <a:off x="1472405" y="704055"/>
              <a:ext cx="759619" cy="7596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2027236" y="499267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650" y="-127000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431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41933" y="49353"/>
            <a:ext cx="2332833" cy="1556858"/>
            <a:chOff x="741933" y="49353"/>
            <a:chExt cx="2332833" cy="1556858"/>
          </a:xfrm>
        </p:grpSpPr>
        <p:grpSp>
          <p:nvGrpSpPr>
            <p:cNvPr id="6" name="组合 5"/>
            <p:cNvGrpSpPr/>
            <p:nvPr/>
          </p:nvGrpSpPr>
          <p:grpSpPr>
            <a:xfrm>
              <a:off x="741933" y="49353"/>
              <a:ext cx="2332833" cy="1556858"/>
              <a:chOff x="741933" y="49353"/>
              <a:chExt cx="2332833" cy="1556858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239007" y="1226093"/>
                <a:ext cx="1835759" cy="36933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OpenStack</a:t>
                </a:r>
                <a:r>
                  <a:rPr lang="zh-CN" altLang="en-US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</a:t>
                </a:r>
              </a:p>
            </p:txBody>
          </p:sp>
          <p:pic>
            <p:nvPicPr>
              <p:cNvPr id="10" name="Picture 4" descr="Openstack-vertical-small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2386"/>
              <a:stretch/>
            </p:blipFill>
            <p:spPr bwMode="auto">
              <a:xfrm>
                <a:off x="741933" y="49353"/>
                <a:ext cx="1193192" cy="9260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文本框 10"/>
              <p:cNvSpPr txBox="1"/>
              <p:nvPr/>
            </p:nvSpPr>
            <p:spPr>
              <a:xfrm>
                <a:off x="773920" y="1144546"/>
                <a:ext cx="562975" cy="46166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70C0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b="1" dirty="0">
                  <a:solidFill>
                    <a:srgbClr val="0070C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Picture 4" descr="Openstack-vertical-small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86"/>
            <a:stretch/>
          </p:blipFill>
          <p:spPr bwMode="auto">
            <a:xfrm>
              <a:off x="741933" y="49353"/>
              <a:ext cx="1193192" cy="926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直接连接符 7"/>
            <p:cNvCxnSpPr/>
            <p:nvPr/>
          </p:nvCxnSpPr>
          <p:spPr bwMode="auto">
            <a:xfrm flipV="1">
              <a:off x="845226" y="1144546"/>
              <a:ext cx="2113426" cy="780"/>
            </a:xfrm>
            <a:prstGeom prst="line">
              <a:avLst/>
            </a:prstGeom>
            <a:ln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594" y="-127000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396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9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61"/>
          <p:cNvSpPr>
            <a:spLocks noChangeArrowheads="1"/>
          </p:cNvSpPr>
          <p:nvPr userDrawn="1"/>
        </p:nvSpPr>
        <p:spPr bwMode="auto">
          <a:xfrm>
            <a:off x="7707257" y="2061376"/>
            <a:ext cx="2948042" cy="156966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6818267" y="-10865"/>
            <a:ext cx="4754267" cy="2091637"/>
            <a:chOff x="3954098" y="-6470"/>
            <a:chExt cx="4322060" cy="1571477"/>
          </a:xfrm>
        </p:grpSpPr>
        <p:sp>
          <p:nvSpPr>
            <p:cNvPr id="13" name="矩形 12"/>
            <p:cNvSpPr/>
            <p:nvPr/>
          </p:nvSpPr>
          <p:spPr>
            <a:xfrm>
              <a:off x="3955678" y="-6469"/>
              <a:ext cx="2160240" cy="733073"/>
            </a:xfrm>
            <a:prstGeom prst="rect">
              <a:avLst/>
            </a:prstGeom>
            <a:solidFill>
              <a:srgbClr val="3A6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6115918" y="-6470"/>
              <a:ext cx="2160240" cy="733073"/>
            </a:xfrm>
            <a:prstGeom prst="rect">
              <a:avLst/>
            </a:prstGeom>
            <a:solidFill>
              <a:srgbClr val="30A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114884" y="725983"/>
              <a:ext cx="2160240" cy="733073"/>
            </a:xfrm>
            <a:prstGeom prst="rect">
              <a:avLst/>
            </a:prstGeom>
            <a:solidFill>
              <a:srgbClr val="76B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954098" y="726604"/>
              <a:ext cx="2160241" cy="733073"/>
            </a:xfrm>
            <a:prstGeom prst="rect">
              <a:avLst/>
            </a:prstGeom>
            <a:solidFill>
              <a:srgbClr val="428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955678" y="1459384"/>
              <a:ext cx="2160240" cy="105623"/>
            </a:xfrm>
            <a:prstGeom prst="rect">
              <a:avLst/>
            </a:prstGeom>
            <a:solidFill>
              <a:srgbClr val="3A6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6111726" y="1458948"/>
              <a:ext cx="2160240" cy="105623"/>
            </a:xfrm>
            <a:prstGeom prst="rect">
              <a:avLst/>
            </a:prstGeom>
            <a:solidFill>
              <a:srgbClr val="30A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-25000"/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594" y="-127000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746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504" y="2948751"/>
            <a:ext cx="3355272" cy="1042527"/>
          </a:xfrm>
        </p:spPr>
        <p:txBody>
          <a:bodyPr/>
          <a:lstStyle>
            <a:lvl1pPr algn="l">
              <a:defRPr b="1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41933" y="49353"/>
            <a:ext cx="1898679" cy="1562883"/>
            <a:chOff x="741933" y="49353"/>
            <a:chExt cx="1898679" cy="1562883"/>
          </a:xfrm>
        </p:grpSpPr>
        <p:sp>
          <p:nvSpPr>
            <p:cNvPr id="10" name="文本框 9"/>
            <p:cNvSpPr txBox="1"/>
            <p:nvPr/>
          </p:nvSpPr>
          <p:spPr>
            <a:xfrm>
              <a:off x="1301784" y="1229717"/>
              <a:ext cx="1338828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初识云计算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06397" y="1150571"/>
              <a:ext cx="562975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70C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dirty="0">
                <a:solidFill>
                  <a:srgbClr val="0070C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41933" y="49353"/>
              <a:ext cx="1860579" cy="1095973"/>
              <a:chOff x="741933" y="49353"/>
              <a:chExt cx="1860579" cy="1095973"/>
            </a:xfrm>
          </p:grpSpPr>
          <p:cxnSp>
            <p:nvCxnSpPr>
              <p:cNvPr id="13" name="直接连接符 12"/>
              <p:cNvCxnSpPr/>
              <p:nvPr/>
            </p:nvCxnSpPr>
            <p:spPr bwMode="auto">
              <a:xfrm>
                <a:off x="845226" y="1145326"/>
                <a:ext cx="175728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Picture 4" descr="Openstack-vertical-small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2386"/>
              <a:stretch/>
            </p:blipFill>
            <p:spPr bwMode="auto">
              <a:xfrm>
                <a:off x="741933" y="49353"/>
                <a:ext cx="1193192" cy="9260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7" name="标题 1"/>
          <p:cNvSpPr txBox="1">
            <a:spLocks/>
          </p:cNvSpPr>
          <p:nvPr userDrawn="1"/>
        </p:nvSpPr>
        <p:spPr bwMode="auto">
          <a:xfrm>
            <a:off x="619504" y="4029379"/>
            <a:ext cx="3355272" cy="84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C00000"/>
                </a:solidFill>
                <a:latin typeface="+mj-lt"/>
                <a:ea typeface="+mj-ea"/>
                <a:cs typeface="+mj-cs"/>
                <a:sym typeface="Calibri Light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charset="0"/>
                <a:ea typeface="微软雅黑" pitchFamily="34" charset="-122"/>
                <a:sym typeface="Calibri Light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charset="0"/>
                <a:ea typeface="微软雅黑" pitchFamily="34" charset="-122"/>
                <a:sym typeface="Calibri Light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charset="0"/>
                <a:ea typeface="微软雅黑" pitchFamily="34" charset="-122"/>
                <a:sym typeface="Calibri Light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charset="0"/>
                <a:ea typeface="微软雅黑" pitchFamily="34" charset="-122"/>
                <a:sym typeface="Calibri Light" charset="0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charset="0"/>
                <a:ea typeface="微软雅黑" pitchFamily="34" charset="-122"/>
                <a:sym typeface="Calibri Light" charset="0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charset="0"/>
                <a:ea typeface="微软雅黑" pitchFamily="34" charset="-122"/>
                <a:sym typeface="Calibri Light" charset="0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charset="0"/>
                <a:ea typeface="微软雅黑" pitchFamily="34" charset="-122"/>
                <a:sym typeface="Calibri Light" charset="0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charset="0"/>
                <a:ea typeface="微软雅黑" pitchFamily="34" charset="-122"/>
                <a:sym typeface="Calibri Light" charset="0"/>
              </a:defRPr>
            </a:lvl9pPr>
          </a:lstStyle>
          <a:p>
            <a:pPr algn="l">
              <a:buFontTx/>
            </a:pPr>
            <a:r>
              <a:rPr lang="zh-CN" altLang="en-US" sz="2800" kern="0" dirty="0">
                <a:solidFill>
                  <a:srgbClr val="00B0F0"/>
                </a:solidFill>
              </a:rPr>
              <a:t>单击此处编辑母版标题样式</a:t>
            </a:r>
          </a:p>
        </p:txBody>
      </p:sp>
      <p:sp>
        <p:nvSpPr>
          <p:cNvPr id="15" name="文本占位符 20"/>
          <p:cNvSpPr>
            <a:spLocks noGrp="1"/>
          </p:cNvSpPr>
          <p:nvPr>
            <p:ph type="body" sz="quarter" idx="12"/>
          </p:nvPr>
        </p:nvSpPr>
        <p:spPr>
          <a:xfrm>
            <a:off x="619504" y="4012446"/>
            <a:ext cx="5168900" cy="2446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lang="zh-CN" altLang="en-US" sz="1100" dirty="0">
                <a:solidFill>
                  <a:schemeClr val="bg1"/>
                </a:solidFill>
              </a:defRPr>
            </a:lvl1pPr>
          </a:lstStyle>
          <a:p>
            <a:pPr marL="0" lvl="0" algn="r" defTabSz="914377"/>
            <a:endParaRPr lang="zh-CN" alt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594" y="-127000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552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504" y="2948751"/>
            <a:ext cx="3355272" cy="1042527"/>
          </a:xfrm>
        </p:spPr>
        <p:txBody>
          <a:bodyPr/>
          <a:lstStyle>
            <a:lvl1pPr algn="l">
              <a:defRPr b="1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7" name="标题 1"/>
          <p:cNvSpPr txBox="1">
            <a:spLocks/>
          </p:cNvSpPr>
          <p:nvPr userDrawn="1"/>
        </p:nvSpPr>
        <p:spPr bwMode="auto">
          <a:xfrm>
            <a:off x="619504" y="4029379"/>
            <a:ext cx="3355272" cy="84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C00000"/>
                </a:solidFill>
                <a:latin typeface="+mj-lt"/>
                <a:ea typeface="+mj-ea"/>
                <a:cs typeface="+mj-cs"/>
                <a:sym typeface="Calibri Light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charset="0"/>
                <a:ea typeface="微软雅黑" pitchFamily="34" charset="-122"/>
                <a:sym typeface="Calibri Light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charset="0"/>
                <a:ea typeface="微软雅黑" pitchFamily="34" charset="-122"/>
                <a:sym typeface="Calibri Light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charset="0"/>
                <a:ea typeface="微软雅黑" pitchFamily="34" charset="-122"/>
                <a:sym typeface="Calibri Light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charset="0"/>
                <a:ea typeface="微软雅黑" pitchFamily="34" charset="-122"/>
                <a:sym typeface="Calibri Light" charset="0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charset="0"/>
                <a:ea typeface="微软雅黑" pitchFamily="34" charset="-122"/>
                <a:sym typeface="Calibri Light" charset="0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charset="0"/>
                <a:ea typeface="微软雅黑" pitchFamily="34" charset="-122"/>
                <a:sym typeface="Calibri Light" charset="0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charset="0"/>
                <a:ea typeface="微软雅黑" pitchFamily="34" charset="-122"/>
                <a:sym typeface="Calibri Light" charset="0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charset="0"/>
                <a:ea typeface="微软雅黑" pitchFamily="34" charset="-122"/>
                <a:sym typeface="Calibri Light" charset="0"/>
              </a:defRPr>
            </a:lvl9pPr>
          </a:lstStyle>
          <a:p>
            <a:pPr algn="l">
              <a:buFontTx/>
            </a:pPr>
            <a:r>
              <a:rPr lang="zh-CN" altLang="en-US" sz="2800" kern="0" dirty="0">
                <a:solidFill>
                  <a:srgbClr val="00B0F0"/>
                </a:solidFill>
              </a:rPr>
              <a:t>单击此处编辑母版标题样式</a:t>
            </a: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741933" y="49353"/>
            <a:ext cx="2066734" cy="1556858"/>
            <a:chOff x="741933" y="49353"/>
            <a:chExt cx="2066734" cy="1556858"/>
          </a:xfrm>
        </p:grpSpPr>
        <p:grpSp>
          <p:nvGrpSpPr>
            <p:cNvPr id="16" name="组合 15"/>
            <p:cNvGrpSpPr/>
            <p:nvPr/>
          </p:nvGrpSpPr>
          <p:grpSpPr>
            <a:xfrm>
              <a:off x="741933" y="49353"/>
              <a:ext cx="2066734" cy="1556858"/>
              <a:chOff x="741933" y="49353"/>
              <a:chExt cx="2066734" cy="1556858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239007" y="1226093"/>
                <a:ext cx="1569660" cy="36933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虚拟化的概念</a:t>
                </a:r>
              </a:p>
            </p:txBody>
          </p:sp>
          <p:pic>
            <p:nvPicPr>
              <p:cNvPr id="22" name="Picture 4" descr="Openstack-vertical-small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2386"/>
              <a:stretch/>
            </p:blipFill>
            <p:spPr bwMode="auto">
              <a:xfrm>
                <a:off x="741933" y="49353"/>
                <a:ext cx="1193192" cy="9260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文本框 22"/>
              <p:cNvSpPr txBox="1"/>
              <p:nvPr/>
            </p:nvSpPr>
            <p:spPr>
              <a:xfrm>
                <a:off x="773920" y="1144546"/>
                <a:ext cx="562975" cy="46166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70C0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dirty="0">
                  <a:solidFill>
                    <a:srgbClr val="0070C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9" name="Picture 4" descr="Openstack-vertical-small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86"/>
            <a:stretch/>
          </p:blipFill>
          <p:spPr bwMode="auto">
            <a:xfrm>
              <a:off x="741933" y="49353"/>
              <a:ext cx="1193192" cy="926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直接连接符 19"/>
            <p:cNvCxnSpPr/>
            <p:nvPr/>
          </p:nvCxnSpPr>
          <p:spPr bwMode="auto">
            <a:xfrm>
              <a:off x="845226" y="1145326"/>
              <a:ext cx="1859874" cy="0"/>
            </a:xfrm>
            <a:prstGeom prst="line">
              <a:avLst/>
            </a:prstGeom>
            <a:ln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594" y="-127000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805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504" y="2948751"/>
            <a:ext cx="3355272" cy="1042527"/>
          </a:xfrm>
        </p:spPr>
        <p:txBody>
          <a:bodyPr/>
          <a:lstStyle>
            <a:lvl1pPr algn="l">
              <a:defRPr b="1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7" name="标题 1"/>
          <p:cNvSpPr txBox="1">
            <a:spLocks/>
          </p:cNvSpPr>
          <p:nvPr userDrawn="1"/>
        </p:nvSpPr>
        <p:spPr bwMode="auto">
          <a:xfrm>
            <a:off x="619504" y="4029379"/>
            <a:ext cx="3355272" cy="84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C00000"/>
                </a:solidFill>
                <a:latin typeface="+mj-lt"/>
                <a:ea typeface="+mj-ea"/>
                <a:cs typeface="+mj-cs"/>
                <a:sym typeface="Calibri Light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charset="0"/>
                <a:ea typeface="微软雅黑" pitchFamily="34" charset="-122"/>
                <a:sym typeface="Calibri Light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charset="0"/>
                <a:ea typeface="微软雅黑" pitchFamily="34" charset="-122"/>
                <a:sym typeface="Calibri Light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charset="0"/>
                <a:ea typeface="微软雅黑" pitchFamily="34" charset="-122"/>
                <a:sym typeface="Calibri Light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charset="0"/>
                <a:ea typeface="微软雅黑" pitchFamily="34" charset="-122"/>
                <a:sym typeface="Calibri Light" charset="0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charset="0"/>
                <a:ea typeface="微软雅黑" pitchFamily="34" charset="-122"/>
                <a:sym typeface="Calibri Light" charset="0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charset="0"/>
                <a:ea typeface="微软雅黑" pitchFamily="34" charset="-122"/>
                <a:sym typeface="Calibri Light" charset="0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charset="0"/>
                <a:ea typeface="微软雅黑" pitchFamily="34" charset="-122"/>
                <a:sym typeface="Calibri Light" charset="0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 Light" charset="0"/>
                <a:ea typeface="微软雅黑" pitchFamily="34" charset="-122"/>
                <a:sym typeface="Calibri Light" charset="0"/>
              </a:defRPr>
            </a:lvl9pPr>
          </a:lstStyle>
          <a:p>
            <a:pPr algn="l">
              <a:buFontTx/>
            </a:pPr>
            <a:r>
              <a:rPr lang="zh-CN" altLang="en-US" sz="2800" kern="0" dirty="0">
                <a:solidFill>
                  <a:srgbClr val="00B0F0"/>
                </a:solidFill>
              </a:rPr>
              <a:t>单击此处编辑母版标题样式</a:t>
            </a: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41933" y="49353"/>
            <a:ext cx="2332833" cy="1556858"/>
            <a:chOff x="741933" y="49353"/>
            <a:chExt cx="2332833" cy="1556858"/>
          </a:xfrm>
        </p:grpSpPr>
        <p:grpSp>
          <p:nvGrpSpPr>
            <p:cNvPr id="13" name="组合 12"/>
            <p:cNvGrpSpPr/>
            <p:nvPr/>
          </p:nvGrpSpPr>
          <p:grpSpPr>
            <a:xfrm>
              <a:off x="741933" y="49353"/>
              <a:ext cx="2332833" cy="1556858"/>
              <a:chOff x="741933" y="49353"/>
              <a:chExt cx="2332833" cy="1556858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1239007" y="1226093"/>
                <a:ext cx="1835759" cy="36933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OpenStack</a:t>
                </a:r>
                <a:r>
                  <a:rPr lang="zh-CN" altLang="en-US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</a:t>
                </a:r>
              </a:p>
            </p:txBody>
          </p:sp>
          <p:pic>
            <p:nvPicPr>
              <p:cNvPr id="26" name="Picture 4" descr="Openstack-vertical-small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2386"/>
              <a:stretch/>
            </p:blipFill>
            <p:spPr bwMode="auto">
              <a:xfrm>
                <a:off x="741933" y="49353"/>
                <a:ext cx="1193192" cy="9260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文本框 26"/>
              <p:cNvSpPr txBox="1"/>
              <p:nvPr/>
            </p:nvSpPr>
            <p:spPr>
              <a:xfrm>
                <a:off x="773920" y="1144546"/>
                <a:ext cx="562975" cy="461665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70C0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b="1" dirty="0">
                  <a:solidFill>
                    <a:srgbClr val="0070C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4" name="Picture 4" descr="Openstack-vertical-small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86"/>
            <a:stretch/>
          </p:blipFill>
          <p:spPr bwMode="auto">
            <a:xfrm>
              <a:off x="741933" y="49353"/>
              <a:ext cx="1193192" cy="926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直接连接符 23"/>
            <p:cNvCxnSpPr/>
            <p:nvPr/>
          </p:nvCxnSpPr>
          <p:spPr bwMode="auto">
            <a:xfrm flipV="1">
              <a:off x="845226" y="1144546"/>
              <a:ext cx="2113426" cy="780"/>
            </a:xfrm>
            <a:prstGeom prst="line">
              <a:avLst/>
            </a:prstGeom>
            <a:ln>
              <a:solidFill>
                <a:srgbClr val="4F81BD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594" y="-127000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556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594" y="-127000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12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83000">
              <a:srgbClr val="E6E3DE"/>
            </a:gs>
            <a:gs pos="20000">
              <a:srgbClr val="F7F4ED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281" y="1308606"/>
            <a:ext cx="6858000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965734" y="-207685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4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594" y="-127000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031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594" y="-127000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400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5333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50800"/>
            <a:ext cx="2628900" cy="6127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50800"/>
            <a:ext cx="7734300" cy="6127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4793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800"/>
            <a:ext cx="10515600" cy="798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120775"/>
            <a:ext cx="10515600" cy="50577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148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4800">
                <a:solidFill>
                  <a:srgbClr val="C0000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96" y="-20538"/>
            <a:ext cx="12208675" cy="375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04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2618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ctr"/>
          <a:lstStyle>
            <a:lvl1pPr algn="ct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423388"/>
            <a:ext cx="10363200" cy="1500187"/>
          </a:xfrm>
        </p:spPr>
        <p:txBody>
          <a:bodyPr anchor="ctr"/>
          <a:lstStyle>
            <a:lvl1pPr marL="0" indent="0" algn="ctr">
              <a:buNone/>
              <a:defRPr sz="4800">
                <a:solidFill>
                  <a:srgbClr val="C0000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864" y="6525170"/>
            <a:ext cx="1224136" cy="33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0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20775"/>
            <a:ext cx="5181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120775"/>
            <a:ext cx="5181600" cy="5057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56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62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-177800" y="-127000"/>
            <a:ext cx="2614611" cy="1590675"/>
            <a:chOff x="-177800" y="-127000"/>
            <a:chExt cx="2614611" cy="1590675"/>
          </a:xfrm>
        </p:grpSpPr>
        <p:sp>
          <p:nvSpPr>
            <p:cNvPr id="6" name="矩形 5"/>
            <p:cNvSpPr/>
            <p:nvPr userDrawn="1"/>
          </p:nvSpPr>
          <p:spPr>
            <a:xfrm>
              <a:off x="-177800" y="463550"/>
              <a:ext cx="1000125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-177800" y="-127000"/>
              <a:ext cx="1409700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822325" y="463550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1231900" y="463550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822325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1472405" y="704055"/>
              <a:ext cx="759619" cy="7596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2027236" y="499267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 userDrawn="1"/>
        </p:nvSpPr>
        <p:spPr>
          <a:xfrm>
            <a:off x="1538288" y="2460973"/>
            <a:ext cx="1181100" cy="11811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3143249" y="3414714"/>
            <a:ext cx="1181100" cy="11811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443162" y="2762250"/>
            <a:ext cx="1000125" cy="1000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/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2627577" y="2926604"/>
            <a:ext cx="694267" cy="798513"/>
          </a:xfrm>
        </p:spPr>
        <p:txBody>
          <a:bodyPr/>
          <a:lstStyle>
            <a:lvl1pPr>
              <a:defRPr sz="7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占位符 21"/>
          <p:cNvSpPr>
            <a:spLocks noGrp="1"/>
          </p:cNvSpPr>
          <p:nvPr>
            <p:ph type="body" sz="quarter" idx="14" hasCustomPrompt="1"/>
          </p:nvPr>
        </p:nvSpPr>
        <p:spPr>
          <a:xfrm>
            <a:off x="4633457" y="2007344"/>
            <a:ext cx="5405967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377"/>
            <a:r>
              <a:rPr lang="zh-CN" altLang="en-US" dirty="0"/>
              <a:t>添加标题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</p:nvPr>
        </p:nvSpPr>
        <p:spPr>
          <a:xfrm>
            <a:off x="4633456" y="2703560"/>
            <a:ext cx="58821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377"/>
            <a:r>
              <a:rPr lang="zh-CN" altLang="en-US" dirty="0"/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109182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0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190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6507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8577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560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5083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50800"/>
            <a:ext cx="2628900" cy="6127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50800"/>
            <a:ext cx="7734300" cy="6127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832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800"/>
            <a:ext cx="10515600" cy="798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120775"/>
            <a:ext cx="10515600" cy="50577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92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972050" y="-1"/>
            <a:ext cx="7219950" cy="6934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676650" y="-1"/>
            <a:ext cx="1295401" cy="11705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676650" y="1158607"/>
            <a:ext cx="1295401" cy="1170543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676650" y="2280173"/>
            <a:ext cx="1295401" cy="46540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2381248" y="1158607"/>
            <a:ext cx="1295401" cy="117054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085846" y="1158607"/>
            <a:ext cx="1295401" cy="117054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-209556" y="1146672"/>
            <a:ext cx="1295401" cy="117054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085846" y="0"/>
            <a:ext cx="1295401" cy="11705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4972053" y="1158607"/>
            <a:ext cx="7219947" cy="1170543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5181607" y="1365313"/>
            <a:ext cx="540596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48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endParaRPr lang="zh-CN" altLang="en-US" dirty="0"/>
          </a:p>
        </p:txBody>
      </p:sp>
      <p:sp>
        <p:nvSpPr>
          <p:cNvPr id="16" name="文本占位符 21"/>
          <p:cNvSpPr>
            <a:spLocks noGrp="1"/>
          </p:cNvSpPr>
          <p:nvPr>
            <p:ph type="body" sz="quarter" idx="12"/>
          </p:nvPr>
        </p:nvSpPr>
        <p:spPr>
          <a:xfrm>
            <a:off x="5181606" y="2508676"/>
            <a:ext cx="540596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377"/>
            <a:endParaRPr lang="zh-CN" altLang="en-US" dirty="0"/>
          </a:p>
        </p:txBody>
      </p:sp>
      <p:sp>
        <p:nvSpPr>
          <p:cNvPr id="17" name="文本占位符 21"/>
          <p:cNvSpPr>
            <a:spLocks noGrp="1"/>
          </p:cNvSpPr>
          <p:nvPr>
            <p:ph type="body" sz="quarter" idx="13"/>
          </p:nvPr>
        </p:nvSpPr>
        <p:spPr>
          <a:xfrm>
            <a:off x="5181606" y="3256640"/>
            <a:ext cx="540596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377"/>
            <a:endParaRPr lang="zh-CN" altLang="en-US" dirty="0"/>
          </a:p>
        </p:txBody>
      </p:sp>
      <p:sp>
        <p:nvSpPr>
          <p:cNvPr id="18" name="文本占位符 21"/>
          <p:cNvSpPr>
            <a:spLocks noGrp="1"/>
          </p:cNvSpPr>
          <p:nvPr>
            <p:ph type="body" sz="quarter" idx="14"/>
          </p:nvPr>
        </p:nvSpPr>
        <p:spPr>
          <a:xfrm>
            <a:off x="5181606" y="4004604"/>
            <a:ext cx="540596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377"/>
            <a:endParaRPr lang="zh-CN" altLang="en-US" dirty="0"/>
          </a:p>
        </p:txBody>
      </p:sp>
      <p:sp>
        <p:nvSpPr>
          <p:cNvPr id="19" name="文本占位符 21"/>
          <p:cNvSpPr>
            <a:spLocks noGrp="1"/>
          </p:cNvSpPr>
          <p:nvPr>
            <p:ph type="body" sz="quarter" idx="15"/>
          </p:nvPr>
        </p:nvSpPr>
        <p:spPr>
          <a:xfrm>
            <a:off x="5181606" y="4752568"/>
            <a:ext cx="540596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377"/>
            <a:endParaRPr lang="zh-CN" altLang="en-US" dirty="0"/>
          </a:p>
        </p:txBody>
      </p:sp>
      <p:sp>
        <p:nvSpPr>
          <p:cNvPr id="20" name="文本占位符 21"/>
          <p:cNvSpPr>
            <a:spLocks noGrp="1"/>
          </p:cNvSpPr>
          <p:nvPr>
            <p:ph type="body" sz="quarter" idx="16"/>
          </p:nvPr>
        </p:nvSpPr>
        <p:spPr>
          <a:xfrm>
            <a:off x="5181606" y="5465653"/>
            <a:ext cx="540596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377"/>
            <a:endParaRPr lang="zh-CN" altLang="en-US" dirty="0"/>
          </a:p>
        </p:txBody>
      </p:sp>
      <p:sp>
        <p:nvSpPr>
          <p:cNvPr id="21" name="文本占位符 21"/>
          <p:cNvSpPr>
            <a:spLocks noGrp="1"/>
          </p:cNvSpPr>
          <p:nvPr>
            <p:ph type="body" sz="quarter" idx="17"/>
          </p:nvPr>
        </p:nvSpPr>
        <p:spPr>
          <a:xfrm>
            <a:off x="5181606" y="6213617"/>
            <a:ext cx="540596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16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177800" y="-127000"/>
            <a:ext cx="2614611" cy="1590675"/>
            <a:chOff x="-177800" y="-127000"/>
            <a:chExt cx="2614611" cy="1590675"/>
          </a:xfrm>
        </p:grpSpPr>
        <p:sp>
          <p:nvSpPr>
            <p:cNvPr id="13" name="矩形 12"/>
            <p:cNvSpPr/>
            <p:nvPr userDrawn="1"/>
          </p:nvSpPr>
          <p:spPr>
            <a:xfrm>
              <a:off x="-177800" y="463550"/>
              <a:ext cx="1000125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-177800" y="-127000"/>
              <a:ext cx="1409700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822325" y="463550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231900" y="463550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822325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1472405" y="704055"/>
              <a:ext cx="759619" cy="7596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2027236" y="499267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-31486" y="221599"/>
            <a:ext cx="704850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950141" y="346514"/>
            <a:ext cx="3962400" cy="7518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初识云计算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733425" y="2208653"/>
            <a:ext cx="4549775" cy="609600"/>
          </a:xfr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2956379" y="921939"/>
            <a:ext cx="4549775" cy="609600"/>
          </a:xfrm>
        </p:spPr>
        <p:txBody>
          <a:bodyPr/>
          <a:lstStyle>
            <a:lvl1pPr marL="0" indent="0">
              <a:buNone/>
              <a:defRPr sz="24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</a:p>
        </p:txBody>
      </p:sp>
      <p:sp>
        <p:nvSpPr>
          <p:cNvPr id="34" name="文本占位符 21"/>
          <p:cNvSpPr>
            <a:spLocks noGrp="1"/>
          </p:cNvSpPr>
          <p:nvPr>
            <p:ph type="body" sz="quarter" idx="16" hasCustomPrompt="1"/>
          </p:nvPr>
        </p:nvSpPr>
        <p:spPr>
          <a:xfrm>
            <a:off x="721856" y="2937275"/>
            <a:ext cx="2973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377"/>
            <a:r>
              <a:rPr lang="zh-CN" altLang="en-US" dirty="0"/>
              <a:t>添加标题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594" y="-127000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36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177800" y="-127000"/>
            <a:ext cx="2614611" cy="1590675"/>
            <a:chOff x="-177800" y="-127000"/>
            <a:chExt cx="2614611" cy="1590675"/>
          </a:xfrm>
        </p:grpSpPr>
        <p:sp>
          <p:nvSpPr>
            <p:cNvPr id="13" name="矩形 12"/>
            <p:cNvSpPr/>
            <p:nvPr userDrawn="1"/>
          </p:nvSpPr>
          <p:spPr>
            <a:xfrm>
              <a:off x="-177800" y="463550"/>
              <a:ext cx="1000125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-177800" y="-127000"/>
              <a:ext cx="1409700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822325" y="463550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231900" y="463550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822325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1472405" y="704055"/>
              <a:ext cx="759619" cy="7596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2027236" y="499267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-31486" y="221599"/>
            <a:ext cx="704850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950141" y="346514"/>
            <a:ext cx="3962400" cy="7518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初识云计算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733425" y="2208653"/>
            <a:ext cx="4549775" cy="609600"/>
          </a:xfr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2956379" y="921939"/>
            <a:ext cx="4549775" cy="609600"/>
          </a:xfrm>
        </p:spPr>
        <p:txBody>
          <a:bodyPr/>
          <a:lstStyle>
            <a:lvl1pPr marL="0" indent="0">
              <a:buNone/>
              <a:defRPr sz="24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</a:p>
        </p:txBody>
      </p:sp>
      <p:sp>
        <p:nvSpPr>
          <p:cNvPr id="34" name="文本占位符 21"/>
          <p:cNvSpPr>
            <a:spLocks noGrp="1"/>
          </p:cNvSpPr>
          <p:nvPr>
            <p:ph type="body" sz="quarter" idx="16" hasCustomPrompt="1"/>
          </p:nvPr>
        </p:nvSpPr>
        <p:spPr>
          <a:xfrm>
            <a:off x="721856" y="2937275"/>
            <a:ext cx="2973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377"/>
            <a:r>
              <a:rPr lang="zh-CN" altLang="en-US" dirty="0"/>
              <a:t>添加标题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10394978" y="211599"/>
            <a:ext cx="2080110" cy="1255630"/>
            <a:chOff x="9308250" y="152843"/>
            <a:chExt cx="3083581" cy="1861361"/>
          </a:xfrm>
        </p:grpSpPr>
        <p:sp>
          <p:nvSpPr>
            <p:cNvPr id="23" name="矩形 22"/>
            <p:cNvSpPr/>
            <p:nvPr/>
          </p:nvSpPr>
          <p:spPr>
            <a:xfrm>
              <a:off x="10149384" y="1574633"/>
              <a:ext cx="439571" cy="439571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1558225" y="588184"/>
              <a:ext cx="833606" cy="83360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308250" y="255692"/>
              <a:ext cx="724464" cy="724464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0149384" y="152843"/>
              <a:ext cx="1268947" cy="1268947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594" y="-140632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97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177800" y="-127000"/>
            <a:ext cx="2614611" cy="1590675"/>
            <a:chOff x="-177800" y="-127000"/>
            <a:chExt cx="2614611" cy="1590675"/>
          </a:xfrm>
        </p:grpSpPr>
        <p:sp>
          <p:nvSpPr>
            <p:cNvPr id="13" name="矩形 12"/>
            <p:cNvSpPr/>
            <p:nvPr userDrawn="1"/>
          </p:nvSpPr>
          <p:spPr>
            <a:xfrm>
              <a:off x="-177800" y="463550"/>
              <a:ext cx="1000125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-177800" y="-127000"/>
              <a:ext cx="1409700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822325" y="463550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231900" y="463550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822325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1472405" y="704055"/>
              <a:ext cx="759619" cy="7596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2027236" y="499267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-31486" y="221599"/>
            <a:ext cx="704850" cy="10895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950141" y="346514"/>
            <a:ext cx="3962400" cy="7518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初识云计算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733425" y="1393600"/>
            <a:ext cx="4549775" cy="609600"/>
          </a:xfr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2956379" y="921939"/>
            <a:ext cx="4549775" cy="609600"/>
          </a:xfrm>
        </p:spPr>
        <p:txBody>
          <a:bodyPr/>
          <a:lstStyle>
            <a:lvl1pPr marL="0" indent="0">
              <a:buNone/>
              <a:defRPr sz="24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</a:p>
        </p:txBody>
      </p:sp>
      <p:sp>
        <p:nvSpPr>
          <p:cNvPr id="34" name="文本占位符 21"/>
          <p:cNvSpPr>
            <a:spLocks noGrp="1"/>
          </p:cNvSpPr>
          <p:nvPr>
            <p:ph type="body" sz="quarter" idx="16" hasCustomPrompt="1"/>
          </p:nvPr>
        </p:nvSpPr>
        <p:spPr>
          <a:xfrm>
            <a:off x="721856" y="2182547"/>
            <a:ext cx="2973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377"/>
            <a:r>
              <a:rPr lang="zh-CN" altLang="en-US" dirty="0"/>
              <a:t>添加标题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10394978" y="211599"/>
            <a:ext cx="2080110" cy="1255630"/>
            <a:chOff x="9308250" y="152843"/>
            <a:chExt cx="3083581" cy="1861361"/>
          </a:xfrm>
        </p:grpSpPr>
        <p:sp>
          <p:nvSpPr>
            <p:cNvPr id="23" name="矩形 22"/>
            <p:cNvSpPr/>
            <p:nvPr/>
          </p:nvSpPr>
          <p:spPr>
            <a:xfrm>
              <a:off x="10149384" y="1574633"/>
              <a:ext cx="439571" cy="439571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1558225" y="588184"/>
              <a:ext cx="833606" cy="83360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308250" y="255692"/>
              <a:ext cx="724464" cy="724464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0149384" y="152843"/>
              <a:ext cx="1268947" cy="1268947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594" y="-127000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88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177800" y="-127000"/>
            <a:ext cx="2614611" cy="1590675"/>
            <a:chOff x="-177800" y="-127000"/>
            <a:chExt cx="2614611" cy="1590675"/>
          </a:xfrm>
        </p:grpSpPr>
        <p:sp>
          <p:nvSpPr>
            <p:cNvPr id="13" name="矩形 12"/>
            <p:cNvSpPr/>
            <p:nvPr userDrawn="1"/>
          </p:nvSpPr>
          <p:spPr>
            <a:xfrm>
              <a:off x="-177800" y="463550"/>
              <a:ext cx="1000125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-177800" y="-127000"/>
              <a:ext cx="1409700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822325" y="463550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231900" y="463550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822325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1472405" y="704055"/>
              <a:ext cx="759619" cy="7596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2027236" y="499267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-31486" y="221599"/>
            <a:ext cx="704850" cy="153272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2950141" y="346514"/>
            <a:ext cx="3962400" cy="7518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虚拟化的概念</a:t>
            </a:r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733425" y="2208653"/>
            <a:ext cx="4549775" cy="609600"/>
          </a:xfrm>
        </p:spPr>
        <p:txBody>
          <a:bodyPr/>
          <a:lstStyle>
            <a:lvl1pPr marL="0" indent="0">
              <a:buNone/>
              <a:defRPr sz="28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2956379" y="921939"/>
            <a:ext cx="4549775" cy="609600"/>
          </a:xfrm>
        </p:spPr>
        <p:txBody>
          <a:bodyPr/>
          <a:lstStyle>
            <a:lvl1pPr marL="0" indent="0">
              <a:buNone/>
              <a:defRPr sz="24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10394978" y="211599"/>
            <a:ext cx="2080110" cy="1255630"/>
            <a:chOff x="9308250" y="152843"/>
            <a:chExt cx="3083581" cy="1861361"/>
          </a:xfrm>
        </p:grpSpPr>
        <p:sp>
          <p:nvSpPr>
            <p:cNvPr id="25" name="矩形 24"/>
            <p:cNvSpPr/>
            <p:nvPr/>
          </p:nvSpPr>
          <p:spPr>
            <a:xfrm>
              <a:off x="10149384" y="1574633"/>
              <a:ext cx="439571" cy="439571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58225" y="588184"/>
              <a:ext cx="833606" cy="83360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9308250" y="255692"/>
              <a:ext cx="724464" cy="724464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0149384" y="152843"/>
              <a:ext cx="1268947" cy="1268947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594" y="-140632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10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 bwMode="auto">
          <a:xfrm>
            <a:off x="-174171" y="-124529"/>
            <a:ext cx="12689115" cy="7108495"/>
          </a:xfrm>
          <a:prstGeom prst="rect">
            <a:avLst/>
          </a:prstGeom>
          <a:gradFill>
            <a:gsLst>
              <a:gs pos="83000">
                <a:srgbClr val="E6E3DE"/>
              </a:gs>
              <a:gs pos="20000">
                <a:srgbClr val="F7F4ED"/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177800" y="-127000"/>
            <a:ext cx="2614611" cy="1590675"/>
            <a:chOff x="-177800" y="-127000"/>
            <a:chExt cx="2614611" cy="1590675"/>
          </a:xfrm>
        </p:grpSpPr>
        <p:sp>
          <p:nvSpPr>
            <p:cNvPr id="13" name="矩形 12"/>
            <p:cNvSpPr/>
            <p:nvPr userDrawn="1"/>
          </p:nvSpPr>
          <p:spPr>
            <a:xfrm>
              <a:off x="-177800" y="463550"/>
              <a:ext cx="1000125" cy="10001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b="1" dirty="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-177800" y="-127000"/>
              <a:ext cx="1409700" cy="5905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822325" y="463550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231900" y="463550"/>
              <a:ext cx="409575" cy="4095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822325" y="1054100"/>
              <a:ext cx="409575" cy="409575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1472405" y="704055"/>
              <a:ext cx="759619" cy="75961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2027236" y="499267"/>
              <a:ext cx="409575" cy="40957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-31486" y="221599"/>
            <a:ext cx="704850" cy="14163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950141" y="346514"/>
            <a:ext cx="3962400" cy="75180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428625" y="2970653"/>
            <a:ext cx="4549775" cy="45906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2956379" y="921939"/>
            <a:ext cx="4549775" cy="609600"/>
          </a:xfrm>
        </p:spPr>
        <p:txBody>
          <a:bodyPr/>
          <a:lstStyle>
            <a:lvl1pPr marL="0" indent="0">
              <a:buNone/>
              <a:defRPr sz="2400" b="0">
                <a:solidFill>
                  <a:srgbClr val="00B0F0"/>
                </a:solidFill>
              </a:defRPr>
            </a:lvl1pPr>
            <a:lvl2pPr>
              <a:defRPr sz="2800" b="1">
                <a:solidFill>
                  <a:srgbClr val="00B0F0"/>
                </a:solidFill>
              </a:defRPr>
            </a:lvl2pPr>
            <a:lvl3pPr>
              <a:defRPr sz="2800" b="1">
                <a:solidFill>
                  <a:srgbClr val="00B0F0"/>
                </a:solidFill>
              </a:defRPr>
            </a:lvl3pPr>
            <a:lvl4pPr>
              <a:defRPr sz="2800" b="1">
                <a:solidFill>
                  <a:srgbClr val="00B0F0"/>
                </a:solidFill>
              </a:defRPr>
            </a:lvl4pPr>
            <a:lvl5pPr>
              <a:defRPr sz="2800" b="1">
                <a:solidFill>
                  <a:srgbClr val="00B0F0"/>
                </a:solidFill>
              </a:defRPr>
            </a:lvl5pPr>
          </a:lstStyle>
          <a:p>
            <a:pPr lvl="0"/>
            <a:r>
              <a:rPr lang="zh-CN" altLang="en-US" dirty="0"/>
              <a:t>单击文本输入</a:t>
            </a:r>
          </a:p>
        </p:txBody>
      </p:sp>
      <p:sp>
        <p:nvSpPr>
          <p:cNvPr id="34" name="文本占位符 21"/>
          <p:cNvSpPr>
            <a:spLocks noGrp="1"/>
          </p:cNvSpPr>
          <p:nvPr>
            <p:ph type="body" sz="quarter" idx="16" hasCustomPrompt="1"/>
          </p:nvPr>
        </p:nvSpPr>
        <p:spPr>
          <a:xfrm>
            <a:off x="417056" y="3940575"/>
            <a:ext cx="2973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377"/>
            <a:r>
              <a:rPr lang="zh-CN" altLang="en-US" dirty="0"/>
              <a:t>添加标题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10394978" y="211599"/>
            <a:ext cx="2080110" cy="1255630"/>
            <a:chOff x="9308250" y="152843"/>
            <a:chExt cx="3083581" cy="1861361"/>
          </a:xfrm>
        </p:grpSpPr>
        <p:sp>
          <p:nvSpPr>
            <p:cNvPr id="23" name="矩形 22"/>
            <p:cNvSpPr/>
            <p:nvPr/>
          </p:nvSpPr>
          <p:spPr>
            <a:xfrm>
              <a:off x="10149384" y="1574633"/>
              <a:ext cx="439571" cy="439571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1558225" y="588184"/>
              <a:ext cx="833606" cy="83360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308250" y="255692"/>
              <a:ext cx="724464" cy="724464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0149384" y="152843"/>
              <a:ext cx="1268947" cy="1268947"/>
            </a:xfrm>
            <a:prstGeom prst="rect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594" y="-127000"/>
            <a:ext cx="17843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87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63863"/>
            <a:ext cx="10515600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 Light" charset="0"/>
              </a:rPr>
              <a:t>单击此处编辑母版标题样式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979715"/>
            <a:ext cx="10515600" cy="5198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dirty="0">
                <a:sym typeface="Calibri" pitchFamily="34" charset="0"/>
              </a:rPr>
              <a:t>第二级</a:t>
            </a:r>
          </a:p>
          <a:p>
            <a:pPr lvl="2"/>
            <a:r>
              <a:rPr lang="zh-CN" dirty="0">
                <a:sym typeface="Calibri" pitchFamily="34" charset="0"/>
              </a:rPr>
              <a:t>第三级</a:t>
            </a:r>
          </a:p>
          <a:p>
            <a:pPr lvl="3"/>
            <a:r>
              <a:rPr lang="zh-CN" dirty="0">
                <a:sym typeface="Calibri" pitchFamily="34" charset="0"/>
              </a:rPr>
              <a:t>第四级</a:t>
            </a:r>
          </a:p>
          <a:p>
            <a:pPr lvl="4"/>
            <a:r>
              <a:rPr lang="zh-CN" dirty="0">
                <a:sym typeface="Calibri" pitchFamily="34" charset="0"/>
              </a:rPr>
              <a:t>第五级</a:t>
            </a:r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宋体" pitchFamily="2" charset="-122"/>
                <a:ea typeface="宋体" pitchFamily="2" charset="-122"/>
                <a:sym typeface="Calibri" pitchFamily="34" charset="0"/>
              </a:defRPr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103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rgbClr val="C00000"/>
                </a:solidFill>
                <a:latin typeface="宋体" pitchFamily="2" charset="-122"/>
                <a:ea typeface="宋体" pitchFamily="2" charset="-122"/>
              </a:defRPr>
            </a:lvl1pPr>
          </a:lstStyle>
          <a:p>
            <a:pPr algn="l"/>
            <a:fld id="{23F96CF8-27D6-4507-B7E4-8667B630D5ED}" type="slidenum">
              <a:rPr lang="zh-CN" altLang="zh-CN" smtClean="0"/>
              <a:pPr algn="l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86" r:id="rId4"/>
    <p:sldLayoutId id="2147483685" r:id="rId5"/>
    <p:sldLayoutId id="2147483652" r:id="rId6"/>
    <p:sldLayoutId id="2147483682" r:id="rId7"/>
    <p:sldLayoutId id="2147483679" r:id="rId8"/>
    <p:sldLayoutId id="2147483684" r:id="rId9"/>
    <p:sldLayoutId id="2147483683" r:id="rId10"/>
    <p:sldLayoutId id="2147483680" r:id="rId11"/>
    <p:sldLayoutId id="2147483681" r:id="rId12"/>
    <p:sldLayoutId id="2147483675" r:id="rId13"/>
    <p:sldLayoutId id="2147483676" r:id="rId14"/>
    <p:sldLayoutId id="2147483653" r:id="rId15"/>
    <p:sldLayoutId id="2147483654" r:id="rId16"/>
    <p:sldLayoutId id="2147483677" r:id="rId17"/>
    <p:sldLayoutId id="2147483678" r:id="rId18"/>
    <p:sldLayoutId id="2147483655" r:id="rId19"/>
    <p:sldLayoutId id="2147483656" r:id="rId20"/>
    <p:sldLayoutId id="2147483657" r:id="rId21"/>
    <p:sldLayoutId id="2147483658" r:id="rId22"/>
    <p:sldLayoutId id="2147483659" r:id="rId23"/>
    <p:sldLayoutId id="2147483660" r:id="rId24"/>
  </p:sldLayoutIdLst>
  <p:hf sldNum="0" hdr="0" ft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+mj-lt"/>
          <a:ea typeface="+mj-ea"/>
          <a:cs typeface="+mj-cs"/>
          <a:sym typeface="Calibri Light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charset="0"/>
          <a:ea typeface="微软雅黑" pitchFamily="34" charset="-122"/>
          <a:sym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charset="0"/>
          <a:ea typeface="微软雅黑" pitchFamily="34" charset="-122"/>
          <a:sym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charset="0"/>
          <a:ea typeface="微软雅黑" pitchFamily="34" charset="-122"/>
          <a:sym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charset="0"/>
          <a:ea typeface="微软雅黑" pitchFamily="34" charset="-122"/>
          <a:sym typeface="Calibri Light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charset="0"/>
          <a:ea typeface="微软雅黑" pitchFamily="34" charset="-122"/>
          <a:sym typeface="Calibri Light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charset="0"/>
          <a:ea typeface="微软雅黑" pitchFamily="34" charset="-122"/>
          <a:sym typeface="Calibri Light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charset="0"/>
          <a:ea typeface="微软雅黑" pitchFamily="34" charset="-122"/>
          <a:sym typeface="Calibri Light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charset="0"/>
          <a:ea typeface="微软雅黑" pitchFamily="34" charset="-122"/>
          <a:sym typeface="Calibri Light" charset="0"/>
        </a:defRPr>
      </a:lvl9pPr>
    </p:titleStyle>
    <p:bodyStyle>
      <a:lvl1pPr marL="228600" indent="-228600" algn="l" defTabSz="0" rtl="0" eaLnBrk="0" fontAlgn="base" hangingPunct="0">
        <a:lnSpc>
          <a:spcPct val="13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63863"/>
            <a:ext cx="10515600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Calibri Light" charset="0"/>
              </a:rPr>
              <a:t>单击此处编辑母版标题样式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979715"/>
            <a:ext cx="10515600" cy="5198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dirty="0">
                <a:sym typeface="Calibri" pitchFamily="34" charset="0"/>
              </a:rPr>
              <a:t>第二级</a:t>
            </a:r>
          </a:p>
          <a:p>
            <a:pPr lvl="2"/>
            <a:r>
              <a:rPr lang="zh-CN" dirty="0">
                <a:sym typeface="Calibri" pitchFamily="34" charset="0"/>
              </a:rPr>
              <a:t>第三级</a:t>
            </a:r>
          </a:p>
          <a:p>
            <a:pPr lvl="3"/>
            <a:r>
              <a:rPr lang="zh-CN" dirty="0">
                <a:sym typeface="Calibri" pitchFamily="34" charset="0"/>
              </a:rPr>
              <a:t>第四级</a:t>
            </a:r>
          </a:p>
          <a:p>
            <a:pPr lvl="4"/>
            <a:r>
              <a:rPr lang="zh-CN" dirty="0">
                <a:sym typeface="Calibri" pitchFamily="34" charset="0"/>
              </a:rPr>
              <a:t>第五级</a:t>
            </a:r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宋体" pitchFamily="2" charset="-122"/>
                <a:ea typeface="宋体" pitchFamily="2" charset="-122"/>
                <a:sym typeface="Calibri" pitchFamily="34" charset="0"/>
              </a:defRPr>
            </a:lvl1pPr>
          </a:lstStyle>
          <a:p>
            <a:r>
              <a:rPr lang="zh-CN" altLang="en-US"/>
              <a:t>版权所有： 南京第五十五所计算开发有限公司</a:t>
            </a:r>
            <a:endParaRPr lang="zh-CN" altLang="zh-CN"/>
          </a:p>
        </p:txBody>
      </p:sp>
      <p:sp>
        <p:nvSpPr>
          <p:cNvPr id="103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rgbClr val="C00000"/>
                </a:solidFill>
                <a:latin typeface="宋体" pitchFamily="2" charset="-122"/>
                <a:ea typeface="宋体" pitchFamily="2" charset="-122"/>
              </a:defRPr>
            </a:lvl1pPr>
          </a:lstStyle>
          <a:p>
            <a:pPr algn="l"/>
            <a:fld id="{23F96CF8-27D6-4507-B7E4-8667B630D5ED}" type="slidenum">
              <a:rPr lang="zh-CN" altLang="zh-CN" smtClean="0"/>
              <a:pPr algn="l"/>
              <a:t>‹#›</a:t>
            </a:fld>
            <a:endParaRPr lang="zh-CN" altLang="zh-CN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408" y="6270172"/>
            <a:ext cx="1671983" cy="4545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787" y="65315"/>
            <a:ext cx="867677" cy="867677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 bwMode="auto">
          <a:xfrm>
            <a:off x="-9969" y="1"/>
            <a:ext cx="261257" cy="932992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18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4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+mj-lt"/>
          <a:ea typeface="+mj-ea"/>
          <a:cs typeface="+mj-cs"/>
          <a:sym typeface="Calibri Light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charset="0"/>
          <a:ea typeface="微软雅黑" pitchFamily="34" charset="-122"/>
          <a:sym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charset="0"/>
          <a:ea typeface="微软雅黑" pitchFamily="34" charset="-122"/>
          <a:sym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charset="0"/>
          <a:ea typeface="微软雅黑" pitchFamily="34" charset="-122"/>
          <a:sym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charset="0"/>
          <a:ea typeface="微软雅黑" pitchFamily="34" charset="-122"/>
          <a:sym typeface="Calibri Light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charset="0"/>
          <a:ea typeface="微软雅黑" pitchFamily="34" charset="-122"/>
          <a:sym typeface="Calibri Light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charset="0"/>
          <a:ea typeface="微软雅黑" pitchFamily="34" charset="-122"/>
          <a:sym typeface="Calibri Light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charset="0"/>
          <a:ea typeface="微软雅黑" pitchFamily="34" charset="-122"/>
          <a:sym typeface="Calibri Light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 Light" charset="0"/>
          <a:ea typeface="微软雅黑" pitchFamily="34" charset="-122"/>
          <a:sym typeface="Calibri Light" charset="0"/>
        </a:defRPr>
      </a:lvl9pPr>
    </p:titleStyle>
    <p:bodyStyle>
      <a:lvl1pPr marL="228600" indent="-228600" algn="l" defTabSz="0" rtl="0" eaLnBrk="0" fontAlgn="base" hangingPunct="0">
        <a:lnSpc>
          <a:spcPct val="13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0" fontAlgn="base" hangingPunct="0">
        <a:lnSpc>
          <a:spcPct val="13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/>
          <p:cNvSpPr txBox="1"/>
          <p:nvPr/>
        </p:nvSpPr>
        <p:spPr>
          <a:xfrm>
            <a:off x="1362813" y="4043423"/>
            <a:ext cx="2452723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编排工具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691333" y="3192043"/>
            <a:ext cx="1795684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67200" y="929774"/>
            <a:ext cx="77922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kern="100" spc="10" dirty="0">
                <a:latin typeface="+mn-ea"/>
                <a:ea typeface="+mn-ea"/>
              </a:rPr>
              <a:t>       </a:t>
            </a:r>
            <a:r>
              <a:rPr lang="en-US" altLang="zh-CN" sz="3200" dirty="0" err="1">
                <a:latin typeface="+mn-ea"/>
                <a:ea typeface="+mn-ea"/>
              </a:rPr>
              <a:t>Docker</a:t>
            </a:r>
            <a:r>
              <a:rPr lang="zh-CN" altLang="zh-CN" sz="3200" dirty="0">
                <a:latin typeface="+mn-ea"/>
                <a:ea typeface="+mn-ea"/>
              </a:rPr>
              <a:t>平台及周边生态系统提供了很多工具来管理</a:t>
            </a:r>
            <a:r>
              <a:rPr lang="zh-CN" altLang="zh-CN" sz="3200" dirty="0">
                <a:solidFill>
                  <a:srgbClr val="FF0000"/>
                </a:solidFill>
                <a:latin typeface="+mn-ea"/>
                <a:ea typeface="+mn-ea"/>
              </a:rPr>
              <a:t>容器的生命周期</a:t>
            </a:r>
            <a:r>
              <a:rPr lang="zh-CN" altLang="zh-CN" sz="3200" dirty="0">
                <a:latin typeface="+mn-ea"/>
                <a:ea typeface="+mn-ea"/>
              </a:rPr>
              <a:t>。</a:t>
            </a:r>
            <a:r>
              <a:rPr lang="zh-CN" altLang="zh-CN" sz="3200" dirty="0">
                <a:solidFill>
                  <a:srgbClr val="FF0000"/>
                </a:solidFill>
                <a:latin typeface="+mn-ea"/>
                <a:ea typeface="+mn-ea"/>
              </a:rPr>
              <a:t>容器编排工具</a:t>
            </a:r>
            <a:r>
              <a:rPr lang="zh-CN" altLang="zh-CN" sz="3200" dirty="0">
                <a:latin typeface="+mn-ea"/>
                <a:ea typeface="+mn-ea"/>
              </a:rPr>
              <a:t>将生命周期管理能力扩展到可在</a:t>
            </a:r>
            <a:r>
              <a:rPr lang="zh-CN" altLang="zh-CN" sz="3200" dirty="0">
                <a:solidFill>
                  <a:srgbClr val="FF0000"/>
                </a:solidFill>
                <a:latin typeface="+mn-ea"/>
                <a:ea typeface="+mn-ea"/>
              </a:rPr>
              <a:t>集群</a:t>
            </a:r>
            <a:r>
              <a:rPr lang="zh-CN" altLang="zh-CN" sz="3200" dirty="0">
                <a:latin typeface="+mn-ea"/>
                <a:ea typeface="+mn-ea"/>
              </a:rPr>
              <a:t>上部署复杂的、多容器的工作负载。本项目通过两个任务介绍了</a:t>
            </a:r>
            <a:r>
              <a:rPr lang="en-US" altLang="zh-CN" sz="3200" dirty="0">
                <a:latin typeface="+mn-ea"/>
                <a:ea typeface="+mn-ea"/>
              </a:rPr>
              <a:t>Compose</a:t>
            </a:r>
            <a:r>
              <a:rPr lang="zh-CN" altLang="zh-CN" sz="3200" dirty="0">
                <a:latin typeface="+mn-ea"/>
                <a:ea typeface="+mn-ea"/>
              </a:rPr>
              <a:t>编排工具和</a:t>
            </a:r>
            <a:r>
              <a:rPr lang="en-US" altLang="zh-CN" sz="3200" dirty="0">
                <a:latin typeface="+mn-ea"/>
                <a:ea typeface="+mn-ea"/>
              </a:rPr>
              <a:t>Swarm</a:t>
            </a:r>
            <a:r>
              <a:rPr lang="zh-CN" altLang="zh-CN" sz="3200" dirty="0">
                <a:latin typeface="+mn-ea"/>
                <a:ea typeface="+mn-ea"/>
              </a:rPr>
              <a:t>编排工具的使用方法。</a:t>
            </a:r>
            <a:endParaRPr lang="zh-CN" alt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170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zh-CN" sz="2400" dirty="0">
                <a:latin typeface="+mn-ea"/>
                <a:ea typeface="+mn-ea"/>
              </a:rPr>
              <a:t>．查看服务日志输出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logs</a:t>
            </a:r>
            <a:r>
              <a:rPr lang="zh-CN" altLang="zh-CN" sz="2400" dirty="0">
                <a:latin typeface="+mn-ea"/>
                <a:ea typeface="+mn-ea"/>
              </a:rPr>
              <a:t>命令用于查看服务日志输出，其命令格式如下。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logs [options] [SERVICE...]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其常用选项说明如下。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zh-CN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-f, --follow</a:t>
            </a:r>
            <a:r>
              <a:rPr lang="zh-CN" altLang="zh-CN" sz="2400" dirty="0">
                <a:latin typeface="+mn-ea"/>
                <a:ea typeface="+mn-ea"/>
              </a:rPr>
              <a:t>：实时输出日志。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zh-CN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-t, --timestamps</a:t>
            </a:r>
            <a:r>
              <a:rPr lang="zh-CN" altLang="zh-CN" sz="2400" dirty="0">
                <a:latin typeface="+mn-ea"/>
                <a:ea typeface="+mn-ea"/>
              </a:rPr>
              <a:t>：显示时间戳。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zh-CN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--tail="all"</a:t>
            </a:r>
            <a:r>
              <a:rPr lang="zh-CN" altLang="zh-CN" sz="2400" dirty="0">
                <a:latin typeface="+mn-ea"/>
                <a:ea typeface="+mn-ea"/>
              </a:rPr>
              <a:t>：从日志末尾显示行。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例如，查看</a:t>
            </a:r>
            <a:r>
              <a:rPr lang="en-US" altLang="zh-CN" sz="2400" dirty="0" err="1">
                <a:latin typeface="+mn-ea"/>
                <a:ea typeface="+mn-ea"/>
              </a:rPr>
              <a:t>nginx</a:t>
            </a:r>
            <a:r>
              <a:rPr lang="zh-CN" altLang="zh-CN" sz="2400" dirty="0">
                <a:latin typeface="+mn-ea"/>
                <a:ea typeface="+mn-ea"/>
              </a:rPr>
              <a:t>的实时日志的代码如下。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-compose logs -f </a:t>
            </a:r>
            <a:r>
              <a:rPr lang="en-US" altLang="zh-CN" sz="2400" dirty="0" err="1">
                <a:latin typeface="+mn-ea"/>
                <a:ea typeface="+mn-ea"/>
              </a:rPr>
              <a:t>nginx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7142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zh-CN" sz="2400" dirty="0">
                <a:latin typeface="+mn-ea"/>
                <a:ea typeface="+mn-ea"/>
              </a:rPr>
              <a:t>．输出绑定的公共端口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port</a:t>
            </a:r>
            <a:r>
              <a:rPr lang="zh-CN" altLang="zh-CN" sz="2400" dirty="0">
                <a:latin typeface="+mn-ea"/>
                <a:ea typeface="+mn-ea"/>
              </a:rPr>
              <a:t>命令用于输出绑定的公共端口，其命令格式如下。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port [options] SERVICE PRIVATE_PORT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其常用选项说明如下。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zh-CN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--protocol=proto</a:t>
            </a:r>
            <a:r>
              <a:rPr lang="zh-CN" altLang="zh-CN" sz="2400" dirty="0">
                <a:latin typeface="+mn-ea"/>
                <a:ea typeface="+mn-ea"/>
              </a:rPr>
              <a:t>：</a:t>
            </a:r>
            <a:r>
              <a:rPr lang="en-US" altLang="zh-CN" sz="2400" dirty="0">
                <a:latin typeface="+mn-ea"/>
                <a:ea typeface="+mn-ea"/>
              </a:rPr>
              <a:t>TCP</a:t>
            </a:r>
            <a:r>
              <a:rPr lang="zh-CN" altLang="zh-CN" sz="2400" dirty="0">
                <a:latin typeface="+mn-ea"/>
                <a:ea typeface="+mn-ea"/>
              </a:rPr>
              <a:t>或</a:t>
            </a:r>
            <a:r>
              <a:rPr lang="en-US" altLang="zh-CN" sz="2400" dirty="0">
                <a:latin typeface="+mn-ea"/>
                <a:ea typeface="+mn-ea"/>
              </a:rPr>
              <a:t>UDP</a:t>
            </a:r>
            <a:r>
              <a:rPr lang="zh-CN" altLang="zh-CN" sz="2400" dirty="0">
                <a:latin typeface="+mn-ea"/>
                <a:ea typeface="+mn-ea"/>
              </a:rPr>
              <a:t>，默认为</a:t>
            </a:r>
            <a:r>
              <a:rPr lang="en-US" altLang="zh-CN" sz="2400" dirty="0">
                <a:latin typeface="+mn-ea"/>
                <a:ea typeface="+mn-ea"/>
              </a:rPr>
              <a:t>TCP</a:t>
            </a:r>
            <a:r>
              <a:rPr lang="zh-CN" altLang="zh-CN" sz="2400" dirty="0">
                <a:latin typeface="+mn-ea"/>
                <a:ea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zh-CN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--index=index</a:t>
            </a:r>
            <a:r>
              <a:rPr lang="zh-CN" altLang="zh-CN" sz="2400" dirty="0">
                <a:latin typeface="+mn-ea"/>
                <a:ea typeface="+mn-ea"/>
              </a:rPr>
              <a:t>：多个容器时的索引数字，默认为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zh-CN" sz="2400" dirty="0">
                <a:latin typeface="+mn-ea"/>
                <a:ea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例如，输出</a:t>
            </a:r>
            <a:r>
              <a:rPr lang="en-US" altLang="zh-CN" sz="2400" dirty="0">
                <a:latin typeface="+mn-ea"/>
                <a:ea typeface="+mn-ea"/>
              </a:rPr>
              <a:t> eureka </a:t>
            </a:r>
            <a:r>
              <a:rPr lang="zh-CN" altLang="zh-CN" sz="2400" dirty="0">
                <a:latin typeface="+mn-ea"/>
                <a:ea typeface="+mn-ea"/>
              </a:rPr>
              <a:t>服务</a:t>
            </a:r>
            <a:r>
              <a:rPr lang="en-US" altLang="zh-CN" sz="2400" dirty="0">
                <a:latin typeface="+mn-ea"/>
                <a:ea typeface="+mn-ea"/>
              </a:rPr>
              <a:t> 8761 </a:t>
            </a:r>
            <a:r>
              <a:rPr lang="zh-CN" altLang="zh-CN" sz="2400" dirty="0">
                <a:latin typeface="+mn-ea"/>
                <a:ea typeface="+mn-ea"/>
              </a:rPr>
              <a:t>端口所绑定的公共端口，其代码如下。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-compose port eureka 8761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52600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zh-CN" sz="2400" dirty="0">
                <a:latin typeface="+mn-ea"/>
                <a:ea typeface="+mn-ea"/>
              </a:rPr>
              <a:t>．重新构建服务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build</a:t>
            </a:r>
            <a:r>
              <a:rPr lang="zh-CN" altLang="zh-CN" sz="2400" dirty="0">
                <a:latin typeface="+mn-ea"/>
                <a:ea typeface="+mn-ea"/>
              </a:rPr>
              <a:t>命令用于构建或重新构建服务，其命令格式如下。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build [options] [--build-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arg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key=val...] [SERVICE...]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其常用选项说明如下。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zh-CN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--no-cache</a:t>
            </a:r>
            <a:r>
              <a:rPr lang="zh-CN" altLang="zh-CN" sz="2400" dirty="0">
                <a:latin typeface="+mn-ea"/>
                <a:ea typeface="+mn-ea"/>
              </a:rPr>
              <a:t>：不使用缓存构建镜像。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zh-CN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--build-</a:t>
            </a:r>
            <a:r>
              <a:rPr lang="en-US" altLang="zh-CN" sz="2400" dirty="0" err="1">
                <a:latin typeface="+mn-ea"/>
                <a:ea typeface="+mn-ea"/>
              </a:rPr>
              <a:t>arg</a:t>
            </a:r>
            <a:r>
              <a:rPr lang="en-US" altLang="zh-CN" sz="2400" dirty="0">
                <a:latin typeface="+mn-ea"/>
                <a:ea typeface="+mn-ea"/>
              </a:rPr>
              <a:t> key=</a:t>
            </a:r>
            <a:r>
              <a:rPr lang="en-US" altLang="zh-CN" sz="2400" dirty="0" err="1">
                <a:latin typeface="+mn-ea"/>
                <a:ea typeface="+mn-ea"/>
              </a:rPr>
              <a:t>val</a:t>
            </a:r>
            <a:r>
              <a:rPr lang="zh-CN" altLang="zh-CN" sz="2400" dirty="0">
                <a:latin typeface="+mn-ea"/>
                <a:ea typeface="+mn-ea"/>
              </a:rPr>
              <a:t>：设置构建时变量。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例如，构建镜像的代码如下。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-compose build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45139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5</a:t>
            </a:r>
            <a:r>
              <a:rPr lang="zh-CN" altLang="zh-CN" sz="2400" dirty="0">
                <a:latin typeface="+mn-ea"/>
                <a:ea typeface="+mn-ea"/>
              </a:rPr>
              <a:t>．启动服务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start</a:t>
            </a:r>
            <a:r>
              <a:rPr lang="zh-CN" altLang="zh-CN" sz="2400" dirty="0">
                <a:latin typeface="+mn-ea"/>
                <a:ea typeface="+mn-ea"/>
              </a:rPr>
              <a:t>命令用于启动指定服务已存在的容器，其命令格式如下。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start [SERVICE...]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例如，启动</a:t>
            </a:r>
            <a:r>
              <a:rPr lang="en-US" altLang="zh-CN" sz="2400" dirty="0" err="1">
                <a:latin typeface="+mn-ea"/>
                <a:ea typeface="+mn-ea"/>
              </a:rPr>
              <a:t>nginx</a:t>
            </a:r>
            <a:r>
              <a:rPr lang="zh-CN" altLang="zh-CN" sz="2400" dirty="0">
                <a:latin typeface="+mn-ea"/>
                <a:ea typeface="+mn-ea"/>
              </a:rPr>
              <a:t>容器的代码如下。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-compose start </a:t>
            </a:r>
            <a:r>
              <a:rPr lang="en-US" altLang="zh-CN" sz="2400" dirty="0" err="1">
                <a:latin typeface="+mn-ea"/>
                <a:ea typeface="+mn-ea"/>
              </a:rPr>
              <a:t>nginx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81866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6</a:t>
            </a:r>
            <a:r>
              <a:rPr lang="zh-CN" altLang="zh-CN" sz="2400" dirty="0">
                <a:latin typeface="+mn-ea"/>
                <a:ea typeface="+mn-ea"/>
              </a:rPr>
              <a:t>．停止服务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stop</a:t>
            </a:r>
            <a:r>
              <a:rPr lang="zh-CN" altLang="zh-CN" sz="2400" dirty="0">
                <a:latin typeface="+mn-ea"/>
                <a:ea typeface="+mn-ea"/>
              </a:rPr>
              <a:t>命令用于停止已运行服务的容器，其命令格式如下。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stop [SERVICE...]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例如，停止</a:t>
            </a:r>
            <a:r>
              <a:rPr lang="en-US" altLang="zh-CN" sz="2400" dirty="0" err="1">
                <a:latin typeface="+mn-ea"/>
                <a:ea typeface="+mn-ea"/>
              </a:rPr>
              <a:t>nginx</a:t>
            </a:r>
            <a:r>
              <a:rPr lang="zh-CN" altLang="zh-CN" sz="2400" dirty="0">
                <a:latin typeface="+mn-ea"/>
                <a:ea typeface="+mn-ea"/>
              </a:rPr>
              <a:t>容器的代码如下。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-compose stop </a:t>
            </a:r>
            <a:r>
              <a:rPr lang="en-US" altLang="zh-CN" sz="2400" dirty="0" err="1">
                <a:latin typeface="+mn-ea"/>
                <a:ea typeface="+mn-ea"/>
              </a:rPr>
              <a:t>nginx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00487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7</a:t>
            </a:r>
            <a:r>
              <a:rPr lang="zh-CN" altLang="zh-CN" sz="2400" dirty="0">
                <a:latin typeface="+mn-ea"/>
                <a:ea typeface="+mn-ea"/>
              </a:rPr>
              <a:t>．删除已停止服务的容器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+mn-ea"/>
                <a:ea typeface="+mn-ea"/>
              </a:rPr>
              <a:t>rm</a:t>
            </a:r>
            <a:r>
              <a:rPr lang="zh-CN" altLang="zh-CN" sz="2400" dirty="0">
                <a:latin typeface="+mn-ea"/>
                <a:ea typeface="+mn-ea"/>
              </a:rPr>
              <a:t>命令用于删除指定服务的容器，其命令格式如下。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	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rm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[options] [SERVICE...]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其常用选项说明如下。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zh-CN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-f</a:t>
            </a:r>
            <a:r>
              <a:rPr lang="en-US" altLang="zh-CN" sz="2400" dirty="0">
                <a:latin typeface="+mn-ea"/>
                <a:ea typeface="+mn-ea"/>
              </a:rPr>
              <a:t>, --force</a:t>
            </a:r>
            <a:r>
              <a:rPr lang="zh-CN" altLang="zh-CN" sz="2400" dirty="0">
                <a:latin typeface="+mn-ea"/>
                <a:ea typeface="+mn-ea"/>
              </a:rPr>
              <a:t>：强制删除。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zh-CN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-s, --stop</a:t>
            </a:r>
            <a:r>
              <a:rPr lang="zh-CN" altLang="zh-CN" sz="2400" dirty="0">
                <a:latin typeface="+mn-ea"/>
                <a:ea typeface="+mn-ea"/>
              </a:rPr>
              <a:t>：删除容器时需要先停止容器。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zh-CN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-v</a:t>
            </a:r>
            <a:r>
              <a:rPr lang="zh-CN" altLang="zh-CN" sz="2400" dirty="0">
                <a:latin typeface="+mn-ea"/>
                <a:ea typeface="+mn-ea"/>
              </a:rPr>
              <a:t>：删除与容器相关的任何匿名卷。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例如，删除已停止的</a:t>
            </a:r>
            <a:r>
              <a:rPr lang="en-US" altLang="zh-CN" sz="2400" dirty="0" err="1">
                <a:latin typeface="+mn-ea"/>
                <a:ea typeface="+mn-ea"/>
              </a:rPr>
              <a:t>nginx</a:t>
            </a:r>
            <a:r>
              <a:rPr lang="zh-CN" altLang="zh-CN" sz="2400" dirty="0">
                <a:latin typeface="+mn-ea"/>
                <a:ea typeface="+mn-ea"/>
              </a:rPr>
              <a:t>容器的代码如下。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-compose </a:t>
            </a:r>
            <a:r>
              <a:rPr lang="en-US" altLang="zh-CN" sz="2400" dirty="0" err="1">
                <a:latin typeface="+mn-ea"/>
                <a:ea typeface="+mn-ea"/>
              </a:rPr>
              <a:t>rm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 err="1">
                <a:latin typeface="+mn-ea"/>
                <a:ea typeface="+mn-ea"/>
              </a:rPr>
              <a:t>nginx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44683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8</a:t>
            </a:r>
            <a:r>
              <a:rPr lang="zh-CN" altLang="zh-CN" sz="2400" dirty="0">
                <a:latin typeface="+mn-ea"/>
                <a:ea typeface="+mn-ea"/>
              </a:rPr>
              <a:t>．创建和启动容器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up</a:t>
            </a:r>
            <a:r>
              <a:rPr lang="zh-CN" altLang="zh-CN" sz="2400" dirty="0">
                <a:latin typeface="+mn-ea"/>
                <a:ea typeface="+mn-ea"/>
              </a:rPr>
              <a:t>命令用于创建和启动容器，其命令格式如下。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up [options] [--scale SERVICE=NUM...] [SERVICE...]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其常用选项说明如下。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zh-CN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-d</a:t>
            </a:r>
            <a:r>
              <a:rPr lang="zh-CN" altLang="zh-CN" sz="2400" dirty="0">
                <a:latin typeface="+mn-ea"/>
                <a:ea typeface="+mn-ea"/>
              </a:rPr>
              <a:t>：在后台运行容器。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zh-CN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-t</a:t>
            </a:r>
            <a:r>
              <a:rPr lang="zh-CN" altLang="zh-CN" sz="2400" dirty="0">
                <a:latin typeface="+mn-ea"/>
                <a:ea typeface="+mn-ea"/>
              </a:rPr>
              <a:t>：指定超时时间。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zh-CN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-no-</a:t>
            </a:r>
            <a:r>
              <a:rPr lang="en-US" altLang="zh-CN" sz="2400" dirty="0" err="1">
                <a:latin typeface="+mn-ea"/>
                <a:ea typeface="+mn-ea"/>
              </a:rPr>
              <a:t>deps</a:t>
            </a:r>
            <a:r>
              <a:rPr lang="zh-CN" altLang="zh-CN" sz="2400" dirty="0">
                <a:latin typeface="+mn-ea"/>
                <a:ea typeface="+mn-ea"/>
              </a:rPr>
              <a:t>：不启动连接服务。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zh-CN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--no-recreate</a:t>
            </a:r>
            <a:r>
              <a:rPr lang="zh-CN" altLang="zh-CN" sz="2400" dirty="0">
                <a:latin typeface="+mn-ea"/>
                <a:ea typeface="+mn-ea"/>
              </a:rPr>
              <a:t>：如果容器存在，则不重建容器。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17598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5</a:t>
            </a:r>
            <a:r>
              <a:rPr lang="zh-CN" altLang="zh-CN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--no-build</a:t>
            </a:r>
            <a:r>
              <a:rPr lang="zh-CN" altLang="zh-CN" sz="2400" dirty="0">
                <a:latin typeface="+mn-ea"/>
                <a:ea typeface="+mn-ea"/>
              </a:rPr>
              <a:t>：不构建镜像，即使其会丢失。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6</a:t>
            </a:r>
            <a:r>
              <a:rPr lang="zh-CN" altLang="zh-CN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--build</a:t>
            </a:r>
            <a:r>
              <a:rPr lang="zh-CN" altLang="zh-CN" sz="2400" dirty="0">
                <a:latin typeface="+mn-ea"/>
                <a:ea typeface="+mn-ea"/>
              </a:rPr>
              <a:t>：启动容器并构建镜像。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7</a:t>
            </a:r>
            <a:r>
              <a:rPr lang="zh-CN" altLang="zh-CN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--scale SERVICE=NUM</a:t>
            </a:r>
            <a:r>
              <a:rPr lang="zh-CN" altLang="zh-CN" sz="2400" dirty="0">
                <a:latin typeface="+mn-ea"/>
                <a:ea typeface="+mn-ea"/>
              </a:rPr>
              <a:t>：指定一个服务（容器）的启动数量。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例如，创建并启动</a:t>
            </a:r>
            <a:r>
              <a:rPr lang="en-US" altLang="zh-CN" sz="2400" dirty="0" err="1">
                <a:latin typeface="+mn-ea"/>
                <a:ea typeface="+mn-ea"/>
              </a:rPr>
              <a:t>nginx</a:t>
            </a:r>
            <a:r>
              <a:rPr lang="zh-CN" altLang="zh-CN" sz="2400" dirty="0">
                <a:latin typeface="+mn-ea"/>
                <a:ea typeface="+mn-ea"/>
              </a:rPr>
              <a:t>容器的代码如下。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-compose up -d </a:t>
            </a:r>
            <a:r>
              <a:rPr lang="en-US" altLang="zh-CN" sz="2400" dirty="0" err="1">
                <a:latin typeface="+mn-ea"/>
                <a:ea typeface="+mn-ea"/>
              </a:rPr>
              <a:t>nginx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6390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9</a:t>
            </a:r>
            <a:r>
              <a:rPr lang="zh-CN" altLang="zh-CN" sz="2400" dirty="0">
                <a:latin typeface="+mn-ea"/>
                <a:ea typeface="+mn-ea"/>
              </a:rPr>
              <a:t>．在运行的容器中执行命令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exec</a:t>
            </a:r>
            <a:r>
              <a:rPr lang="zh-CN" altLang="zh-CN" sz="2400" dirty="0">
                <a:latin typeface="+mn-ea"/>
                <a:ea typeface="+mn-ea"/>
              </a:rPr>
              <a:t>命令用于在支持的容器中执行命令，其命令格式如下。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exec [options] SERVICE COMMAND [ARGS...]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其常用选项说明如下。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zh-CN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-d</a:t>
            </a:r>
            <a:r>
              <a:rPr lang="zh-CN" altLang="zh-CN" sz="2400" dirty="0">
                <a:latin typeface="+mn-ea"/>
                <a:ea typeface="+mn-ea"/>
              </a:rPr>
              <a:t>：在后台运行命令。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zh-CN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--privileged</a:t>
            </a:r>
            <a:r>
              <a:rPr lang="zh-CN" altLang="zh-CN" sz="2400" dirty="0">
                <a:latin typeface="+mn-ea"/>
                <a:ea typeface="+mn-ea"/>
              </a:rPr>
              <a:t>：给这个进程赋予特殊权限。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zh-CN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-u, --user </a:t>
            </a:r>
            <a:r>
              <a:rPr lang="en-US" altLang="zh-CN" sz="2400" dirty="0" err="1">
                <a:latin typeface="+mn-ea"/>
                <a:ea typeface="+mn-ea"/>
              </a:rPr>
              <a:t>USER</a:t>
            </a:r>
            <a:r>
              <a:rPr lang="zh-CN" altLang="zh-CN" sz="2400" dirty="0">
                <a:latin typeface="+mn-ea"/>
                <a:ea typeface="+mn-ea"/>
              </a:rPr>
              <a:t>：作为该用户运行该命令。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30382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zh-CN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-T</a:t>
            </a:r>
            <a:r>
              <a:rPr lang="zh-CN" altLang="zh-CN" sz="2400" dirty="0">
                <a:latin typeface="+mn-ea"/>
                <a:ea typeface="+mn-ea"/>
              </a:rPr>
              <a:t>：禁用分配伪终端，默认分配一个终端。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5</a:t>
            </a:r>
            <a:r>
              <a:rPr lang="zh-CN" altLang="zh-CN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--index=index</a:t>
            </a:r>
            <a:r>
              <a:rPr lang="zh-CN" altLang="zh-CN" sz="2400" dirty="0">
                <a:latin typeface="+mn-ea"/>
                <a:ea typeface="+mn-ea"/>
              </a:rPr>
              <a:t>：多个容器时的索引数字，默认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zh-CN" sz="2400" dirty="0">
                <a:latin typeface="+mn-ea"/>
                <a:ea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例如，登录到</a:t>
            </a:r>
            <a:r>
              <a:rPr lang="en-US" altLang="zh-CN" sz="2400" dirty="0" err="1">
                <a:latin typeface="+mn-ea"/>
                <a:ea typeface="+mn-ea"/>
              </a:rPr>
              <a:t>nginx</a:t>
            </a:r>
            <a:r>
              <a:rPr lang="zh-CN" altLang="zh-CN" sz="2400" dirty="0">
                <a:latin typeface="+mn-ea"/>
                <a:ea typeface="+mn-ea"/>
              </a:rPr>
              <a:t>容器中的代码如下。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-compose exec </a:t>
            </a:r>
            <a:r>
              <a:rPr lang="en-US" altLang="zh-CN" sz="2400" dirty="0" err="1">
                <a:latin typeface="+mn-ea"/>
                <a:ea typeface="+mn-ea"/>
              </a:rPr>
              <a:t>nginx</a:t>
            </a:r>
            <a:r>
              <a:rPr lang="en-US" altLang="zh-CN" sz="2400" dirty="0">
                <a:latin typeface="+mn-ea"/>
                <a:ea typeface="+mn-ea"/>
              </a:rPr>
              <a:t> bash</a:t>
            </a:r>
            <a:endParaRPr lang="zh-CN" altLang="zh-CN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5934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181607" y="1365313"/>
            <a:ext cx="5405967" cy="975011"/>
          </a:xfrm>
        </p:spPr>
        <p:txBody>
          <a:bodyPr/>
          <a:lstStyle/>
          <a:p>
            <a:r>
              <a:rPr lang="zh-CN" altLang="en-US" dirty="0"/>
              <a:t>知识目标</a:t>
            </a:r>
          </a:p>
        </p:txBody>
      </p:sp>
      <p:sp>
        <p:nvSpPr>
          <p:cNvPr id="5" name="矩形 4"/>
          <p:cNvSpPr/>
          <p:nvPr/>
        </p:nvSpPr>
        <p:spPr>
          <a:xfrm>
            <a:off x="5181606" y="2583022"/>
            <a:ext cx="6718845" cy="260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800" dirty="0">
                <a:solidFill>
                  <a:schemeClr val="bg1"/>
                </a:solidFill>
                <a:latin typeface="+mn-ea"/>
                <a:ea typeface="+mn-ea"/>
              </a:rPr>
              <a:t>了解容器编排的管理方法。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800" dirty="0">
                <a:solidFill>
                  <a:schemeClr val="bg1"/>
                </a:solidFill>
                <a:latin typeface="+mn-ea"/>
                <a:ea typeface="+mn-ea"/>
              </a:rPr>
              <a:t>了解容器编排的基本使用方法。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800" dirty="0">
                <a:solidFill>
                  <a:schemeClr val="bg1"/>
                </a:solidFill>
                <a:latin typeface="+mn-ea"/>
                <a:ea typeface="+mn-ea"/>
              </a:rPr>
              <a:t>了解容器集群的管理方法。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800" dirty="0">
                <a:solidFill>
                  <a:schemeClr val="bg1"/>
                </a:solidFill>
                <a:latin typeface="+mn-ea"/>
                <a:ea typeface="+mn-ea"/>
              </a:rPr>
              <a:t>了解容器集群的基本使用方法。</a:t>
            </a:r>
          </a:p>
        </p:txBody>
      </p:sp>
    </p:spTree>
    <p:extLst>
      <p:ext uri="{BB962C8B-B14F-4D97-AF65-F5344CB8AC3E}">
        <p14:creationId xmlns:p14="http://schemas.microsoft.com/office/powerpoint/2010/main" val="361019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10</a:t>
            </a:r>
            <a:r>
              <a:rPr lang="zh-CN" altLang="zh-CN" sz="2400" dirty="0">
                <a:latin typeface="+mn-ea"/>
                <a:ea typeface="+mn-ea"/>
              </a:rPr>
              <a:t>．指定一个服务启动容器的个数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scale</a:t>
            </a:r>
            <a:r>
              <a:rPr lang="zh-CN" altLang="zh-CN" sz="2400" dirty="0">
                <a:latin typeface="+mn-ea"/>
                <a:ea typeface="+mn-ea"/>
              </a:rPr>
              <a:t>命令用于指定服务启动容器的个数，其命令格式如下。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scale [options] [SERVICE=NUM...]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例如，设置指定服务运行容器的个数，以</a:t>
            </a:r>
            <a:r>
              <a:rPr lang="en-US" altLang="zh-CN" sz="2400" dirty="0">
                <a:latin typeface="+mn-ea"/>
                <a:ea typeface="+mn-ea"/>
              </a:rPr>
              <a:t>service=</a:t>
            </a:r>
            <a:r>
              <a:rPr lang="en-US" altLang="zh-CN" sz="2400" dirty="0" err="1">
                <a:latin typeface="+mn-ea"/>
                <a:ea typeface="+mn-ea"/>
              </a:rPr>
              <a:t>num</a:t>
            </a:r>
            <a:r>
              <a:rPr lang="zh-CN" altLang="zh-CN" sz="2400" dirty="0">
                <a:latin typeface="+mn-ea"/>
                <a:ea typeface="+mn-ea"/>
              </a:rPr>
              <a:t>的形式指定。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-compose scale user=3 movie=3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85106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11</a:t>
            </a:r>
            <a:r>
              <a:rPr lang="zh-CN" altLang="zh-CN" sz="2400" dirty="0">
                <a:latin typeface="+mn-ea"/>
                <a:ea typeface="+mn-ea"/>
              </a:rPr>
              <a:t>．其他管理命令</a:t>
            </a:r>
          </a:p>
          <a:p>
            <a:pPr>
              <a:lnSpc>
                <a:spcPct val="150000"/>
              </a:lnSpc>
            </a:pPr>
            <a:r>
              <a:rPr lang="zh-CN" altLang="zh-CN" sz="2200" dirty="0">
                <a:latin typeface="+mn-ea"/>
                <a:ea typeface="+mn-ea"/>
              </a:rPr>
              <a:t>（</a:t>
            </a:r>
            <a:r>
              <a:rPr lang="en-US" altLang="zh-CN" sz="2200" dirty="0">
                <a:latin typeface="+mn-ea"/>
                <a:ea typeface="+mn-ea"/>
              </a:rPr>
              <a:t>1</a:t>
            </a:r>
            <a:r>
              <a:rPr lang="zh-CN" altLang="zh-CN" sz="2200" dirty="0">
                <a:latin typeface="+mn-ea"/>
                <a:ea typeface="+mn-ea"/>
              </a:rPr>
              <a:t>）</a:t>
            </a:r>
            <a:r>
              <a:rPr lang="en-US" altLang="zh-CN" sz="2200" dirty="0">
                <a:latin typeface="+mn-ea"/>
                <a:ea typeface="+mn-ea"/>
              </a:rPr>
              <a:t>restart</a:t>
            </a:r>
            <a:r>
              <a:rPr lang="zh-CN" altLang="zh-CN" sz="2200" dirty="0">
                <a:latin typeface="+mn-ea"/>
                <a:ea typeface="+mn-ea"/>
              </a:rPr>
              <a:t>命令用于重启服务。</a:t>
            </a:r>
          </a:p>
          <a:p>
            <a:pPr>
              <a:lnSpc>
                <a:spcPct val="150000"/>
              </a:lnSpc>
            </a:pPr>
            <a:r>
              <a:rPr lang="zh-CN" altLang="zh-CN" sz="2200" dirty="0">
                <a:latin typeface="+mn-ea"/>
                <a:ea typeface="+mn-ea"/>
              </a:rPr>
              <a:t>（</a:t>
            </a:r>
            <a:r>
              <a:rPr lang="en-US" altLang="zh-CN" sz="2200" dirty="0">
                <a:latin typeface="+mn-ea"/>
                <a:ea typeface="+mn-ea"/>
              </a:rPr>
              <a:t>2</a:t>
            </a:r>
            <a:r>
              <a:rPr lang="zh-CN" altLang="zh-CN" sz="2200" dirty="0">
                <a:latin typeface="+mn-ea"/>
                <a:ea typeface="+mn-ea"/>
              </a:rPr>
              <a:t>）</a:t>
            </a:r>
            <a:r>
              <a:rPr lang="en-US" altLang="zh-CN" sz="2200" dirty="0">
                <a:latin typeface="+mn-ea"/>
                <a:ea typeface="+mn-ea"/>
              </a:rPr>
              <a:t>kill</a:t>
            </a:r>
            <a:r>
              <a:rPr lang="zh-CN" altLang="zh-CN" sz="2200" dirty="0">
                <a:latin typeface="+mn-ea"/>
                <a:ea typeface="+mn-ea"/>
              </a:rPr>
              <a:t>命令通过发送</a:t>
            </a:r>
            <a:r>
              <a:rPr lang="en-US" altLang="zh-CN" sz="2200" dirty="0">
                <a:latin typeface="+mn-ea"/>
                <a:ea typeface="+mn-ea"/>
              </a:rPr>
              <a:t>SIGKILL</a:t>
            </a:r>
            <a:r>
              <a:rPr lang="zh-CN" altLang="zh-CN" sz="2200" dirty="0">
                <a:latin typeface="+mn-ea"/>
                <a:ea typeface="+mn-ea"/>
              </a:rPr>
              <a:t>信号来停止指定服务的容器。</a:t>
            </a:r>
          </a:p>
          <a:p>
            <a:pPr>
              <a:lnSpc>
                <a:spcPct val="150000"/>
              </a:lnSpc>
            </a:pPr>
            <a:r>
              <a:rPr lang="zh-CN" altLang="zh-CN" sz="2200" dirty="0">
                <a:latin typeface="+mn-ea"/>
                <a:ea typeface="+mn-ea"/>
              </a:rPr>
              <a:t>（</a:t>
            </a:r>
            <a:r>
              <a:rPr lang="en-US" altLang="zh-CN" sz="2200" dirty="0">
                <a:latin typeface="+mn-ea"/>
                <a:ea typeface="+mn-ea"/>
              </a:rPr>
              <a:t>3</a:t>
            </a:r>
            <a:r>
              <a:rPr lang="zh-CN" altLang="zh-CN" sz="2200" dirty="0">
                <a:latin typeface="+mn-ea"/>
                <a:ea typeface="+mn-ea"/>
              </a:rPr>
              <a:t>）</a:t>
            </a:r>
            <a:r>
              <a:rPr lang="en-US" altLang="zh-CN" sz="2200" dirty="0">
                <a:latin typeface="+mn-ea"/>
                <a:ea typeface="+mn-ea"/>
              </a:rPr>
              <a:t>pause</a:t>
            </a:r>
            <a:r>
              <a:rPr lang="zh-CN" altLang="zh-CN" sz="2200" dirty="0">
                <a:latin typeface="+mn-ea"/>
                <a:ea typeface="+mn-ea"/>
              </a:rPr>
              <a:t>命令用于挂起容器。</a:t>
            </a:r>
          </a:p>
          <a:p>
            <a:pPr>
              <a:lnSpc>
                <a:spcPct val="150000"/>
              </a:lnSpc>
            </a:pPr>
            <a:r>
              <a:rPr lang="zh-CN" altLang="zh-CN" sz="2200" dirty="0">
                <a:latin typeface="+mn-ea"/>
                <a:ea typeface="+mn-ea"/>
              </a:rPr>
              <a:t>（</a:t>
            </a:r>
            <a:r>
              <a:rPr lang="en-US" altLang="zh-CN" sz="2200" dirty="0">
                <a:latin typeface="+mn-ea"/>
                <a:ea typeface="+mn-ea"/>
              </a:rPr>
              <a:t>4</a:t>
            </a:r>
            <a:r>
              <a:rPr lang="zh-CN" altLang="zh-CN" sz="2200" dirty="0">
                <a:latin typeface="+mn-ea"/>
                <a:ea typeface="+mn-ea"/>
              </a:rPr>
              <a:t>）</a:t>
            </a:r>
            <a:r>
              <a:rPr lang="en-US" altLang="zh-CN" sz="2200" dirty="0">
                <a:latin typeface="+mn-ea"/>
                <a:ea typeface="+mn-ea"/>
              </a:rPr>
              <a:t>image</a:t>
            </a:r>
            <a:r>
              <a:rPr lang="zh-CN" altLang="zh-CN" sz="2200" dirty="0">
                <a:latin typeface="+mn-ea"/>
                <a:ea typeface="+mn-ea"/>
              </a:rPr>
              <a:t>命令用于列出本地</a:t>
            </a:r>
            <a:r>
              <a:rPr lang="en-US" altLang="zh-CN" sz="2200" dirty="0" err="1">
                <a:latin typeface="+mn-ea"/>
                <a:ea typeface="+mn-ea"/>
              </a:rPr>
              <a:t>Docker</a:t>
            </a:r>
            <a:r>
              <a:rPr lang="zh-CN" altLang="zh-CN" sz="2200" dirty="0">
                <a:latin typeface="+mn-ea"/>
                <a:ea typeface="+mn-ea"/>
              </a:rPr>
              <a:t>的镜像。</a:t>
            </a:r>
          </a:p>
          <a:p>
            <a:pPr>
              <a:lnSpc>
                <a:spcPct val="150000"/>
              </a:lnSpc>
            </a:pPr>
            <a:r>
              <a:rPr lang="zh-CN" altLang="zh-CN" sz="2200" dirty="0">
                <a:latin typeface="+mn-ea"/>
                <a:ea typeface="+mn-ea"/>
              </a:rPr>
              <a:t>（</a:t>
            </a:r>
            <a:r>
              <a:rPr lang="en-US" altLang="zh-CN" sz="2200" dirty="0">
                <a:latin typeface="+mn-ea"/>
                <a:ea typeface="+mn-ea"/>
              </a:rPr>
              <a:t>5</a:t>
            </a:r>
            <a:r>
              <a:rPr lang="zh-CN" altLang="zh-CN" sz="2200" dirty="0">
                <a:latin typeface="+mn-ea"/>
                <a:ea typeface="+mn-ea"/>
              </a:rPr>
              <a:t>）</a:t>
            </a:r>
            <a:r>
              <a:rPr lang="en-US" altLang="zh-CN" sz="2200" dirty="0">
                <a:latin typeface="+mn-ea"/>
                <a:ea typeface="+mn-ea"/>
              </a:rPr>
              <a:t>down</a:t>
            </a:r>
            <a:r>
              <a:rPr lang="zh-CN" altLang="zh-CN" sz="2200" dirty="0">
                <a:latin typeface="+mn-ea"/>
                <a:ea typeface="+mn-ea"/>
              </a:rPr>
              <a:t>命令用于停止容器和删除容器、网络、数据卷及镜像。</a:t>
            </a:r>
          </a:p>
          <a:p>
            <a:pPr>
              <a:lnSpc>
                <a:spcPct val="150000"/>
              </a:lnSpc>
            </a:pPr>
            <a:r>
              <a:rPr lang="zh-CN" altLang="zh-CN" sz="2200" dirty="0">
                <a:latin typeface="+mn-ea"/>
                <a:ea typeface="+mn-ea"/>
              </a:rPr>
              <a:t>（</a:t>
            </a:r>
            <a:r>
              <a:rPr lang="en-US" altLang="zh-CN" sz="2200" dirty="0">
                <a:latin typeface="+mn-ea"/>
                <a:ea typeface="+mn-ea"/>
              </a:rPr>
              <a:t>6</a:t>
            </a:r>
            <a:r>
              <a:rPr lang="zh-CN" altLang="zh-CN" sz="2200" dirty="0">
                <a:latin typeface="+mn-ea"/>
                <a:ea typeface="+mn-ea"/>
              </a:rPr>
              <a:t>）</a:t>
            </a:r>
            <a:r>
              <a:rPr lang="en-US" altLang="zh-CN" sz="2200" dirty="0">
                <a:latin typeface="+mn-ea"/>
                <a:ea typeface="+mn-ea"/>
              </a:rPr>
              <a:t>create</a:t>
            </a:r>
            <a:r>
              <a:rPr lang="zh-CN" altLang="zh-CN" sz="2200" dirty="0">
                <a:latin typeface="+mn-ea"/>
                <a:ea typeface="+mn-ea"/>
              </a:rPr>
              <a:t>命令用于创建一个服务。</a:t>
            </a:r>
          </a:p>
          <a:p>
            <a:pPr>
              <a:lnSpc>
                <a:spcPct val="150000"/>
              </a:lnSpc>
            </a:pPr>
            <a:r>
              <a:rPr lang="zh-CN" altLang="zh-CN" sz="2200" dirty="0">
                <a:latin typeface="+mn-ea"/>
                <a:ea typeface="+mn-ea"/>
              </a:rPr>
              <a:t>（</a:t>
            </a:r>
            <a:r>
              <a:rPr lang="en-US" altLang="zh-CN" sz="2200" dirty="0">
                <a:latin typeface="+mn-ea"/>
                <a:ea typeface="+mn-ea"/>
              </a:rPr>
              <a:t>7</a:t>
            </a:r>
            <a:r>
              <a:rPr lang="zh-CN" altLang="zh-CN" sz="2200" dirty="0">
                <a:latin typeface="+mn-ea"/>
                <a:ea typeface="+mn-ea"/>
              </a:rPr>
              <a:t>）</a:t>
            </a:r>
            <a:r>
              <a:rPr lang="en-US" altLang="zh-CN" sz="2200" dirty="0">
                <a:latin typeface="+mn-ea"/>
                <a:ea typeface="+mn-ea"/>
              </a:rPr>
              <a:t>pull</a:t>
            </a:r>
            <a:r>
              <a:rPr lang="zh-CN" altLang="zh-CN" sz="2200" dirty="0">
                <a:latin typeface="+mn-ea"/>
                <a:ea typeface="+mn-ea"/>
              </a:rPr>
              <a:t>命令用于下载镜像。</a:t>
            </a:r>
          </a:p>
          <a:p>
            <a:pPr>
              <a:lnSpc>
                <a:spcPct val="150000"/>
              </a:lnSpc>
            </a:pPr>
            <a:r>
              <a:rPr lang="zh-CN" altLang="zh-CN" sz="2200" dirty="0">
                <a:latin typeface="+mn-ea"/>
                <a:ea typeface="+mn-ea"/>
              </a:rPr>
              <a:t>（</a:t>
            </a:r>
            <a:r>
              <a:rPr lang="en-US" altLang="zh-CN" sz="2200" dirty="0">
                <a:latin typeface="+mn-ea"/>
                <a:ea typeface="+mn-ea"/>
              </a:rPr>
              <a:t>8</a:t>
            </a:r>
            <a:r>
              <a:rPr lang="zh-CN" altLang="zh-CN" sz="2200" dirty="0">
                <a:latin typeface="+mn-ea"/>
                <a:ea typeface="+mn-ea"/>
              </a:rPr>
              <a:t>）</a:t>
            </a:r>
            <a:r>
              <a:rPr lang="en-US" altLang="zh-CN" sz="2200" dirty="0">
                <a:latin typeface="+mn-ea"/>
                <a:ea typeface="+mn-ea"/>
              </a:rPr>
              <a:t>push</a:t>
            </a:r>
            <a:r>
              <a:rPr lang="zh-CN" altLang="zh-CN" sz="2200" dirty="0">
                <a:latin typeface="+mn-ea"/>
                <a:ea typeface="+mn-ea"/>
              </a:rPr>
              <a:t>命令用于推送镜像。</a:t>
            </a:r>
          </a:p>
          <a:p>
            <a:pPr>
              <a:lnSpc>
                <a:spcPct val="150000"/>
              </a:lnSpc>
            </a:pPr>
            <a:r>
              <a:rPr lang="zh-CN" altLang="zh-CN" sz="2200" dirty="0">
                <a:latin typeface="+mn-ea"/>
                <a:ea typeface="+mn-ea"/>
              </a:rPr>
              <a:t>（</a:t>
            </a:r>
            <a:r>
              <a:rPr lang="en-US" altLang="zh-CN" sz="2200" dirty="0">
                <a:latin typeface="+mn-ea"/>
                <a:ea typeface="+mn-ea"/>
              </a:rPr>
              <a:t>9</a:t>
            </a:r>
            <a:r>
              <a:rPr lang="zh-CN" altLang="zh-CN" sz="2200" dirty="0">
                <a:latin typeface="+mn-ea"/>
                <a:ea typeface="+mn-ea"/>
              </a:rPr>
              <a:t>）</a:t>
            </a:r>
            <a:r>
              <a:rPr lang="en-US" altLang="zh-CN" sz="2200" dirty="0">
                <a:latin typeface="+mn-ea"/>
                <a:ea typeface="+mn-ea"/>
              </a:rPr>
              <a:t>help</a:t>
            </a:r>
            <a:r>
              <a:rPr lang="zh-CN" altLang="zh-CN" sz="2200" dirty="0">
                <a:latin typeface="+mn-ea"/>
                <a:ea typeface="+mn-ea"/>
              </a:rPr>
              <a:t>命令用于查看帮助信息。</a:t>
            </a:r>
            <a:endParaRPr lang="en-US" altLang="zh-CN" sz="22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10947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5.1.3 </a:t>
            </a:r>
            <a:r>
              <a:rPr lang="en-US" altLang="zh-CN" sz="2400" dirty="0" err="1">
                <a:latin typeface="+mn-ea"/>
                <a:ea typeface="+mn-ea"/>
              </a:rPr>
              <a:t>docker-compose.yml</a:t>
            </a:r>
            <a:r>
              <a:rPr lang="zh-CN" altLang="en-US" sz="2400" dirty="0">
                <a:latin typeface="+mn-ea"/>
                <a:ea typeface="+mn-ea"/>
              </a:rPr>
              <a:t>文件</a:t>
            </a:r>
            <a:endParaRPr lang="en-US" altLang="zh-CN" sz="2400" dirty="0">
              <a:latin typeface="+mn-ea"/>
              <a:ea typeface="+mn-ea"/>
            </a:endParaRPr>
          </a:p>
          <a:p>
            <a:pPr indent="457200" algn="just" fontAlgn="ctr">
              <a:lnSpc>
                <a:spcPct val="150000"/>
              </a:lnSpc>
            </a:pPr>
            <a:r>
              <a:rPr lang="en-US" altLang="zh-CN" sz="2400" dirty="0" err="1">
                <a:latin typeface="+mn-ea"/>
                <a:ea typeface="+mn-ea"/>
              </a:rPr>
              <a:t>docker-compose.yml</a:t>
            </a:r>
            <a:r>
              <a:rPr lang="zh-CN" altLang="zh-CN" sz="2400" dirty="0">
                <a:latin typeface="+mn-ea"/>
                <a:ea typeface="+mn-ea"/>
              </a:rPr>
              <a:t>文件包含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version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services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networks</a:t>
            </a:r>
            <a:r>
              <a:rPr lang="zh-CN" altLang="zh-CN" sz="2400" dirty="0">
                <a:latin typeface="+mn-ea"/>
                <a:ea typeface="+mn-ea"/>
              </a:rPr>
              <a:t>三部分，其中，</a:t>
            </a:r>
            <a:r>
              <a:rPr lang="en-US" altLang="zh-CN" sz="2400" dirty="0">
                <a:latin typeface="+mn-ea"/>
                <a:ea typeface="+mn-ea"/>
              </a:rPr>
              <a:t>services</a:t>
            </a:r>
            <a:r>
              <a:rPr lang="zh-CN" altLang="zh-CN" sz="2400" dirty="0">
                <a:latin typeface="+mn-ea"/>
                <a:ea typeface="+mn-ea"/>
              </a:rPr>
              <a:t>和</a:t>
            </a:r>
            <a:r>
              <a:rPr lang="en-US" altLang="zh-CN" sz="2400" dirty="0">
                <a:latin typeface="+mn-ea"/>
                <a:ea typeface="+mn-ea"/>
              </a:rPr>
              <a:t>networks</a:t>
            </a:r>
            <a:r>
              <a:rPr lang="zh-CN" altLang="zh-CN" sz="2400" dirty="0">
                <a:latin typeface="+mn-ea"/>
                <a:ea typeface="+mn-ea"/>
              </a:rPr>
              <a:t>是关键部分。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34337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常见的</a:t>
            </a:r>
            <a:r>
              <a:rPr lang="en-US" altLang="zh-CN" sz="2400" dirty="0">
                <a:latin typeface="+mn-ea"/>
                <a:ea typeface="+mn-ea"/>
              </a:rPr>
              <a:t>services</a:t>
            </a:r>
            <a:r>
              <a:rPr lang="zh-CN" altLang="zh-CN" sz="2400" dirty="0">
                <a:latin typeface="+mn-ea"/>
                <a:ea typeface="+mn-ea"/>
              </a:rPr>
              <a:t>书写规则如下。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zh-CN" sz="2400" dirty="0">
                <a:latin typeface="+mn-ea"/>
                <a:ea typeface="+mn-ea"/>
              </a:rPr>
              <a:t>．</a:t>
            </a:r>
            <a:r>
              <a:rPr lang="en-US" altLang="zh-CN" sz="2400" dirty="0">
                <a:latin typeface="+mn-ea"/>
                <a:ea typeface="+mn-ea"/>
              </a:rPr>
              <a:t>image</a:t>
            </a:r>
            <a:r>
              <a:rPr lang="zh-CN" altLang="zh-CN" sz="2400" dirty="0">
                <a:latin typeface="+mn-ea"/>
                <a:ea typeface="+mn-ea"/>
              </a:rPr>
              <a:t>标签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image</a:t>
            </a:r>
            <a:r>
              <a:rPr lang="zh-CN" altLang="zh-CN" sz="2400" dirty="0">
                <a:latin typeface="+mn-ea"/>
                <a:ea typeface="+mn-ea"/>
              </a:rPr>
              <a:t>标签用于指定基础镜像。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services: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	      web: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                    </a:t>
            </a:r>
            <a:r>
              <a:rPr lang="en-US" altLang="zh-CN" sz="2400" err="1">
                <a:solidFill>
                  <a:srgbClr val="FF0000"/>
                </a:solidFill>
                <a:latin typeface="+mn-ea"/>
                <a:ea typeface="+mn-ea"/>
              </a:rPr>
              <a:t>image</a:t>
            </a: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: nginx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在</a:t>
            </a:r>
            <a:r>
              <a:rPr lang="en-US" altLang="zh-CN" sz="2400" dirty="0">
                <a:latin typeface="+mn-ea"/>
                <a:ea typeface="+mn-ea"/>
              </a:rPr>
              <a:t>services</a:t>
            </a:r>
            <a:r>
              <a:rPr lang="zh-CN" altLang="zh-CN" sz="2400" dirty="0">
                <a:latin typeface="+mn-ea"/>
                <a:ea typeface="+mn-ea"/>
              </a:rPr>
              <a:t>标签下的</a:t>
            </a:r>
            <a:r>
              <a:rPr lang="en-US" altLang="zh-CN" sz="2400" dirty="0">
                <a:latin typeface="+mn-ea"/>
                <a:ea typeface="+mn-ea"/>
              </a:rPr>
              <a:t>web</a:t>
            </a:r>
            <a:r>
              <a:rPr lang="zh-CN" altLang="zh-CN" sz="2400" dirty="0">
                <a:latin typeface="+mn-ea"/>
                <a:ea typeface="+mn-ea"/>
              </a:rPr>
              <a:t>为第二级标签，标签名可由用户自定义，它也是服务名称。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image</a:t>
            </a:r>
            <a:r>
              <a:rPr lang="zh-CN" altLang="zh-CN" sz="2400" dirty="0">
                <a:latin typeface="+mn-ea"/>
                <a:ea typeface="+mn-ea"/>
              </a:rPr>
              <a:t>可以指定服务的镜像名称或镜像</a:t>
            </a:r>
            <a:r>
              <a:rPr lang="en-US" altLang="zh-CN" sz="2400" dirty="0">
                <a:latin typeface="+mn-ea"/>
                <a:ea typeface="+mn-ea"/>
              </a:rPr>
              <a:t>ID</a:t>
            </a:r>
            <a:r>
              <a:rPr lang="zh-CN" altLang="zh-CN" sz="2400" dirty="0">
                <a:latin typeface="+mn-ea"/>
                <a:ea typeface="+mn-ea"/>
              </a:rPr>
              <a:t>，如果镜像在本地不存在，则</a:t>
            </a:r>
            <a:r>
              <a:rPr lang="en-US" altLang="zh-CN" sz="2400" dirty="0">
                <a:latin typeface="+mn-ea"/>
                <a:ea typeface="+mn-ea"/>
              </a:rPr>
              <a:t>Compose</a:t>
            </a:r>
            <a:r>
              <a:rPr lang="zh-CN" altLang="zh-CN" sz="2400" dirty="0">
                <a:latin typeface="+mn-ea"/>
                <a:ea typeface="+mn-ea"/>
              </a:rPr>
              <a:t>会尝试获取这个镜像。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96185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zh-CN" sz="2400" dirty="0">
                <a:latin typeface="+mn-ea"/>
                <a:ea typeface="+mn-ea"/>
              </a:rPr>
              <a:t>．</a:t>
            </a:r>
            <a:r>
              <a:rPr lang="en-US" altLang="zh-CN" sz="2400" dirty="0">
                <a:latin typeface="+mn-ea"/>
                <a:ea typeface="+mn-ea"/>
              </a:rPr>
              <a:t>build</a:t>
            </a:r>
            <a:r>
              <a:rPr lang="zh-CN" altLang="zh-CN" sz="2400" dirty="0">
                <a:latin typeface="+mn-ea"/>
                <a:ea typeface="+mn-ea"/>
              </a:rPr>
              <a:t>标签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     build</a:t>
            </a:r>
            <a:r>
              <a:rPr lang="zh-CN" altLang="zh-CN" sz="2400" dirty="0">
                <a:latin typeface="+mn-ea"/>
                <a:ea typeface="+mn-ea"/>
              </a:rPr>
              <a:t>标签用于指定</a:t>
            </a:r>
            <a:r>
              <a:rPr lang="en-US" altLang="zh-CN" sz="2400" dirty="0" err="1">
                <a:latin typeface="+mn-ea"/>
                <a:ea typeface="+mn-ea"/>
              </a:rPr>
              <a:t>Dockerfile</a:t>
            </a:r>
            <a:r>
              <a:rPr lang="zh-CN" altLang="zh-CN" sz="2400" dirty="0">
                <a:latin typeface="+mn-ea"/>
                <a:ea typeface="+mn-ea"/>
              </a:rPr>
              <a:t>所在文件夹的路径。该值可以是一个路径，也可以是一个对象。</a:t>
            </a:r>
            <a:r>
              <a:rPr lang="en-US" altLang="zh-CN" sz="2400" dirty="0">
                <a:latin typeface="+mn-ea"/>
                <a:ea typeface="+mn-ea"/>
              </a:rPr>
              <a:t>Compose</a:t>
            </a:r>
            <a:r>
              <a:rPr lang="zh-CN" altLang="zh-CN" sz="2400" dirty="0">
                <a:latin typeface="+mn-ea"/>
                <a:ea typeface="+mn-ea"/>
              </a:rPr>
              <a:t>会利用它自动构建镜像，并使用构建的镜像启动容器。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build: /path/to/build/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dir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也可以使用相对路径，即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build: ./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dir</a:t>
            </a:r>
            <a:endParaRPr lang="en-US" altLang="zh-CN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87610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524001"/>
            <a:ext cx="1169572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可以设置上下文根目录，并以该目录指定</a:t>
            </a:r>
            <a:r>
              <a:rPr lang="en-US" altLang="zh-CN" sz="2400" dirty="0" err="1">
                <a:latin typeface="+mn-ea"/>
                <a:ea typeface="+mn-ea"/>
              </a:rPr>
              <a:t>Dockerfile</a:t>
            </a:r>
            <a:r>
              <a:rPr lang="zh-CN" altLang="zh-CN" sz="2400" dirty="0">
                <a:latin typeface="+mn-ea"/>
                <a:ea typeface="+mn-ea"/>
              </a:rPr>
              <a:t>。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build:</a:t>
            </a:r>
            <a:endParaRPr lang="zh-CN" altLang="zh-CN" sz="20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  context: ../</a:t>
            </a:r>
            <a:endParaRPr lang="zh-CN" altLang="zh-CN" sz="20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  <a:ea typeface="+mn-ea"/>
              </a:rPr>
              <a:t>dockerfile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: path/of/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  <a:ea typeface="+mn-ea"/>
              </a:rPr>
              <a:t>Dockerfile</a:t>
            </a:r>
            <a:endParaRPr lang="zh-CN" altLang="zh-CN" sz="20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可指定</a:t>
            </a:r>
            <a:r>
              <a:rPr lang="en-US" altLang="zh-CN" sz="2400" dirty="0" err="1">
                <a:latin typeface="+mn-ea"/>
                <a:ea typeface="+mn-ea"/>
              </a:rPr>
              <a:t>arg</a:t>
            </a:r>
            <a:r>
              <a:rPr lang="zh-CN" altLang="zh-CN" sz="2400" dirty="0">
                <a:latin typeface="+mn-ea"/>
                <a:ea typeface="+mn-ea"/>
              </a:rPr>
              <a:t>标签，与</a:t>
            </a:r>
            <a:r>
              <a:rPr lang="en-US" altLang="zh-CN" sz="2400" dirty="0" err="1">
                <a:latin typeface="+mn-ea"/>
                <a:ea typeface="+mn-ea"/>
              </a:rPr>
              <a:t>Dockerfile</a:t>
            </a:r>
            <a:r>
              <a:rPr lang="zh-CN" altLang="zh-CN" sz="2400" dirty="0">
                <a:latin typeface="+mn-ea"/>
                <a:ea typeface="+mn-ea"/>
              </a:rPr>
              <a:t>中的</a:t>
            </a:r>
            <a:r>
              <a:rPr lang="en-US" altLang="zh-CN" sz="2400" dirty="0">
                <a:latin typeface="+mn-ea"/>
                <a:ea typeface="+mn-ea"/>
              </a:rPr>
              <a:t>ARG</a:t>
            </a:r>
            <a:r>
              <a:rPr lang="zh-CN" altLang="zh-CN" sz="2400" dirty="0">
                <a:latin typeface="+mn-ea"/>
                <a:ea typeface="+mn-ea"/>
              </a:rPr>
              <a:t>指令一样，</a:t>
            </a:r>
            <a:r>
              <a:rPr lang="en-US" altLang="zh-CN" sz="2400" dirty="0" err="1">
                <a:latin typeface="+mn-ea"/>
                <a:ea typeface="+mn-ea"/>
              </a:rPr>
              <a:t>arg</a:t>
            </a:r>
            <a:r>
              <a:rPr lang="zh-CN" altLang="zh-CN" sz="2400" dirty="0">
                <a:latin typeface="+mn-ea"/>
                <a:ea typeface="+mn-ea"/>
              </a:rPr>
              <a:t>标签可以在构建过程中指定环境变量，并在构建成功后取消。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build:</a:t>
            </a:r>
            <a:endParaRPr lang="zh-CN" altLang="zh-CN" sz="20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      context: ./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  <a:ea typeface="+mn-ea"/>
              </a:rPr>
              <a:t>dir</a:t>
            </a:r>
            <a:endParaRPr lang="zh-CN" altLang="zh-CN" sz="20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      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  <a:ea typeface="+mn-ea"/>
              </a:rPr>
              <a:t>dockerfile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  <a:ea typeface="+mn-ea"/>
              </a:rPr>
              <a:t>Dockerfile</a:t>
            </a:r>
            <a:endParaRPr lang="zh-CN" altLang="zh-CN" sz="20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      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  <a:ea typeface="+mn-ea"/>
              </a:rPr>
              <a:t>args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endParaRPr lang="zh-CN" altLang="zh-CN" sz="20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          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  <a:ea typeface="+mn-ea"/>
              </a:rPr>
              <a:t>buildno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: 1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93942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zh-CN" sz="2400" dirty="0">
                <a:latin typeface="+mn-ea"/>
                <a:ea typeface="+mn-ea"/>
              </a:rPr>
              <a:t>．</a:t>
            </a:r>
            <a:r>
              <a:rPr lang="en-US" altLang="zh-CN" sz="2400" dirty="0">
                <a:latin typeface="+mn-ea"/>
                <a:ea typeface="+mn-ea"/>
              </a:rPr>
              <a:t>command</a:t>
            </a:r>
            <a:r>
              <a:rPr lang="zh-CN" altLang="zh-CN" sz="2400" dirty="0">
                <a:latin typeface="+mn-ea"/>
                <a:ea typeface="+mn-ea"/>
              </a:rPr>
              <a:t>标签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command</a:t>
            </a:r>
            <a:r>
              <a:rPr lang="zh-CN" altLang="zh-CN" sz="2400" dirty="0">
                <a:latin typeface="+mn-ea"/>
                <a:ea typeface="+mn-ea"/>
              </a:rPr>
              <a:t>标签用于覆盖容器启动后默认执行的命令。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command: bundle exec thin -p 3000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也可以写为类似</a:t>
            </a:r>
            <a:r>
              <a:rPr lang="en-US" altLang="zh-CN" sz="2400" dirty="0" err="1">
                <a:latin typeface="+mn-ea"/>
                <a:ea typeface="+mn-ea"/>
              </a:rPr>
              <a:t>Dockerfile</a:t>
            </a:r>
            <a:r>
              <a:rPr lang="zh-CN" altLang="zh-CN" sz="2400" dirty="0">
                <a:latin typeface="+mn-ea"/>
                <a:ea typeface="+mn-ea"/>
              </a:rPr>
              <a:t>中的格式，例如：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command: [bundle, exec, thin, -p, 3000]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43246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zh-CN" sz="2400" dirty="0">
                <a:latin typeface="+mn-ea"/>
                <a:ea typeface="+mn-ea"/>
              </a:rPr>
              <a:t>．</a:t>
            </a:r>
            <a:r>
              <a:rPr lang="en-US" altLang="zh-CN" sz="2400" dirty="0" err="1">
                <a:latin typeface="+mn-ea"/>
                <a:ea typeface="+mn-ea"/>
              </a:rPr>
              <a:t>dns</a:t>
            </a:r>
            <a:r>
              <a:rPr lang="zh-CN" altLang="zh-CN" sz="2400" dirty="0">
                <a:latin typeface="+mn-ea"/>
                <a:ea typeface="+mn-ea"/>
              </a:rPr>
              <a:t>标签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+mn-ea"/>
                <a:ea typeface="+mn-ea"/>
              </a:rPr>
              <a:t>dns</a:t>
            </a:r>
            <a:r>
              <a:rPr lang="zh-CN" altLang="zh-CN" sz="2400" dirty="0">
                <a:latin typeface="+mn-ea"/>
                <a:ea typeface="+mn-ea"/>
              </a:rPr>
              <a:t>标签用于配置</a:t>
            </a:r>
            <a:r>
              <a:rPr lang="en-US" altLang="zh-CN" sz="2400" dirty="0">
                <a:latin typeface="+mn-ea"/>
                <a:ea typeface="+mn-ea"/>
              </a:rPr>
              <a:t>DNS</a:t>
            </a:r>
            <a:r>
              <a:rPr lang="zh-CN" altLang="zh-CN" sz="2400" dirty="0">
                <a:latin typeface="+mn-ea"/>
                <a:ea typeface="+mn-ea"/>
              </a:rPr>
              <a:t>服务器，其可以是一个具体值。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	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dns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: 114.114.114.114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也可以是一个列表。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dns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    - 114.114.114.114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    - 115.115.115.115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2787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5</a:t>
            </a:r>
            <a:r>
              <a:rPr lang="zh-CN" altLang="zh-CN" sz="2400" dirty="0">
                <a:latin typeface="+mn-ea"/>
                <a:ea typeface="+mn-ea"/>
              </a:rPr>
              <a:t>．</a:t>
            </a:r>
            <a:r>
              <a:rPr lang="en-US" altLang="zh-CN" sz="2400" dirty="0">
                <a:latin typeface="+mn-ea"/>
                <a:ea typeface="+mn-ea"/>
              </a:rPr>
              <a:t>environment</a:t>
            </a:r>
            <a:r>
              <a:rPr lang="zh-CN" altLang="zh-CN" sz="2400" dirty="0">
                <a:latin typeface="+mn-ea"/>
                <a:ea typeface="+mn-ea"/>
              </a:rPr>
              <a:t>标签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environment</a:t>
            </a:r>
            <a:r>
              <a:rPr lang="zh-CN" altLang="zh-CN" sz="2400" dirty="0">
                <a:latin typeface="+mn-ea"/>
                <a:ea typeface="+mn-ea"/>
              </a:rPr>
              <a:t>标签用于设置镜像变量，与</a:t>
            </a:r>
            <a:r>
              <a:rPr lang="en-US" altLang="zh-CN" sz="2400" dirty="0" err="1">
                <a:latin typeface="+mn-ea"/>
                <a:ea typeface="+mn-ea"/>
              </a:rPr>
              <a:t>arg</a:t>
            </a:r>
            <a:r>
              <a:rPr lang="zh-CN" altLang="zh-CN" sz="2400" dirty="0">
                <a:latin typeface="+mn-ea"/>
                <a:ea typeface="+mn-ea"/>
              </a:rPr>
              <a:t>标签不同的是，</a:t>
            </a:r>
            <a:r>
              <a:rPr lang="en-US" altLang="zh-CN" sz="2400" dirty="0" err="1">
                <a:latin typeface="+mn-ea"/>
                <a:ea typeface="+mn-ea"/>
              </a:rPr>
              <a:t>arg</a:t>
            </a:r>
            <a:r>
              <a:rPr lang="zh-CN" altLang="zh-CN" sz="2400" dirty="0">
                <a:latin typeface="+mn-ea"/>
                <a:ea typeface="+mn-ea"/>
              </a:rPr>
              <a:t>标签设置的变量仅用于构建过程中，而</a:t>
            </a:r>
            <a:r>
              <a:rPr lang="en-US" altLang="zh-CN" sz="2400" dirty="0">
                <a:latin typeface="+mn-ea"/>
                <a:ea typeface="+mn-ea"/>
              </a:rPr>
              <a:t>environment</a:t>
            </a:r>
            <a:r>
              <a:rPr lang="zh-CN" altLang="zh-CN" sz="2400" dirty="0">
                <a:latin typeface="+mn-ea"/>
                <a:ea typeface="+mn-ea"/>
              </a:rPr>
              <a:t>标签设置的变量会一直保存在镜像和容器中。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environment: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 RACK_ENV: development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 SHOW: 'true'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 SESSION_SECRET: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10978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或者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environment: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 - RACK_ENV=development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 - SHOW=true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 - SESSION_SECRET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5423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181607" y="1365313"/>
            <a:ext cx="5405967" cy="975011"/>
          </a:xfrm>
        </p:spPr>
        <p:txBody>
          <a:bodyPr/>
          <a:lstStyle/>
          <a:p>
            <a:r>
              <a:rPr lang="zh-CN" altLang="en-US" dirty="0"/>
              <a:t>能力目标</a:t>
            </a:r>
          </a:p>
        </p:txBody>
      </p:sp>
      <p:sp>
        <p:nvSpPr>
          <p:cNvPr id="5" name="矩形 4"/>
          <p:cNvSpPr/>
          <p:nvPr/>
        </p:nvSpPr>
        <p:spPr>
          <a:xfrm>
            <a:off x="5181606" y="2583022"/>
            <a:ext cx="7010394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800" dirty="0">
                <a:solidFill>
                  <a:schemeClr val="bg1"/>
                </a:solidFill>
                <a:latin typeface="+mn-ea"/>
                <a:ea typeface="+mn-ea"/>
              </a:rPr>
              <a:t>掌握</a:t>
            </a:r>
            <a:r>
              <a:rPr lang="en-US" altLang="zh-CN" sz="2800" dirty="0">
                <a:solidFill>
                  <a:schemeClr val="bg1"/>
                </a:solidFill>
                <a:latin typeface="+mn-ea"/>
                <a:ea typeface="+mn-ea"/>
              </a:rPr>
              <a:t>Compose</a:t>
            </a:r>
            <a:r>
              <a:rPr lang="zh-CN" altLang="zh-CN" sz="2800" dirty="0">
                <a:solidFill>
                  <a:schemeClr val="bg1"/>
                </a:solidFill>
                <a:latin typeface="+mn-ea"/>
                <a:ea typeface="+mn-ea"/>
              </a:rPr>
              <a:t>编排工具的使用方法。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sz="2800" dirty="0">
                <a:solidFill>
                  <a:schemeClr val="bg1"/>
                </a:solidFill>
                <a:latin typeface="+mn-ea"/>
                <a:ea typeface="+mn-ea"/>
              </a:rPr>
              <a:t>掌握</a:t>
            </a:r>
            <a:r>
              <a:rPr lang="en-US" altLang="zh-CN" sz="2800" dirty="0">
                <a:solidFill>
                  <a:schemeClr val="bg1"/>
                </a:solidFill>
                <a:latin typeface="+mn-ea"/>
                <a:ea typeface="+mn-ea"/>
              </a:rPr>
              <a:t>Swarm</a:t>
            </a:r>
            <a:r>
              <a:rPr lang="zh-CN" altLang="zh-CN" sz="2800" dirty="0">
                <a:solidFill>
                  <a:schemeClr val="bg1"/>
                </a:solidFill>
                <a:latin typeface="+mn-ea"/>
                <a:ea typeface="+mn-ea"/>
              </a:rPr>
              <a:t>编排工具的使用方法</a:t>
            </a:r>
            <a:endParaRPr lang="zh-CN" altLang="zh-CN" sz="2800" kern="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5659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856749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6</a:t>
            </a:r>
            <a:r>
              <a:rPr lang="zh-CN" altLang="zh-CN" sz="2400" dirty="0">
                <a:latin typeface="+mn-ea"/>
                <a:ea typeface="+mn-ea"/>
              </a:rPr>
              <a:t>．</a:t>
            </a:r>
            <a:r>
              <a:rPr lang="en-US" altLang="zh-CN" sz="2400" dirty="0" err="1">
                <a:latin typeface="+mn-ea"/>
                <a:ea typeface="+mn-ea"/>
              </a:rPr>
              <a:t>env_file</a:t>
            </a:r>
            <a:r>
              <a:rPr lang="zh-CN" altLang="zh-CN" sz="2400" dirty="0">
                <a:latin typeface="+mn-ea"/>
                <a:ea typeface="+mn-ea"/>
              </a:rPr>
              <a:t>标签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+mn-ea"/>
                <a:ea typeface="+mn-ea"/>
              </a:rPr>
              <a:t>env_file</a:t>
            </a:r>
            <a:r>
              <a:rPr lang="zh-CN" altLang="zh-CN" sz="2400" dirty="0">
                <a:latin typeface="+mn-ea"/>
                <a:ea typeface="+mn-ea"/>
              </a:rPr>
              <a:t>标签用于设置从</a:t>
            </a:r>
            <a:r>
              <a:rPr lang="en-US" altLang="zh-CN" sz="2400" dirty="0" err="1">
                <a:latin typeface="+mn-ea"/>
                <a:ea typeface="+mn-ea"/>
              </a:rPr>
              <a:t>env</a:t>
            </a:r>
            <a:r>
              <a:rPr lang="zh-CN" altLang="zh-CN" sz="2400" dirty="0">
                <a:latin typeface="+mn-ea"/>
                <a:ea typeface="+mn-ea"/>
              </a:rPr>
              <a:t>文件中获取的环境变量，可以指定一个文件路径或路径列表，其优先级低于</a:t>
            </a:r>
            <a:r>
              <a:rPr lang="en-US" altLang="zh-CN" sz="2400" dirty="0">
                <a:latin typeface="+mn-ea"/>
                <a:ea typeface="+mn-ea"/>
              </a:rPr>
              <a:t>environment</a:t>
            </a:r>
            <a:r>
              <a:rPr lang="zh-CN" altLang="zh-CN" sz="2400" dirty="0">
                <a:latin typeface="+mn-ea"/>
                <a:ea typeface="+mn-ea"/>
              </a:rPr>
              <a:t>指定的环境变量，即当其设置的变量名称与</a:t>
            </a:r>
            <a:r>
              <a:rPr lang="en-US" altLang="zh-CN" sz="2400" dirty="0">
                <a:latin typeface="+mn-ea"/>
                <a:ea typeface="+mn-ea"/>
              </a:rPr>
              <a:t>environment</a:t>
            </a:r>
            <a:r>
              <a:rPr lang="zh-CN" altLang="zh-CN" sz="2400" dirty="0">
                <a:latin typeface="+mn-ea"/>
                <a:ea typeface="+mn-ea"/>
              </a:rPr>
              <a:t>标签设置的变量名称冲突时，以</a:t>
            </a:r>
            <a:r>
              <a:rPr lang="en-US" altLang="zh-CN" sz="2400" dirty="0">
                <a:latin typeface="+mn-ea"/>
                <a:ea typeface="+mn-ea"/>
              </a:rPr>
              <a:t>environment</a:t>
            </a:r>
            <a:r>
              <a:rPr lang="zh-CN" altLang="zh-CN" sz="2400" dirty="0">
                <a:latin typeface="+mn-ea"/>
                <a:ea typeface="+mn-ea"/>
              </a:rPr>
              <a:t>标签设置的变量名称为主。</a:t>
            </a:r>
          </a:p>
          <a:p>
            <a:pPr lvl="2">
              <a:lnSpc>
                <a:spcPct val="150000"/>
              </a:lnSpc>
            </a:pPr>
            <a:r>
              <a:rPr lang="en-US" altLang="zh-CN" sz="2200" dirty="0" err="1">
                <a:solidFill>
                  <a:srgbClr val="FF0000"/>
                </a:solidFill>
                <a:latin typeface="+mn-ea"/>
                <a:ea typeface="+mn-ea"/>
              </a:rPr>
              <a:t>env_file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</a:rPr>
              <a:t>: .</a:t>
            </a:r>
            <a:r>
              <a:rPr lang="en-US" altLang="zh-CN" sz="2200" dirty="0" err="1">
                <a:solidFill>
                  <a:srgbClr val="FF0000"/>
                </a:solidFill>
                <a:latin typeface="+mn-ea"/>
                <a:ea typeface="+mn-ea"/>
              </a:rPr>
              <a:t>env</a:t>
            </a:r>
            <a:endParaRPr lang="zh-CN" altLang="zh-CN" sz="22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可以根据</a:t>
            </a:r>
            <a:r>
              <a:rPr lang="en-US" altLang="zh-CN" sz="2400" dirty="0" err="1">
                <a:latin typeface="+mn-ea"/>
                <a:ea typeface="+mn-ea"/>
              </a:rPr>
              <a:t>docker-compose.yml</a:t>
            </a:r>
            <a:r>
              <a:rPr lang="zh-CN" altLang="zh-CN" sz="2400" dirty="0">
                <a:latin typeface="+mn-ea"/>
                <a:ea typeface="+mn-ea"/>
              </a:rPr>
              <a:t>设置路径列表。</a:t>
            </a:r>
          </a:p>
          <a:p>
            <a:pPr lvl="2">
              <a:lnSpc>
                <a:spcPct val="150000"/>
              </a:lnSpc>
            </a:pPr>
            <a:r>
              <a:rPr lang="en-US" altLang="zh-CN" sz="2200" dirty="0" err="1">
                <a:solidFill>
                  <a:srgbClr val="FF0000"/>
                </a:solidFill>
                <a:latin typeface="+mn-ea"/>
                <a:ea typeface="+mn-ea"/>
              </a:rPr>
              <a:t>env_file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endParaRPr lang="zh-CN" altLang="zh-CN" sz="22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</a:rPr>
              <a:t>  - ./</a:t>
            </a:r>
            <a:r>
              <a:rPr lang="en-US" altLang="zh-CN" sz="2200" dirty="0" err="1">
                <a:solidFill>
                  <a:srgbClr val="FF0000"/>
                </a:solidFill>
                <a:latin typeface="+mn-ea"/>
                <a:ea typeface="+mn-ea"/>
              </a:rPr>
              <a:t>common.env</a:t>
            </a:r>
            <a:endParaRPr lang="zh-CN" altLang="zh-CN" sz="22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</a:rPr>
              <a:t>  - ./apps/</a:t>
            </a:r>
            <a:r>
              <a:rPr lang="en-US" altLang="zh-CN" sz="2200" dirty="0" err="1">
                <a:solidFill>
                  <a:srgbClr val="FF0000"/>
                </a:solidFill>
                <a:latin typeface="+mn-ea"/>
                <a:ea typeface="+mn-ea"/>
              </a:rPr>
              <a:t>web.env</a:t>
            </a:r>
            <a:endParaRPr lang="zh-CN" altLang="zh-CN" sz="22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+mn-ea"/>
                <a:ea typeface="+mn-ea"/>
              </a:rPr>
              <a:t>  - /opt/</a:t>
            </a:r>
            <a:r>
              <a:rPr lang="en-US" altLang="zh-CN" sz="2200" dirty="0" err="1">
                <a:solidFill>
                  <a:srgbClr val="FF0000"/>
                </a:solidFill>
                <a:latin typeface="+mn-ea"/>
                <a:ea typeface="+mn-ea"/>
              </a:rPr>
              <a:t>secrets.env</a:t>
            </a:r>
            <a:endParaRPr lang="en-US" altLang="zh-CN" sz="2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84978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7</a:t>
            </a:r>
            <a:r>
              <a:rPr lang="zh-CN" altLang="zh-CN" sz="2400" dirty="0">
                <a:latin typeface="+mn-ea"/>
                <a:ea typeface="+mn-ea"/>
              </a:rPr>
              <a:t>．</a:t>
            </a:r>
            <a:r>
              <a:rPr lang="en-US" altLang="zh-CN" sz="2400" dirty="0">
                <a:latin typeface="+mn-ea"/>
                <a:ea typeface="+mn-ea"/>
              </a:rPr>
              <a:t>expose</a:t>
            </a:r>
            <a:r>
              <a:rPr lang="zh-CN" altLang="zh-CN" sz="2400" dirty="0">
                <a:latin typeface="+mn-ea"/>
                <a:ea typeface="+mn-ea"/>
              </a:rPr>
              <a:t>标签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expose</a:t>
            </a:r>
            <a:r>
              <a:rPr lang="zh-CN" altLang="zh-CN" sz="2400" dirty="0">
                <a:latin typeface="+mn-ea"/>
                <a:ea typeface="+mn-ea"/>
              </a:rPr>
              <a:t>标签用于设置暴露端口，只将端口暴露给连接的服务，而不暴露给主机。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expose: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- "8000"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- "8010"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33426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8</a:t>
            </a:r>
            <a:r>
              <a:rPr lang="zh-CN" altLang="zh-CN" sz="2400" dirty="0">
                <a:latin typeface="+mn-ea"/>
                <a:ea typeface="+mn-ea"/>
              </a:rPr>
              <a:t>．</a:t>
            </a:r>
            <a:r>
              <a:rPr lang="en-US" altLang="zh-CN" sz="2400" dirty="0">
                <a:latin typeface="+mn-ea"/>
                <a:ea typeface="+mn-ea"/>
              </a:rPr>
              <a:t>port</a:t>
            </a:r>
            <a:r>
              <a:rPr lang="zh-CN" altLang="zh-CN" sz="2400" dirty="0">
                <a:latin typeface="+mn-ea"/>
                <a:ea typeface="+mn-ea"/>
              </a:rPr>
              <a:t>标签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port</a:t>
            </a:r>
            <a:r>
              <a:rPr lang="zh-CN" altLang="zh-CN" sz="2400" dirty="0">
                <a:latin typeface="+mn-ea"/>
                <a:ea typeface="+mn-ea"/>
              </a:rPr>
              <a:t>标签用于对外暴露端口定义，使用</a:t>
            </a:r>
            <a:r>
              <a:rPr lang="en-US" altLang="zh-CN" sz="2400" dirty="0" err="1">
                <a:latin typeface="+mn-ea"/>
                <a:ea typeface="+mn-ea"/>
              </a:rPr>
              <a:t>host:container</a:t>
            </a:r>
            <a:r>
              <a:rPr lang="zh-CN" altLang="zh-CN" sz="2400" dirty="0">
                <a:latin typeface="+mn-ea"/>
                <a:ea typeface="+mn-ea"/>
              </a:rPr>
              <a:t>格式，或者只指定容器的端口号，宿主机会随机映射端口。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ports: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 - "3000"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 - "8763:8763"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 - "8763:8763"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456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9</a:t>
            </a:r>
            <a:r>
              <a:rPr lang="zh-CN" altLang="zh-CN" sz="2400" dirty="0">
                <a:latin typeface="+mn-ea"/>
                <a:ea typeface="+mn-ea"/>
              </a:rPr>
              <a:t>．</a:t>
            </a:r>
            <a:r>
              <a:rPr lang="en-US" altLang="zh-CN" sz="2400" dirty="0" err="1">
                <a:latin typeface="+mn-ea"/>
                <a:ea typeface="+mn-ea"/>
              </a:rPr>
              <a:t>network_mode</a:t>
            </a:r>
            <a:r>
              <a:rPr lang="zh-CN" altLang="zh-CN" sz="2400" dirty="0">
                <a:latin typeface="+mn-ea"/>
                <a:ea typeface="+mn-ea"/>
              </a:rPr>
              <a:t>标签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+mn-ea"/>
                <a:ea typeface="+mn-ea"/>
              </a:rPr>
              <a:t>network_mode</a:t>
            </a:r>
            <a:r>
              <a:rPr lang="zh-CN" altLang="zh-CN" sz="2400" dirty="0">
                <a:latin typeface="+mn-ea"/>
                <a:ea typeface="+mn-ea"/>
              </a:rPr>
              <a:t>标签用于设置网络模式。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network_mode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: "bridge"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network_mode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: "host"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network_mode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: "none"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network_mode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: "service:[service name]"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network_mode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: "container:[container name/id]"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81050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10</a:t>
            </a:r>
            <a:r>
              <a:rPr lang="zh-CN" altLang="zh-CN" sz="2400" dirty="0">
                <a:latin typeface="+mn-ea"/>
                <a:ea typeface="+mn-ea"/>
              </a:rPr>
              <a:t>．</a:t>
            </a:r>
            <a:r>
              <a:rPr lang="en-US" altLang="zh-CN" sz="2400" dirty="0" err="1">
                <a:latin typeface="+mn-ea"/>
                <a:ea typeface="+mn-ea"/>
              </a:rPr>
              <a:t>depends_on</a:t>
            </a:r>
            <a:r>
              <a:rPr lang="zh-CN" altLang="zh-CN" sz="2400" dirty="0">
                <a:latin typeface="+mn-ea"/>
                <a:ea typeface="+mn-ea"/>
              </a:rPr>
              <a:t>标签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+mn-ea"/>
                <a:ea typeface="+mn-ea"/>
              </a:rPr>
              <a:t>depends_on</a:t>
            </a:r>
            <a:r>
              <a:rPr lang="zh-CN" altLang="zh-CN" sz="2400" dirty="0">
                <a:latin typeface="+mn-ea"/>
                <a:ea typeface="+mn-ea"/>
              </a:rPr>
              <a:t>标签用于指定容器服务的启动顺序。</a:t>
            </a: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83906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11</a:t>
            </a:r>
            <a:r>
              <a:rPr lang="zh-CN" altLang="zh-CN" sz="2400" dirty="0">
                <a:latin typeface="+mn-ea"/>
                <a:ea typeface="+mn-ea"/>
              </a:rPr>
              <a:t>．</a:t>
            </a:r>
            <a:r>
              <a:rPr lang="en-US" altLang="zh-CN" sz="2400" dirty="0">
                <a:latin typeface="+mn-ea"/>
                <a:ea typeface="+mn-ea"/>
              </a:rPr>
              <a:t>links</a:t>
            </a:r>
            <a:r>
              <a:rPr lang="zh-CN" altLang="zh-CN" sz="2400" dirty="0">
                <a:latin typeface="+mn-ea"/>
                <a:ea typeface="+mn-ea"/>
              </a:rPr>
              <a:t>标签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links</a:t>
            </a:r>
            <a:r>
              <a:rPr lang="zh-CN" altLang="zh-CN" sz="2400" dirty="0">
                <a:latin typeface="+mn-ea"/>
                <a:ea typeface="+mn-ea"/>
              </a:rPr>
              <a:t>标签用于指定容器连接到当前连接，可以设置别名。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links: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  -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db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  -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db:database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  -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redis</a:t>
            </a:r>
            <a:endParaRPr lang="en-US" altLang="zh-CN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27259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12</a:t>
            </a:r>
            <a:r>
              <a:rPr lang="zh-CN" altLang="zh-CN" sz="2400" dirty="0">
                <a:latin typeface="+mn-ea"/>
                <a:ea typeface="+mn-ea"/>
              </a:rPr>
              <a:t>．</a:t>
            </a:r>
            <a:r>
              <a:rPr lang="en-US" altLang="zh-CN" sz="2400" dirty="0">
                <a:latin typeface="+mn-ea"/>
                <a:ea typeface="+mn-ea"/>
              </a:rPr>
              <a:t>volumes</a:t>
            </a:r>
            <a:r>
              <a:rPr lang="zh-CN" altLang="zh-CN" sz="2400" dirty="0">
                <a:latin typeface="+mn-ea"/>
                <a:ea typeface="+mn-ea"/>
              </a:rPr>
              <a:t>标签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volumes</a:t>
            </a:r>
            <a:r>
              <a:rPr lang="zh-CN" altLang="zh-CN" sz="2400" dirty="0">
                <a:latin typeface="+mn-ea"/>
                <a:ea typeface="+mn-ea"/>
              </a:rPr>
              <a:t>标签用于指定卷挂载路径，可以挂载一个目录或者一个已存在的数据卷容器。可以直接使用“</a:t>
            </a:r>
            <a:r>
              <a:rPr lang="en-US" altLang="zh-CN" sz="2400" dirty="0" err="1">
                <a:latin typeface="+mn-ea"/>
                <a:ea typeface="+mn-ea"/>
              </a:rPr>
              <a:t>host:container</a:t>
            </a:r>
            <a:r>
              <a:rPr lang="zh-CN" altLang="zh-CN" sz="2400" dirty="0">
                <a:latin typeface="+mn-ea"/>
                <a:ea typeface="+mn-ea"/>
              </a:rPr>
              <a:t>”格式，或者使用“</a:t>
            </a:r>
            <a:r>
              <a:rPr lang="en-US" altLang="zh-CN" sz="2400" dirty="0" err="1">
                <a:latin typeface="+mn-ea"/>
                <a:ea typeface="+mn-ea"/>
              </a:rPr>
              <a:t>host:container:ro</a:t>
            </a:r>
            <a:r>
              <a:rPr lang="zh-CN" altLang="zh-CN" sz="2400" dirty="0">
                <a:latin typeface="+mn-ea"/>
                <a:ea typeface="+mn-ea"/>
              </a:rPr>
              <a:t>”格式，对于容器来说，后者的数据卷是只读的，这样可以有效保护宿主机的文件系统。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94813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volumes:</a:t>
            </a:r>
            <a:endParaRPr lang="zh-CN" altLang="zh-CN" sz="20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  // </a:t>
            </a:r>
            <a:r>
              <a:rPr lang="zh-CN" altLang="zh-CN" sz="2000" dirty="0">
                <a:latin typeface="+mn-ea"/>
                <a:ea typeface="+mn-ea"/>
              </a:rPr>
              <a:t>只是指定一个路径，</a:t>
            </a:r>
            <a:r>
              <a:rPr lang="en-US" altLang="zh-CN" sz="2000" dirty="0" err="1">
                <a:latin typeface="+mn-ea"/>
                <a:ea typeface="+mn-ea"/>
              </a:rPr>
              <a:t>Docker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zh-CN" altLang="zh-CN" sz="2000" dirty="0">
                <a:latin typeface="+mn-ea"/>
                <a:ea typeface="+mn-ea"/>
              </a:rPr>
              <a:t>会自动创建一个数据卷（该路径是容器内部的）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  	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- /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  <a:ea typeface="+mn-ea"/>
              </a:rPr>
              <a:t>var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/lib/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  <a:ea typeface="+mn-ea"/>
              </a:rPr>
              <a:t>mysql</a:t>
            </a:r>
            <a:endParaRPr lang="zh-CN" altLang="zh-CN" sz="20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   // </a:t>
            </a:r>
            <a:r>
              <a:rPr lang="zh-CN" altLang="zh-CN" sz="2000" dirty="0">
                <a:latin typeface="+mn-ea"/>
                <a:ea typeface="+mn-ea"/>
              </a:rPr>
              <a:t>使用绝对路径挂载数据卷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  	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- /opt/data:/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  <a:ea typeface="+mn-ea"/>
              </a:rPr>
              <a:t>var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/lib/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  <a:ea typeface="+mn-ea"/>
              </a:rPr>
              <a:t>mysql</a:t>
            </a:r>
            <a:endParaRPr lang="zh-CN" altLang="zh-CN" sz="20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   // </a:t>
            </a:r>
            <a:r>
              <a:rPr lang="zh-CN" altLang="zh-CN" sz="2000" dirty="0">
                <a:latin typeface="+mn-ea"/>
                <a:ea typeface="+mn-ea"/>
              </a:rPr>
              <a:t>以</a:t>
            </a:r>
            <a:r>
              <a:rPr lang="en-US" altLang="zh-CN" sz="2000" dirty="0">
                <a:latin typeface="+mn-ea"/>
                <a:ea typeface="+mn-ea"/>
              </a:rPr>
              <a:t> Compose </a:t>
            </a:r>
            <a:r>
              <a:rPr lang="zh-CN" altLang="zh-CN" sz="2000" dirty="0">
                <a:latin typeface="+mn-ea"/>
                <a:ea typeface="+mn-ea"/>
              </a:rPr>
              <a:t>配置文件为中心的相对路径作为数据卷挂载到容器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  	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- ./cache:/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  <a:ea typeface="+mn-ea"/>
              </a:rPr>
              <a:t>tmp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/cache</a:t>
            </a:r>
            <a:endParaRPr lang="zh-CN" altLang="zh-CN" sz="20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   // </a:t>
            </a:r>
            <a:r>
              <a:rPr lang="zh-CN" altLang="zh-CN" sz="2000" dirty="0">
                <a:latin typeface="+mn-ea"/>
                <a:ea typeface="+mn-ea"/>
              </a:rPr>
              <a:t>使用用户的相对路径（～</a:t>
            </a:r>
            <a:r>
              <a:rPr lang="en-US" altLang="zh-CN" sz="2000" dirty="0">
                <a:latin typeface="+mn-ea"/>
                <a:ea typeface="+mn-ea"/>
              </a:rPr>
              <a:t>/ </a:t>
            </a:r>
            <a:r>
              <a:rPr lang="zh-CN" altLang="zh-CN" sz="2000" dirty="0">
                <a:latin typeface="+mn-ea"/>
                <a:ea typeface="+mn-ea"/>
              </a:rPr>
              <a:t>表示的目录是</a:t>
            </a:r>
            <a:r>
              <a:rPr lang="en-US" altLang="zh-CN" sz="2000" dirty="0">
                <a:latin typeface="+mn-ea"/>
                <a:ea typeface="+mn-ea"/>
              </a:rPr>
              <a:t> /home/&lt;</a:t>
            </a:r>
            <a:r>
              <a:rPr lang="zh-CN" altLang="zh-CN" sz="2000" dirty="0">
                <a:latin typeface="+mn-ea"/>
                <a:ea typeface="+mn-ea"/>
              </a:rPr>
              <a:t>用户目录</a:t>
            </a:r>
            <a:r>
              <a:rPr lang="en-US" altLang="zh-CN" sz="2000" dirty="0">
                <a:latin typeface="+mn-ea"/>
                <a:ea typeface="+mn-ea"/>
              </a:rPr>
              <a:t>&gt;/ </a:t>
            </a:r>
            <a:r>
              <a:rPr lang="zh-CN" altLang="zh-CN" sz="2000" dirty="0">
                <a:latin typeface="+mn-ea"/>
                <a:ea typeface="+mn-ea"/>
              </a:rPr>
              <a:t>或者</a:t>
            </a:r>
            <a:r>
              <a:rPr lang="en-US" altLang="zh-CN" sz="2000" dirty="0">
                <a:latin typeface="+mn-ea"/>
                <a:ea typeface="+mn-ea"/>
              </a:rPr>
              <a:t> /root/</a:t>
            </a:r>
            <a:r>
              <a:rPr lang="zh-CN" altLang="zh-CN" sz="2000" dirty="0">
                <a:latin typeface="+mn-ea"/>
                <a:ea typeface="+mn-ea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  	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- </a:t>
            </a:r>
            <a:r>
              <a:rPr lang="zh-CN" altLang="zh-CN" sz="2000" dirty="0">
                <a:solidFill>
                  <a:srgbClr val="FF0000"/>
                </a:solidFill>
                <a:latin typeface="+mn-ea"/>
                <a:ea typeface="+mn-ea"/>
              </a:rPr>
              <a:t>～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  <a:ea typeface="+mn-ea"/>
              </a:rPr>
              <a:t>configs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:/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  <a:ea typeface="+mn-ea"/>
              </a:rPr>
              <a:t>etc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  <a:ea typeface="+mn-ea"/>
              </a:rPr>
              <a:t>configs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/:</a:t>
            </a:r>
            <a:r>
              <a:rPr lang="en-US" altLang="zh-CN" sz="2000" dirty="0" err="1">
                <a:solidFill>
                  <a:srgbClr val="FF0000"/>
                </a:solidFill>
                <a:latin typeface="+mn-ea"/>
                <a:ea typeface="+mn-ea"/>
              </a:rPr>
              <a:t>ro</a:t>
            </a:r>
            <a:endParaRPr lang="zh-CN" altLang="zh-CN" sz="2000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   // </a:t>
            </a:r>
            <a:r>
              <a:rPr lang="zh-CN" altLang="zh-CN" sz="2000" dirty="0">
                <a:latin typeface="+mn-ea"/>
                <a:ea typeface="+mn-ea"/>
              </a:rPr>
              <a:t>已经存在的命名的数据卷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  	- </a:t>
            </a:r>
            <a:r>
              <a:rPr lang="en-US" altLang="zh-CN" sz="2000" dirty="0" err="1">
                <a:latin typeface="+mn-ea"/>
                <a:ea typeface="+mn-ea"/>
              </a:rPr>
              <a:t>datavolume</a:t>
            </a:r>
            <a:r>
              <a:rPr lang="en-US" altLang="zh-CN" sz="2000" dirty="0">
                <a:latin typeface="+mn-ea"/>
                <a:ea typeface="+mn-ea"/>
              </a:rPr>
              <a:t>:/</a:t>
            </a:r>
            <a:r>
              <a:rPr lang="en-US" altLang="zh-CN" sz="2000" dirty="0" err="1">
                <a:latin typeface="+mn-ea"/>
                <a:ea typeface="+mn-ea"/>
              </a:rPr>
              <a:t>var</a:t>
            </a:r>
            <a:r>
              <a:rPr lang="en-US" altLang="zh-CN" sz="2000" dirty="0">
                <a:latin typeface="+mn-ea"/>
                <a:ea typeface="+mn-ea"/>
              </a:rPr>
              <a:t>/lib/</a:t>
            </a:r>
            <a:r>
              <a:rPr lang="en-US" altLang="zh-CN" sz="2000" dirty="0" err="1">
                <a:latin typeface="+mn-ea"/>
                <a:ea typeface="+mn-ea"/>
              </a:rPr>
              <a:t>mysql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88693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13</a:t>
            </a:r>
            <a:r>
              <a:rPr lang="zh-CN" altLang="zh-CN" sz="2400" dirty="0">
                <a:latin typeface="+mn-ea"/>
                <a:ea typeface="+mn-ea"/>
              </a:rPr>
              <a:t>．</a:t>
            </a:r>
            <a:r>
              <a:rPr lang="en-US" altLang="zh-CN" sz="2400" dirty="0" err="1">
                <a:latin typeface="+mn-ea"/>
                <a:ea typeface="+mn-ea"/>
              </a:rPr>
              <a:t>volumes_from</a:t>
            </a:r>
            <a:r>
              <a:rPr lang="zh-CN" altLang="zh-CN" sz="2400" dirty="0">
                <a:latin typeface="+mn-ea"/>
                <a:ea typeface="+mn-ea"/>
              </a:rPr>
              <a:t>标签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+mn-ea"/>
                <a:ea typeface="+mn-ea"/>
              </a:rPr>
              <a:t>volumes_from</a:t>
            </a:r>
            <a:r>
              <a:rPr lang="zh-CN" altLang="zh-CN" sz="2400" dirty="0">
                <a:latin typeface="+mn-ea"/>
                <a:ea typeface="+mn-ea"/>
              </a:rPr>
              <a:t>标签用于设置从其他容器或服务挂载数据卷，可选的参数是</a:t>
            </a:r>
            <a:r>
              <a:rPr lang="en-US" altLang="zh-CN" sz="2400" dirty="0">
                <a:latin typeface="+mn-ea"/>
                <a:ea typeface="+mn-ea"/>
              </a:rPr>
              <a:t>:</a:t>
            </a:r>
            <a:r>
              <a:rPr lang="en-US" altLang="zh-CN" sz="2400" dirty="0" err="1">
                <a:latin typeface="+mn-ea"/>
                <a:ea typeface="+mn-ea"/>
              </a:rPr>
              <a:t>ro</a:t>
            </a:r>
            <a:r>
              <a:rPr lang="zh-CN" altLang="zh-CN" sz="2400" dirty="0">
                <a:latin typeface="+mn-ea"/>
                <a:ea typeface="+mn-ea"/>
              </a:rPr>
              <a:t>或者</a:t>
            </a:r>
            <a:r>
              <a:rPr lang="en-US" altLang="zh-CN" sz="2400" dirty="0">
                <a:latin typeface="+mn-ea"/>
                <a:ea typeface="+mn-ea"/>
              </a:rPr>
              <a:t>:</a:t>
            </a:r>
            <a:r>
              <a:rPr lang="en-US" altLang="zh-CN" sz="2400" dirty="0" err="1">
                <a:latin typeface="+mn-ea"/>
                <a:ea typeface="+mn-ea"/>
              </a:rPr>
              <a:t>rw</a:t>
            </a:r>
            <a:r>
              <a:rPr lang="zh-CN" altLang="zh-CN" sz="2400" dirty="0">
                <a:latin typeface="+mn-ea"/>
                <a:ea typeface="+mn-ea"/>
              </a:rPr>
              <a:t>，前者表示容器只读，后者表示容器对数据卷是可读可写的，默认情况下是可读可写的。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volumes_from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  -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service_name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  -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service_name:ro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  -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container:container_name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  -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container:container_name:rw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14030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14</a:t>
            </a:r>
            <a:r>
              <a:rPr lang="zh-CN" altLang="zh-CN" sz="2400" dirty="0">
                <a:latin typeface="+mn-ea"/>
                <a:ea typeface="+mn-ea"/>
              </a:rPr>
              <a:t>．</a:t>
            </a:r>
            <a:r>
              <a:rPr lang="en-US" altLang="zh-CN" sz="2400" dirty="0">
                <a:latin typeface="+mn-ea"/>
                <a:ea typeface="+mn-ea"/>
              </a:rPr>
              <a:t>logs</a:t>
            </a:r>
            <a:r>
              <a:rPr lang="zh-CN" altLang="zh-CN" sz="2400" dirty="0">
                <a:latin typeface="+mn-ea"/>
                <a:ea typeface="+mn-ea"/>
              </a:rPr>
              <a:t>标签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logs</a:t>
            </a:r>
            <a:r>
              <a:rPr lang="zh-CN" altLang="zh-CN" sz="2400" dirty="0">
                <a:latin typeface="+mn-ea"/>
                <a:ea typeface="+mn-ea"/>
              </a:rPr>
              <a:t>标签用于设置日志输出信息。</a:t>
            </a:r>
          </a:p>
          <a:p>
            <a:pPr lvl="2">
              <a:lnSpc>
                <a:spcPct val="150000"/>
              </a:lnSpc>
            </a:pPr>
            <a:r>
              <a:rPr lang="da-DK" altLang="zh-CN" sz="2400" dirty="0">
                <a:solidFill>
                  <a:srgbClr val="FF0000"/>
                </a:solidFill>
                <a:latin typeface="+mn-ea"/>
                <a:ea typeface="+mn-ea"/>
              </a:rPr>
              <a:t>logging: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da-DK" altLang="zh-CN" sz="2400" dirty="0">
                <a:solidFill>
                  <a:srgbClr val="FF0000"/>
                </a:solidFill>
                <a:latin typeface="+mn-ea"/>
                <a:ea typeface="+mn-ea"/>
              </a:rPr>
              <a:t>   driver: syslog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da-DK" altLang="zh-CN" sz="2400" dirty="0">
                <a:solidFill>
                  <a:srgbClr val="FF0000"/>
                </a:solidFill>
                <a:latin typeface="+mn-ea"/>
                <a:ea typeface="+mn-ea"/>
              </a:rPr>
              <a:t>   options: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>
              <a:lnSpc>
                <a:spcPct val="150000"/>
              </a:lnSpc>
            </a:pPr>
            <a:r>
              <a:rPr lang="da-DK" altLang="zh-CN" sz="2400" dirty="0">
                <a:solidFill>
                  <a:srgbClr val="FF0000"/>
                </a:solidFill>
                <a:latin typeface="+mn-ea"/>
                <a:ea typeface="+mn-ea"/>
              </a:rPr>
              <a:t>     syslog-address: "tcp://192.168.0.42:123"</a:t>
            </a:r>
            <a:endParaRPr lang="en-US" altLang="zh-CN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2266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4500486" y="1352729"/>
            <a:ext cx="7167907" cy="1652978"/>
            <a:chOff x="2634569" y="1567519"/>
            <a:chExt cx="7167907" cy="1652978"/>
          </a:xfrm>
        </p:grpSpPr>
        <p:sp>
          <p:nvSpPr>
            <p:cNvPr id="70" name="文本框 61"/>
            <p:cNvSpPr>
              <a:spLocks noChangeArrowheads="1"/>
            </p:cNvSpPr>
            <p:nvPr/>
          </p:nvSpPr>
          <p:spPr bwMode="auto">
            <a:xfrm>
              <a:off x="4596683" y="2617302"/>
              <a:ext cx="52057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spc="3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超细黑简体"/>
                </a:rPr>
                <a:t>Compose</a:t>
              </a:r>
              <a:r>
                <a:rPr lang="zh-CN" altLang="en-US" sz="2800" b="1" spc="3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超细黑简体"/>
                </a:rPr>
                <a:t>编排工具的使用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2634569" y="1567519"/>
              <a:ext cx="1872208" cy="151216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429102" y="2389500"/>
              <a:ext cx="11208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5.1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824168" y="271138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579986" y="3070131"/>
            <a:ext cx="6426483" cy="1645402"/>
            <a:chOff x="2638525" y="3259707"/>
            <a:chExt cx="6426483" cy="1645402"/>
          </a:xfrm>
        </p:grpSpPr>
        <p:sp>
          <p:nvSpPr>
            <p:cNvPr id="68" name="文本框 61"/>
            <p:cNvSpPr>
              <a:spLocks noChangeArrowheads="1"/>
            </p:cNvSpPr>
            <p:nvPr/>
          </p:nvSpPr>
          <p:spPr bwMode="auto">
            <a:xfrm>
              <a:off x="4582169" y="4277047"/>
              <a:ext cx="44828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spc="300" dirty="0">
                  <a:solidFill>
                    <a:srgbClr val="37CB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超细黑简体"/>
                </a:rPr>
                <a:t>Swarm</a:t>
              </a:r>
              <a:r>
                <a:rPr lang="zh-CN" altLang="en-US" sz="2800" b="1" spc="300" dirty="0">
                  <a:solidFill>
                    <a:srgbClr val="37CB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超细黑简体"/>
                </a:rPr>
                <a:t>编排工具的使用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2638525" y="3259707"/>
              <a:ext cx="1872208" cy="1512168"/>
            </a:xfrm>
            <a:prstGeom prst="rect">
              <a:avLst/>
            </a:prstGeom>
            <a:solidFill>
              <a:srgbClr val="37C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444733" y="4074112"/>
              <a:ext cx="12540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5.2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826547" y="4395996"/>
              <a:ext cx="697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</a:p>
          </p:txBody>
        </p:sp>
      </p:grpSp>
      <p:sp>
        <p:nvSpPr>
          <p:cNvPr id="16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362813" y="4043423"/>
            <a:ext cx="2452723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编排工具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691333" y="3192043"/>
            <a:ext cx="1795684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2332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1. Compose</a:t>
            </a:r>
            <a:r>
              <a:rPr lang="zh-CN" altLang="en-US" sz="2400" dirty="0">
                <a:latin typeface="+mn-ea"/>
                <a:ea typeface="+mn-ea"/>
              </a:rPr>
              <a:t>工具的安装与卸载</a:t>
            </a:r>
            <a:endParaRPr lang="en-US" altLang="zh-CN" sz="2400" dirty="0">
              <a:latin typeface="+mn-ea"/>
              <a:ea typeface="+mn-ea"/>
            </a:endParaRPr>
          </a:p>
          <a:p>
            <a:pPr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2. Compose</a:t>
            </a:r>
            <a:r>
              <a:rPr lang="zh-CN" altLang="en-US" sz="2400" dirty="0">
                <a:latin typeface="+mn-ea"/>
                <a:ea typeface="+mn-ea"/>
              </a:rPr>
              <a:t>应用案例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任务实现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213949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ctr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实训目的</a:t>
            </a:r>
          </a:p>
          <a:p>
            <a:pPr lvl="1" algn="just" fontAlgn="ctr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）掌握</a:t>
            </a:r>
            <a:r>
              <a:rPr lang="en-US" altLang="zh-CN" sz="2400" dirty="0">
                <a:latin typeface="+mn-ea"/>
                <a:ea typeface="+mn-ea"/>
              </a:rPr>
              <a:t>Compose</a:t>
            </a:r>
            <a:r>
              <a:rPr lang="zh-CN" altLang="en-US" sz="2400" dirty="0">
                <a:latin typeface="+mn-ea"/>
                <a:ea typeface="+mn-ea"/>
              </a:rPr>
              <a:t>工具的安装方法。</a:t>
            </a:r>
          </a:p>
          <a:p>
            <a:pPr lvl="1" algn="just" fontAlgn="ctr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）掌握</a:t>
            </a:r>
            <a:r>
              <a:rPr lang="en-US" altLang="zh-CN" sz="2400" dirty="0">
                <a:latin typeface="+mn-ea"/>
                <a:ea typeface="+mn-ea"/>
              </a:rPr>
              <a:t>Compose</a:t>
            </a:r>
            <a:r>
              <a:rPr lang="zh-CN" altLang="en-US" sz="2400" dirty="0">
                <a:latin typeface="+mn-ea"/>
                <a:ea typeface="+mn-ea"/>
              </a:rPr>
              <a:t>工具的使用方法。</a:t>
            </a:r>
          </a:p>
          <a:p>
            <a:pPr algn="just" fontAlgn="ctr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 实训内容</a:t>
            </a:r>
          </a:p>
          <a:p>
            <a:pPr lvl="1" algn="just" fontAlgn="ctr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）在</a:t>
            </a:r>
            <a:r>
              <a:rPr lang="en-US" altLang="zh-CN" sz="2400" dirty="0" err="1">
                <a:latin typeface="+mn-ea"/>
                <a:ea typeface="+mn-ea"/>
              </a:rPr>
              <a:t>CentOS</a:t>
            </a:r>
            <a:r>
              <a:rPr lang="en-US" altLang="zh-CN" sz="2400" dirty="0">
                <a:latin typeface="+mn-ea"/>
                <a:ea typeface="+mn-ea"/>
              </a:rPr>
              <a:t> 7</a:t>
            </a:r>
            <a:r>
              <a:rPr lang="zh-CN" altLang="en-US" sz="2400" dirty="0">
                <a:latin typeface="+mn-ea"/>
                <a:ea typeface="+mn-ea"/>
              </a:rPr>
              <a:t>操作系统中安装</a:t>
            </a:r>
            <a:r>
              <a:rPr lang="en-US" altLang="zh-CN" sz="2400" dirty="0">
                <a:latin typeface="+mn-ea"/>
                <a:ea typeface="+mn-ea"/>
              </a:rPr>
              <a:t>Compose</a:t>
            </a:r>
            <a:r>
              <a:rPr lang="zh-CN" altLang="en-US" sz="2400" dirty="0">
                <a:latin typeface="+mn-ea"/>
                <a:ea typeface="+mn-ea"/>
              </a:rPr>
              <a:t>工具。</a:t>
            </a:r>
          </a:p>
          <a:p>
            <a:pPr lvl="1" algn="just" fontAlgn="ctr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）验证</a:t>
            </a:r>
            <a:r>
              <a:rPr lang="en-US" altLang="zh-CN" sz="2400" dirty="0">
                <a:latin typeface="+mn-ea"/>
                <a:ea typeface="+mn-ea"/>
              </a:rPr>
              <a:t>Compose</a:t>
            </a:r>
            <a:r>
              <a:rPr lang="zh-CN" altLang="en-US" sz="2400" dirty="0">
                <a:latin typeface="+mn-ea"/>
                <a:ea typeface="+mn-ea"/>
              </a:rPr>
              <a:t>工具是否正确安装。</a:t>
            </a:r>
          </a:p>
          <a:p>
            <a:pPr lvl="1" algn="just" fontAlgn="ctr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en-US" sz="2400" dirty="0">
                <a:latin typeface="+mn-ea"/>
                <a:ea typeface="+mn-ea"/>
              </a:rPr>
              <a:t>）使用</a:t>
            </a:r>
            <a:r>
              <a:rPr lang="en-US" altLang="zh-CN" sz="2400" dirty="0">
                <a:latin typeface="+mn-ea"/>
                <a:ea typeface="+mn-ea"/>
              </a:rPr>
              <a:t>WordPress</a:t>
            </a:r>
            <a:r>
              <a:rPr lang="zh-CN" altLang="en-US" sz="2400" dirty="0">
                <a:latin typeface="+mn-ea"/>
                <a:ea typeface="+mn-ea"/>
              </a:rPr>
              <a:t>搭建一个博客系统。</a:t>
            </a:r>
          </a:p>
          <a:p>
            <a:pPr lvl="1" algn="just" fontAlgn="ctr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en-US" sz="2400" dirty="0">
                <a:latin typeface="+mn-ea"/>
                <a:ea typeface="+mn-ea"/>
              </a:rPr>
              <a:t>）测试博客系统。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7189676" cy="609600"/>
          </a:xfrm>
        </p:spPr>
        <p:txBody>
          <a:bodyPr/>
          <a:lstStyle/>
          <a:p>
            <a:r>
              <a:rPr lang="zh-CN" altLang="en-US" sz="3200" b="1" dirty="0"/>
              <a:t>项目实现  多容器搭建</a:t>
            </a:r>
            <a:r>
              <a:rPr lang="en-US" altLang="zh-CN" sz="3200" b="1" dirty="0"/>
              <a:t>WordPress</a:t>
            </a:r>
            <a:endParaRPr lang="zh-CN" altLang="en-US" sz="3200" b="1" dirty="0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02278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4500486" y="1352729"/>
            <a:ext cx="7167907" cy="1652978"/>
            <a:chOff x="2634569" y="1567519"/>
            <a:chExt cx="7167907" cy="1652978"/>
          </a:xfrm>
        </p:grpSpPr>
        <p:sp>
          <p:nvSpPr>
            <p:cNvPr id="70" name="文本框 61"/>
            <p:cNvSpPr>
              <a:spLocks noChangeArrowheads="1"/>
            </p:cNvSpPr>
            <p:nvPr/>
          </p:nvSpPr>
          <p:spPr bwMode="auto">
            <a:xfrm>
              <a:off x="4596683" y="2617302"/>
              <a:ext cx="52057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spc="3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超细黑简体"/>
                </a:rPr>
                <a:t>Compose</a:t>
              </a:r>
              <a:r>
                <a:rPr lang="zh-CN" altLang="en-US" sz="2800" b="1" spc="3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超细黑简体"/>
                </a:rPr>
                <a:t>编排工具的使用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2634569" y="1567519"/>
              <a:ext cx="1872208" cy="151216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429102" y="2389500"/>
              <a:ext cx="11208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5.1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824168" y="271138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579986" y="3070131"/>
            <a:ext cx="6426483" cy="1645402"/>
            <a:chOff x="2638525" y="3259707"/>
            <a:chExt cx="6426483" cy="1645402"/>
          </a:xfrm>
        </p:grpSpPr>
        <p:sp>
          <p:nvSpPr>
            <p:cNvPr id="68" name="文本框 61"/>
            <p:cNvSpPr>
              <a:spLocks noChangeArrowheads="1"/>
            </p:cNvSpPr>
            <p:nvPr/>
          </p:nvSpPr>
          <p:spPr bwMode="auto">
            <a:xfrm>
              <a:off x="4582169" y="4277047"/>
              <a:ext cx="44828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spc="300" dirty="0">
                  <a:solidFill>
                    <a:srgbClr val="37CB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超细黑简体"/>
                </a:rPr>
                <a:t>Swarm</a:t>
              </a:r>
              <a:r>
                <a:rPr lang="zh-CN" altLang="en-US" sz="2800" b="1" spc="300" dirty="0">
                  <a:solidFill>
                    <a:srgbClr val="37CB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超细黑简体"/>
                </a:rPr>
                <a:t>编排工具的使用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2638525" y="3259707"/>
              <a:ext cx="1872208" cy="1512168"/>
            </a:xfrm>
            <a:prstGeom prst="rect">
              <a:avLst/>
            </a:prstGeom>
            <a:solidFill>
              <a:srgbClr val="37C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444733" y="4074112"/>
              <a:ext cx="12540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5.2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826547" y="4395996"/>
              <a:ext cx="697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</a:p>
          </p:txBody>
        </p:sp>
      </p:grpSp>
      <p:sp>
        <p:nvSpPr>
          <p:cNvPr id="16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5.2</a:t>
            </a:r>
            <a:endParaRPr lang="zh-CN" altLang="en-US" sz="4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362813" y="4043423"/>
            <a:ext cx="2452723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编排工具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691333" y="3192043"/>
            <a:ext cx="1795684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32883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12000" algn="just" fontAlgn="ctr"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工程师小王在对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技术进行学习后发现，当有大量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容器需要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ea typeface="+mn-ea"/>
              </a:rPr>
              <a:t>跨主机部署</a:t>
            </a:r>
            <a:r>
              <a:rPr lang="zh-CN" altLang="zh-CN" sz="2400" dirty="0">
                <a:latin typeface="+mn-ea"/>
                <a:ea typeface="+mn-ea"/>
              </a:rPr>
              <a:t>时，</a:t>
            </a:r>
            <a:r>
              <a:rPr lang="en-US" altLang="zh-CN" sz="2400" dirty="0">
                <a:latin typeface="+mn-ea"/>
                <a:ea typeface="+mn-ea"/>
              </a:rPr>
              <a:t>Swarm</a:t>
            </a:r>
            <a:r>
              <a:rPr lang="zh-CN" altLang="zh-CN" sz="2400" dirty="0">
                <a:latin typeface="+mn-ea"/>
                <a:ea typeface="+mn-ea"/>
              </a:rPr>
              <a:t>工具能够更高效地完成部署工作，于是公司安排小王编写</a:t>
            </a:r>
            <a:r>
              <a:rPr lang="en-US" altLang="zh-CN" sz="2400" dirty="0">
                <a:latin typeface="+mn-ea"/>
                <a:ea typeface="+mn-ea"/>
              </a:rPr>
              <a:t>Swarm</a:t>
            </a:r>
            <a:r>
              <a:rPr lang="zh-CN" altLang="zh-CN" sz="2400" dirty="0">
                <a:latin typeface="+mn-ea"/>
                <a:ea typeface="+mn-ea"/>
              </a:rPr>
              <a:t>工具的安装及使用手册，以供公司相关技术人员学习，并在公司内部推广该技术。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5.2 Swarm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任务要求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369828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ctr">
              <a:lnSpc>
                <a:spcPct val="150000"/>
              </a:lnSpc>
            </a:pPr>
            <a:r>
              <a:rPr lang="en-US" altLang="zh-CN" sz="2400">
                <a:latin typeface="+mn-ea"/>
                <a:ea typeface="+mn-ea"/>
              </a:rPr>
              <a:t>5.2.1 Swarm</a:t>
            </a:r>
            <a:r>
              <a:rPr lang="zh-CN" altLang="en-US" sz="2400" dirty="0">
                <a:latin typeface="+mn-ea"/>
                <a:ea typeface="+mn-ea"/>
              </a:rPr>
              <a:t>工具</a:t>
            </a:r>
            <a:endParaRPr lang="en-US" altLang="zh-CN" sz="2400" dirty="0">
              <a:latin typeface="+mn-ea"/>
              <a:ea typeface="+mn-ea"/>
            </a:endParaRPr>
          </a:p>
          <a:p>
            <a:pPr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      Swarm</a:t>
            </a:r>
            <a:r>
              <a:rPr lang="zh-CN" altLang="zh-CN" sz="2400" dirty="0">
                <a:latin typeface="+mn-ea"/>
                <a:ea typeface="+mn-ea"/>
              </a:rPr>
              <a:t>是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公司在</a:t>
            </a:r>
            <a:r>
              <a:rPr lang="en-US" altLang="zh-CN" sz="2400" dirty="0">
                <a:latin typeface="+mn-ea"/>
                <a:ea typeface="+mn-ea"/>
              </a:rPr>
              <a:t>2014</a:t>
            </a:r>
            <a:r>
              <a:rPr lang="zh-CN" altLang="zh-CN" sz="2400" dirty="0">
                <a:latin typeface="+mn-ea"/>
                <a:ea typeface="+mn-ea"/>
              </a:rPr>
              <a:t>年</a:t>
            </a:r>
            <a:r>
              <a:rPr lang="en-US" altLang="zh-CN" sz="2400" dirty="0">
                <a:latin typeface="+mn-ea"/>
                <a:ea typeface="+mn-ea"/>
              </a:rPr>
              <a:t>12</a:t>
            </a:r>
            <a:r>
              <a:rPr lang="zh-CN" altLang="zh-CN" sz="2400" dirty="0">
                <a:latin typeface="+mn-ea"/>
                <a:ea typeface="+mn-ea"/>
              </a:rPr>
              <a:t>月初发布的一套用于管理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集群的较为简单的工具，由于</a:t>
            </a:r>
            <a:r>
              <a:rPr lang="en-US" altLang="zh-CN" sz="2400" dirty="0">
                <a:latin typeface="+mn-ea"/>
                <a:ea typeface="+mn-ea"/>
              </a:rPr>
              <a:t>Swarm</a:t>
            </a:r>
            <a:r>
              <a:rPr lang="zh-CN" altLang="zh-CN" sz="2400" dirty="0">
                <a:latin typeface="+mn-ea"/>
                <a:ea typeface="+mn-ea"/>
              </a:rPr>
              <a:t>使用标准的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 API</a:t>
            </a:r>
            <a:r>
              <a:rPr lang="zh-CN" altLang="zh-CN" sz="2400" dirty="0">
                <a:latin typeface="+mn-ea"/>
                <a:ea typeface="+mn-ea"/>
              </a:rPr>
              <a:t>作为其前端访问入口，所以各种形式的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 Client</a:t>
            </a: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 Client in Go</a:t>
            </a:r>
            <a:r>
              <a:rPr lang="zh-CN" altLang="zh-CN" sz="2400" dirty="0">
                <a:latin typeface="+mn-ea"/>
                <a:ea typeface="+mn-ea"/>
              </a:rPr>
              <a:t>、</a:t>
            </a:r>
            <a:r>
              <a:rPr lang="en-US" altLang="zh-CN" sz="2400" dirty="0" err="1">
                <a:latin typeface="+mn-ea"/>
                <a:ea typeface="+mn-ea"/>
              </a:rPr>
              <a:t>docker_py</a:t>
            </a:r>
            <a:r>
              <a:rPr lang="zh-CN" altLang="zh-CN" sz="2400" dirty="0">
                <a:latin typeface="+mn-ea"/>
                <a:ea typeface="+mn-ea"/>
              </a:rPr>
              <a:t>、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等）均可以直接与</a:t>
            </a:r>
            <a:r>
              <a:rPr lang="en-US" altLang="zh-CN" sz="2400" dirty="0">
                <a:latin typeface="+mn-ea"/>
                <a:ea typeface="+mn-ea"/>
              </a:rPr>
              <a:t>Swarm</a:t>
            </a:r>
            <a:r>
              <a:rPr lang="zh-CN" altLang="zh-CN" sz="2400" dirty="0">
                <a:latin typeface="+mn-ea"/>
                <a:ea typeface="+mn-ea"/>
              </a:rPr>
              <a:t>通信。旧版本的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 Swarm</a:t>
            </a:r>
            <a:r>
              <a:rPr lang="zh-CN" altLang="zh-CN" sz="2400" dirty="0">
                <a:latin typeface="+mn-ea"/>
                <a:ea typeface="+mn-ea"/>
              </a:rPr>
              <a:t>使用独立的外部</a:t>
            </a:r>
            <a:r>
              <a:rPr lang="en-US" altLang="zh-CN" sz="2400" dirty="0">
                <a:latin typeface="+mn-ea"/>
                <a:ea typeface="+mn-ea"/>
              </a:rPr>
              <a:t>KV</a:t>
            </a:r>
            <a:r>
              <a:rPr lang="zh-CN" altLang="zh-CN" sz="2400" dirty="0">
                <a:latin typeface="+mn-ea"/>
                <a:ea typeface="+mn-ea"/>
              </a:rPr>
              <a:t>存储（如</a:t>
            </a:r>
            <a:r>
              <a:rPr lang="en-US" altLang="zh-CN" sz="2400" dirty="0">
                <a:latin typeface="+mn-ea"/>
                <a:ea typeface="+mn-ea"/>
              </a:rPr>
              <a:t>Consul</a:t>
            </a:r>
            <a:r>
              <a:rPr lang="zh-CN" altLang="zh-CN" sz="2400" dirty="0">
                <a:latin typeface="+mn-ea"/>
                <a:ea typeface="+mn-ea"/>
              </a:rPr>
              <a:t>、</a:t>
            </a:r>
            <a:r>
              <a:rPr lang="en-US" altLang="zh-CN" sz="2400" dirty="0" err="1">
                <a:latin typeface="+mn-ea"/>
                <a:ea typeface="+mn-ea"/>
              </a:rPr>
              <a:t>etcd</a:t>
            </a:r>
            <a:r>
              <a:rPr lang="zh-CN" altLang="zh-CN" sz="2400" dirty="0">
                <a:latin typeface="+mn-ea"/>
                <a:ea typeface="+mn-ea"/>
              </a:rPr>
              <a:t>、</a:t>
            </a:r>
            <a:r>
              <a:rPr lang="en-US" altLang="zh-CN" sz="2400" dirty="0" err="1">
                <a:latin typeface="+mn-ea"/>
                <a:ea typeface="+mn-ea"/>
              </a:rPr>
              <a:t>ZooKeeper</a:t>
            </a:r>
            <a:r>
              <a:rPr lang="zh-CN" altLang="zh-CN" sz="2400" dirty="0">
                <a:latin typeface="+mn-ea"/>
                <a:ea typeface="+mn-ea"/>
              </a:rPr>
              <a:t>），搭建了独立运行的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主机集群，用户可以像操作单台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主机一样操作整个集群，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 Swarm</a:t>
            </a:r>
            <a:r>
              <a:rPr lang="zh-CN" altLang="zh-CN" sz="2400" dirty="0">
                <a:latin typeface="+mn-ea"/>
                <a:ea typeface="+mn-ea"/>
              </a:rPr>
              <a:t>可将多台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主机当作一台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主机来管理。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5.2 Swarm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711759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12000" algn="just" fontAlgn="ctr"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新的</a:t>
            </a:r>
            <a:r>
              <a:rPr lang="en-US" altLang="zh-CN" sz="2400" dirty="0">
                <a:latin typeface="+mn-ea"/>
                <a:ea typeface="+mn-ea"/>
              </a:rPr>
              <a:t>Swarm Mode</a:t>
            </a:r>
            <a:r>
              <a:rPr lang="zh-CN" altLang="zh-CN" sz="2400" dirty="0">
                <a:latin typeface="+mn-ea"/>
                <a:ea typeface="+mn-ea"/>
              </a:rPr>
              <a:t>是在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 1.12</a:t>
            </a:r>
            <a:r>
              <a:rPr lang="zh-CN" altLang="zh-CN" sz="2400" dirty="0">
                <a:latin typeface="+mn-ea"/>
                <a:ea typeface="+mn-ea"/>
              </a:rPr>
              <a:t>中被集成到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引擎中的，引入了服务的概念，提供了众多的新特性，如具有容错能力的去中心化设计，内置服务发现、负载均衡、路由网格、动态伸缩、滚动更新、安全传输等功能。</a:t>
            </a:r>
            <a:endParaRPr lang="en-US" altLang="zh-CN" sz="2400" dirty="0">
              <a:latin typeface="+mn-ea"/>
              <a:ea typeface="+mn-ea"/>
            </a:endParaRPr>
          </a:p>
          <a:p>
            <a:pPr indent="612000"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Swarm</a:t>
            </a:r>
            <a:r>
              <a:rPr lang="zh-CN" altLang="zh-CN" sz="2400" dirty="0">
                <a:latin typeface="+mn-ea"/>
                <a:ea typeface="+mn-ea"/>
              </a:rPr>
              <a:t>和</a:t>
            </a:r>
            <a:r>
              <a:rPr lang="en-US" altLang="zh-CN" sz="2400" dirty="0" err="1">
                <a:latin typeface="+mn-ea"/>
                <a:ea typeface="+mn-ea"/>
              </a:rPr>
              <a:t>Kubernetes</a:t>
            </a:r>
            <a:r>
              <a:rPr lang="zh-CN" altLang="zh-CN" sz="2400" dirty="0">
                <a:latin typeface="+mn-ea"/>
                <a:ea typeface="+mn-ea"/>
              </a:rPr>
              <a:t>比较类似，但是更加轻量，具有的功能比</a:t>
            </a:r>
            <a:r>
              <a:rPr lang="en-US" altLang="zh-CN" sz="2400" dirty="0" err="1">
                <a:latin typeface="+mn-ea"/>
                <a:ea typeface="+mn-ea"/>
              </a:rPr>
              <a:t>Kubernetes</a:t>
            </a:r>
            <a:r>
              <a:rPr lang="zh-CN" altLang="zh-CN" sz="2400" dirty="0">
                <a:latin typeface="+mn-ea"/>
                <a:ea typeface="+mn-ea"/>
              </a:rPr>
              <a:t>少一些。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5.2 Swarm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84940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ctr">
              <a:lnSpc>
                <a:spcPct val="150000"/>
              </a:lnSpc>
            </a:pPr>
            <a:r>
              <a:rPr lang="en-US" altLang="zh-CN" sz="2400">
                <a:latin typeface="+mn-ea"/>
                <a:ea typeface="+mn-ea"/>
              </a:rPr>
              <a:t>5.2.2 Swarm</a:t>
            </a:r>
            <a:r>
              <a:rPr lang="zh-CN" altLang="en-US" sz="2400" dirty="0">
                <a:latin typeface="+mn-ea"/>
                <a:ea typeface="+mn-ea"/>
              </a:rPr>
              <a:t>架构</a:t>
            </a:r>
            <a:endParaRPr lang="en-US" altLang="zh-CN" sz="2400" dirty="0">
              <a:latin typeface="+mn-ea"/>
              <a:ea typeface="+mn-ea"/>
            </a:endParaRPr>
          </a:p>
          <a:p>
            <a:pPr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     Swarm</a:t>
            </a:r>
            <a:r>
              <a:rPr lang="zh-CN" altLang="zh-CN" sz="2400" dirty="0">
                <a:latin typeface="+mn-ea"/>
                <a:ea typeface="+mn-ea"/>
              </a:rPr>
              <a:t>作为一个管理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集群的工具使用时，需要先对其进行部署，可以单独将</a:t>
            </a:r>
            <a:r>
              <a:rPr lang="en-US" altLang="zh-CN" sz="2400" dirty="0">
                <a:latin typeface="+mn-ea"/>
                <a:ea typeface="+mn-ea"/>
              </a:rPr>
              <a:t>Swarm</a:t>
            </a:r>
            <a:r>
              <a:rPr lang="zh-CN" altLang="zh-CN" sz="2400" dirty="0">
                <a:latin typeface="+mn-ea"/>
                <a:ea typeface="+mn-ea"/>
              </a:rPr>
              <a:t>部署于一个节点。另外，</a:t>
            </a:r>
            <a:r>
              <a:rPr lang="en-US" altLang="zh-CN" sz="2400" dirty="0">
                <a:latin typeface="+mn-ea"/>
                <a:ea typeface="+mn-ea"/>
              </a:rPr>
              <a:t>Swarm</a:t>
            </a:r>
            <a:r>
              <a:rPr lang="zh-CN" altLang="zh-CN" sz="2400" dirty="0">
                <a:latin typeface="+mn-ea"/>
                <a:ea typeface="+mn-ea"/>
              </a:rPr>
              <a:t>需要一个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集群，集群上每一个节点均安装有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。</a:t>
            </a:r>
            <a:endParaRPr lang="en-US" altLang="zh-CN" sz="2400" dirty="0">
              <a:latin typeface="+mn-ea"/>
              <a:ea typeface="+mn-ea"/>
            </a:endParaRPr>
          </a:p>
          <a:p>
            <a:pPr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     Swarm</a:t>
            </a:r>
            <a:r>
              <a:rPr lang="zh-CN" altLang="zh-CN" sz="2400" dirty="0">
                <a:latin typeface="+mn-ea"/>
                <a:ea typeface="+mn-ea"/>
              </a:rPr>
              <a:t>架构中最主要的处理部分是</a:t>
            </a:r>
            <a:r>
              <a:rPr lang="en-US" altLang="zh-CN" sz="2400" dirty="0">
                <a:latin typeface="+mn-ea"/>
                <a:ea typeface="+mn-ea"/>
              </a:rPr>
              <a:t>Swarm</a:t>
            </a:r>
            <a:r>
              <a:rPr lang="zh-CN" altLang="zh-CN" sz="2400" dirty="0">
                <a:latin typeface="+mn-ea"/>
                <a:ea typeface="+mn-ea"/>
              </a:rPr>
              <a:t>节点，</a:t>
            </a:r>
            <a:r>
              <a:rPr lang="en-US" altLang="zh-CN" sz="2400" dirty="0">
                <a:latin typeface="+mn-ea"/>
                <a:ea typeface="+mn-ea"/>
              </a:rPr>
              <a:t>Swarm</a:t>
            </a:r>
            <a:r>
              <a:rPr lang="zh-CN" altLang="zh-CN" sz="2400" dirty="0">
                <a:latin typeface="+mn-ea"/>
                <a:ea typeface="+mn-ea"/>
              </a:rPr>
              <a:t>管理的对象是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 Cluster</a:t>
            </a:r>
            <a:r>
              <a:rPr lang="zh-CN" altLang="zh-CN" sz="2400" dirty="0">
                <a:latin typeface="+mn-ea"/>
                <a:ea typeface="+mn-ea"/>
              </a:rPr>
              <a:t>，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 Cluster</a:t>
            </a:r>
            <a:r>
              <a:rPr lang="zh-CN" altLang="zh-CN" sz="2400" dirty="0">
                <a:latin typeface="+mn-ea"/>
                <a:ea typeface="+mn-ea"/>
              </a:rPr>
              <a:t>由多个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 Node</a:t>
            </a:r>
            <a:r>
              <a:rPr lang="zh-CN" altLang="zh-CN" sz="2400" dirty="0">
                <a:latin typeface="+mn-ea"/>
                <a:ea typeface="+mn-ea"/>
              </a:rPr>
              <a:t>组成，而负责给</a:t>
            </a:r>
            <a:r>
              <a:rPr lang="en-US" altLang="zh-CN" sz="2400" dirty="0">
                <a:latin typeface="+mn-ea"/>
                <a:ea typeface="+mn-ea"/>
              </a:rPr>
              <a:t>Swarm</a:t>
            </a:r>
            <a:r>
              <a:rPr lang="zh-CN" altLang="zh-CN" sz="2400" dirty="0">
                <a:latin typeface="+mn-ea"/>
                <a:ea typeface="+mn-ea"/>
              </a:rPr>
              <a:t>发送请求的是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 Client</a:t>
            </a:r>
            <a:r>
              <a:rPr lang="zh-CN" altLang="zh-CN" sz="2400" dirty="0">
                <a:latin typeface="+mn-ea"/>
                <a:ea typeface="+mn-ea"/>
              </a:rPr>
              <a:t>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5.2 Swarm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644885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5.2.3 Swarm</a:t>
            </a:r>
            <a:r>
              <a:rPr lang="zh-CN" altLang="en-US" sz="2400" dirty="0">
                <a:latin typeface="+mn-ea"/>
                <a:ea typeface="+mn-ea"/>
              </a:rPr>
              <a:t>相关概念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zh-CN" sz="2400" dirty="0">
                <a:latin typeface="+mn-ea"/>
                <a:ea typeface="+mn-ea"/>
              </a:rPr>
              <a:t>．</a:t>
            </a:r>
            <a:r>
              <a:rPr lang="en-US" altLang="zh-CN" sz="2400" dirty="0">
                <a:latin typeface="+mn-ea"/>
                <a:ea typeface="+mn-ea"/>
              </a:rPr>
              <a:t>Swarm</a:t>
            </a:r>
            <a:endParaRPr lang="zh-CN" altLang="zh-CN" sz="2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      </a:t>
            </a:r>
            <a:r>
              <a:rPr lang="zh-CN" altLang="zh-CN" sz="2400" dirty="0">
                <a:latin typeface="+mn-ea"/>
                <a:ea typeface="+mn-ea"/>
              </a:rPr>
              <a:t>集群的管理和编排使用了嵌入到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引擎中的</a:t>
            </a:r>
            <a:r>
              <a:rPr lang="en-US" altLang="zh-CN" sz="2400" dirty="0" err="1">
                <a:latin typeface="+mn-ea"/>
                <a:ea typeface="+mn-ea"/>
              </a:rPr>
              <a:t>SwarmKit</a:t>
            </a:r>
            <a:r>
              <a:rPr lang="zh-CN" altLang="zh-CN" sz="2400" dirty="0">
                <a:latin typeface="+mn-ea"/>
                <a:ea typeface="+mn-ea"/>
              </a:rPr>
              <a:t>，可以在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初始化时启动</a:t>
            </a:r>
            <a:r>
              <a:rPr lang="en-US" altLang="zh-CN" sz="2400" dirty="0">
                <a:latin typeface="+mn-ea"/>
                <a:ea typeface="+mn-ea"/>
              </a:rPr>
              <a:t>Swarm</a:t>
            </a:r>
            <a:r>
              <a:rPr lang="zh-CN" altLang="zh-CN" sz="2400" dirty="0">
                <a:latin typeface="+mn-ea"/>
                <a:ea typeface="+mn-ea"/>
              </a:rPr>
              <a:t>模式或者加入已存在的</a:t>
            </a:r>
            <a:r>
              <a:rPr lang="en-US" altLang="zh-CN" sz="2400" dirty="0">
                <a:latin typeface="+mn-ea"/>
                <a:ea typeface="+mn-ea"/>
              </a:rPr>
              <a:t>Swarm</a:t>
            </a:r>
            <a:r>
              <a:rPr lang="zh-CN" altLang="zh-CN" sz="2400" dirty="0">
                <a:latin typeface="+mn-ea"/>
                <a:ea typeface="+mn-ea"/>
              </a:rPr>
              <a:t>。</a:t>
            </a:r>
          </a:p>
          <a:p>
            <a:pPr algn="just" fontAlgn="ctr">
              <a:lnSpc>
                <a:spcPct val="150000"/>
              </a:lnSpc>
            </a:pP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5.2 Swarm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479938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zh-CN" sz="2400" dirty="0">
                <a:latin typeface="+mn-ea"/>
                <a:ea typeface="+mn-ea"/>
              </a:rPr>
              <a:t>．节点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      Node</a:t>
            </a:r>
            <a:r>
              <a:rPr lang="zh-CN" altLang="zh-CN" sz="2400" dirty="0">
                <a:latin typeface="+mn-ea"/>
                <a:ea typeface="+mn-ea"/>
              </a:rPr>
              <a:t>是加入到</a:t>
            </a:r>
            <a:r>
              <a:rPr lang="en-US" altLang="zh-CN" sz="2400" dirty="0">
                <a:latin typeface="+mn-ea"/>
                <a:ea typeface="+mn-ea"/>
              </a:rPr>
              <a:t>Swarm</a:t>
            </a:r>
            <a:r>
              <a:rPr lang="zh-CN" altLang="zh-CN" sz="2400" dirty="0">
                <a:latin typeface="+mn-ea"/>
                <a:ea typeface="+mn-ea"/>
              </a:rPr>
              <a:t>集群中的一个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引擎实体，可以在一台物理机上运行多个</a:t>
            </a:r>
            <a:r>
              <a:rPr lang="en-US" altLang="zh-CN" sz="2400" dirty="0">
                <a:latin typeface="+mn-ea"/>
                <a:ea typeface="+mn-ea"/>
              </a:rPr>
              <a:t>Node</a:t>
            </a:r>
            <a:r>
              <a:rPr lang="zh-CN" altLang="zh-CN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Node</a:t>
            </a:r>
            <a:r>
              <a:rPr lang="zh-CN" altLang="zh-CN" sz="2400" dirty="0">
                <a:latin typeface="+mn-ea"/>
                <a:ea typeface="+mn-ea"/>
              </a:rPr>
              <a:t>可以分为管理节点（</a:t>
            </a:r>
            <a:r>
              <a:rPr lang="en-US" altLang="zh-CN" sz="2400" dirty="0">
                <a:latin typeface="+mn-ea"/>
                <a:ea typeface="+mn-ea"/>
              </a:rPr>
              <a:t>manager</a:t>
            </a:r>
            <a:r>
              <a:rPr lang="zh-CN" altLang="zh-CN" sz="2400" dirty="0">
                <a:latin typeface="+mn-ea"/>
                <a:ea typeface="+mn-ea"/>
              </a:rPr>
              <a:t>节点）和工作节点（</a:t>
            </a:r>
            <a:r>
              <a:rPr lang="en-US" altLang="zh-CN" sz="2400" dirty="0">
                <a:latin typeface="+mn-ea"/>
                <a:ea typeface="+mn-ea"/>
              </a:rPr>
              <a:t>worker</a:t>
            </a:r>
            <a:r>
              <a:rPr lang="zh-CN" altLang="zh-CN" sz="2400" dirty="0">
                <a:latin typeface="+mn-ea"/>
                <a:ea typeface="+mn-ea"/>
              </a:rPr>
              <a:t>节点）两类。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      </a:t>
            </a:r>
            <a:r>
              <a:rPr lang="zh-CN" altLang="zh-CN" sz="2400" dirty="0">
                <a:latin typeface="+mn-ea"/>
                <a:ea typeface="+mn-ea"/>
              </a:rPr>
              <a:t>当一个节点作为</a:t>
            </a:r>
            <a:r>
              <a:rPr lang="en-US" altLang="zh-CN" sz="2400" dirty="0">
                <a:latin typeface="+mn-ea"/>
                <a:ea typeface="+mn-ea"/>
              </a:rPr>
              <a:t>Swarm</a:t>
            </a:r>
            <a:r>
              <a:rPr lang="zh-CN" altLang="zh-CN" sz="2400" dirty="0">
                <a:latin typeface="+mn-ea"/>
                <a:ea typeface="+mn-ea"/>
              </a:rPr>
              <a:t>的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引擎实体，部署应用到集群中时，会提交服务到管理节点，管理节点调度任务到工作节点，管理节点还要执行维护集群状态的编排和集群管理的功能，工作节点接收并执行来自管理节点的任务。通常，管理节点也可以是工作节点，工作节点会报告当前状态给管理节点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5.2 Swarm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592007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zh-CN" sz="2400" dirty="0">
                <a:latin typeface="+mn-ea"/>
                <a:ea typeface="+mn-ea"/>
              </a:rPr>
              <a:t>．服务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      </a:t>
            </a:r>
            <a:r>
              <a:rPr lang="zh-CN" altLang="zh-CN" sz="2400" dirty="0">
                <a:latin typeface="+mn-ea"/>
                <a:ea typeface="+mn-ea"/>
              </a:rPr>
              <a:t>服务是在工作节点上执行任务的定义，在工作节点上执行，创建服务时，需要指定容器镜像。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zh-CN" sz="2400" dirty="0">
                <a:latin typeface="+mn-ea"/>
                <a:ea typeface="+mn-ea"/>
              </a:rPr>
              <a:t>．任务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     </a:t>
            </a:r>
            <a:r>
              <a:rPr lang="zh-CN" altLang="zh-CN" sz="2400" dirty="0">
                <a:latin typeface="+mn-ea"/>
                <a:ea typeface="+mn-ea"/>
              </a:rPr>
              <a:t>任务是指在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容器中执行的命令，管理节点根据指定数量的任务副本来分配任务给工作节点。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5.2 Swarm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5287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 algn="just" fontAlgn="ctr">
              <a:lnSpc>
                <a:spcPct val="150000"/>
              </a:lnSpc>
            </a:pPr>
            <a:r>
              <a:rPr lang="zh-CN" altLang="zh-CN" sz="2800" dirty="0">
                <a:latin typeface="+mn-ea"/>
                <a:ea typeface="+mn-ea"/>
              </a:rPr>
              <a:t>工程师小王在对</a:t>
            </a:r>
            <a:r>
              <a:rPr lang="en-US" altLang="zh-CN" sz="2800" dirty="0" err="1">
                <a:latin typeface="+mn-ea"/>
                <a:ea typeface="+mn-ea"/>
              </a:rPr>
              <a:t>Docker</a:t>
            </a:r>
            <a:r>
              <a:rPr lang="zh-CN" altLang="zh-CN" sz="2800" dirty="0">
                <a:latin typeface="+mn-ea"/>
                <a:ea typeface="+mn-ea"/>
              </a:rPr>
              <a:t>技术进行学习后，发现当有大量</a:t>
            </a:r>
            <a:r>
              <a:rPr lang="en-US" altLang="zh-CN" sz="2800" dirty="0" err="1">
                <a:latin typeface="+mn-ea"/>
                <a:ea typeface="+mn-ea"/>
              </a:rPr>
              <a:t>Docker</a:t>
            </a:r>
            <a:r>
              <a:rPr lang="zh-CN" altLang="zh-CN" sz="2800" dirty="0">
                <a:latin typeface="+mn-ea"/>
                <a:ea typeface="+mn-ea"/>
              </a:rPr>
              <a:t>容器需要手动部署时效率较低，通过查阅相关资料，小王发现可利用</a:t>
            </a:r>
            <a:r>
              <a:rPr lang="en-US" altLang="zh-CN" sz="2800" dirty="0">
                <a:latin typeface="+mn-ea"/>
                <a:ea typeface="+mn-ea"/>
              </a:rPr>
              <a:t>Compose</a:t>
            </a:r>
            <a:r>
              <a:rPr lang="zh-CN" altLang="zh-CN" sz="2800" dirty="0">
                <a:latin typeface="+mn-ea"/>
                <a:ea typeface="+mn-ea"/>
              </a:rPr>
              <a:t>工具来更高效地部署容器，于是公司安排小王编写</a:t>
            </a:r>
            <a:r>
              <a:rPr lang="en-US" altLang="zh-CN" sz="2800" dirty="0">
                <a:latin typeface="+mn-ea"/>
                <a:ea typeface="+mn-ea"/>
              </a:rPr>
              <a:t>Compose</a:t>
            </a:r>
            <a:r>
              <a:rPr lang="zh-CN" altLang="zh-CN" sz="2800" dirty="0">
                <a:latin typeface="+mn-ea"/>
                <a:ea typeface="+mn-ea"/>
              </a:rPr>
              <a:t>工具的安装及使用手册，以供公司相关技术人员学习，并在公司内部推广该技术。</a:t>
            </a:r>
            <a:endParaRPr lang="en-US" altLang="zh-CN" sz="2800" dirty="0">
              <a:latin typeface="+mn-ea"/>
              <a:ea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6827367" cy="1532727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任务要求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72080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5.2.4 Swarm</a:t>
            </a:r>
            <a:r>
              <a:rPr lang="zh-CN" altLang="en-US" sz="2400" dirty="0">
                <a:latin typeface="+mn-ea"/>
                <a:ea typeface="+mn-ea"/>
              </a:rPr>
              <a:t>常用命令</a:t>
            </a:r>
            <a:endParaRPr lang="en-US" altLang="zh-CN" sz="2400" dirty="0">
              <a:latin typeface="+mn-ea"/>
              <a:ea typeface="+mn-ea"/>
            </a:endParaRPr>
          </a:p>
          <a:p>
            <a:pPr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    Swarm</a:t>
            </a:r>
            <a:r>
              <a:rPr lang="zh-CN" altLang="zh-CN" sz="2400" dirty="0">
                <a:latin typeface="+mn-ea"/>
                <a:ea typeface="+mn-ea"/>
              </a:rPr>
              <a:t>的常用命令有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 swarm</a:t>
            </a:r>
            <a:r>
              <a:rPr lang="zh-CN" altLang="zh-CN" sz="2400" dirty="0">
                <a:latin typeface="+mn-ea"/>
                <a:ea typeface="+mn-ea"/>
              </a:rPr>
              <a:t>、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 service</a:t>
            </a:r>
            <a:r>
              <a:rPr lang="zh-CN" altLang="zh-CN" sz="2400" dirty="0">
                <a:latin typeface="+mn-ea"/>
                <a:ea typeface="+mn-ea"/>
              </a:rPr>
              <a:t>和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 node</a:t>
            </a:r>
            <a:r>
              <a:rPr lang="zh-CN" altLang="zh-CN" sz="2400" dirty="0">
                <a:latin typeface="+mn-ea"/>
                <a:ea typeface="+mn-ea"/>
              </a:rPr>
              <a:t>。</a:t>
            </a:r>
            <a:endParaRPr lang="en-US" altLang="zh-CN" sz="2400" dirty="0">
              <a:latin typeface="+mn-ea"/>
              <a:ea typeface="+mn-ea"/>
            </a:endParaRPr>
          </a:p>
          <a:p>
            <a:pPr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    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 swarm</a:t>
            </a:r>
            <a:r>
              <a:rPr lang="zh-CN" altLang="zh-CN" sz="2400" dirty="0">
                <a:latin typeface="+mn-ea"/>
                <a:ea typeface="+mn-ea"/>
              </a:rPr>
              <a:t>命令用于管理</a:t>
            </a:r>
            <a:r>
              <a:rPr lang="en-US" altLang="zh-CN" sz="2400" dirty="0">
                <a:latin typeface="+mn-ea"/>
                <a:ea typeface="+mn-ea"/>
              </a:rPr>
              <a:t>Swarm</a:t>
            </a:r>
            <a:r>
              <a:rPr lang="zh-CN" altLang="zh-CN" sz="2400" dirty="0">
                <a:latin typeface="+mn-ea"/>
                <a:ea typeface="+mn-ea"/>
              </a:rPr>
              <a:t>集群</a:t>
            </a:r>
            <a:endParaRPr lang="en-US" altLang="zh-CN" sz="2400" dirty="0">
              <a:latin typeface="+mn-ea"/>
              <a:ea typeface="+mn-ea"/>
            </a:endParaRPr>
          </a:p>
          <a:p>
            <a:pPr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    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 service</a:t>
            </a:r>
            <a:r>
              <a:rPr lang="zh-CN" altLang="zh-CN" sz="2400" dirty="0">
                <a:latin typeface="+mn-ea"/>
                <a:ea typeface="+mn-ea"/>
              </a:rPr>
              <a:t>命令用于管理服务</a:t>
            </a:r>
            <a:endParaRPr lang="en-US" altLang="zh-CN" sz="2400" dirty="0">
              <a:latin typeface="+mn-ea"/>
              <a:ea typeface="+mn-ea"/>
            </a:endParaRPr>
          </a:p>
          <a:p>
            <a:pPr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     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 node</a:t>
            </a:r>
            <a:r>
              <a:rPr lang="zh-CN" altLang="zh-CN" sz="2400" dirty="0">
                <a:latin typeface="+mn-ea"/>
                <a:ea typeface="+mn-ea"/>
              </a:rPr>
              <a:t>命令用于管理</a:t>
            </a:r>
            <a:r>
              <a:rPr lang="en-US" altLang="zh-CN" sz="2400" dirty="0">
                <a:latin typeface="+mn-ea"/>
                <a:ea typeface="+mn-ea"/>
              </a:rPr>
              <a:t>Swarm</a:t>
            </a:r>
            <a:r>
              <a:rPr lang="zh-CN" altLang="zh-CN" sz="2400" dirty="0">
                <a:latin typeface="+mn-ea"/>
                <a:ea typeface="+mn-ea"/>
              </a:rPr>
              <a:t>集群中的节点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5.2 Swarm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86890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571595"/>
            <a:ext cx="11695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>
              <a:lnSpc>
                <a:spcPct val="150000"/>
              </a:lnSpc>
            </a:pPr>
            <a:r>
              <a:rPr lang="en-US" altLang="zh-CN" sz="2000" dirty="0" err="1">
                <a:latin typeface="+mn-ea"/>
                <a:ea typeface="+mn-ea"/>
              </a:rPr>
              <a:t>docker</a:t>
            </a:r>
            <a:r>
              <a:rPr lang="en-US" altLang="zh-CN" sz="2000" dirty="0">
                <a:latin typeface="+mn-ea"/>
                <a:ea typeface="+mn-ea"/>
              </a:rPr>
              <a:t> swarm</a:t>
            </a:r>
            <a:r>
              <a:rPr lang="zh-CN" altLang="en-US" sz="2000" dirty="0">
                <a:latin typeface="+mn-ea"/>
                <a:ea typeface="+mn-ea"/>
              </a:rPr>
              <a:t>常用命令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5.2 Swarm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5.2</a:t>
            </a:r>
            <a:endParaRPr lang="zh-CN" altLang="en-US" sz="4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599425"/>
              </p:ext>
            </p:extLst>
          </p:nvPr>
        </p:nvGraphicFramePr>
        <p:xfrm>
          <a:off x="725696" y="2211858"/>
          <a:ext cx="11075239" cy="428599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409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6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749">
                <a:tc>
                  <a:txBody>
                    <a:bodyPr/>
                    <a:lstStyle/>
                    <a:p>
                      <a:pPr indent="25908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2000" kern="100" spc="10" dirty="0">
                          <a:effectLst/>
                          <a:latin typeface="+mn-ea"/>
                          <a:ea typeface="+mn-ea"/>
                        </a:rPr>
                        <a:t>命令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908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2000" kern="100" spc="10" dirty="0">
                          <a:effectLst/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749">
                <a:tc>
                  <a:txBody>
                    <a:bodyPr/>
                    <a:lstStyle/>
                    <a:p>
                      <a:pPr indent="25908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00" spc="10" dirty="0" err="1">
                          <a:effectLst/>
                          <a:latin typeface="+mn-ea"/>
                          <a:ea typeface="+mn-ea"/>
                        </a:rPr>
                        <a:t>docker</a:t>
                      </a:r>
                      <a:r>
                        <a:rPr lang="en-US" sz="2000" kern="100" spc="10" dirty="0">
                          <a:effectLst/>
                          <a:latin typeface="+mn-ea"/>
                          <a:ea typeface="+mn-ea"/>
                        </a:rPr>
                        <a:t> swarm </a:t>
                      </a:r>
                      <a:r>
                        <a:rPr lang="en-US" sz="2000" kern="100" spc="10" dirty="0" err="1">
                          <a:effectLst/>
                          <a:latin typeface="+mn-ea"/>
                          <a:ea typeface="+mn-ea"/>
                        </a:rPr>
                        <a:t>init</a:t>
                      </a:r>
                      <a:endParaRPr lang="zh-CN" sz="2000" kern="100" spc="1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908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2000" kern="100" spc="10">
                          <a:effectLst/>
                          <a:latin typeface="+mn-ea"/>
                          <a:ea typeface="+mn-ea"/>
                        </a:rPr>
                        <a:t>初始化一个</a:t>
                      </a:r>
                      <a:r>
                        <a:rPr lang="en-US" sz="2000" kern="100" spc="10">
                          <a:effectLst/>
                          <a:latin typeface="+mn-ea"/>
                          <a:ea typeface="+mn-ea"/>
                        </a:rPr>
                        <a:t>Swarm</a:t>
                      </a:r>
                      <a:r>
                        <a:rPr lang="zh-CN" sz="2000" kern="100" spc="10">
                          <a:effectLst/>
                          <a:latin typeface="+mn-ea"/>
                          <a:ea typeface="+mn-ea"/>
                        </a:rPr>
                        <a:t>集群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749">
                <a:tc>
                  <a:txBody>
                    <a:bodyPr/>
                    <a:lstStyle/>
                    <a:p>
                      <a:pPr indent="25908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00" spc="10" dirty="0" err="1">
                          <a:effectLst/>
                          <a:latin typeface="+mn-ea"/>
                          <a:ea typeface="+mn-ea"/>
                        </a:rPr>
                        <a:t>docker</a:t>
                      </a:r>
                      <a:r>
                        <a:rPr lang="en-US" sz="2000" kern="100" spc="10" dirty="0">
                          <a:effectLst/>
                          <a:latin typeface="+mn-ea"/>
                          <a:ea typeface="+mn-ea"/>
                        </a:rPr>
                        <a:t> swarm join</a:t>
                      </a:r>
                      <a:endParaRPr lang="zh-CN" sz="2000" kern="100" spc="1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908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2000" kern="100" spc="10">
                          <a:effectLst/>
                          <a:latin typeface="+mn-ea"/>
                          <a:ea typeface="+mn-ea"/>
                        </a:rPr>
                        <a:t>加入集群作为工作节点或管理节点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749">
                <a:tc>
                  <a:txBody>
                    <a:bodyPr/>
                    <a:lstStyle/>
                    <a:p>
                      <a:pPr indent="25908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00" spc="10">
                          <a:effectLst/>
                          <a:latin typeface="+mn-ea"/>
                          <a:ea typeface="+mn-ea"/>
                        </a:rPr>
                        <a:t>docker swarm join-token</a:t>
                      </a:r>
                      <a:endParaRPr lang="zh-CN" sz="2000" kern="100" spc="1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908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2000" kern="100" spc="10" dirty="0">
                          <a:effectLst/>
                          <a:latin typeface="+mn-ea"/>
                          <a:ea typeface="+mn-ea"/>
                        </a:rPr>
                        <a:t>管理用于加入集群的令牌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749">
                <a:tc>
                  <a:txBody>
                    <a:bodyPr/>
                    <a:lstStyle/>
                    <a:p>
                      <a:pPr indent="25908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00" spc="10">
                          <a:effectLst/>
                          <a:latin typeface="+mn-ea"/>
                          <a:ea typeface="+mn-ea"/>
                        </a:rPr>
                        <a:t>docker swarm leave</a:t>
                      </a:r>
                      <a:endParaRPr lang="zh-CN" sz="2000" kern="100" spc="1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908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2000" kern="100" spc="10" dirty="0">
                          <a:effectLst/>
                          <a:latin typeface="+mn-ea"/>
                          <a:ea typeface="+mn-ea"/>
                        </a:rPr>
                        <a:t>离开</a:t>
                      </a:r>
                      <a:r>
                        <a:rPr lang="en-US" sz="2000" kern="100" spc="10" dirty="0">
                          <a:effectLst/>
                          <a:latin typeface="+mn-ea"/>
                          <a:ea typeface="+mn-ea"/>
                        </a:rPr>
                        <a:t>Swarm</a:t>
                      </a:r>
                      <a:r>
                        <a:rPr lang="zh-CN" sz="2000" kern="100" spc="10" dirty="0">
                          <a:effectLst/>
                          <a:latin typeface="+mn-ea"/>
                          <a:ea typeface="+mn-ea"/>
                        </a:rPr>
                        <a:t>集群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749">
                <a:tc>
                  <a:txBody>
                    <a:bodyPr/>
                    <a:lstStyle/>
                    <a:p>
                      <a:pPr indent="25908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00" spc="10">
                          <a:effectLst/>
                          <a:latin typeface="+mn-ea"/>
                          <a:ea typeface="+mn-ea"/>
                        </a:rPr>
                        <a:t>docker swarm unlock</a:t>
                      </a:r>
                      <a:endParaRPr lang="zh-CN" sz="2000" kern="100" spc="1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908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2000" kern="100" spc="10" dirty="0">
                          <a:effectLst/>
                          <a:latin typeface="+mn-ea"/>
                          <a:ea typeface="+mn-ea"/>
                        </a:rPr>
                        <a:t>解锁</a:t>
                      </a:r>
                      <a:r>
                        <a:rPr lang="en-US" sz="2000" kern="100" spc="10" dirty="0">
                          <a:effectLst/>
                          <a:latin typeface="+mn-ea"/>
                          <a:ea typeface="+mn-ea"/>
                        </a:rPr>
                        <a:t>Swarm</a:t>
                      </a:r>
                      <a:r>
                        <a:rPr lang="zh-CN" sz="2000" kern="100" spc="10" dirty="0">
                          <a:effectLst/>
                          <a:latin typeface="+mn-ea"/>
                          <a:ea typeface="+mn-ea"/>
                        </a:rPr>
                        <a:t>集群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5749">
                <a:tc>
                  <a:txBody>
                    <a:bodyPr/>
                    <a:lstStyle/>
                    <a:p>
                      <a:pPr indent="25908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00" spc="10">
                          <a:effectLst/>
                          <a:latin typeface="+mn-ea"/>
                          <a:ea typeface="+mn-ea"/>
                        </a:rPr>
                        <a:t>docker swarm unlock-key</a:t>
                      </a:r>
                      <a:endParaRPr lang="zh-CN" sz="2000" kern="100" spc="1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908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2000" kern="100" spc="10" dirty="0">
                          <a:effectLst/>
                          <a:latin typeface="+mn-ea"/>
                          <a:ea typeface="+mn-ea"/>
                        </a:rPr>
                        <a:t>管理解锁钥匙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5749">
                <a:tc>
                  <a:txBody>
                    <a:bodyPr/>
                    <a:lstStyle/>
                    <a:p>
                      <a:pPr indent="25908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en-US" sz="2000" kern="100" spc="10" dirty="0" err="1">
                          <a:effectLst/>
                          <a:latin typeface="+mn-ea"/>
                          <a:ea typeface="+mn-ea"/>
                        </a:rPr>
                        <a:t>docker</a:t>
                      </a:r>
                      <a:r>
                        <a:rPr lang="en-US" sz="2000" kern="100" spc="10" dirty="0">
                          <a:effectLst/>
                          <a:latin typeface="+mn-ea"/>
                          <a:ea typeface="+mn-ea"/>
                        </a:rPr>
                        <a:t> swam update</a:t>
                      </a:r>
                      <a:endParaRPr lang="zh-CN" sz="2000" kern="100" spc="1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9080" algn="ctr">
                        <a:spcBef>
                          <a:spcPts val="240"/>
                        </a:spcBef>
                        <a:spcAft>
                          <a:spcPts val="240"/>
                        </a:spcAft>
                      </a:pPr>
                      <a:r>
                        <a:rPr lang="zh-CN" sz="2000" kern="100" spc="10" dirty="0">
                          <a:effectLst/>
                          <a:latin typeface="+mn-ea"/>
                          <a:ea typeface="+mn-ea"/>
                        </a:rPr>
                        <a:t>更新</a:t>
                      </a:r>
                      <a:r>
                        <a:rPr lang="en-US" sz="2000" kern="100" spc="10" dirty="0">
                          <a:effectLst/>
                          <a:latin typeface="+mn-ea"/>
                          <a:ea typeface="+mn-ea"/>
                        </a:rPr>
                        <a:t>Swarm</a:t>
                      </a:r>
                      <a:r>
                        <a:rPr lang="zh-CN" sz="2000" kern="100" spc="10" dirty="0">
                          <a:effectLst/>
                          <a:latin typeface="+mn-ea"/>
                          <a:ea typeface="+mn-ea"/>
                        </a:rPr>
                        <a:t>集群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5915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>
              <a:lnSpc>
                <a:spcPct val="150000"/>
              </a:lnSpc>
            </a:pPr>
            <a:r>
              <a:rPr lang="en-US" altLang="zh-CN" sz="2000" dirty="0" err="1">
                <a:latin typeface="+mn-ea"/>
                <a:ea typeface="+mn-ea"/>
              </a:rPr>
              <a:t>docker</a:t>
            </a:r>
            <a:r>
              <a:rPr lang="en-US" altLang="zh-CN" sz="2000" dirty="0">
                <a:latin typeface="+mn-ea"/>
                <a:ea typeface="+mn-ea"/>
              </a:rPr>
              <a:t> service</a:t>
            </a:r>
            <a:r>
              <a:rPr lang="zh-CN" altLang="en-US" sz="2000" dirty="0">
                <a:latin typeface="+mn-ea"/>
                <a:ea typeface="+mn-ea"/>
              </a:rPr>
              <a:t>常用命令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5.2 Swarm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5.2</a:t>
            </a:r>
            <a:endParaRPr lang="zh-CN" altLang="en-US" sz="4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29931"/>
              </p:ext>
            </p:extLst>
          </p:nvPr>
        </p:nvGraphicFramePr>
        <p:xfrm>
          <a:off x="912328" y="2478722"/>
          <a:ext cx="11147399" cy="423262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4125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1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292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 spc="10">
                          <a:effectLst/>
                          <a:latin typeface="+mn-ea"/>
                          <a:ea typeface="+mn-ea"/>
                        </a:rPr>
                        <a:t>命令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 spc="10">
                          <a:effectLst/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92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spc="10">
                          <a:effectLst/>
                          <a:latin typeface="+mn-ea"/>
                          <a:ea typeface="+mn-ea"/>
                        </a:rPr>
                        <a:t>docker service create</a:t>
                      </a:r>
                      <a:endParaRPr lang="zh-CN" sz="2000" kern="100" spc="1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 spc="10">
                          <a:effectLst/>
                          <a:latin typeface="+mn-ea"/>
                          <a:ea typeface="+mn-ea"/>
                        </a:rPr>
                        <a:t>创建服务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92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spc="10">
                          <a:effectLst/>
                          <a:latin typeface="+mn-ea"/>
                          <a:ea typeface="+mn-ea"/>
                        </a:rPr>
                        <a:t>docker service inspect</a:t>
                      </a:r>
                      <a:endParaRPr lang="zh-CN" sz="2000" kern="100" spc="1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 spc="10">
                          <a:effectLst/>
                          <a:latin typeface="+mn-ea"/>
                          <a:ea typeface="+mn-ea"/>
                        </a:rPr>
                        <a:t>显示一个或多个服务的详细信息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292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spc="10">
                          <a:effectLst/>
                          <a:latin typeface="+mn-ea"/>
                          <a:ea typeface="+mn-ea"/>
                        </a:rPr>
                        <a:t>docker service logs</a:t>
                      </a:r>
                      <a:endParaRPr lang="zh-CN" sz="2000" kern="100" spc="1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 spc="10">
                          <a:effectLst/>
                          <a:latin typeface="+mn-ea"/>
                          <a:ea typeface="+mn-ea"/>
                        </a:rPr>
                        <a:t>获取服务的日志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292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spc="10">
                          <a:effectLst/>
                          <a:latin typeface="+mn-ea"/>
                          <a:ea typeface="+mn-ea"/>
                        </a:rPr>
                        <a:t>docker service ls</a:t>
                      </a:r>
                      <a:endParaRPr lang="zh-CN" sz="2000" kern="100" spc="1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 spc="10">
                          <a:effectLst/>
                          <a:latin typeface="+mn-ea"/>
                          <a:ea typeface="+mn-ea"/>
                        </a:rPr>
                        <a:t>列出服务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292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spc="10">
                          <a:effectLst/>
                          <a:latin typeface="+mn-ea"/>
                          <a:ea typeface="+mn-ea"/>
                        </a:rPr>
                        <a:t>docker service rm</a:t>
                      </a:r>
                      <a:endParaRPr lang="zh-CN" sz="2000" kern="100" spc="1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 spc="10">
                          <a:effectLst/>
                          <a:latin typeface="+mn-ea"/>
                          <a:ea typeface="+mn-ea"/>
                        </a:rPr>
                        <a:t>删除一个或多个服务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292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spc="10">
                          <a:effectLst/>
                          <a:latin typeface="+mn-ea"/>
                          <a:ea typeface="+mn-ea"/>
                        </a:rPr>
                        <a:t>docker service scale</a:t>
                      </a:r>
                      <a:endParaRPr lang="zh-CN" sz="2000" kern="100" spc="1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 spc="10">
                          <a:effectLst/>
                          <a:latin typeface="+mn-ea"/>
                          <a:ea typeface="+mn-ea"/>
                        </a:rPr>
                        <a:t>设置服务的实例数量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292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spc="10">
                          <a:effectLst/>
                          <a:latin typeface="+mn-ea"/>
                          <a:ea typeface="+mn-ea"/>
                        </a:rPr>
                        <a:t>docker service update</a:t>
                      </a:r>
                      <a:endParaRPr lang="zh-CN" sz="2000" kern="100" spc="1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 spc="10">
                          <a:effectLst/>
                          <a:latin typeface="+mn-ea"/>
                          <a:ea typeface="+mn-ea"/>
                        </a:rPr>
                        <a:t>更新服务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0292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spc="10">
                          <a:effectLst/>
                          <a:latin typeface="+mn-ea"/>
                          <a:ea typeface="+mn-ea"/>
                        </a:rPr>
                        <a:t>docker service rollback</a:t>
                      </a:r>
                      <a:endParaRPr lang="zh-CN" sz="2000" kern="100" spc="1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 spc="10" dirty="0">
                          <a:effectLst/>
                          <a:latin typeface="+mn-ea"/>
                          <a:ea typeface="+mn-ea"/>
                        </a:rPr>
                        <a:t>恢复服务到更新之前的配置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7665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>
              <a:lnSpc>
                <a:spcPct val="150000"/>
              </a:lnSpc>
            </a:pPr>
            <a:r>
              <a:rPr lang="en-US" altLang="zh-CN" sz="2000" dirty="0" err="1">
                <a:latin typeface="+mn-ea"/>
                <a:ea typeface="+mn-ea"/>
              </a:rPr>
              <a:t>Docker</a:t>
            </a:r>
            <a:r>
              <a:rPr lang="en-US" altLang="zh-CN" sz="2000" dirty="0">
                <a:latin typeface="+mn-ea"/>
                <a:ea typeface="+mn-ea"/>
              </a:rPr>
              <a:t> node</a:t>
            </a:r>
            <a:r>
              <a:rPr lang="zh-CN" altLang="en-US" sz="2000" dirty="0">
                <a:latin typeface="+mn-ea"/>
                <a:ea typeface="+mn-ea"/>
              </a:rPr>
              <a:t>常用命令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5.2 Swarm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5.2</a:t>
            </a:r>
            <a:endParaRPr lang="zh-CN" altLang="en-US" sz="4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645658"/>
              </p:ext>
            </p:extLst>
          </p:nvPr>
        </p:nvGraphicFramePr>
        <p:xfrm>
          <a:off x="496276" y="2426530"/>
          <a:ext cx="11695723" cy="421580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4328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7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976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 spc="10">
                          <a:effectLst/>
                          <a:latin typeface="+mn-ea"/>
                          <a:ea typeface="+mn-ea"/>
                        </a:rPr>
                        <a:t>命令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 spc="10">
                          <a:effectLst/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976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spc="10">
                          <a:effectLst/>
                          <a:latin typeface="+mn-ea"/>
                          <a:ea typeface="+mn-ea"/>
                        </a:rPr>
                        <a:t>docker node demote</a:t>
                      </a:r>
                      <a:endParaRPr lang="zh-CN" sz="2000" kern="100" spc="1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 spc="10">
                          <a:effectLst/>
                          <a:latin typeface="+mn-ea"/>
                          <a:ea typeface="+mn-ea"/>
                        </a:rPr>
                        <a:t>从</a:t>
                      </a:r>
                      <a:r>
                        <a:rPr lang="en-US" sz="2000" kern="100" spc="10">
                          <a:effectLst/>
                          <a:latin typeface="+mn-ea"/>
                          <a:ea typeface="+mn-ea"/>
                        </a:rPr>
                        <a:t>Swarm</a:t>
                      </a:r>
                      <a:r>
                        <a:rPr lang="zh-CN" sz="2000" kern="100" spc="10">
                          <a:effectLst/>
                          <a:latin typeface="+mn-ea"/>
                          <a:ea typeface="+mn-ea"/>
                        </a:rPr>
                        <a:t>集群管理器中降级一个或多个节点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76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spc="10">
                          <a:effectLst/>
                          <a:latin typeface="+mn-ea"/>
                          <a:ea typeface="+mn-ea"/>
                        </a:rPr>
                        <a:t>docker node inspect</a:t>
                      </a:r>
                      <a:endParaRPr lang="zh-CN" sz="2000" kern="100" spc="1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 spc="10">
                          <a:effectLst/>
                          <a:latin typeface="+mn-ea"/>
                          <a:ea typeface="+mn-ea"/>
                        </a:rPr>
                        <a:t>显示一个或多个节点的详细信息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976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spc="10">
                          <a:effectLst/>
                          <a:latin typeface="+mn-ea"/>
                          <a:ea typeface="+mn-ea"/>
                        </a:rPr>
                        <a:t>docker node ls</a:t>
                      </a:r>
                      <a:endParaRPr lang="zh-CN" sz="2000" kern="100" spc="1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 spc="10">
                          <a:effectLst/>
                          <a:latin typeface="+mn-ea"/>
                          <a:ea typeface="+mn-ea"/>
                        </a:rPr>
                        <a:t>列出</a:t>
                      </a:r>
                      <a:r>
                        <a:rPr lang="en-US" sz="2000" kern="100" spc="10">
                          <a:effectLst/>
                          <a:latin typeface="+mn-ea"/>
                          <a:ea typeface="+mn-ea"/>
                        </a:rPr>
                        <a:t>Swarm</a:t>
                      </a:r>
                      <a:r>
                        <a:rPr lang="zh-CN" sz="2000" kern="100" spc="10">
                          <a:effectLst/>
                          <a:latin typeface="+mn-ea"/>
                          <a:ea typeface="+mn-ea"/>
                        </a:rPr>
                        <a:t>集群中的节点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976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spc="10">
                          <a:effectLst/>
                          <a:latin typeface="+mn-ea"/>
                          <a:ea typeface="+mn-ea"/>
                        </a:rPr>
                        <a:t>docker node promote</a:t>
                      </a:r>
                      <a:endParaRPr lang="zh-CN" sz="2000" kern="100" spc="1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 spc="10">
                          <a:effectLst/>
                          <a:latin typeface="+mn-ea"/>
                          <a:ea typeface="+mn-ea"/>
                        </a:rPr>
                        <a:t>将一个或多个节点加入到集群管理器中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976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spc="10">
                          <a:effectLst/>
                          <a:latin typeface="+mn-ea"/>
                          <a:ea typeface="+mn-ea"/>
                        </a:rPr>
                        <a:t>docker node ps</a:t>
                      </a:r>
                      <a:endParaRPr lang="zh-CN" sz="2000" kern="100" spc="1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 spc="10">
                          <a:effectLst/>
                          <a:latin typeface="+mn-ea"/>
                          <a:ea typeface="+mn-ea"/>
                        </a:rPr>
                        <a:t>列出一个或多个在节点上运行的任务，默认为当前节点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976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spc="10">
                          <a:effectLst/>
                          <a:latin typeface="+mn-ea"/>
                          <a:ea typeface="+mn-ea"/>
                        </a:rPr>
                        <a:t>docker node rm</a:t>
                      </a:r>
                      <a:endParaRPr lang="zh-CN" sz="2000" kern="100" spc="1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 spc="10">
                          <a:effectLst/>
                          <a:latin typeface="+mn-ea"/>
                          <a:ea typeface="+mn-ea"/>
                        </a:rPr>
                        <a:t>从</a:t>
                      </a:r>
                      <a:r>
                        <a:rPr lang="en-US" sz="2000" kern="100" spc="10">
                          <a:effectLst/>
                          <a:latin typeface="+mn-ea"/>
                          <a:ea typeface="+mn-ea"/>
                        </a:rPr>
                        <a:t>Swarm</a:t>
                      </a:r>
                      <a:r>
                        <a:rPr lang="zh-CN" sz="2000" kern="100" spc="10">
                          <a:effectLst/>
                          <a:latin typeface="+mn-ea"/>
                          <a:ea typeface="+mn-ea"/>
                        </a:rPr>
                        <a:t>集群中删除一个或多个节点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6976"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spc="10">
                          <a:effectLst/>
                          <a:latin typeface="+mn-ea"/>
                          <a:ea typeface="+mn-ea"/>
                        </a:rPr>
                        <a:t>docker node update</a:t>
                      </a:r>
                      <a:endParaRPr lang="zh-CN" sz="2000" kern="100" spc="1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" spc="10" dirty="0">
                          <a:effectLst/>
                          <a:latin typeface="+mn-ea"/>
                          <a:ea typeface="+mn-ea"/>
                        </a:rPr>
                        <a:t>更新一个节点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1308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Swarm</a:t>
            </a:r>
            <a:r>
              <a:rPr lang="zh-CN" altLang="en-US" sz="2400" dirty="0">
                <a:latin typeface="+mn-ea"/>
                <a:ea typeface="+mn-ea"/>
              </a:rPr>
              <a:t>编排工具的使用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5.2 Swarm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任务实现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990534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ctr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实训目的</a:t>
            </a:r>
          </a:p>
          <a:p>
            <a:pPr lvl="1" algn="just" fontAlgn="ctr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）掌握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 Swarm</a:t>
            </a:r>
            <a:r>
              <a:rPr lang="zh-CN" altLang="en-US" sz="2400" dirty="0">
                <a:latin typeface="+mn-ea"/>
                <a:ea typeface="+mn-ea"/>
              </a:rPr>
              <a:t>在</a:t>
            </a:r>
            <a:r>
              <a:rPr lang="en-US" altLang="zh-CN" sz="2400" dirty="0" err="1">
                <a:latin typeface="+mn-ea"/>
                <a:ea typeface="+mn-ea"/>
              </a:rPr>
              <a:t>CentOS</a:t>
            </a:r>
            <a:r>
              <a:rPr lang="en-US" altLang="zh-CN" sz="2400" dirty="0">
                <a:latin typeface="+mn-ea"/>
                <a:ea typeface="+mn-ea"/>
              </a:rPr>
              <a:t> 7</a:t>
            </a:r>
            <a:r>
              <a:rPr lang="zh-CN" altLang="en-US" sz="2400" dirty="0">
                <a:latin typeface="+mn-ea"/>
                <a:ea typeface="+mn-ea"/>
              </a:rPr>
              <a:t>操作系统中的安装方法。</a:t>
            </a:r>
          </a:p>
          <a:p>
            <a:pPr lvl="1" algn="just" fontAlgn="ctr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）掌握</a:t>
            </a:r>
            <a:r>
              <a:rPr lang="en-US" altLang="zh-CN" sz="2400" dirty="0">
                <a:latin typeface="+mn-ea"/>
                <a:ea typeface="+mn-ea"/>
              </a:rPr>
              <a:t>Swarm</a:t>
            </a:r>
            <a:r>
              <a:rPr lang="zh-CN" altLang="en-US" sz="2400" dirty="0">
                <a:latin typeface="+mn-ea"/>
                <a:ea typeface="+mn-ea"/>
              </a:rPr>
              <a:t>集群的在线和离线创建方法。</a:t>
            </a:r>
          </a:p>
          <a:p>
            <a:pPr lvl="1" algn="just" fontAlgn="ctr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en-US" sz="2400" dirty="0">
                <a:latin typeface="+mn-ea"/>
                <a:ea typeface="+mn-ea"/>
              </a:rPr>
              <a:t>）掌握</a:t>
            </a:r>
            <a:r>
              <a:rPr lang="en-US" altLang="zh-CN" sz="2400" dirty="0">
                <a:latin typeface="+mn-ea"/>
                <a:ea typeface="+mn-ea"/>
              </a:rPr>
              <a:t>Swarm</a:t>
            </a:r>
            <a:r>
              <a:rPr lang="zh-CN" altLang="en-US" sz="2400" dirty="0">
                <a:latin typeface="+mn-ea"/>
                <a:ea typeface="+mn-ea"/>
              </a:rPr>
              <a:t>集群的自动编排方法。</a:t>
            </a:r>
          </a:p>
          <a:p>
            <a:pPr algn="just" fontAlgn="ctr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 实训内容</a:t>
            </a:r>
          </a:p>
          <a:p>
            <a:pPr lvl="1" algn="just" fontAlgn="ctr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）在</a:t>
            </a:r>
            <a:r>
              <a:rPr lang="en-US" altLang="zh-CN" sz="2400" dirty="0" err="1">
                <a:latin typeface="+mn-ea"/>
                <a:ea typeface="+mn-ea"/>
              </a:rPr>
              <a:t>CentOS</a:t>
            </a:r>
            <a:r>
              <a:rPr lang="en-US" altLang="zh-CN" sz="2400" dirty="0">
                <a:latin typeface="+mn-ea"/>
                <a:ea typeface="+mn-ea"/>
              </a:rPr>
              <a:t> 7</a:t>
            </a:r>
            <a:r>
              <a:rPr lang="zh-CN" altLang="en-US" sz="2400" dirty="0">
                <a:latin typeface="+mn-ea"/>
                <a:ea typeface="+mn-ea"/>
              </a:rPr>
              <a:t>操作系统中安装</a:t>
            </a:r>
            <a:r>
              <a:rPr lang="en-US" altLang="zh-CN" sz="2400" dirty="0">
                <a:latin typeface="+mn-ea"/>
                <a:ea typeface="+mn-ea"/>
              </a:rPr>
              <a:t>Swarm</a:t>
            </a:r>
            <a:r>
              <a:rPr lang="zh-CN" altLang="en-US" sz="2400" dirty="0">
                <a:latin typeface="+mn-ea"/>
                <a:ea typeface="+mn-ea"/>
              </a:rPr>
              <a:t>工具。</a:t>
            </a:r>
          </a:p>
          <a:p>
            <a:pPr lvl="1" algn="just" fontAlgn="ctr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）在线创建</a:t>
            </a:r>
            <a:r>
              <a:rPr lang="en-US" altLang="zh-CN" sz="2400" dirty="0">
                <a:latin typeface="+mn-ea"/>
                <a:ea typeface="+mn-ea"/>
              </a:rPr>
              <a:t>Swarm</a:t>
            </a:r>
            <a:r>
              <a:rPr lang="zh-CN" altLang="en-US" sz="2400" dirty="0">
                <a:latin typeface="+mn-ea"/>
                <a:ea typeface="+mn-ea"/>
              </a:rPr>
              <a:t>集群并自动编排。</a:t>
            </a:r>
          </a:p>
          <a:p>
            <a:pPr lvl="1" algn="just" fontAlgn="ctr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en-US" sz="2400" dirty="0">
                <a:latin typeface="+mn-ea"/>
                <a:ea typeface="+mn-ea"/>
              </a:rPr>
              <a:t>）离线创建</a:t>
            </a:r>
            <a:r>
              <a:rPr lang="en-US" altLang="zh-CN" sz="2400" dirty="0">
                <a:latin typeface="+mn-ea"/>
                <a:ea typeface="+mn-ea"/>
              </a:rPr>
              <a:t>Swarm</a:t>
            </a:r>
            <a:r>
              <a:rPr lang="zh-CN" altLang="en-US" sz="2400" dirty="0">
                <a:latin typeface="+mn-ea"/>
                <a:ea typeface="+mn-ea"/>
              </a:rPr>
              <a:t>集群并自动编排。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5.2 Swarm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8" y="914401"/>
            <a:ext cx="7707261" cy="609600"/>
          </a:xfrm>
        </p:spPr>
        <p:txBody>
          <a:bodyPr/>
          <a:lstStyle/>
          <a:p>
            <a:r>
              <a:rPr lang="zh-CN" altLang="en-US" sz="3200" b="1" dirty="0"/>
              <a:t>项目实训  使用</a:t>
            </a:r>
            <a:r>
              <a:rPr lang="en-US" altLang="zh-CN" sz="3200" b="1" dirty="0"/>
              <a:t>Swarm</a:t>
            </a:r>
            <a:r>
              <a:rPr lang="zh-CN" altLang="en-US" sz="3200" b="1" dirty="0"/>
              <a:t>集群和自动编排功能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241545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709609" y="2501900"/>
            <a:ext cx="2334293" cy="2754665"/>
          </a:xfrm>
        </p:spPr>
        <p:txBody>
          <a:bodyPr/>
          <a:lstStyle/>
          <a:p>
            <a:r>
              <a:rPr lang="en-US" altLang="zh-CN" dirty="0"/>
              <a:t>Thank</a:t>
            </a:r>
          </a:p>
          <a:p>
            <a:r>
              <a:rPr lang="en-US" altLang="zh-CN" dirty="0"/>
              <a:t>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74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805992"/>
            <a:ext cx="116957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12000"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5.1.1 Compose</a:t>
            </a:r>
            <a:r>
              <a:rPr lang="zh-CN" altLang="en-US" sz="2400" dirty="0">
                <a:latin typeface="+mn-ea"/>
                <a:ea typeface="+mn-ea"/>
              </a:rPr>
              <a:t>工具</a:t>
            </a:r>
            <a:endParaRPr lang="en-US" altLang="zh-CN" sz="2400" dirty="0">
              <a:latin typeface="+mn-ea"/>
              <a:ea typeface="+mn-ea"/>
            </a:endParaRPr>
          </a:p>
          <a:p>
            <a:pPr indent="612000" algn="just" fontAlgn="ctr">
              <a:lnSpc>
                <a:spcPct val="150000"/>
              </a:lnSpc>
            </a:pPr>
            <a:r>
              <a:rPr lang="zh-CN" altLang="zh-CN" sz="2400" dirty="0">
                <a:solidFill>
                  <a:srgbClr val="FF0000"/>
                </a:solidFill>
                <a:latin typeface="+mn-ea"/>
                <a:ea typeface="+mn-ea"/>
              </a:rPr>
              <a:t>微服务</a:t>
            </a:r>
            <a:r>
              <a:rPr lang="zh-CN" altLang="zh-CN" sz="2400" dirty="0">
                <a:latin typeface="+mn-ea"/>
                <a:ea typeface="+mn-ea"/>
              </a:rPr>
              <a:t>架构的应用系统通常包括若干个微服务，每个微服务又会部署多个实例，如果每个微服务都要手动启停，则会带来效率低、维护量大的问题。而使用</a:t>
            </a:r>
            <a:r>
              <a:rPr lang="en-US" altLang="zh-CN" sz="2400" dirty="0">
                <a:latin typeface="+mn-ea"/>
                <a:ea typeface="+mn-ea"/>
              </a:rPr>
              <a:t>Compose</a:t>
            </a:r>
            <a:r>
              <a:rPr lang="zh-CN" altLang="zh-CN" sz="2400" dirty="0">
                <a:latin typeface="+mn-ea"/>
                <a:ea typeface="+mn-ea"/>
              </a:rPr>
              <a:t>工具可以轻松、高效地管理容器。</a:t>
            </a:r>
            <a:endParaRPr lang="en-US" altLang="zh-CN" sz="2400" dirty="0">
              <a:latin typeface="+mn-ea"/>
              <a:ea typeface="+mn-ea"/>
            </a:endParaRPr>
          </a:p>
          <a:p>
            <a:pPr indent="612000"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Compose</a:t>
            </a:r>
            <a:r>
              <a:rPr lang="zh-CN" altLang="zh-CN" sz="2400" dirty="0">
                <a:latin typeface="+mn-ea"/>
                <a:ea typeface="+mn-ea"/>
              </a:rPr>
              <a:t>是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官方的开源项目，定位是“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ea typeface="+mn-ea"/>
              </a:rPr>
              <a:t>定义和运行多个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ea typeface="+mn-ea"/>
              </a:rPr>
              <a:t>容器应用的工具</a:t>
            </a:r>
            <a:r>
              <a:rPr lang="zh-CN" altLang="zh-CN" sz="2400" dirty="0">
                <a:latin typeface="+mn-ea"/>
                <a:ea typeface="+mn-ea"/>
              </a:rPr>
              <a:t>”，其前身是</a:t>
            </a:r>
            <a:r>
              <a:rPr lang="en-US" altLang="zh-CN" sz="2400" dirty="0">
                <a:latin typeface="+mn-ea"/>
                <a:ea typeface="+mn-ea"/>
              </a:rPr>
              <a:t>Fig</a:t>
            </a:r>
            <a:r>
              <a:rPr lang="zh-CN" altLang="zh-CN" sz="2400" dirty="0">
                <a:latin typeface="+mn-ea"/>
                <a:ea typeface="+mn-ea"/>
              </a:rPr>
              <a:t>，负责实现对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zh-CN" altLang="zh-CN" sz="2400" dirty="0">
                <a:latin typeface="+mn-ea"/>
                <a:ea typeface="+mn-ea"/>
              </a:rPr>
              <a:t>容器集群的快速编排。</a:t>
            </a:r>
            <a:r>
              <a:rPr lang="en-US" altLang="zh-CN" sz="2400" dirty="0">
                <a:latin typeface="+mn-ea"/>
                <a:ea typeface="+mn-ea"/>
              </a:rPr>
              <a:t>Compose</a:t>
            </a:r>
            <a:r>
              <a:rPr lang="zh-CN" altLang="zh-CN" sz="2400">
                <a:latin typeface="+mn-ea"/>
                <a:ea typeface="+mn-ea"/>
              </a:rPr>
              <a:t>通过</a:t>
            </a: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YAML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ea typeface="+mn-ea"/>
              </a:rPr>
              <a:t>配置文件</a:t>
            </a:r>
            <a:r>
              <a:rPr lang="zh-CN" altLang="zh-CN" sz="2400" dirty="0">
                <a:latin typeface="+mn-ea"/>
                <a:ea typeface="+mn-ea"/>
              </a:rPr>
              <a:t>来创建和运行所有服务。</a:t>
            </a:r>
            <a:endParaRPr lang="en-US" altLang="zh-CN" sz="2400" dirty="0">
              <a:latin typeface="+mn-ea"/>
              <a:ea typeface="+mn-ea"/>
            </a:endParaRPr>
          </a:p>
          <a:p>
            <a:pPr indent="612000"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Compose</a:t>
            </a:r>
            <a:r>
              <a:rPr lang="zh-CN" altLang="zh-CN" sz="2400" dirty="0">
                <a:latin typeface="+mn-ea"/>
                <a:ea typeface="+mn-ea"/>
              </a:rPr>
              <a:t>使用的模板文件是一个</a:t>
            </a:r>
            <a:r>
              <a:rPr lang="en-US" altLang="zh-CN" sz="2400" dirty="0">
                <a:latin typeface="+mn-ea"/>
                <a:ea typeface="+mn-ea"/>
              </a:rPr>
              <a:t>YAML</a:t>
            </a:r>
            <a:r>
              <a:rPr lang="zh-CN" altLang="zh-CN" sz="2400" dirty="0">
                <a:latin typeface="+mn-ea"/>
                <a:ea typeface="+mn-ea"/>
              </a:rPr>
              <a:t>格式文件，它允许用户通过一个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docker-compose.yml</a:t>
            </a:r>
            <a:r>
              <a:rPr lang="zh-CN" altLang="zh-CN" sz="2400" dirty="0">
                <a:solidFill>
                  <a:srgbClr val="FF0000"/>
                </a:solidFill>
                <a:latin typeface="+mn-ea"/>
                <a:ea typeface="+mn-ea"/>
              </a:rPr>
              <a:t>模板文件</a:t>
            </a:r>
            <a:r>
              <a:rPr lang="zh-CN" altLang="zh-CN" sz="2400" dirty="0">
                <a:latin typeface="+mn-ea"/>
                <a:ea typeface="+mn-ea"/>
              </a:rPr>
              <a:t>来定义一组相关联的应用容器为</a:t>
            </a:r>
            <a:r>
              <a:rPr lang="zh-CN" altLang="zh-CN" sz="2400">
                <a:latin typeface="+mn-ea"/>
                <a:ea typeface="+mn-ea"/>
              </a:rPr>
              <a:t>一个项目</a:t>
            </a:r>
            <a:r>
              <a:rPr lang="zh-CN" altLang="zh-CN" sz="2400" dirty="0">
                <a:latin typeface="+mn-ea"/>
                <a:ea typeface="+mn-ea"/>
              </a:rPr>
              <a:t>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751809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0991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8394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12000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Compose</a:t>
            </a:r>
            <a:r>
              <a:rPr lang="zh-CN" altLang="zh-CN" sz="2400" dirty="0">
                <a:latin typeface="+mj-ea"/>
                <a:ea typeface="+mj-ea"/>
              </a:rPr>
              <a:t>有以下两个重要概念。</a:t>
            </a:r>
          </a:p>
          <a:p>
            <a:pPr indent="612000">
              <a:lnSpc>
                <a:spcPct val="150000"/>
              </a:lnSpc>
            </a:pPr>
            <a:r>
              <a:rPr lang="zh-CN" altLang="zh-CN" sz="2400" dirty="0">
                <a:latin typeface="+mj-ea"/>
                <a:ea typeface="+mj-ea"/>
              </a:rPr>
              <a:t>（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  <a:r>
              <a:rPr lang="zh-CN" altLang="zh-CN" sz="2400" dirty="0">
                <a:latin typeface="+mj-ea"/>
                <a:ea typeface="+mj-ea"/>
              </a:rPr>
              <a:t>）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服务（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Service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r>
              <a:rPr lang="zh-CN" altLang="zh-CN" sz="2400" dirty="0">
                <a:latin typeface="+mj-ea"/>
                <a:ea typeface="+mj-ea"/>
              </a:rPr>
              <a:t>：一个应用的容器，实际上可以包括若干运行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相同镜像</a:t>
            </a:r>
            <a:r>
              <a:rPr lang="zh-CN" altLang="zh-CN" sz="2400" dirty="0">
                <a:latin typeface="+mj-ea"/>
                <a:ea typeface="+mj-ea"/>
              </a:rPr>
              <a:t>的容器实例。每个服务都有自己的名称、使用的镜像、挂载的数据卷、所属的网络、依赖的服务等。</a:t>
            </a:r>
          </a:p>
          <a:p>
            <a:pPr indent="612000">
              <a:lnSpc>
                <a:spcPct val="150000"/>
              </a:lnSpc>
            </a:pPr>
            <a:r>
              <a:rPr lang="zh-CN" altLang="zh-CN" sz="2400" dirty="0">
                <a:latin typeface="+mj-ea"/>
                <a:ea typeface="+mj-ea"/>
              </a:rPr>
              <a:t>（</a:t>
            </a:r>
            <a:r>
              <a:rPr lang="en-US" altLang="zh-CN" sz="2400" dirty="0">
                <a:latin typeface="+mj-ea"/>
                <a:ea typeface="+mj-ea"/>
              </a:rPr>
              <a:t>2</a:t>
            </a:r>
            <a:r>
              <a:rPr lang="zh-CN" altLang="zh-CN" sz="2400" dirty="0">
                <a:latin typeface="+mj-ea"/>
                <a:ea typeface="+mj-ea"/>
              </a:rPr>
              <a:t>）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项目（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Project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r>
              <a:rPr lang="zh-CN" altLang="zh-CN" sz="2400" dirty="0">
                <a:latin typeface="+mj-ea"/>
                <a:ea typeface="+mj-ea"/>
              </a:rPr>
              <a:t>：由一组关联的应用容器组成的一个完整业务单元，在</a:t>
            </a:r>
            <a:r>
              <a:rPr lang="en-US" altLang="zh-CN" sz="2400" dirty="0" err="1">
                <a:latin typeface="+mj-ea"/>
                <a:ea typeface="+mj-ea"/>
              </a:rPr>
              <a:t>docker</a:t>
            </a:r>
            <a:r>
              <a:rPr lang="en-US" altLang="zh-CN" sz="2400" dirty="0">
                <a:latin typeface="+mj-ea"/>
                <a:ea typeface="+mj-ea"/>
              </a:rPr>
              <a:t>- </a:t>
            </a:r>
            <a:r>
              <a:rPr lang="en-US" altLang="zh-CN" sz="2400" dirty="0" err="1">
                <a:latin typeface="+mj-ea"/>
                <a:ea typeface="+mj-ea"/>
              </a:rPr>
              <a:t>compose.yml</a:t>
            </a:r>
            <a:r>
              <a:rPr lang="zh-CN" altLang="zh-CN" sz="2400" dirty="0">
                <a:latin typeface="+mj-ea"/>
                <a:ea typeface="+mj-ea"/>
              </a:rPr>
              <a:t>中定义，即</a:t>
            </a:r>
            <a:r>
              <a:rPr lang="en-US" altLang="zh-CN" sz="2400" dirty="0">
                <a:latin typeface="+mj-ea"/>
                <a:ea typeface="+mj-ea"/>
              </a:rPr>
              <a:t>Compose</a:t>
            </a:r>
            <a:r>
              <a:rPr lang="zh-CN" altLang="zh-CN" sz="2400" dirty="0">
                <a:latin typeface="+mj-ea"/>
                <a:ea typeface="+mj-ea"/>
              </a:rPr>
              <a:t>的一个配置文件可以解析为一个项目，</a:t>
            </a:r>
            <a:r>
              <a:rPr lang="en-US" altLang="zh-CN" sz="2400" dirty="0">
                <a:latin typeface="+mj-ea"/>
                <a:ea typeface="+mj-ea"/>
              </a:rPr>
              <a:t>Compose</a:t>
            </a:r>
            <a:r>
              <a:rPr lang="zh-CN" altLang="zh-CN" sz="2400" dirty="0">
                <a:latin typeface="+mj-ea"/>
                <a:ea typeface="+mj-ea"/>
              </a:rPr>
              <a:t>通过分析指定配置文件，得出配置文件所需完成的所有容器管理与部署操作</a:t>
            </a:r>
          </a:p>
          <a:p>
            <a:pPr indent="612000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Compose</a:t>
            </a:r>
            <a:r>
              <a:rPr lang="zh-CN" altLang="zh-CN" sz="2400" dirty="0">
                <a:latin typeface="+mj-ea"/>
                <a:ea typeface="+mj-ea"/>
              </a:rPr>
              <a:t>的默认管理对象是项目，通过子命令对项目中的一组容器进行便捷的生命周期管理。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20665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8693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5.1.2 Compose</a:t>
            </a:r>
            <a:r>
              <a:rPr lang="zh-CN" altLang="en-US" sz="2400" dirty="0">
                <a:latin typeface="+mn-ea"/>
                <a:ea typeface="+mn-ea"/>
              </a:rPr>
              <a:t>的常用命令</a:t>
            </a:r>
            <a:endParaRPr lang="en-US" altLang="zh-CN" sz="2400" dirty="0">
              <a:latin typeface="+mn-ea"/>
              <a:ea typeface="+mn-ea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Compose</a:t>
            </a:r>
            <a:r>
              <a:rPr lang="zh-CN" altLang="zh-CN" sz="2400" dirty="0">
                <a:latin typeface="+mn-ea"/>
                <a:ea typeface="+mn-ea"/>
              </a:rPr>
              <a:t>的常用命令常跟在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-compose</a:t>
            </a:r>
            <a:r>
              <a:rPr lang="zh-CN" altLang="zh-CN" sz="2400" dirty="0">
                <a:latin typeface="+mn-ea"/>
                <a:ea typeface="+mn-ea"/>
              </a:rPr>
              <a:t>主命令后面。</a:t>
            </a: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-compose</a:t>
            </a:r>
            <a:r>
              <a:rPr lang="zh-CN" altLang="zh-CN" sz="2400" dirty="0">
                <a:latin typeface="+mn-ea"/>
                <a:ea typeface="+mn-ea"/>
              </a:rPr>
              <a:t>主命令的格式如下。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docker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-compose [-f &lt;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arg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&gt;...] [options] [COMMAND] [ARGS...]</a:t>
            </a:r>
            <a:endParaRPr lang="zh-CN" altLang="zh-CN" sz="2400" dirty="0">
              <a:solidFill>
                <a:srgbClr val="FF0000"/>
              </a:solidFill>
              <a:latin typeface="+mn-ea"/>
              <a:ea typeface="+mn-ea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其常用选项说明如下。</a:t>
            </a:r>
          </a:p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zh-CN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-f</a:t>
            </a:r>
            <a:r>
              <a:rPr lang="zh-CN" altLang="zh-CN" sz="2400" dirty="0">
                <a:latin typeface="+mn-ea"/>
                <a:ea typeface="+mn-ea"/>
              </a:rPr>
              <a:t>：指定</a:t>
            </a:r>
            <a:r>
              <a:rPr lang="en-US" altLang="zh-CN" sz="2400" dirty="0">
                <a:latin typeface="+mn-ea"/>
                <a:ea typeface="+mn-ea"/>
              </a:rPr>
              <a:t>Compose</a:t>
            </a:r>
            <a:r>
              <a:rPr lang="zh-CN" altLang="zh-CN" sz="2400" dirty="0">
                <a:latin typeface="+mn-ea"/>
                <a:ea typeface="+mn-ea"/>
              </a:rPr>
              <a:t>配置文件，默认为</a:t>
            </a:r>
            <a:r>
              <a:rPr lang="en-US" altLang="zh-CN" sz="2400" dirty="0" err="1">
                <a:latin typeface="+mn-ea"/>
                <a:ea typeface="+mn-ea"/>
              </a:rPr>
              <a:t>docker-compose.yml</a:t>
            </a:r>
            <a:r>
              <a:rPr lang="zh-CN" altLang="zh-CN" sz="2400" dirty="0">
                <a:latin typeface="+mn-ea"/>
                <a:ea typeface="+mn-ea"/>
              </a:rPr>
              <a:t>。</a:t>
            </a:r>
          </a:p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2</a:t>
            </a:r>
            <a:r>
              <a:rPr lang="zh-CN" altLang="zh-CN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-p</a:t>
            </a:r>
            <a:r>
              <a:rPr lang="zh-CN" altLang="zh-CN" sz="2400" dirty="0">
                <a:latin typeface="+mn-ea"/>
                <a:ea typeface="+mn-ea"/>
              </a:rPr>
              <a:t>：指定项目名称，默认为目录名。</a:t>
            </a:r>
          </a:p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+mn-ea"/>
                <a:ea typeface="+mn-ea"/>
              </a:rPr>
              <a:t>（</a:t>
            </a:r>
            <a:r>
              <a:rPr lang="en-US" altLang="zh-CN" sz="2400" dirty="0">
                <a:latin typeface="+mn-ea"/>
                <a:ea typeface="+mn-ea"/>
              </a:rPr>
              <a:t>3</a:t>
            </a:r>
            <a:r>
              <a:rPr lang="zh-CN" altLang="zh-CN" sz="2400" dirty="0">
                <a:latin typeface="+mn-ea"/>
                <a:ea typeface="+mn-ea"/>
              </a:rPr>
              <a:t>）</a:t>
            </a:r>
            <a:r>
              <a:rPr lang="en-US" altLang="zh-CN" sz="2400" dirty="0">
                <a:latin typeface="+mn-ea"/>
                <a:ea typeface="+mn-ea"/>
              </a:rPr>
              <a:t>--verbose</a:t>
            </a:r>
            <a:r>
              <a:rPr lang="zh-CN" altLang="zh-CN" sz="2400" dirty="0">
                <a:latin typeface="+mn-ea"/>
                <a:ea typeface="+mn-ea"/>
              </a:rPr>
              <a:t>：显示更多的输出。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5240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96277" y="1744520"/>
            <a:ext cx="116957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ctr">
              <a:lnSpc>
                <a:spcPct val="150000"/>
              </a:lnSpc>
            </a:pP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．列出容器</a:t>
            </a:r>
          </a:p>
          <a:p>
            <a:pPr algn="just" fontAlgn="ctr">
              <a:lnSpc>
                <a:spcPct val="150000"/>
              </a:lnSpc>
            </a:pPr>
            <a:r>
              <a:rPr lang="en-US" altLang="zh-CN" sz="2400" dirty="0" err="1">
                <a:latin typeface="+mn-ea"/>
                <a:ea typeface="+mn-ea"/>
              </a:rPr>
              <a:t>ps</a:t>
            </a:r>
            <a:r>
              <a:rPr lang="zh-CN" altLang="en-US" sz="2400" dirty="0">
                <a:latin typeface="+mn-ea"/>
                <a:ea typeface="+mn-ea"/>
              </a:rPr>
              <a:t>命令用于列出所有运行的容器，其命令格式如下。</a:t>
            </a:r>
          </a:p>
          <a:p>
            <a:pPr lvl="1" algn="just" fontAlgn="ctr"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ps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 [options] [SERVICE...]</a:t>
            </a:r>
          </a:p>
          <a:p>
            <a:pPr algn="just" fontAlgn="ctr">
              <a:lnSpc>
                <a:spcPct val="150000"/>
              </a:lnSpc>
            </a:pPr>
            <a:r>
              <a:rPr lang="zh-CN" altLang="en-US" sz="2400" dirty="0">
                <a:latin typeface="+mn-ea"/>
                <a:ea typeface="+mn-ea"/>
              </a:rPr>
              <a:t>其常用选项说明如下。</a:t>
            </a:r>
          </a:p>
          <a:p>
            <a:pPr algn="just" fontAlgn="ctr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-q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：只显示</a:t>
            </a: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ID</a:t>
            </a:r>
            <a:r>
              <a:rPr lang="zh-CN" altLang="en-US" sz="2400">
                <a:latin typeface="+mn-ea"/>
                <a:ea typeface="+mn-ea"/>
              </a:rPr>
              <a:t>。</a:t>
            </a:r>
            <a:endParaRPr lang="en-US" altLang="zh-CN" sz="2400">
              <a:latin typeface="+mn-ea"/>
              <a:ea typeface="+mn-ea"/>
            </a:endParaRPr>
          </a:p>
          <a:p>
            <a:pPr algn="just" fontAlgn="ctr">
              <a:lnSpc>
                <a:spcPct val="150000"/>
              </a:lnSpc>
            </a:pPr>
            <a:r>
              <a:rPr lang="zh-CN" altLang="en-US" sz="2400">
                <a:latin typeface="+mn-ea"/>
                <a:ea typeface="+mn-ea"/>
              </a:rPr>
              <a:t>例如</a:t>
            </a:r>
            <a:r>
              <a:rPr lang="zh-CN" altLang="en-US" sz="2400" dirty="0">
                <a:latin typeface="+mn-ea"/>
                <a:ea typeface="+mn-ea"/>
              </a:rPr>
              <a:t>，列出所有运行容器的代码如下。</a:t>
            </a:r>
          </a:p>
          <a:p>
            <a:pPr algn="just" fontAlgn="ctr">
              <a:lnSpc>
                <a:spcPct val="150000"/>
              </a:lnSpc>
            </a:pPr>
            <a:r>
              <a:rPr lang="en-US" altLang="zh-CN" sz="2400" dirty="0" err="1">
                <a:latin typeface="+mn-ea"/>
                <a:ea typeface="+mn-ea"/>
              </a:rPr>
              <a:t>docker</a:t>
            </a:r>
            <a:r>
              <a:rPr lang="en-US" altLang="zh-CN" sz="2400" dirty="0">
                <a:latin typeface="+mn-ea"/>
                <a:ea typeface="+mn-ea"/>
              </a:rPr>
              <a:t>-compose </a:t>
            </a:r>
            <a:r>
              <a:rPr lang="en-US" altLang="zh-CN" sz="2400" dirty="0" err="1">
                <a:latin typeface="+mn-ea"/>
                <a:ea typeface="+mn-ea"/>
              </a:rPr>
              <a:t>ps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023999" y="105223"/>
            <a:ext cx="7189676" cy="809178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5.1 Compose</a:t>
            </a:r>
            <a:r>
              <a:rPr lang="zh-CN" altLang="en-US" dirty="0"/>
              <a:t>编排工具的使用</a:t>
            </a:r>
            <a:endParaRPr lang="zh-CN" altLang="zh-CN" dirty="0"/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3023999" y="914401"/>
            <a:ext cx="4549775" cy="609600"/>
          </a:xfrm>
        </p:spPr>
        <p:txBody>
          <a:bodyPr/>
          <a:lstStyle/>
          <a:p>
            <a:r>
              <a:rPr lang="zh-CN" altLang="en-US" sz="3200" b="1" dirty="0"/>
              <a:t>相关知识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-165356" y="580829"/>
            <a:ext cx="1077685" cy="827919"/>
          </a:xfrm>
        </p:spPr>
        <p:txBody>
          <a:bodyPr/>
          <a:lstStyle/>
          <a:p>
            <a:r>
              <a:rPr lang="en-US" altLang="zh-CN" sz="4000" dirty="0"/>
              <a:t>5.1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4985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色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B0F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6007</TotalTime>
  <Words>4332</Words>
  <Application>Microsoft Office PowerPoint</Application>
  <PresentationFormat>宽屏</PresentationFormat>
  <Paragraphs>601</Paragraphs>
  <Slides>56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67" baseType="lpstr">
      <vt:lpstr>Helvetica Neue</vt:lpstr>
      <vt:lpstr>SFMono-Regular</vt:lpstr>
      <vt:lpstr>宋体</vt:lpstr>
      <vt:lpstr>微软雅黑</vt:lpstr>
      <vt:lpstr>Arial</vt:lpstr>
      <vt:lpstr>Calibri</vt:lpstr>
      <vt:lpstr>Calibri Light</vt:lpstr>
      <vt:lpstr>Segoe UI Semilight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/>
  <cp:lastModifiedBy>蔡 果</cp:lastModifiedBy>
  <cp:revision>1033</cp:revision>
  <dcterms:modified xsi:type="dcterms:W3CDTF">2020-11-02T08:30:30Z</dcterms:modified>
</cp:coreProperties>
</file>