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1" r:id="rId2"/>
  </p:sldMasterIdLst>
  <p:notesMasterIdLst>
    <p:notesMasterId r:id="rId27"/>
  </p:notesMasterIdLst>
  <p:handoutMasterIdLst>
    <p:handoutMasterId r:id="rId28"/>
  </p:handoutMasterIdLst>
  <p:sldIdLst>
    <p:sldId id="407" r:id="rId3"/>
    <p:sldId id="405" r:id="rId4"/>
    <p:sldId id="408" r:id="rId5"/>
    <p:sldId id="340" r:id="rId6"/>
    <p:sldId id="417" r:id="rId7"/>
    <p:sldId id="338" r:id="rId8"/>
    <p:sldId id="431" r:id="rId9"/>
    <p:sldId id="432" r:id="rId10"/>
    <p:sldId id="433" r:id="rId11"/>
    <p:sldId id="434" r:id="rId12"/>
    <p:sldId id="435" r:id="rId13"/>
    <p:sldId id="436" r:id="rId14"/>
    <p:sldId id="430" r:id="rId15"/>
    <p:sldId id="437" r:id="rId16"/>
    <p:sldId id="438" r:id="rId17"/>
    <p:sldId id="439" r:id="rId18"/>
    <p:sldId id="440" r:id="rId19"/>
    <p:sldId id="441" r:id="rId20"/>
    <p:sldId id="442" r:id="rId21"/>
    <p:sldId id="446" r:id="rId22"/>
    <p:sldId id="443" r:id="rId23"/>
    <p:sldId id="444" r:id="rId24"/>
    <p:sldId id="447" r:id="rId25"/>
    <p:sldId id="429" r:id="rId26"/>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11B0E9"/>
    <a:srgbClr val="3399FF"/>
    <a:srgbClr val="6DEDD8"/>
    <a:srgbClr val="404040"/>
    <a:srgbClr val="2898D6"/>
    <a:srgbClr val="7FC3E7"/>
    <a:srgbClr val="00B0F0"/>
    <a:srgbClr val="41E8CD"/>
    <a:srgbClr val="007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88018" autoAdjust="0"/>
  </p:normalViewPr>
  <p:slideViewPr>
    <p:cSldViewPr snapToGrid="0">
      <p:cViewPr>
        <p:scale>
          <a:sx n="70" d="100"/>
          <a:sy n="70" d="100"/>
        </p:scale>
        <p:origin x="645" y="162"/>
      </p:cViewPr>
      <p:guideLst>
        <p:guide orient="horz" pos="2160"/>
        <p:guide pos="3840"/>
      </p:guideLst>
    </p:cSldViewPr>
  </p:slideViewPr>
  <p:outlineViewPr>
    <p:cViewPr>
      <p:scale>
        <a:sx n="33" d="100"/>
        <a:sy n="33" d="100"/>
      </p:scale>
      <p:origin x="0" y="4362"/>
    </p:cViewPr>
  </p:outlineViewPr>
  <p:notesTextViewPr>
    <p:cViewPr>
      <p:scale>
        <a:sx n="1" d="1"/>
        <a:sy n="1" d="1"/>
      </p:scale>
      <p:origin x="0" y="0"/>
    </p:cViewPr>
  </p:notesTextViewPr>
  <p:notesViewPr>
    <p:cSldViewPr snapToGrid="0">
      <p:cViewPr varScale="1">
        <p:scale>
          <a:sx n="54" d="100"/>
          <a:sy n="54" d="100"/>
        </p:scale>
        <p:origin x="-2682" y="-84"/>
      </p:cViewPr>
      <p:guideLst>
        <p:guide orient="horz" pos="2880"/>
        <p:guide pos="2160"/>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218F53-036D-42D9-89B6-3327261F1ED8}" type="datetimeFigureOut">
              <a:rPr lang="zh-CN" altLang="en-US" smtClean="0"/>
              <a:pPr/>
              <a:t>2020/11/8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BFE77F-D0C7-470C-AF9A-B00186779AFF}" type="slidenum">
              <a:rPr lang="zh-CN" altLang="en-US" smtClean="0"/>
              <a:pPr/>
              <a:t>‹#›</a:t>
            </a:fld>
            <a:endParaRPr lang="zh-CN" altLang="en-US"/>
          </a:p>
        </p:txBody>
      </p:sp>
    </p:spTree>
    <p:extLst>
      <p:ext uri="{BB962C8B-B14F-4D97-AF65-F5344CB8AC3E}">
        <p14:creationId xmlns:p14="http://schemas.microsoft.com/office/powerpoint/2010/main" val="358957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5B0FBECB-D1BF-4B92-B178-AA60E3B9FE43}" type="datetime1">
              <a:rPr lang="zh-CN" altLang="en-US"/>
              <a:pPr/>
              <a:t>2020/11/8</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2054" name="页脚占位符 5"/>
          <p:cNvSpPr>
            <a:spLocks noGrp="1" noChangeArrowheads="1"/>
          </p:cNvSpPr>
          <p:nvPr>
            <p:ph type="ftr" sz="quarter" idx="4"/>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6BC31853-57FE-4155-A74E-EBB727E004B5}" type="slidenum">
              <a:rPr lang="zh-CN" altLang="en-US"/>
              <a:pPr/>
              <a:t>‹#›</a:t>
            </a:fld>
            <a:endParaRPr lang="zh-CN" altLang="en-US" sz="1200"/>
          </a:p>
        </p:txBody>
      </p:sp>
    </p:spTree>
    <p:extLst>
      <p:ext uri="{BB962C8B-B14F-4D97-AF65-F5344CB8AC3E}">
        <p14:creationId xmlns:p14="http://schemas.microsoft.com/office/powerpoint/2010/main" val="33273732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5</a:t>
            </a:fld>
            <a:endParaRPr lang="zh-CN" altLang="en-US" sz="1200"/>
          </a:p>
        </p:txBody>
      </p:sp>
    </p:spTree>
    <p:extLst>
      <p:ext uri="{BB962C8B-B14F-4D97-AF65-F5344CB8AC3E}">
        <p14:creationId xmlns:p14="http://schemas.microsoft.com/office/powerpoint/2010/main" val="88286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15</a:t>
            </a:fld>
            <a:endParaRPr lang="zh-CN" altLang="en-US" sz="1200"/>
          </a:p>
        </p:txBody>
      </p:sp>
    </p:spTree>
    <p:extLst>
      <p:ext uri="{BB962C8B-B14F-4D97-AF65-F5344CB8AC3E}">
        <p14:creationId xmlns:p14="http://schemas.microsoft.com/office/powerpoint/2010/main" val="102894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16</a:t>
            </a:fld>
            <a:endParaRPr lang="zh-CN" altLang="en-US" sz="1200"/>
          </a:p>
        </p:txBody>
      </p:sp>
    </p:spTree>
    <p:extLst>
      <p:ext uri="{BB962C8B-B14F-4D97-AF65-F5344CB8AC3E}">
        <p14:creationId xmlns:p14="http://schemas.microsoft.com/office/powerpoint/2010/main" val="3304007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17</a:t>
            </a:fld>
            <a:endParaRPr lang="zh-CN" altLang="en-US" sz="1200"/>
          </a:p>
        </p:txBody>
      </p:sp>
    </p:spTree>
    <p:extLst>
      <p:ext uri="{BB962C8B-B14F-4D97-AF65-F5344CB8AC3E}">
        <p14:creationId xmlns:p14="http://schemas.microsoft.com/office/powerpoint/2010/main" val="325681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18</a:t>
            </a:fld>
            <a:endParaRPr lang="zh-CN" altLang="en-US" sz="1200"/>
          </a:p>
        </p:txBody>
      </p:sp>
    </p:spTree>
    <p:extLst>
      <p:ext uri="{BB962C8B-B14F-4D97-AF65-F5344CB8AC3E}">
        <p14:creationId xmlns:p14="http://schemas.microsoft.com/office/powerpoint/2010/main" val="2269840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19</a:t>
            </a:fld>
            <a:endParaRPr lang="zh-CN" altLang="en-US" sz="1200"/>
          </a:p>
        </p:txBody>
      </p:sp>
    </p:spTree>
    <p:extLst>
      <p:ext uri="{BB962C8B-B14F-4D97-AF65-F5344CB8AC3E}">
        <p14:creationId xmlns:p14="http://schemas.microsoft.com/office/powerpoint/2010/main" val="269972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20</a:t>
            </a:fld>
            <a:endParaRPr lang="zh-CN" altLang="en-US" sz="1200"/>
          </a:p>
        </p:txBody>
      </p:sp>
    </p:spTree>
    <p:extLst>
      <p:ext uri="{BB962C8B-B14F-4D97-AF65-F5344CB8AC3E}">
        <p14:creationId xmlns:p14="http://schemas.microsoft.com/office/powerpoint/2010/main" val="3781714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21</a:t>
            </a:fld>
            <a:endParaRPr lang="zh-CN" altLang="en-US" sz="1200"/>
          </a:p>
        </p:txBody>
      </p:sp>
    </p:spTree>
    <p:extLst>
      <p:ext uri="{BB962C8B-B14F-4D97-AF65-F5344CB8AC3E}">
        <p14:creationId xmlns:p14="http://schemas.microsoft.com/office/powerpoint/2010/main" val="273411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22</a:t>
            </a:fld>
            <a:endParaRPr lang="zh-CN" altLang="en-US" sz="1200"/>
          </a:p>
        </p:txBody>
      </p:sp>
    </p:spTree>
    <p:extLst>
      <p:ext uri="{BB962C8B-B14F-4D97-AF65-F5344CB8AC3E}">
        <p14:creationId xmlns:p14="http://schemas.microsoft.com/office/powerpoint/2010/main" val="4056986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23</a:t>
            </a:fld>
            <a:endParaRPr lang="zh-CN" altLang="en-US" sz="1200"/>
          </a:p>
        </p:txBody>
      </p:sp>
    </p:spTree>
    <p:extLst>
      <p:ext uri="{BB962C8B-B14F-4D97-AF65-F5344CB8AC3E}">
        <p14:creationId xmlns:p14="http://schemas.microsoft.com/office/powerpoint/2010/main" val="83972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6</a:t>
            </a:fld>
            <a:endParaRPr lang="zh-CN" altLang="en-US" sz="1200"/>
          </a:p>
        </p:txBody>
      </p:sp>
    </p:spTree>
    <p:extLst>
      <p:ext uri="{BB962C8B-B14F-4D97-AF65-F5344CB8AC3E}">
        <p14:creationId xmlns:p14="http://schemas.microsoft.com/office/powerpoint/2010/main" val="10026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7</a:t>
            </a:fld>
            <a:endParaRPr lang="zh-CN" altLang="en-US" sz="1200"/>
          </a:p>
        </p:txBody>
      </p:sp>
    </p:spTree>
    <p:extLst>
      <p:ext uri="{BB962C8B-B14F-4D97-AF65-F5344CB8AC3E}">
        <p14:creationId xmlns:p14="http://schemas.microsoft.com/office/powerpoint/2010/main" val="280240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8</a:t>
            </a:fld>
            <a:endParaRPr lang="zh-CN" altLang="en-US" sz="1200"/>
          </a:p>
        </p:txBody>
      </p:sp>
    </p:spTree>
    <p:extLst>
      <p:ext uri="{BB962C8B-B14F-4D97-AF65-F5344CB8AC3E}">
        <p14:creationId xmlns:p14="http://schemas.microsoft.com/office/powerpoint/2010/main" val="239430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9</a:t>
            </a:fld>
            <a:endParaRPr lang="zh-CN" altLang="en-US" sz="1200"/>
          </a:p>
        </p:txBody>
      </p:sp>
    </p:spTree>
    <p:extLst>
      <p:ext uri="{BB962C8B-B14F-4D97-AF65-F5344CB8AC3E}">
        <p14:creationId xmlns:p14="http://schemas.microsoft.com/office/powerpoint/2010/main" val="380950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10</a:t>
            </a:fld>
            <a:endParaRPr lang="zh-CN" altLang="en-US" sz="1200"/>
          </a:p>
        </p:txBody>
      </p:sp>
    </p:spTree>
    <p:extLst>
      <p:ext uri="{BB962C8B-B14F-4D97-AF65-F5344CB8AC3E}">
        <p14:creationId xmlns:p14="http://schemas.microsoft.com/office/powerpoint/2010/main" val="219178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11</a:t>
            </a:fld>
            <a:endParaRPr lang="zh-CN" altLang="en-US" sz="1200"/>
          </a:p>
        </p:txBody>
      </p:sp>
    </p:spTree>
    <p:extLst>
      <p:ext uri="{BB962C8B-B14F-4D97-AF65-F5344CB8AC3E}">
        <p14:creationId xmlns:p14="http://schemas.microsoft.com/office/powerpoint/2010/main" val="300657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12</a:t>
            </a:fld>
            <a:endParaRPr lang="zh-CN" altLang="en-US" sz="1200"/>
          </a:p>
        </p:txBody>
      </p:sp>
    </p:spTree>
    <p:extLst>
      <p:ext uri="{BB962C8B-B14F-4D97-AF65-F5344CB8AC3E}">
        <p14:creationId xmlns:p14="http://schemas.microsoft.com/office/powerpoint/2010/main" val="185660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pPr/>
              <a:t>2020/11/8</a:t>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pPr/>
              <a:t>14</a:t>
            </a:fld>
            <a:endParaRPr lang="zh-CN" altLang="en-US" sz="1200"/>
          </a:p>
        </p:txBody>
      </p:sp>
    </p:spTree>
    <p:extLst>
      <p:ext uri="{BB962C8B-B14F-4D97-AF65-F5344CB8AC3E}">
        <p14:creationId xmlns:p14="http://schemas.microsoft.com/office/powerpoint/2010/main" val="9777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1" i="0" u="none" strike="noStrike" cap="none" normalizeH="0" baseline="0" dirty="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17177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
        <p:nvSpPr>
          <p:cNvPr id="17" name="圆角矩形 16"/>
          <p:cNvSpPr/>
          <p:nvPr userDrawn="1"/>
        </p:nvSpPr>
        <p:spPr>
          <a:xfrm rot="10800000" flipV="1">
            <a:off x="695621" y="5695950"/>
            <a:ext cx="2850653" cy="611653"/>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sz="2000" dirty="0">
              <a:latin typeface="微软雅黑" panose="020B0503020204020204" pitchFamily="34" charset="-122"/>
              <a:ea typeface="微软雅黑" panose="020B0503020204020204" pitchFamily="34" charset="-122"/>
            </a:endParaRPr>
          </a:p>
        </p:txBody>
      </p:sp>
      <p:sp>
        <p:nvSpPr>
          <p:cNvPr id="23" name="文本占位符 2"/>
          <p:cNvSpPr>
            <a:spLocks noGrp="1"/>
          </p:cNvSpPr>
          <p:nvPr>
            <p:ph type="body" sz="quarter" idx="14" hasCustomPrompt="1"/>
          </p:nvPr>
        </p:nvSpPr>
        <p:spPr>
          <a:xfrm>
            <a:off x="-92075" y="5765944"/>
            <a:ext cx="4549775" cy="495156"/>
          </a:xfrm>
        </p:spPr>
        <p:txBody>
          <a:bodyPr/>
          <a:lstStyle>
            <a:lvl1pPr marL="0" indent="0" algn="ctr">
              <a:buNone/>
              <a:defRPr sz="2000" b="0">
                <a:solidFill>
                  <a:schemeClr val="bg1"/>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grpSp>
        <p:nvGrpSpPr>
          <p:cNvPr id="24" name="组合 23"/>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1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14" name="矩形 13"/>
          <p:cNvSpPr/>
          <p:nvPr userDrawn="1"/>
        </p:nvSpPr>
        <p:spPr bwMode="auto">
          <a:xfrm>
            <a:off x="-9525" y="-4534"/>
            <a:ext cx="12217398" cy="685799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5874" y="-119287"/>
            <a:ext cx="2114352" cy="1286328"/>
            <a:chOff x="-177800" y="-127000"/>
            <a:chExt cx="2614611" cy="1590675"/>
          </a:xfrm>
        </p:grpSpPr>
        <p:sp>
          <p:nvSpPr>
            <p:cNvPr id="13" name="矩形 12"/>
            <p:cNvSpPr/>
            <p:nvPr userDrawn="1"/>
          </p:nvSpPr>
          <p:spPr>
            <a:xfrm>
              <a:off x="-177800" y="463550"/>
              <a:ext cx="1204912"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010783" y="546001"/>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420358" y="546001"/>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010783"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625145" y="848819"/>
              <a:ext cx="606880" cy="61485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540488"/>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130439" y="-75035"/>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17" name="文本占位符 2"/>
          <p:cNvSpPr>
            <a:spLocks noGrp="1"/>
          </p:cNvSpPr>
          <p:nvPr>
            <p:ph type="body" sz="quarter" idx="14" hasCustomPrompt="1"/>
          </p:nvPr>
        </p:nvSpPr>
        <p:spPr>
          <a:xfrm>
            <a:off x="2156462" y="190422"/>
            <a:ext cx="3962400" cy="751809"/>
          </a:xfrm>
          <a:prstGeom prst="rect">
            <a:avLst/>
          </a:prstGeom>
        </p:spPr>
        <p:txBody>
          <a:bodyPr wrap="square">
            <a:spAutoFit/>
          </a:bodyPr>
          <a:lstStyle>
            <a:lvl1pPr marL="0" indent="0">
              <a:buNone/>
              <a:defRPr b="1">
                <a:solidFill>
                  <a:schemeClr val="tx1">
                    <a:lumMod val="65000"/>
                    <a:lumOff val="35000"/>
                  </a:schemeClr>
                </a:solidFill>
              </a:defRPr>
            </a:lvl1pPr>
          </a:lstStyle>
          <a:p>
            <a:pPr lvl="0"/>
            <a:r>
              <a:rPr lang="zh-CN" altLang="en-US" dirty="0"/>
              <a:t>输入标题</a:t>
            </a:r>
          </a:p>
        </p:txBody>
      </p:sp>
      <p:sp>
        <p:nvSpPr>
          <p:cNvPr id="24" name="文本占位符 2"/>
          <p:cNvSpPr>
            <a:spLocks noGrp="1"/>
          </p:cNvSpPr>
          <p:nvPr>
            <p:ph type="body" sz="quarter" idx="16" hasCustomPrompt="1"/>
          </p:nvPr>
        </p:nvSpPr>
        <p:spPr>
          <a:xfrm>
            <a:off x="2162700" y="765847"/>
            <a:ext cx="4549775" cy="609600"/>
          </a:xfrm>
        </p:spPr>
        <p:txBody>
          <a:bodyPr/>
          <a:lstStyle>
            <a:lvl1pPr marL="0" indent="0">
              <a:buNone/>
              <a:defRPr sz="2400" b="0">
                <a:solidFill>
                  <a:schemeClr val="tx1">
                    <a:lumMod val="65000"/>
                    <a:lumOff val="35000"/>
                  </a:schemeClr>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输入文本输入</a:t>
            </a:r>
          </a:p>
        </p:txBody>
      </p:sp>
      <p:sp>
        <p:nvSpPr>
          <p:cNvPr id="25" name="矩形 24"/>
          <p:cNvSpPr/>
          <p:nvPr userDrawn="1"/>
        </p:nvSpPr>
        <p:spPr>
          <a:xfrm>
            <a:off x="6084353" y="252859"/>
            <a:ext cx="6133045" cy="750441"/>
          </a:xfrm>
          <a:prstGeom prst="rect">
            <a:avLst/>
          </a:prstGeom>
          <a:gradFill>
            <a:gsLst>
              <a:gs pos="0">
                <a:schemeClr val="accent1">
                  <a:lumMod val="5000"/>
                  <a:lumOff val="95000"/>
                  <a:alpha val="0"/>
                </a:schemeClr>
              </a:gs>
              <a:gs pos="78000">
                <a:srgbClr val="11B0E9"/>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26" name="组 97"/>
          <p:cNvGrpSpPr/>
          <p:nvPr userDrawn="1"/>
        </p:nvGrpSpPr>
        <p:grpSpPr>
          <a:xfrm>
            <a:off x="8814189" y="329060"/>
            <a:ext cx="3441689" cy="573186"/>
            <a:chOff x="9284089" y="252855"/>
            <a:chExt cx="2907908" cy="484289"/>
          </a:xfrm>
        </p:grpSpPr>
        <p:grpSp>
          <p:nvGrpSpPr>
            <p:cNvPr id="27" name="组 98"/>
            <p:cNvGrpSpPr/>
            <p:nvPr/>
          </p:nvGrpSpPr>
          <p:grpSpPr>
            <a:xfrm>
              <a:off x="11454105" y="252856"/>
              <a:ext cx="737892" cy="484288"/>
              <a:chOff x="11454105" y="252856"/>
              <a:chExt cx="737892" cy="484288"/>
            </a:xfrm>
          </p:grpSpPr>
          <p:grpSp>
            <p:nvGrpSpPr>
              <p:cNvPr id="29" name="组 100"/>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99"/>
              <p:cNvGrpSpPr/>
              <p:nvPr/>
            </p:nvGrpSpPr>
            <p:grpSpPr>
              <a:xfrm>
                <a:off x="11454105" y="252857"/>
                <a:ext cx="491115" cy="484287"/>
                <a:chOff x="1528922" y="220271"/>
                <a:chExt cx="1284096" cy="1266241"/>
              </a:xfrm>
            </p:grpSpPr>
            <p:sp>
              <p:nvSpPr>
                <p:cNvPr id="31" name="圆角矩形 30"/>
                <p:cNvSpPr/>
                <p:nvPr/>
              </p:nvSpPr>
              <p:spPr>
                <a:xfrm rot="16200000" flipV="1">
                  <a:off x="1537849" y="211344"/>
                  <a:ext cx="1266241" cy="1284096"/>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9" y="499515"/>
                  <a:ext cx="733646"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8" name="文本框 99"/>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0" name="文本占位符 14"/>
          <p:cNvSpPr>
            <a:spLocks noGrp="1"/>
          </p:cNvSpPr>
          <p:nvPr>
            <p:ph type="body" sz="quarter" idx="18" hasCustomPrompt="1"/>
          </p:nvPr>
        </p:nvSpPr>
        <p:spPr>
          <a:xfrm>
            <a:off x="6248637" y="332859"/>
            <a:ext cx="4549775" cy="609600"/>
          </a:xfrm>
        </p:spPr>
        <p:txBody>
          <a:bodyPr/>
          <a:lstStyle>
            <a:lvl1pPr marL="0" indent="0">
              <a:buNone/>
              <a:defRPr sz="2800">
                <a:solidFill>
                  <a:schemeClr val="bg1"/>
                </a:solidFill>
              </a:defRPr>
            </a:lvl1pPr>
          </a:lstStyle>
          <a:p>
            <a:r>
              <a:rPr lang="zh-CN" altLang="en-US" dirty="0">
                <a:solidFill>
                  <a:schemeClr val="bg1"/>
                </a:solidFill>
              </a:rPr>
              <a:t>输入副标题</a:t>
            </a:r>
          </a:p>
        </p:txBody>
      </p:sp>
      <p:pic>
        <p:nvPicPr>
          <p:cNvPr id="3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42763" y="-11821"/>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49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17" name="文本占位符 2"/>
          <p:cNvSpPr>
            <a:spLocks noGrp="1"/>
          </p:cNvSpPr>
          <p:nvPr>
            <p:ph type="body" sz="quarter" idx="14" hasCustomPrompt="1"/>
          </p:nvPr>
        </p:nvSpPr>
        <p:spPr>
          <a:xfrm>
            <a:off x="2950141" y="346514"/>
            <a:ext cx="3962400" cy="754374"/>
          </a:xfrm>
          <a:prstGeom prst="rect">
            <a:avLst/>
          </a:prstGeom>
        </p:spPr>
        <p:txBody>
          <a:bodyPr wrap="square">
            <a:spAutoFit/>
          </a:bodyPr>
          <a:lstStyle>
            <a:lvl1pPr marL="0" indent="0">
              <a:buNone/>
              <a:defRPr b="1">
                <a:solidFill>
                  <a:schemeClr val="accent1"/>
                </a:solidFill>
              </a:defRPr>
            </a:lvl1pPr>
          </a:lstStyle>
          <a:p>
            <a:pPr lvl="0"/>
            <a:r>
              <a:rPr lang="en-US" altLang="zh-CN" dirty="0" err="1"/>
              <a:t>OpenStack</a:t>
            </a:r>
            <a:r>
              <a:rPr lang="zh-CN" altLang="en-US" dirty="0"/>
              <a:t>项目</a:t>
            </a:r>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任务实现</a:t>
            </a:r>
          </a:p>
        </p:txBody>
      </p:sp>
      <p:sp>
        <p:nvSpPr>
          <p:cNvPr id="39" name="圆角矩形 38"/>
          <p:cNvSpPr/>
          <p:nvPr userDrawn="1"/>
        </p:nvSpPr>
        <p:spPr>
          <a:xfrm>
            <a:off x="-304800" y="1844435"/>
            <a:ext cx="11168739" cy="462893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0" name="圆角矩形 39"/>
          <p:cNvSpPr/>
          <p:nvPr userDrawn="1"/>
        </p:nvSpPr>
        <p:spPr>
          <a:xfrm>
            <a:off x="-304800" y="1679335"/>
            <a:ext cx="11168739" cy="4628936"/>
          </a:xfrm>
          <a:prstGeom prst="roundRect">
            <a:avLst>
              <a:gd name="adj" fmla="val 0"/>
            </a:avLst>
          </a:prstGeom>
          <a:solidFill>
            <a:srgbClr val="7FC3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userDrawn="1"/>
        </p:nvSpPr>
        <p:spPr>
          <a:xfrm rot="16200000" flipV="1">
            <a:off x="11799416" y="4424056"/>
            <a:ext cx="770655" cy="769253"/>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2" name="圆角矩形 41"/>
          <p:cNvSpPr/>
          <p:nvPr userDrawn="1"/>
        </p:nvSpPr>
        <p:spPr>
          <a:xfrm rot="16200000" flipV="1">
            <a:off x="11799416" y="5324189"/>
            <a:ext cx="770655" cy="769253"/>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3" name="圆角矩形 42"/>
          <p:cNvSpPr/>
          <p:nvPr userDrawn="1"/>
        </p:nvSpPr>
        <p:spPr>
          <a:xfrm rot="16200000" flipV="1">
            <a:off x="11799414" y="2656672"/>
            <a:ext cx="770655" cy="769257"/>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4" name="圆角矩形 43"/>
          <p:cNvSpPr/>
          <p:nvPr userDrawn="1"/>
        </p:nvSpPr>
        <p:spPr>
          <a:xfrm rot="16200000" flipV="1">
            <a:off x="11799414" y="3556806"/>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5" name="圆角矩形 44"/>
          <p:cNvSpPr/>
          <p:nvPr userDrawn="1"/>
        </p:nvSpPr>
        <p:spPr>
          <a:xfrm rot="16200000" flipV="1">
            <a:off x="11799416" y="1736152"/>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6" name="文本占位符 4"/>
          <p:cNvSpPr>
            <a:spLocks noGrp="1"/>
          </p:cNvSpPr>
          <p:nvPr>
            <p:ph type="body" sz="quarter" idx="17"/>
          </p:nvPr>
        </p:nvSpPr>
        <p:spPr>
          <a:xfrm>
            <a:off x="10595426" y="1609725"/>
            <a:ext cx="653596" cy="5248275"/>
          </a:xfrm>
        </p:spPr>
        <p:txBody>
          <a:bodyPr/>
          <a:lstStyle>
            <a:lvl2pPr marL="457200" indent="0">
              <a:buNone/>
              <a:defRPr sz="2800" b="1">
                <a:solidFill>
                  <a:schemeClr val="tx1">
                    <a:lumMod val="65000"/>
                    <a:lumOff val="35000"/>
                  </a:schemeClr>
                </a:solidFill>
              </a:defRPr>
            </a:lvl2pPr>
          </a:lstStyle>
          <a:p>
            <a:pPr lvl="1"/>
            <a:endParaRPr lang="zh-CN" alt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32636"/>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49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矩形 11"/>
          <p:cNvSpPr/>
          <p:nvPr userDrawn="1"/>
        </p:nvSpPr>
        <p:spPr bwMode="auto">
          <a:xfrm>
            <a:off x="0" y="-124529"/>
            <a:ext cx="12192000" cy="698252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userDrawn="1"/>
        </p:nvSpPr>
        <p:spPr>
          <a:xfrm>
            <a:off x="2813050" y="2298700"/>
            <a:ext cx="5994400"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807449" y="4378592"/>
            <a:ext cx="1155701" cy="10443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9963149" y="3334284"/>
            <a:ext cx="1155701" cy="104430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820147" y="2289976"/>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600944" y="1245668"/>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657348" y="4378592"/>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657347" y="3334284"/>
            <a:ext cx="1155701" cy="1044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18"/>
          <p:cNvSpPr>
            <a:spLocks noGrp="1"/>
          </p:cNvSpPr>
          <p:nvPr>
            <p:ph type="body" sz="quarter" idx="10" hasCustomPrompt="1"/>
          </p:nvPr>
        </p:nvSpPr>
        <p:spPr>
          <a:xfrm>
            <a:off x="4379409" y="2501900"/>
            <a:ext cx="2861681" cy="2048766"/>
          </a:xfrm>
          <a:prstGeom prst="rect">
            <a:avLst/>
          </a:prstGeom>
        </p:spPr>
        <p:txBody>
          <a:bodyPr wrap="none">
            <a:spAutoFit/>
          </a:bodyPr>
          <a:lstStyle>
            <a:lvl1pPr marL="0" indent="0">
              <a:buNone/>
              <a:defRPr kumimoji="1" lang="zh-CN" altLang="en-US" sz="6600" b="1" dirty="0">
                <a:solidFill>
                  <a:schemeClr val="bg1"/>
                </a:solidFill>
              </a:defRPr>
            </a:lvl1pPr>
          </a:lstStyle>
          <a:p>
            <a:pPr algn="ctr"/>
            <a:r>
              <a:rPr kumimoji="1" lang="en-US" altLang="zh-CN" sz="6600" b="1" dirty="0">
                <a:solidFill>
                  <a:schemeClr val="bg1"/>
                </a:solidFill>
              </a:rPr>
              <a:t>THANK</a:t>
            </a:r>
            <a:r>
              <a:rPr kumimoji="1" lang="zh-CN" altLang="en-US" sz="6600" b="1" dirty="0">
                <a:solidFill>
                  <a:schemeClr val="bg1"/>
                </a:solidFill>
              </a:rPr>
              <a:t> </a:t>
            </a:r>
            <a:endParaRPr kumimoji="1" lang="en-US" altLang="zh-CN" sz="6600" b="1" dirty="0">
              <a:solidFill>
                <a:schemeClr val="bg1"/>
              </a:solidFill>
            </a:endParaRPr>
          </a:p>
          <a:p>
            <a:pPr algn="ctr"/>
            <a:r>
              <a:rPr kumimoji="1" lang="en-US" altLang="zh-CN" sz="6600" b="1" dirty="0">
                <a:solidFill>
                  <a:schemeClr val="bg1"/>
                </a:solidFill>
              </a:rPr>
              <a:t>YOU!</a:t>
            </a:r>
            <a:endParaRPr kumimoji="1" lang="zh-CN" altLang="en-US" sz="6600" b="1" dirty="0">
              <a:solidFill>
                <a:schemeClr val="bg1"/>
              </a:solidFill>
            </a:endParaRPr>
          </a:p>
        </p:txBody>
      </p:sp>
      <p:grpSp>
        <p:nvGrpSpPr>
          <p:cNvPr id="11" name="组合 10"/>
          <p:cNvGrpSpPr/>
          <p:nvPr userDrawn="1"/>
        </p:nvGrpSpPr>
        <p:grpSpPr>
          <a:xfrm>
            <a:off x="-177800" y="-127000"/>
            <a:ext cx="2614611" cy="1590675"/>
            <a:chOff x="-177800" y="-127000"/>
            <a:chExt cx="2614611" cy="1590675"/>
          </a:xfrm>
        </p:grpSpPr>
        <p:sp>
          <p:nvSpPr>
            <p:cNvPr id="21" name="矩形 20"/>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22" name="矩形 21"/>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07650"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43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矩形 11"/>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5" name="组合 4"/>
          <p:cNvGrpSpPr/>
          <p:nvPr userDrawn="1"/>
        </p:nvGrpSpPr>
        <p:grpSpPr>
          <a:xfrm>
            <a:off x="741933" y="49353"/>
            <a:ext cx="2332833" cy="1556858"/>
            <a:chOff x="741933" y="49353"/>
            <a:chExt cx="2332833" cy="1556858"/>
          </a:xfrm>
        </p:grpSpPr>
        <p:grpSp>
          <p:nvGrpSpPr>
            <p:cNvPr id="6" name="组合 5"/>
            <p:cNvGrpSpPr/>
            <p:nvPr/>
          </p:nvGrpSpPr>
          <p:grpSpPr>
            <a:xfrm>
              <a:off x="741933" y="49353"/>
              <a:ext cx="2332833" cy="1556858"/>
              <a:chOff x="741933" y="49353"/>
              <a:chExt cx="2332833" cy="1556858"/>
            </a:xfrm>
          </p:grpSpPr>
          <p:sp>
            <p:nvSpPr>
              <p:cNvPr id="9" name="文本框 8"/>
              <p:cNvSpPr txBox="1"/>
              <p:nvPr/>
            </p:nvSpPr>
            <p:spPr>
              <a:xfrm>
                <a:off x="1239007" y="1226093"/>
                <a:ext cx="1835759" cy="369332"/>
              </a:xfrm>
              <a:prstGeom prst="rect">
                <a:avLst/>
              </a:prstGeom>
              <a:noFill/>
              <a:effectLst/>
            </p:spPr>
            <p:txBody>
              <a:bodyPr wrap="none" rtlCol="0">
                <a:spAutoFit/>
              </a:bodyPr>
              <a:lstStyle/>
              <a:p>
                <a:r>
                  <a:rPr lang="en-US" altLang="zh-CN" dirty="0">
                    <a:solidFill>
                      <a:srgbClr val="0070C0"/>
                    </a:solidFill>
                    <a:latin typeface="微软雅黑" panose="020B0503020204020204" pitchFamily="34" charset="-122"/>
                    <a:ea typeface="微软雅黑" panose="020B0503020204020204" pitchFamily="34" charset="-122"/>
                  </a:rPr>
                  <a:t>OpenStack</a:t>
                </a:r>
                <a:r>
                  <a:rPr lang="zh-CN" altLang="en-US" dirty="0">
                    <a:solidFill>
                      <a:srgbClr val="0070C0"/>
                    </a:solidFill>
                    <a:latin typeface="微软雅黑" panose="020B0503020204020204" pitchFamily="34" charset="-122"/>
                    <a:ea typeface="微软雅黑" panose="020B0503020204020204" pitchFamily="34" charset="-122"/>
                  </a:rPr>
                  <a:t>项目</a:t>
                </a:r>
              </a:p>
            </p:txBody>
          </p:sp>
          <p:pic>
            <p:nvPicPr>
              <p:cNvPr id="10"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03</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7"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bwMode="auto">
            <a:xfrm flipV="1">
              <a:off x="845226" y="1144546"/>
              <a:ext cx="2113426" cy="78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39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3C9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61"/>
          <p:cNvSpPr>
            <a:spLocks noChangeArrowheads="1"/>
          </p:cNvSpPr>
          <p:nvPr userDrawn="1"/>
        </p:nvSpPr>
        <p:spPr bwMode="auto">
          <a:xfrm>
            <a:off x="7707257" y="2061376"/>
            <a:ext cx="2948042" cy="15696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algn="ctr"/>
            <a:r>
              <a:rPr lang="en-US" altLang="zh-CN" sz="9600" b="1" dirty="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userDrawn="1"/>
        </p:nvGrpSpPr>
        <p:grpSpPr>
          <a:xfrm>
            <a:off x="6818267" y="-10865"/>
            <a:ext cx="4754267" cy="2091637"/>
            <a:chOff x="3954098" y="-6470"/>
            <a:chExt cx="4322060" cy="1571477"/>
          </a:xfrm>
        </p:grpSpPr>
        <p:sp>
          <p:nvSpPr>
            <p:cNvPr id="13" name="矩形 12"/>
            <p:cNvSpPr/>
            <p:nvPr/>
          </p:nvSpPr>
          <p:spPr>
            <a:xfrm>
              <a:off x="3955678" y="-6469"/>
              <a:ext cx="2160240" cy="733073"/>
            </a:xfrm>
            <a:prstGeom prst="rect">
              <a:avLst/>
            </a:prstGeom>
            <a:solidFill>
              <a:srgbClr val="3A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4" name="矩形 13"/>
            <p:cNvSpPr/>
            <p:nvPr/>
          </p:nvSpPr>
          <p:spPr>
            <a:xfrm>
              <a:off x="6115918" y="-6470"/>
              <a:ext cx="2160240" cy="733073"/>
            </a:xfrm>
            <a:prstGeom prst="rect">
              <a:avLst/>
            </a:prstGeom>
            <a:solidFill>
              <a:srgbClr val="30A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5" name="矩形 14"/>
            <p:cNvSpPr/>
            <p:nvPr/>
          </p:nvSpPr>
          <p:spPr>
            <a:xfrm>
              <a:off x="6114884" y="725983"/>
              <a:ext cx="2160240" cy="733073"/>
            </a:xfrm>
            <a:prstGeom prst="rect">
              <a:avLst/>
            </a:prstGeom>
            <a:solidFill>
              <a:srgbClr val="76B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6" name="矩形 15"/>
            <p:cNvSpPr/>
            <p:nvPr/>
          </p:nvSpPr>
          <p:spPr>
            <a:xfrm>
              <a:off x="3954098" y="726604"/>
              <a:ext cx="2160241" cy="733073"/>
            </a:xfrm>
            <a:prstGeom prst="rect">
              <a:avLst/>
            </a:prstGeom>
            <a:solidFill>
              <a:srgbClr val="428E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7" name="矩形 16"/>
            <p:cNvSpPr/>
            <p:nvPr/>
          </p:nvSpPr>
          <p:spPr>
            <a:xfrm>
              <a:off x="3955678" y="1459384"/>
              <a:ext cx="2160240" cy="105623"/>
            </a:xfrm>
            <a:prstGeom prst="rect">
              <a:avLst/>
            </a:prstGeom>
            <a:solidFill>
              <a:srgbClr val="3A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8" name="矩形 17"/>
            <p:cNvSpPr/>
            <p:nvPr/>
          </p:nvSpPr>
          <p:spPr>
            <a:xfrm>
              <a:off x="6111726" y="1458948"/>
              <a:ext cx="2160240" cy="105623"/>
            </a:xfrm>
            <a:prstGeom prst="rect">
              <a:avLst/>
            </a:prstGeom>
            <a:solidFill>
              <a:srgbClr val="30A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grpSp>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746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标题 1"/>
          <p:cNvSpPr>
            <a:spLocks noGrp="1"/>
          </p:cNvSpPr>
          <p:nvPr>
            <p:ph type="title"/>
          </p:nvPr>
        </p:nvSpPr>
        <p:spPr>
          <a:xfrm>
            <a:off x="619504" y="2948751"/>
            <a:ext cx="3355272" cy="1042527"/>
          </a:xfrm>
        </p:spPr>
        <p:txBody>
          <a:bodyPr/>
          <a:lstStyle>
            <a:lvl1pPr algn="l">
              <a:defRPr b="1">
                <a:solidFill>
                  <a:srgbClr val="00B0F0"/>
                </a:solidFill>
              </a:defRPr>
            </a:lvl1pPr>
          </a:lstStyle>
          <a:p>
            <a:r>
              <a:rPr lang="zh-CN" altLang="en-US" dirty="0"/>
              <a:t>单击此处编辑</a:t>
            </a:r>
          </a:p>
        </p:txBody>
      </p:sp>
      <p:grpSp>
        <p:nvGrpSpPr>
          <p:cNvPr id="9" name="组合 8"/>
          <p:cNvGrpSpPr/>
          <p:nvPr userDrawn="1"/>
        </p:nvGrpSpPr>
        <p:grpSpPr>
          <a:xfrm>
            <a:off x="741933" y="49353"/>
            <a:ext cx="1898679" cy="1562883"/>
            <a:chOff x="741933" y="49353"/>
            <a:chExt cx="1898679" cy="1562883"/>
          </a:xfrm>
        </p:grpSpPr>
        <p:sp>
          <p:nvSpPr>
            <p:cNvPr id="10" name="文本框 9"/>
            <p:cNvSpPr txBox="1"/>
            <p:nvPr/>
          </p:nvSpPr>
          <p:spPr>
            <a:xfrm>
              <a:off x="1301784" y="1229717"/>
              <a:ext cx="1338828" cy="369332"/>
            </a:xfrm>
            <a:prstGeom prst="rect">
              <a:avLst/>
            </a:prstGeom>
            <a:noFill/>
            <a:effectLst/>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初识云计算</a:t>
              </a:r>
            </a:p>
          </p:txBody>
        </p:sp>
        <p:sp>
          <p:nvSpPr>
            <p:cNvPr id="11" name="文本框 10"/>
            <p:cNvSpPr txBox="1"/>
            <p:nvPr/>
          </p:nvSpPr>
          <p:spPr>
            <a:xfrm>
              <a:off x="806397" y="1150571"/>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01</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741933" y="49353"/>
              <a:ext cx="1860579" cy="1095973"/>
              <a:chOff x="741933" y="49353"/>
              <a:chExt cx="1860579" cy="1095973"/>
            </a:xfrm>
          </p:grpSpPr>
          <p:cxnSp>
            <p:nvCxnSpPr>
              <p:cNvPr id="13" name="直接连接符 12"/>
              <p:cNvCxnSpPr/>
              <p:nvPr/>
            </p:nvCxnSpPr>
            <p:spPr bwMode="auto">
              <a:xfrm>
                <a:off x="845226" y="1145326"/>
                <a:ext cx="1757286" cy="0"/>
              </a:xfrm>
              <a:prstGeom prst="line">
                <a:avLst/>
              </a:prstGeom>
              <a:ln/>
            </p:spPr>
            <p:style>
              <a:lnRef idx="2">
                <a:schemeClr val="accent1"/>
              </a:lnRef>
              <a:fillRef idx="0">
                <a:schemeClr val="accent1"/>
              </a:fillRef>
              <a:effectRef idx="1">
                <a:schemeClr val="accent1"/>
              </a:effectRef>
              <a:fontRef idx="minor">
                <a:schemeClr val="tx1"/>
              </a:fontRef>
            </p:style>
          </p:cxnSp>
          <p:pic>
            <p:nvPicPr>
              <p:cNvPr id="14"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7" name="标题 1"/>
          <p:cNvSpPr txBox="1">
            <a:spLocks/>
          </p:cNvSpPr>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a:lstStyle>
          <a:p>
            <a:pPr algn="l">
              <a:buFontTx/>
            </a:pPr>
            <a:r>
              <a:rPr lang="zh-CN" altLang="en-US" sz="2800" kern="0" dirty="0">
                <a:solidFill>
                  <a:srgbClr val="00B0F0"/>
                </a:solidFill>
              </a:rPr>
              <a:t>单击此处编辑母版标题样式</a:t>
            </a:r>
          </a:p>
        </p:txBody>
      </p:sp>
      <p:sp>
        <p:nvSpPr>
          <p:cNvPr id="15" name="文本占位符 20"/>
          <p:cNvSpPr>
            <a:spLocks noGrp="1"/>
          </p:cNvSpPr>
          <p:nvPr>
            <p:ph type="body" sz="quarter" idx="12"/>
          </p:nvPr>
        </p:nvSpPr>
        <p:spPr>
          <a:xfrm>
            <a:off x="619504" y="4012446"/>
            <a:ext cx="5168900" cy="244682"/>
          </a:xfrm>
          <a:prstGeom prst="rect">
            <a:avLst/>
          </a:prstGeom>
        </p:spPr>
        <p:txBody>
          <a:bodyPr wrap="square">
            <a:spAutoFit/>
          </a:bodyPr>
          <a:lstStyle>
            <a:lvl1pPr marL="0" indent="0" algn="r">
              <a:buNone/>
              <a:defRPr lang="zh-CN" altLang="en-US" sz="1100" dirty="0">
                <a:solidFill>
                  <a:schemeClr val="bg1"/>
                </a:solidFill>
              </a:defRPr>
            </a:lvl1pPr>
          </a:lstStyle>
          <a:p>
            <a:pPr marL="0" lvl="0" algn="r" defTabSz="914377"/>
            <a:endParaRPr lang="zh-CN" alt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552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标题 1"/>
          <p:cNvSpPr>
            <a:spLocks noGrp="1"/>
          </p:cNvSpPr>
          <p:nvPr>
            <p:ph type="title"/>
          </p:nvPr>
        </p:nvSpPr>
        <p:spPr>
          <a:xfrm>
            <a:off x="619504" y="2948751"/>
            <a:ext cx="3355272" cy="1042527"/>
          </a:xfrm>
        </p:spPr>
        <p:txBody>
          <a:bodyPr/>
          <a:lstStyle>
            <a:lvl1pPr algn="l">
              <a:defRPr b="1">
                <a:solidFill>
                  <a:srgbClr val="00B0F0"/>
                </a:solidFill>
              </a:defRPr>
            </a:lvl1pPr>
          </a:lstStyle>
          <a:p>
            <a:r>
              <a:rPr lang="zh-CN" altLang="en-US" dirty="0"/>
              <a:t>单击此处编辑</a:t>
            </a:r>
          </a:p>
        </p:txBody>
      </p:sp>
      <p:sp>
        <p:nvSpPr>
          <p:cNvPr id="17" name="标题 1"/>
          <p:cNvSpPr txBox="1">
            <a:spLocks/>
          </p:cNvSpPr>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a:lstStyle>
          <a:p>
            <a:pPr algn="l">
              <a:buFontTx/>
            </a:pPr>
            <a:r>
              <a:rPr lang="zh-CN" altLang="en-US" sz="2800" kern="0" dirty="0">
                <a:solidFill>
                  <a:srgbClr val="00B0F0"/>
                </a:solidFill>
              </a:rPr>
              <a:t>单击此处编辑母版标题样式</a:t>
            </a:r>
          </a:p>
        </p:txBody>
      </p:sp>
      <p:grpSp>
        <p:nvGrpSpPr>
          <p:cNvPr id="15" name="组合 14"/>
          <p:cNvGrpSpPr/>
          <p:nvPr userDrawn="1"/>
        </p:nvGrpSpPr>
        <p:grpSpPr>
          <a:xfrm>
            <a:off x="741933" y="49353"/>
            <a:ext cx="2066734" cy="1556858"/>
            <a:chOff x="741933" y="49353"/>
            <a:chExt cx="2066734" cy="1556858"/>
          </a:xfrm>
        </p:grpSpPr>
        <p:grpSp>
          <p:nvGrpSpPr>
            <p:cNvPr id="16" name="组合 15"/>
            <p:cNvGrpSpPr/>
            <p:nvPr/>
          </p:nvGrpSpPr>
          <p:grpSpPr>
            <a:xfrm>
              <a:off x="741933" y="49353"/>
              <a:ext cx="2066734" cy="1556858"/>
              <a:chOff x="741933" y="49353"/>
              <a:chExt cx="2066734" cy="1556858"/>
            </a:xfrm>
          </p:grpSpPr>
          <p:sp>
            <p:nvSpPr>
              <p:cNvPr id="21" name="文本框 20"/>
              <p:cNvSpPr txBox="1"/>
              <p:nvPr/>
            </p:nvSpPr>
            <p:spPr>
              <a:xfrm>
                <a:off x="1239007" y="1226093"/>
                <a:ext cx="1569660" cy="369332"/>
              </a:xfrm>
              <a:prstGeom prst="rect">
                <a:avLst/>
              </a:prstGeom>
              <a:noFill/>
              <a:effectLst/>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虚拟化的概念</a:t>
                </a:r>
              </a:p>
            </p:txBody>
          </p:sp>
          <p:pic>
            <p:nvPicPr>
              <p:cNvPr id="22"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02</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19"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连接符 19"/>
            <p:cNvCxnSpPr/>
            <p:nvPr/>
          </p:nvCxnSpPr>
          <p:spPr bwMode="auto">
            <a:xfrm>
              <a:off x="845226" y="1145326"/>
              <a:ext cx="1859874" cy="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805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标题 1"/>
          <p:cNvSpPr>
            <a:spLocks noGrp="1"/>
          </p:cNvSpPr>
          <p:nvPr>
            <p:ph type="title"/>
          </p:nvPr>
        </p:nvSpPr>
        <p:spPr>
          <a:xfrm>
            <a:off x="619504" y="2948751"/>
            <a:ext cx="3355272" cy="1042527"/>
          </a:xfrm>
        </p:spPr>
        <p:txBody>
          <a:bodyPr/>
          <a:lstStyle>
            <a:lvl1pPr algn="l">
              <a:defRPr b="1">
                <a:solidFill>
                  <a:srgbClr val="00B0F0"/>
                </a:solidFill>
              </a:defRPr>
            </a:lvl1pPr>
          </a:lstStyle>
          <a:p>
            <a:r>
              <a:rPr lang="zh-CN" altLang="en-US" dirty="0"/>
              <a:t>单击此处编辑</a:t>
            </a:r>
          </a:p>
        </p:txBody>
      </p:sp>
      <p:sp>
        <p:nvSpPr>
          <p:cNvPr id="17" name="标题 1"/>
          <p:cNvSpPr txBox="1">
            <a:spLocks/>
          </p:cNvSpPr>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a:lstStyle>
          <a:p>
            <a:pPr algn="l">
              <a:buFontTx/>
            </a:pPr>
            <a:r>
              <a:rPr lang="zh-CN" altLang="en-US" sz="2800" kern="0" dirty="0">
                <a:solidFill>
                  <a:srgbClr val="00B0F0"/>
                </a:solidFill>
              </a:rPr>
              <a:t>单击此处编辑母版标题样式</a:t>
            </a:r>
          </a:p>
        </p:txBody>
      </p:sp>
      <p:grpSp>
        <p:nvGrpSpPr>
          <p:cNvPr id="12" name="组合 11"/>
          <p:cNvGrpSpPr/>
          <p:nvPr userDrawn="1"/>
        </p:nvGrpSpPr>
        <p:grpSpPr>
          <a:xfrm>
            <a:off x="741933" y="49353"/>
            <a:ext cx="2332833" cy="1556858"/>
            <a:chOff x="741933" y="49353"/>
            <a:chExt cx="2332833" cy="1556858"/>
          </a:xfrm>
        </p:grpSpPr>
        <p:grpSp>
          <p:nvGrpSpPr>
            <p:cNvPr id="13" name="组合 12"/>
            <p:cNvGrpSpPr/>
            <p:nvPr/>
          </p:nvGrpSpPr>
          <p:grpSpPr>
            <a:xfrm>
              <a:off x="741933" y="49353"/>
              <a:ext cx="2332833" cy="1556858"/>
              <a:chOff x="741933" y="49353"/>
              <a:chExt cx="2332833" cy="1556858"/>
            </a:xfrm>
          </p:grpSpPr>
          <p:sp>
            <p:nvSpPr>
              <p:cNvPr id="25" name="文本框 24"/>
              <p:cNvSpPr txBox="1"/>
              <p:nvPr/>
            </p:nvSpPr>
            <p:spPr>
              <a:xfrm>
                <a:off x="1239007" y="1226093"/>
                <a:ext cx="1835759" cy="369332"/>
              </a:xfrm>
              <a:prstGeom prst="rect">
                <a:avLst/>
              </a:prstGeom>
              <a:noFill/>
              <a:effectLst/>
            </p:spPr>
            <p:txBody>
              <a:bodyPr wrap="none" rtlCol="0">
                <a:spAutoFit/>
              </a:bodyPr>
              <a:lstStyle/>
              <a:p>
                <a:r>
                  <a:rPr lang="en-US" altLang="zh-CN" dirty="0">
                    <a:solidFill>
                      <a:srgbClr val="0070C0"/>
                    </a:solidFill>
                    <a:latin typeface="微软雅黑" panose="020B0503020204020204" pitchFamily="34" charset="-122"/>
                    <a:ea typeface="微软雅黑" panose="020B0503020204020204" pitchFamily="34" charset="-122"/>
                  </a:rPr>
                  <a:t>OpenStack</a:t>
                </a:r>
                <a:r>
                  <a:rPr lang="zh-CN" altLang="en-US" dirty="0">
                    <a:solidFill>
                      <a:srgbClr val="0070C0"/>
                    </a:solidFill>
                    <a:latin typeface="微软雅黑" panose="020B0503020204020204" pitchFamily="34" charset="-122"/>
                    <a:ea typeface="微软雅黑" panose="020B0503020204020204" pitchFamily="34" charset="-122"/>
                  </a:rPr>
                  <a:t>项目</a:t>
                </a:r>
              </a:p>
            </p:txBody>
          </p:sp>
          <p:pic>
            <p:nvPicPr>
              <p:cNvPr id="26"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03</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14"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bwMode="auto">
            <a:xfrm flipV="1">
              <a:off x="845226" y="1144546"/>
              <a:ext cx="2113426" cy="78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556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12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83000">
              <a:srgbClr val="E6E3DE"/>
            </a:gs>
            <a:gs pos="20000">
              <a:srgbClr val="F7F4ED"/>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0281" y="1308606"/>
            <a:ext cx="6858000" cy="68580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flipV="1">
            <a:off x="6965734" y="-2076852"/>
            <a:ext cx="6858000" cy="6858000"/>
          </a:xfrm>
          <a:prstGeom prst="rect">
            <a:avLst/>
          </a:prstGeom>
        </p:spPr>
      </p:pic>
    </p:spTree>
    <p:extLst>
      <p:ext uri="{BB962C8B-B14F-4D97-AF65-F5344CB8AC3E}">
        <p14:creationId xmlns:p14="http://schemas.microsoft.com/office/powerpoint/2010/main" val="42276452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03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400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1084533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50800"/>
            <a:ext cx="2628900" cy="6127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0800"/>
            <a:ext cx="7734300" cy="6127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1730479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0"/>
            <a:ext cx="10515600" cy="798513"/>
          </a:xfrm>
        </p:spPr>
        <p:txBody>
          <a:bodyPr/>
          <a:lstStyle/>
          <a:p>
            <a:r>
              <a:rPr lang="zh-CN" altLang="en-US"/>
              <a:t>单击此处编辑母版标题样式</a:t>
            </a:r>
          </a:p>
        </p:txBody>
      </p:sp>
      <p:sp>
        <p:nvSpPr>
          <p:cNvPr id="3" name="表格占位符 2"/>
          <p:cNvSpPr>
            <a:spLocks noGrp="1"/>
          </p:cNvSpPr>
          <p:nvPr>
            <p:ph type="tbl" idx="1"/>
          </p:nvPr>
        </p:nvSpPr>
        <p:spPr>
          <a:xfrm>
            <a:off x="838200" y="1120775"/>
            <a:ext cx="10515600" cy="5057775"/>
          </a:xfrm>
        </p:spPr>
        <p:txBody>
          <a:bodyPr/>
          <a:lstStyle/>
          <a:p>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a:xfrm>
            <a:off x="8610600" y="6356350"/>
            <a:ext cx="2743200" cy="365125"/>
          </a:xfrm>
        </p:spPr>
        <p:txBody>
          <a:bodyPr/>
          <a:lstStyle>
            <a:lvl1pPr algn="l">
              <a:defRPr/>
            </a:lvl1pPr>
          </a:lstStyle>
          <a:p>
            <a:endParaRPr lang="zh-CN" altLang="en-US"/>
          </a:p>
        </p:txBody>
      </p:sp>
    </p:spTree>
    <p:extLst>
      <p:ext uri="{BB962C8B-B14F-4D97-AF65-F5344CB8AC3E}">
        <p14:creationId xmlns:p14="http://schemas.microsoft.com/office/powerpoint/2010/main" val="1128148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96" y="-20538"/>
            <a:ext cx="12208675" cy="3756515"/>
          </a:xfrm>
          <a:prstGeom prst="rect">
            <a:avLst/>
          </a:prstGeom>
        </p:spPr>
      </p:pic>
    </p:spTree>
    <p:extLst>
      <p:ext uri="{BB962C8B-B14F-4D97-AF65-F5344CB8AC3E}">
        <p14:creationId xmlns:p14="http://schemas.microsoft.com/office/powerpoint/2010/main" val="420680429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800"/>
            </a:lvl1pPr>
          </a:lstStyle>
          <a:p>
            <a:r>
              <a:rPr lang="zh-CN" altLang="en-US" dirty="0"/>
              <a:t>单击此处编辑母版标题样式</a:t>
            </a:r>
          </a:p>
        </p:txBody>
      </p:sp>
      <p:sp>
        <p:nvSpPr>
          <p:cNvPr id="3" name="内容占位符 2"/>
          <p:cNvSpPr>
            <a:spLocks noGrp="1"/>
          </p:cNvSpPr>
          <p:nvPr>
            <p:ph idx="1"/>
          </p:nvPr>
        </p:nvSpPr>
        <p:spPr/>
        <p:txBody>
          <a:bodyPr/>
          <a:lstStyle>
            <a:lvl1pPr>
              <a:defRPr sz="3600"/>
            </a:lvl1pPr>
            <a:lvl2pPr>
              <a:defRPr sz="3200"/>
            </a:lvl2pPr>
            <a:lvl3pPr>
              <a:defRPr sz="28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1214261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ctr"/>
          <a:lstStyle>
            <a:lvl1pPr algn="ctr">
              <a:defRPr sz="4000" b="0" cap="all"/>
            </a:lvl1pPr>
          </a:lstStyle>
          <a:p>
            <a:r>
              <a:rPr lang="zh-CN" altLang="en-US"/>
              <a:t>单击此处编辑母版标题样式</a:t>
            </a:r>
          </a:p>
        </p:txBody>
      </p:sp>
      <p:sp>
        <p:nvSpPr>
          <p:cNvPr id="3" name="文本占位符 2"/>
          <p:cNvSpPr>
            <a:spLocks noGrp="1"/>
          </p:cNvSpPr>
          <p:nvPr>
            <p:ph type="body" idx="1"/>
          </p:nvPr>
        </p:nvSpPr>
        <p:spPr>
          <a:xfrm>
            <a:off x="963613" y="2423388"/>
            <a:ext cx="10363200" cy="1500187"/>
          </a:xfrm>
        </p:spPr>
        <p:txBody>
          <a:bodyPr anchor="ctr"/>
          <a:lstStyle>
            <a:lvl1pPr marL="0" indent="0" algn="ctr">
              <a:buNone/>
              <a:defRPr sz="4800">
                <a:solidFill>
                  <a:srgbClr val="C0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7864" y="6525170"/>
            <a:ext cx="1224136" cy="332830"/>
          </a:xfrm>
          <a:prstGeom prst="rect">
            <a:avLst/>
          </a:prstGeom>
        </p:spPr>
      </p:pic>
    </p:spTree>
    <p:extLst>
      <p:ext uri="{BB962C8B-B14F-4D97-AF65-F5344CB8AC3E}">
        <p14:creationId xmlns:p14="http://schemas.microsoft.com/office/powerpoint/2010/main" val="32401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120775"/>
            <a:ext cx="51816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120775"/>
            <a:ext cx="51816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3149565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9" name="灯片编号占位符 8"/>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364362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1" name="矩形 10"/>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1" i="0" u="none" strike="noStrike" cap="none" normalizeH="0" baseline="0" dirty="0">
              <a:ln>
                <a:noFill/>
              </a:ln>
              <a:solidFill>
                <a:schemeClr val="tx1"/>
              </a:solidFill>
              <a:effectLst/>
              <a:latin typeface="Calibri" pitchFamily="34" charset="0"/>
              <a:ea typeface="宋体" pitchFamily="2" charset="-122"/>
            </a:endParaRPr>
          </a:p>
        </p:txBody>
      </p:sp>
      <p:grpSp>
        <p:nvGrpSpPr>
          <p:cNvPr id="2" name="组合 1"/>
          <p:cNvGrpSpPr/>
          <p:nvPr userDrawn="1"/>
        </p:nvGrpSpPr>
        <p:grpSpPr>
          <a:xfrm>
            <a:off x="-177800" y="-127000"/>
            <a:ext cx="2614611" cy="1590675"/>
            <a:chOff x="-177800" y="-127000"/>
            <a:chExt cx="2614611" cy="1590675"/>
          </a:xfrm>
        </p:grpSpPr>
        <p:sp>
          <p:nvSpPr>
            <p:cNvPr id="6" name="矩形 5"/>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8" name="矩形 7"/>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userDrawn="1"/>
        </p:nvSpPr>
        <p:spPr>
          <a:xfrm>
            <a:off x="1538288" y="2460973"/>
            <a:ext cx="1181100" cy="11811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143249" y="3414714"/>
            <a:ext cx="1181100" cy="11811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2443162" y="27622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3" name="标题 2"/>
          <p:cNvSpPr>
            <a:spLocks noGrp="1"/>
          </p:cNvSpPr>
          <p:nvPr>
            <p:ph type="title" hasCustomPrompt="1"/>
          </p:nvPr>
        </p:nvSpPr>
        <p:spPr>
          <a:xfrm>
            <a:off x="2627577" y="2926604"/>
            <a:ext cx="694267" cy="798513"/>
          </a:xfrm>
        </p:spPr>
        <p:txBody>
          <a:bodyPr/>
          <a:lstStyle>
            <a:lvl1pPr>
              <a:defRPr sz="7200" b="1">
                <a:solidFill>
                  <a:schemeClr val="bg1"/>
                </a:solidFill>
                <a:latin typeface="+mn-lt"/>
              </a:defRPr>
            </a:lvl1pPr>
          </a:lstStyle>
          <a:p>
            <a:r>
              <a:rPr lang="en-US" altLang="zh-CN" dirty="0"/>
              <a:t>1</a:t>
            </a:r>
            <a:endParaRPr lang="zh-CN" altLang="en-US" dirty="0"/>
          </a:p>
        </p:txBody>
      </p:sp>
      <p:sp>
        <p:nvSpPr>
          <p:cNvPr id="20" name="文本占位符 21"/>
          <p:cNvSpPr>
            <a:spLocks noGrp="1"/>
          </p:cNvSpPr>
          <p:nvPr>
            <p:ph type="body" sz="quarter" idx="14" hasCustomPrompt="1"/>
          </p:nvPr>
        </p:nvSpPr>
        <p:spPr>
          <a:xfrm>
            <a:off x="4633457" y="2007344"/>
            <a:ext cx="5405967" cy="670120"/>
          </a:xfrm>
          <a:prstGeom prst="rect">
            <a:avLst/>
          </a:prstGeom>
          <a:noFill/>
        </p:spPr>
        <p:txBody>
          <a:bodyPr wrap="square" rtlCol="0">
            <a:spAutoFit/>
          </a:bodyPr>
          <a:lstStyle>
            <a:lvl1pPr marL="0" indent="0">
              <a:buNone/>
              <a:defRPr lang="zh-CN" altLang="en-US" sz="2800" b="1" dirty="0">
                <a:solidFill>
                  <a:srgbClr val="00B0F0"/>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
        <p:nvSpPr>
          <p:cNvPr id="22" name="文本占位符 21"/>
          <p:cNvSpPr>
            <a:spLocks noGrp="1"/>
          </p:cNvSpPr>
          <p:nvPr>
            <p:ph type="body" sz="quarter" idx="15" hasCustomPrompt="1"/>
          </p:nvPr>
        </p:nvSpPr>
        <p:spPr>
          <a:xfrm>
            <a:off x="4633456" y="2703560"/>
            <a:ext cx="58821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spTree>
    <p:extLst>
      <p:ext uri="{BB962C8B-B14F-4D97-AF65-F5344CB8AC3E}">
        <p14:creationId xmlns:p14="http://schemas.microsoft.com/office/powerpoint/2010/main" val="109182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5" name="灯片编号占位符 4"/>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14421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2897190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4247650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4283857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27082560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1336508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50800"/>
            <a:ext cx="2628900" cy="6127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0800"/>
            <a:ext cx="7734300" cy="6127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extLst>
      <p:ext uri="{BB962C8B-B14F-4D97-AF65-F5344CB8AC3E}">
        <p14:creationId xmlns:p14="http://schemas.microsoft.com/office/powerpoint/2010/main" val="410283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0"/>
            <a:ext cx="10515600" cy="798513"/>
          </a:xfrm>
        </p:spPr>
        <p:txBody>
          <a:bodyPr/>
          <a:lstStyle/>
          <a:p>
            <a:r>
              <a:rPr lang="zh-CN" altLang="en-US"/>
              <a:t>单击此处编辑母版标题样式</a:t>
            </a:r>
          </a:p>
        </p:txBody>
      </p:sp>
      <p:sp>
        <p:nvSpPr>
          <p:cNvPr id="3" name="表格占位符 2"/>
          <p:cNvSpPr>
            <a:spLocks noGrp="1"/>
          </p:cNvSpPr>
          <p:nvPr>
            <p:ph type="tbl" idx="1"/>
          </p:nvPr>
        </p:nvSpPr>
        <p:spPr>
          <a:xfrm>
            <a:off x="838200" y="1120775"/>
            <a:ext cx="10515600" cy="5057775"/>
          </a:xfrm>
        </p:spPr>
        <p:txBody>
          <a:bodyPr/>
          <a:lstStyle/>
          <a:p>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a:xfrm>
            <a:off x="8610600" y="6356350"/>
            <a:ext cx="2743200" cy="365125"/>
          </a:xfrm>
        </p:spPr>
        <p:txBody>
          <a:bodyPr/>
          <a:lstStyle>
            <a:lvl1pPr algn="l">
              <a:defRPr/>
            </a:lvl1pPr>
          </a:lstStyle>
          <a:p>
            <a:endParaRPr lang="zh-CN" altLang="en-US"/>
          </a:p>
        </p:txBody>
      </p:sp>
    </p:spTree>
    <p:extLst>
      <p:ext uri="{BB962C8B-B14F-4D97-AF65-F5344CB8AC3E}">
        <p14:creationId xmlns:p14="http://schemas.microsoft.com/office/powerpoint/2010/main" val="54792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矩形 5"/>
          <p:cNvSpPr/>
          <p:nvPr userDrawn="1"/>
        </p:nvSpPr>
        <p:spPr>
          <a:xfrm>
            <a:off x="4972050" y="-1"/>
            <a:ext cx="7219950" cy="6934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676650" y="-1"/>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676650" y="1158607"/>
            <a:ext cx="1295401" cy="117054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76650" y="2280173"/>
            <a:ext cx="1295401" cy="46540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2381248"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085846"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209556" y="1146672"/>
            <a:ext cx="1295401" cy="117054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085846" y="0"/>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4972053" y="1158607"/>
            <a:ext cx="7219947" cy="1170543"/>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21"/>
          <p:cNvSpPr>
            <a:spLocks noGrp="1"/>
          </p:cNvSpPr>
          <p:nvPr>
            <p:ph type="body" sz="quarter" idx="11"/>
          </p:nvPr>
        </p:nvSpPr>
        <p:spPr>
          <a:xfrm>
            <a:off x="5181607" y="1365313"/>
            <a:ext cx="5405967" cy="757130"/>
          </a:xfrm>
          <a:prstGeom prst="rect">
            <a:avLst/>
          </a:prstGeom>
          <a:noFill/>
        </p:spPr>
        <p:txBody>
          <a:bodyPr wrap="square" rtlCol="0">
            <a:spAutoFit/>
          </a:bodyPr>
          <a:lstStyle>
            <a:lvl1pPr marL="0" indent="0">
              <a:buNone/>
              <a:defRPr lang="zh-CN" altLang="en-US" sz="4800" b="1" dirty="0">
                <a:solidFill>
                  <a:schemeClr val="bg1"/>
                </a:solidFill>
              </a:defRPr>
            </a:lvl1pPr>
          </a:lstStyle>
          <a:p>
            <a:pPr marL="0" lvl="0" defTabSz="914377"/>
            <a:endParaRPr lang="zh-CN" altLang="en-US" dirty="0"/>
          </a:p>
        </p:txBody>
      </p:sp>
      <p:sp>
        <p:nvSpPr>
          <p:cNvPr id="16" name="文本占位符 21"/>
          <p:cNvSpPr>
            <a:spLocks noGrp="1"/>
          </p:cNvSpPr>
          <p:nvPr>
            <p:ph type="body" sz="quarter" idx="12"/>
          </p:nvPr>
        </p:nvSpPr>
        <p:spPr>
          <a:xfrm>
            <a:off x="5181606" y="2508676"/>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7" name="文本占位符 21"/>
          <p:cNvSpPr>
            <a:spLocks noGrp="1"/>
          </p:cNvSpPr>
          <p:nvPr>
            <p:ph type="body" sz="quarter" idx="13"/>
          </p:nvPr>
        </p:nvSpPr>
        <p:spPr>
          <a:xfrm>
            <a:off x="5181606" y="3256640"/>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8" name="文本占位符 21"/>
          <p:cNvSpPr>
            <a:spLocks noGrp="1"/>
          </p:cNvSpPr>
          <p:nvPr>
            <p:ph type="body" sz="quarter" idx="14"/>
          </p:nvPr>
        </p:nvSpPr>
        <p:spPr>
          <a:xfrm>
            <a:off x="5181606" y="4004604"/>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19" name="文本占位符 21"/>
          <p:cNvSpPr>
            <a:spLocks noGrp="1"/>
          </p:cNvSpPr>
          <p:nvPr>
            <p:ph type="body" sz="quarter" idx="15"/>
          </p:nvPr>
        </p:nvSpPr>
        <p:spPr>
          <a:xfrm>
            <a:off x="5181606" y="4752568"/>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20" name="文本占位符 21"/>
          <p:cNvSpPr>
            <a:spLocks noGrp="1"/>
          </p:cNvSpPr>
          <p:nvPr>
            <p:ph type="body" sz="quarter" idx="16"/>
          </p:nvPr>
        </p:nvSpPr>
        <p:spPr>
          <a:xfrm>
            <a:off x="5181606" y="5465653"/>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
        <p:nvSpPr>
          <p:cNvPr id="21" name="文本占位符 21"/>
          <p:cNvSpPr>
            <a:spLocks noGrp="1"/>
          </p:cNvSpPr>
          <p:nvPr>
            <p:ph type="body" sz="quarter" idx="17"/>
          </p:nvPr>
        </p:nvSpPr>
        <p:spPr>
          <a:xfrm>
            <a:off x="5181606" y="6213617"/>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377"/>
            <a:endParaRPr lang="zh-CN" altLang="en-US" dirty="0"/>
          </a:p>
        </p:txBody>
      </p:sp>
    </p:spTree>
    <p:extLst>
      <p:ext uri="{BB962C8B-B14F-4D97-AF65-F5344CB8AC3E}">
        <p14:creationId xmlns:p14="http://schemas.microsoft.com/office/powerpoint/2010/main" val="248416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36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40632"/>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97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p>
        </p:txBody>
      </p:sp>
      <p:sp>
        <p:nvSpPr>
          <p:cNvPr id="31" name="文本占位符 2"/>
          <p:cNvSpPr>
            <a:spLocks noGrp="1"/>
          </p:cNvSpPr>
          <p:nvPr>
            <p:ph type="body" sz="quarter" idx="14" hasCustomPrompt="1"/>
          </p:nvPr>
        </p:nvSpPr>
        <p:spPr>
          <a:xfrm>
            <a:off x="733425" y="1393600"/>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88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2</a:t>
            </a:r>
            <a:endParaRPr lang="zh-CN" altLang="en-US" dirty="0"/>
          </a:p>
        </p:txBody>
      </p:sp>
      <p:sp>
        <p:nvSpPr>
          <p:cNvPr id="17" name="文本占位符 2"/>
          <p:cNvSpPr>
            <a:spLocks noGrp="1"/>
          </p:cNvSpPr>
          <p:nvPr>
            <p:ph type="body" sz="quarter" idx="14"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虚拟化的概念</a:t>
            </a:r>
          </a:p>
        </p:txBody>
      </p:sp>
      <p:sp>
        <p:nvSpPr>
          <p:cNvPr id="23" name="文本占位符 2"/>
          <p:cNvSpPr>
            <a:spLocks noGrp="1"/>
          </p:cNvSpPr>
          <p:nvPr>
            <p:ph type="body" sz="quarter" idx="15"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grpSp>
        <p:nvGrpSpPr>
          <p:cNvPr id="22" name="组合 21"/>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40632"/>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0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1" name="文本占位符 2"/>
          <p:cNvSpPr>
            <a:spLocks noGrp="1"/>
          </p:cNvSpPr>
          <p:nvPr>
            <p:ph type="body" sz="quarter" idx="14" hasCustomPrompt="1"/>
          </p:nvPr>
        </p:nvSpPr>
        <p:spPr>
          <a:xfrm>
            <a:off x="428625" y="2970653"/>
            <a:ext cx="4549775" cy="459066"/>
          </a:xfrm>
        </p:spPr>
        <p:txBody>
          <a:bodyPr/>
          <a:lstStyle>
            <a:lvl1pPr marL="0" indent="0">
              <a:lnSpc>
                <a:spcPct val="100000"/>
              </a:lnSpc>
              <a:spcBef>
                <a:spcPts val="0"/>
              </a:spcBef>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en-US" altLang="zh-CN" dirty="0"/>
          </a:p>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p>
        </p:txBody>
      </p:sp>
      <p:sp>
        <p:nvSpPr>
          <p:cNvPr id="34" name="文本占位符 21"/>
          <p:cNvSpPr>
            <a:spLocks noGrp="1"/>
          </p:cNvSpPr>
          <p:nvPr>
            <p:ph type="body" sz="quarter" idx="16" hasCustomPrompt="1"/>
          </p:nvPr>
        </p:nvSpPr>
        <p:spPr>
          <a:xfrm>
            <a:off x="417056" y="39405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377"/>
            <a:r>
              <a:rPr lang="zh-CN" altLang="en-US" dirty="0"/>
              <a:t>添加标题</a:t>
            </a:r>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087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838200" y="63863"/>
            <a:ext cx="10515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Light" charset="0"/>
              </a:rPr>
              <a:t>单击此处编辑母版标题样式</a:t>
            </a:r>
          </a:p>
        </p:txBody>
      </p:sp>
      <p:sp>
        <p:nvSpPr>
          <p:cNvPr id="1028" name="文本占位符 2"/>
          <p:cNvSpPr>
            <a:spLocks noGrp="1" noChangeArrowheads="1"/>
          </p:cNvSpPr>
          <p:nvPr>
            <p:ph type="body" idx="1"/>
          </p:nvPr>
        </p:nvSpPr>
        <p:spPr bwMode="auto">
          <a:xfrm>
            <a:off x="838200" y="979715"/>
            <a:ext cx="10515600" cy="51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sym typeface="Calibri" pitchFamily="34" charset="0"/>
              </a:rPr>
              <a:t>单击此处编辑母版文本样式</a:t>
            </a:r>
          </a:p>
          <a:p>
            <a:pPr lvl="1"/>
            <a:r>
              <a:rPr lang="zh-CN" dirty="0">
                <a:sym typeface="Calibri" pitchFamily="34" charset="0"/>
              </a:rPr>
              <a:t>第二级</a:t>
            </a:r>
          </a:p>
          <a:p>
            <a:pPr lvl="2"/>
            <a:r>
              <a:rPr lang="zh-CN" dirty="0">
                <a:sym typeface="Calibri" pitchFamily="34" charset="0"/>
              </a:rPr>
              <a:t>第三级</a:t>
            </a:r>
          </a:p>
          <a:p>
            <a:pPr lvl="3"/>
            <a:r>
              <a:rPr lang="zh-CN" dirty="0">
                <a:sym typeface="Calibri" pitchFamily="34" charset="0"/>
              </a:rPr>
              <a:t>第四级</a:t>
            </a:r>
          </a:p>
          <a:p>
            <a:pPr lvl="4"/>
            <a:r>
              <a:rPr lang="zh-CN" dirty="0">
                <a:sym typeface="Calibri" pitchFamily="34" charset="0"/>
              </a:rPr>
              <a:t>第五级</a:t>
            </a: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宋体" pitchFamily="2" charset="-122"/>
                <a:ea typeface="宋体" pitchFamily="2" charset="-122"/>
                <a:sym typeface="Calibri" pitchFamily="34" charset="0"/>
              </a:defRPr>
            </a:lvl1pPr>
          </a:lstStyle>
          <a:p>
            <a:r>
              <a:rPr lang="zh-CN" altLang="en-US"/>
              <a:t>版权所有： 南京第五十五所计算开发有限公司</a:t>
            </a:r>
            <a:endParaRPr lang="zh-CN" altLang="zh-CN"/>
          </a:p>
        </p:txBody>
      </p:sp>
      <p:sp>
        <p:nvSpPr>
          <p:cNvPr id="103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b="1">
                <a:solidFill>
                  <a:srgbClr val="C00000"/>
                </a:solidFill>
                <a:latin typeface="宋体" pitchFamily="2" charset="-122"/>
                <a:ea typeface="宋体" pitchFamily="2" charset="-122"/>
              </a:defRPr>
            </a:lvl1pPr>
          </a:lstStyle>
          <a:p>
            <a:pPr algn="l"/>
            <a:fld id="{23F96CF8-27D6-4507-B7E4-8667B630D5ED}" type="slidenum">
              <a:rPr lang="zh-CN" altLang="zh-CN" smtClean="0"/>
              <a:pPr algn="l"/>
              <a:t>‹#›</a:t>
            </a:fld>
            <a:endParaRPr lang="zh-CN" altLang="zh-CN"/>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86" r:id="rId4"/>
    <p:sldLayoutId id="2147483685" r:id="rId5"/>
    <p:sldLayoutId id="2147483652" r:id="rId6"/>
    <p:sldLayoutId id="2147483682" r:id="rId7"/>
    <p:sldLayoutId id="2147483679" r:id="rId8"/>
    <p:sldLayoutId id="2147483684" r:id="rId9"/>
    <p:sldLayoutId id="2147483683" r:id="rId10"/>
    <p:sldLayoutId id="2147483680" r:id="rId11"/>
    <p:sldLayoutId id="2147483681" r:id="rId12"/>
    <p:sldLayoutId id="2147483675" r:id="rId13"/>
    <p:sldLayoutId id="2147483676" r:id="rId14"/>
    <p:sldLayoutId id="2147483653" r:id="rId15"/>
    <p:sldLayoutId id="2147483654" r:id="rId16"/>
    <p:sldLayoutId id="2147483677" r:id="rId17"/>
    <p:sldLayoutId id="2147483678" r:id="rId18"/>
    <p:sldLayoutId id="2147483655" r:id="rId19"/>
    <p:sldLayoutId id="2147483656" r:id="rId20"/>
    <p:sldLayoutId id="2147483657" r:id="rId21"/>
    <p:sldLayoutId id="2147483658" r:id="rId22"/>
    <p:sldLayoutId id="2147483659" r:id="rId23"/>
    <p:sldLayoutId id="2147483660" r:id="rId24"/>
  </p:sldLayoutIdLst>
  <p:hf sldNum="0" hdr="0" ftr="0"/>
  <p:txStyles>
    <p:title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p:titleStyle>
    <p:bodyStyle>
      <a:lvl1pPr marL="228600" indent="-228600" algn="l" defTabSz="0" rtl="0" eaLnBrk="0" fontAlgn="base" hangingPunct="0">
        <a:lnSpc>
          <a:spcPct val="130000"/>
        </a:lnSpc>
        <a:spcBef>
          <a:spcPts val="1000"/>
        </a:spcBef>
        <a:spcAft>
          <a:spcPct val="0"/>
        </a:spcAft>
        <a:buFont typeface="Arial" pitchFamily="34" charset="0"/>
        <a:buChar char="•"/>
        <a:defRPr sz="3600">
          <a:solidFill>
            <a:schemeClr val="tx1"/>
          </a:solidFill>
          <a:latin typeface="+mn-lt"/>
          <a:ea typeface="+mn-ea"/>
          <a:cs typeface="+mn-cs"/>
          <a:sym typeface="Calibri" pitchFamily="34" charset="0"/>
        </a:defRPr>
      </a:lvl1pPr>
      <a:lvl2pPr marL="685800" indent="-228600" algn="l" defTabSz="0" rtl="0" eaLnBrk="0" fontAlgn="base" hangingPunct="0">
        <a:lnSpc>
          <a:spcPct val="130000"/>
        </a:lnSpc>
        <a:spcBef>
          <a:spcPts val="500"/>
        </a:spcBef>
        <a:spcAft>
          <a:spcPct val="0"/>
        </a:spcAft>
        <a:buFont typeface="Arial" pitchFamily="34" charset="0"/>
        <a:buChar char="•"/>
        <a:defRPr sz="3200">
          <a:solidFill>
            <a:schemeClr val="tx1"/>
          </a:solidFill>
          <a:latin typeface="+mn-lt"/>
          <a:ea typeface="+mn-ea"/>
          <a:sym typeface="Calibri" pitchFamily="34" charset="0"/>
        </a:defRPr>
      </a:lvl2pPr>
      <a:lvl3pPr marL="1143000" indent="-228600" algn="l" defTabSz="0" rtl="0" eaLnBrk="0" fontAlgn="base" hangingPunct="0">
        <a:lnSpc>
          <a:spcPct val="130000"/>
        </a:lnSpc>
        <a:spcBef>
          <a:spcPts val="500"/>
        </a:spcBef>
        <a:spcAft>
          <a:spcPct val="0"/>
        </a:spcAft>
        <a:buFont typeface="Arial" pitchFamily="34" charset="0"/>
        <a:buChar char="•"/>
        <a:defRPr sz="2800">
          <a:solidFill>
            <a:schemeClr val="tx1"/>
          </a:solidFill>
          <a:latin typeface="+mn-lt"/>
          <a:ea typeface="+mn-ea"/>
          <a:sym typeface="Calibri" pitchFamily="34" charset="0"/>
        </a:defRPr>
      </a:lvl3pPr>
      <a:lvl4pPr marL="16002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4pPr>
      <a:lvl5pPr marL="20574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5pPr>
      <a:lvl6pPr marL="25146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838200" y="63863"/>
            <a:ext cx="10515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Light" charset="0"/>
              </a:rPr>
              <a:t>单击此处编辑母版标题样式</a:t>
            </a:r>
          </a:p>
        </p:txBody>
      </p:sp>
      <p:sp>
        <p:nvSpPr>
          <p:cNvPr id="1028" name="文本占位符 2"/>
          <p:cNvSpPr>
            <a:spLocks noGrp="1" noChangeArrowheads="1"/>
          </p:cNvSpPr>
          <p:nvPr>
            <p:ph type="body" idx="1"/>
          </p:nvPr>
        </p:nvSpPr>
        <p:spPr bwMode="auto">
          <a:xfrm>
            <a:off x="838200" y="979715"/>
            <a:ext cx="10515600" cy="51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sym typeface="Calibri" pitchFamily="34" charset="0"/>
              </a:rPr>
              <a:t>单击此处编辑母版文本样式</a:t>
            </a:r>
          </a:p>
          <a:p>
            <a:pPr lvl="1"/>
            <a:r>
              <a:rPr lang="zh-CN" dirty="0">
                <a:sym typeface="Calibri" pitchFamily="34" charset="0"/>
              </a:rPr>
              <a:t>第二级</a:t>
            </a:r>
          </a:p>
          <a:p>
            <a:pPr lvl="2"/>
            <a:r>
              <a:rPr lang="zh-CN" dirty="0">
                <a:sym typeface="Calibri" pitchFamily="34" charset="0"/>
              </a:rPr>
              <a:t>第三级</a:t>
            </a:r>
          </a:p>
          <a:p>
            <a:pPr lvl="3"/>
            <a:r>
              <a:rPr lang="zh-CN" dirty="0">
                <a:sym typeface="Calibri" pitchFamily="34" charset="0"/>
              </a:rPr>
              <a:t>第四级</a:t>
            </a:r>
          </a:p>
          <a:p>
            <a:pPr lvl="4"/>
            <a:r>
              <a:rPr lang="zh-CN" dirty="0">
                <a:sym typeface="Calibri" pitchFamily="34" charset="0"/>
              </a:rPr>
              <a:t>第五级</a:t>
            </a: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宋体" pitchFamily="2" charset="-122"/>
                <a:ea typeface="宋体" pitchFamily="2" charset="-122"/>
                <a:sym typeface="Calibri" pitchFamily="34" charset="0"/>
              </a:defRPr>
            </a:lvl1pPr>
          </a:lstStyle>
          <a:p>
            <a:r>
              <a:rPr lang="zh-CN" altLang="en-US"/>
              <a:t>版权所有： 南京第五十五所计算开发有限公司</a:t>
            </a:r>
            <a:endParaRPr lang="zh-CN" altLang="zh-CN"/>
          </a:p>
        </p:txBody>
      </p:sp>
      <p:sp>
        <p:nvSpPr>
          <p:cNvPr id="103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b="1">
                <a:solidFill>
                  <a:srgbClr val="C00000"/>
                </a:solidFill>
                <a:latin typeface="宋体" pitchFamily="2" charset="-122"/>
                <a:ea typeface="宋体" pitchFamily="2" charset="-122"/>
              </a:defRPr>
            </a:lvl1pPr>
          </a:lstStyle>
          <a:p>
            <a:pPr algn="l"/>
            <a:fld id="{23F96CF8-27D6-4507-B7E4-8667B630D5ED}" type="slidenum">
              <a:rPr lang="zh-CN" altLang="zh-CN" smtClean="0"/>
              <a:pPr algn="l"/>
              <a:t>‹#›</a:t>
            </a:fld>
            <a:endParaRPr lang="zh-CN" altLang="zh-CN"/>
          </a:p>
        </p:txBody>
      </p:sp>
      <p:pic>
        <p:nvPicPr>
          <p:cNvPr id="12" name="图片 1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450408" y="6270172"/>
            <a:ext cx="1671983" cy="454595"/>
          </a:xfrm>
          <a:prstGeom prst="rect">
            <a:avLst/>
          </a:prstGeom>
        </p:spPr>
      </p:pic>
      <p:pic>
        <p:nvPicPr>
          <p:cNvPr id="13" name="图片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41787" y="65315"/>
            <a:ext cx="867677" cy="867677"/>
          </a:xfrm>
          <a:prstGeom prst="rect">
            <a:avLst/>
          </a:prstGeom>
        </p:spPr>
      </p:pic>
      <p:sp>
        <p:nvSpPr>
          <p:cNvPr id="3" name="矩形 2"/>
          <p:cNvSpPr/>
          <p:nvPr userDrawn="1"/>
        </p:nvSpPr>
        <p:spPr bwMode="auto">
          <a:xfrm>
            <a:off x="-9969" y="1"/>
            <a:ext cx="261257" cy="932992"/>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24471807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4" r:id="rId8"/>
    <p:sldLayoutId id="2147483669" r:id="rId9"/>
    <p:sldLayoutId id="2147483670" r:id="rId10"/>
    <p:sldLayoutId id="2147483671" r:id="rId11"/>
    <p:sldLayoutId id="2147483672" r:id="rId12"/>
    <p:sldLayoutId id="2147483673" r:id="rId13"/>
  </p:sldLayoutIdLst>
  <p:hf sldNum="0" hdr="0" ftr="0"/>
  <p:txStyles>
    <p:title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charset="0"/>
        </a:defRPr>
      </a:lvl1pPr>
      <a:lvl2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2pPr>
      <a:lvl3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3pPr>
      <a:lvl4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4pPr>
      <a:lvl5pPr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5pPr>
      <a:lvl6pPr marL="4572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6pPr>
      <a:lvl7pPr marL="9144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7pPr>
      <a:lvl8pPr marL="13716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8pPr>
      <a:lvl9pPr marL="1828800" algn="l" rtl="0" eaLnBrk="0" fontAlgn="base" hangingPunct="0">
        <a:lnSpc>
          <a:spcPct val="90000"/>
        </a:lnSpc>
        <a:spcBef>
          <a:spcPct val="0"/>
        </a:spcBef>
        <a:spcAft>
          <a:spcPct val="0"/>
        </a:spcAft>
        <a:defRPr sz="4000">
          <a:solidFill>
            <a:schemeClr val="bg1"/>
          </a:solidFill>
          <a:latin typeface="Calibri Light" charset="0"/>
          <a:ea typeface="微软雅黑" pitchFamily="34" charset="-122"/>
          <a:sym typeface="Calibri Light" charset="0"/>
        </a:defRPr>
      </a:lvl9pPr>
    </p:titleStyle>
    <p:bodyStyle>
      <a:lvl1pPr marL="228600" indent="-228600" algn="l" defTabSz="0" rtl="0" eaLnBrk="0" fontAlgn="base" hangingPunct="0">
        <a:lnSpc>
          <a:spcPct val="130000"/>
        </a:lnSpc>
        <a:spcBef>
          <a:spcPts val="1000"/>
        </a:spcBef>
        <a:spcAft>
          <a:spcPct val="0"/>
        </a:spcAft>
        <a:buFont typeface="Arial" pitchFamily="34" charset="0"/>
        <a:buChar char="•"/>
        <a:defRPr sz="3600">
          <a:solidFill>
            <a:schemeClr val="tx1"/>
          </a:solidFill>
          <a:latin typeface="+mn-lt"/>
          <a:ea typeface="+mn-ea"/>
          <a:cs typeface="+mn-cs"/>
          <a:sym typeface="Calibri" pitchFamily="34" charset="0"/>
        </a:defRPr>
      </a:lvl1pPr>
      <a:lvl2pPr marL="685800" indent="-228600" algn="l" defTabSz="0" rtl="0" eaLnBrk="0" fontAlgn="base" hangingPunct="0">
        <a:lnSpc>
          <a:spcPct val="130000"/>
        </a:lnSpc>
        <a:spcBef>
          <a:spcPts val="500"/>
        </a:spcBef>
        <a:spcAft>
          <a:spcPct val="0"/>
        </a:spcAft>
        <a:buFont typeface="Arial" pitchFamily="34" charset="0"/>
        <a:buChar char="•"/>
        <a:defRPr sz="3200">
          <a:solidFill>
            <a:schemeClr val="tx1"/>
          </a:solidFill>
          <a:latin typeface="+mn-lt"/>
          <a:ea typeface="+mn-ea"/>
          <a:sym typeface="Calibri" pitchFamily="34" charset="0"/>
        </a:defRPr>
      </a:lvl2pPr>
      <a:lvl3pPr marL="1143000" indent="-228600" algn="l" defTabSz="0" rtl="0" eaLnBrk="0" fontAlgn="base" hangingPunct="0">
        <a:lnSpc>
          <a:spcPct val="130000"/>
        </a:lnSpc>
        <a:spcBef>
          <a:spcPts val="500"/>
        </a:spcBef>
        <a:spcAft>
          <a:spcPct val="0"/>
        </a:spcAft>
        <a:buFont typeface="Arial" pitchFamily="34" charset="0"/>
        <a:buChar char="•"/>
        <a:defRPr sz="2800">
          <a:solidFill>
            <a:schemeClr val="tx1"/>
          </a:solidFill>
          <a:latin typeface="+mn-lt"/>
          <a:ea typeface="+mn-ea"/>
          <a:sym typeface="Calibri" pitchFamily="34" charset="0"/>
        </a:defRPr>
      </a:lvl3pPr>
      <a:lvl4pPr marL="16002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4pPr>
      <a:lvl5pPr marL="2057400" indent="-228600" algn="l" defTabSz="0" rtl="0" eaLnBrk="0" fontAlgn="base" hangingPunct="0">
        <a:lnSpc>
          <a:spcPct val="130000"/>
        </a:lnSpc>
        <a:spcBef>
          <a:spcPts val="500"/>
        </a:spcBef>
        <a:spcAft>
          <a:spcPct val="0"/>
        </a:spcAft>
        <a:buFont typeface="Arial" pitchFamily="34" charset="0"/>
        <a:buChar char="•"/>
        <a:defRPr sz="2400">
          <a:solidFill>
            <a:schemeClr val="tx1"/>
          </a:solidFill>
          <a:latin typeface="+mn-lt"/>
          <a:ea typeface="+mn-ea"/>
          <a:sym typeface="Calibri" pitchFamily="34" charset="0"/>
        </a:defRPr>
      </a:lvl5pPr>
      <a:lvl6pPr marL="25146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defTabSz="0" rtl="0" eaLnBrk="0" fontAlgn="base" hangingPunct="0">
        <a:lnSpc>
          <a:spcPct val="13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1727400" y="4023040"/>
            <a:ext cx="1723549" cy="461665"/>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自动化部署</a:t>
            </a:r>
          </a:p>
        </p:txBody>
      </p:sp>
      <p:sp>
        <p:nvSpPr>
          <p:cNvPr id="25" name="文本框 24"/>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0" name="矩形 19"/>
          <p:cNvSpPr/>
          <p:nvPr/>
        </p:nvSpPr>
        <p:spPr>
          <a:xfrm>
            <a:off x="4399722" y="713874"/>
            <a:ext cx="8033578" cy="5550687"/>
          </a:xfrm>
          <a:prstGeom prst="rect">
            <a:avLst/>
          </a:prstGeom>
        </p:spPr>
        <p:txBody>
          <a:bodyPr wrap="square">
            <a:spAutoFit/>
          </a:bodyPr>
          <a:lstStyle/>
          <a:p>
            <a:pPr>
              <a:lnSpc>
                <a:spcPct val="150000"/>
              </a:lnSpc>
            </a:pPr>
            <a:r>
              <a:rPr lang="en-US" altLang="zh-CN" sz="3000" kern="100" spc="10" dirty="0">
                <a:latin typeface="+mn-ea"/>
                <a:ea typeface="+mn-ea"/>
              </a:rPr>
              <a:t>       </a:t>
            </a:r>
            <a:r>
              <a:rPr lang="en-US" altLang="zh-CN" sz="3000" dirty="0">
                <a:latin typeface="+mn-ea"/>
                <a:ea typeface="+mn-ea"/>
              </a:rPr>
              <a:t>Rancher</a:t>
            </a:r>
            <a:r>
              <a:rPr lang="zh-CN" altLang="zh-CN" sz="3000" dirty="0">
                <a:latin typeface="+mn-ea"/>
                <a:ea typeface="+mn-ea"/>
              </a:rPr>
              <a:t>是一个开源的企业级容器管理平台，可以通过极简的操作和完善的功能，在企业的生产环境中轻松地应用容器技术。</a:t>
            </a:r>
            <a:r>
              <a:rPr lang="en-US" altLang="zh-CN" sz="3000" dirty="0">
                <a:latin typeface="+mn-ea"/>
                <a:ea typeface="+mn-ea"/>
              </a:rPr>
              <a:t>Jenkins</a:t>
            </a:r>
            <a:r>
              <a:rPr lang="zh-CN" altLang="zh-CN" sz="3000" dirty="0">
                <a:latin typeface="+mn-ea"/>
                <a:ea typeface="+mn-ea"/>
              </a:rPr>
              <a:t>是一款基于</a:t>
            </a:r>
            <a:r>
              <a:rPr lang="en-US" altLang="zh-CN" sz="3000" dirty="0">
                <a:latin typeface="+mn-ea"/>
                <a:ea typeface="+mn-ea"/>
              </a:rPr>
              <a:t>Java</a:t>
            </a:r>
            <a:r>
              <a:rPr lang="zh-CN" altLang="zh-CN" sz="3000" dirty="0">
                <a:latin typeface="+mn-ea"/>
                <a:ea typeface="+mn-ea"/>
              </a:rPr>
              <a:t>开发的持续集成工具，能够和其他工具进行整合，以将产品持续交付和发布到不同的系统及环境中。本项目通过两个任务介绍</a:t>
            </a:r>
            <a:r>
              <a:rPr lang="en-US" altLang="zh-CN" sz="3000" dirty="0">
                <a:latin typeface="+mn-ea"/>
                <a:ea typeface="+mn-ea"/>
              </a:rPr>
              <a:t>Rancher</a:t>
            </a:r>
            <a:r>
              <a:rPr lang="zh-CN" altLang="zh-CN" sz="3000" dirty="0">
                <a:latin typeface="+mn-ea"/>
                <a:ea typeface="+mn-ea"/>
              </a:rPr>
              <a:t>容器管理平台的安装与使用，以及</a:t>
            </a:r>
            <a:r>
              <a:rPr lang="en-US" altLang="zh-CN" sz="3000" dirty="0">
                <a:latin typeface="+mn-ea"/>
                <a:ea typeface="+mn-ea"/>
              </a:rPr>
              <a:t>Jenkins</a:t>
            </a:r>
            <a:r>
              <a:rPr lang="zh-CN" altLang="zh-CN" sz="3000" dirty="0">
                <a:latin typeface="+mn-ea"/>
                <a:ea typeface="+mn-ea"/>
              </a:rPr>
              <a:t>持续集成工具的使用。</a:t>
            </a:r>
            <a:endParaRPr lang="zh-CN" altLang="en-US" sz="3000" dirty="0">
              <a:latin typeface="+mn-ea"/>
              <a:ea typeface="+mn-ea"/>
            </a:endParaRPr>
          </a:p>
        </p:txBody>
      </p:sp>
    </p:spTree>
    <p:extLst>
      <p:ext uri="{BB962C8B-B14F-4D97-AF65-F5344CB8AC3E}">
        <p14:creationId xmlns:p14="http://schemas.microsoft.com/office/powerpoint/2010/main" val="65170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a:lnSpc>
                <a:spcPct val="150000"/>
              </a:lnSpc>
            </a:pPr>
            <a:r>
              <a:rPr lang="en-US" altLang="zh-CN" sz="2400" dirty="0">
                <a:latin typeface="+mn-ea"/>
                <a:ea typeface="+mn-ea"/>
              </a:rPr>
              <a:t>3</a:t>
            </a:r>
            <a:r>
              <a:rPr lang="zh-CN" altLang="zh-CN" sz="2400" dirty="0">
                <a:latin typeface="+mn-ea"/>
                <a:ea typeface="+mn-ea"/>
              </a:rPr>
              <a:t>．应用商店</a:t>
            </a:r>
          </a:p>
          <a:p>
            <a:pPr>
              <a:lnSpc>
                <a:spcPct val="150000"/>
              </a:lnSpc>
            </a:pPr>
            <a:r>
              <a:rPr lang="en-US" altLang="zh-CN" sz="2400" dirty="0">
                <a:latin typeface="+mn-ea"/>
                <a:ea typeface="+mn-ea"/>
              </a:rPr>
              <a:t>       Rancher</a:t>
            </a:r>
            <a:r>
              <a:rPr lang="zh-CN" altLang="zh-CN" sz="2400" dirty="0">
                <a:latin typeface="+mn-ea"/>
                <a:ea typeface="+mn-ea"/>
              </a:rPr>
              <a:t>的用户可以利用“应用商店”来部署各种应用，并可以在应用有新版本时实现自动升级。“应用商店”包括官方的应用服务和社区库，都采用</a:t>
            </a:r>
            <a:r>
              <a:rPr lang="en-US" altLang="zh-CN" sz="2400" dirty="0" err="1">
                <a:latin typeface="+mn-ea"/>
                <a:ea typeface="+mn-ea"/>
              </a:rPr>
              <a:t>Git</a:t>
            </a:r>
            <a:r>
              <a:rPr lang="zh-CN" altLang="zh-CN" sz="2400" dirty="0">
                <a:latin typeface="+mn-ea"/>
                <a:ea typeface="+mn-ea"/>
              </a:rPr>
              <a:t>库的方式存储在</a:t>
            </a:r>
            <a:r>
              <a:rPr lang="en-US" altLang="zh-CN" sz="2400" dirty="0" err="1">
                <a:latin typeface="+mn-ea"/>
                <a:ea typeface="+mn-ea"/>
              </a:rPr>
              <a:t>GitHub</a:t>
            </a:r>
            <a:r>
              <a:rPr lang="zh-CN" altLang="zh-CN" sz="2400" dirty="0">
                <a:latin typeface="+mn-ea"/>
                <a:ea typeface="+mn-ea"/>
              </a:rPr>
              <a:t>中。</a:t>
            </a:r>
          </a:p>
          <a:p>
            <a:pPr>
              <a:lnSpc>
                <a:spcPct val="150000"/>
              </a:lnSpc>
            </a:pPr>
            <a:r>
              <a:rPr lang="en-US" altLang="zh-CN" sz="2400" dirty="0">
                <a:latin typeface="+mn-ea"/>
                <a:ea typeface="+mn-ea"/>
              </a:rPr>
              <a:t>4</a:t>
            </a:r>
            <a:r>
              <a:rPr lang="zh-CN" altLang="zh-CN" sz="2400" dirty="0">
                <a:latin typeface="+mn-ea"/>
                <a:ea typeface="+mn-ea"/>
              </a:rPr>
              <a:t>．企业级权限管理</a:t>
            </a:r>
          </a:p>
          <a:p>
            <a:pPr>
              <a:lnSpc>
                <a:spcPct val="150000"/>
              </a:lnSpc>
            </a:pPr>
            <a:r>
              <a:rPr lang="en-US" altLang="zh-CN" sz="2400" dirty="0">
                <a:latin typeface="+mn-ea"/>
                <a:ea typeface="+mn-ea"/>
              </a:rPr>
              <a:t>       Rancher</a:t>
            </a:r>
            <a:r>
              <a:rPr lang="zh-CN" altLang="zh-CN" sz="2400" dirty="0">
                <a:latin typeface="+mn-ea"/>
                <a:ea typeface="+mn-ea"/>
              </a:rPr>
              <a:t>支持多种授权管理方式，支持环境级别的基于角色的访问控制，可以通过角色来配置某个用户</a:t>
            </a:r>
            <a:r>
              <a:rPr lang="en-US" altLang="zh-CN" sz="2400" dirty="0">
                <a:latin typeface="+mn-ea"/>
                <a:ea typeface="+mn-ea"/>
              </a:rPr>
              <a:t>/</a:t>
            </a:r>
            <a:r>
              <a:rPr lang="zh-CN" altLang="zh-CN" sz="2400" dirty="0">
                <a:latin typeface="+mn-ea"/>
                <a:ea typeface="+mn-ea"/>
              </a:rPr>
              <a:t>用户组对开发环境或生产环境的访问权限。</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260558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1200329"/>
          </a:xfrm>
          <a:prstGeom prst="rect">
            <a:avLst/>
          </a:prstGeom>
          <a:noFill/>
        </p:spPr>
        <p:txBody>
          <a:bodyPr wrap="square" rtlCol="0">
            <a:spAutoFit/>
          </a:bodyPr>
          <a:lstStyle/>
          <a:p>
            <a:pPr algn="just" fontAlgn="ctr">
              <a:lnSpc>
                <a:spcPct val="150000"/>
              </a:lnSpc>
            </a:pPr>
            <a:r>
              <a:rPr lang="en-US" altLang="zh-CN" sz="2400" dirty="0">
                <a:latin typeface="+mn-ea"/>
                <a:ea typeface="+mn-ea"/>
              </a:rPr>
              <a:t>1. Rancher</a:t>
            </a:r>
            <a:r>
              <a:rPr lang="zh-CN" altLang="en-US" sz="2400" dirty="0">
                <a:latin typeface="+mn-ea"/>
                <a:ea typeface="+mn-ea"/>
              </a:rPr>
              <a:t>单容器部署和应用</a:t>
            </a:r>
            <a:endParaRPr lang="en-US" altLang="zh-CN" sz="2400" dirty="0">
              <a:latin typeface="+mn-ea"/>
              <a:ea typeface="+mn-ea"/>
            </a:endParaRPr>
          </a:p>
          <a:p>
            <a:pPr algn="just" fontAlgn="ctr">
              <a:lnSpc>
                <a:spcPct val="150000"/>
              </a:lnSpc>
            </a:pPr>
            <a:r>
              <a:rPr lang="en-US" altLang="zh-CN" sz="2400" dirty="0">
                <a:latin typeface="+mn-ea"/>
                <a:ea typeface="+mn-ea"/>
              </a:rPr>
              <a:t>2. </a:t>
            </a:r>
            <a:r>
              <a:rPr lang="zh-CN" altLang="en-US" sz="2400" dirty="0">
                <a:latin typeface="+mn-ea"/>
                <a:ea typeface="+mn-ea"/>
              </a:rPr>
              <a:t>利用</a:t>
            </a:r>
            <a:r>
              <a:rPr lang="en-US" altLang="zh-CN" sz="2400" dirty="0">
                <a:latin typeface="+mn-ea"/>
                <a:ea typeface="+mn-ea"/>
              </a:rPr>
              <a:t>Rancher</a:t>
            </a:r>
            <a:r>
              <a:rPr lang="zh-CN" altLang="en-US" sz="2400" dirty="0">
                <a:latin typeface="+mn-ea"/>
                <a:ea typeface="+mn-ea"/>
              </a:rPr>
              <a:t>搭建</a:t>
            </a:r>
            <a:r>
              <a:rPr lang="en-US" altLang="zh-CN" sz="2400" dirty="0">
                <a:latin typeface="+mn-ea"/>
                <a:ea typeface="+mn-ea"/>
              </a:rPr>
              <a:t>Swarm</a:t>
            </a:r>
            <a:r>
              <a:rPr lang="zh-CN" altLang="en-US" sz="2400" dirty="0">
                <a:latin typeface="+mn-ea"/>
                <a:ea typeface="+mn-ea"/>
              </a:rPr>
              <a:t>集群</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173016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4524315"/>
          </a:xfrm>
          <a:prstGeom prst="rect">
            <a:avLst/>
          </a:prstGeom>
          <a:noFill/>
        </p:spPr>
        <p:txBody>
          <a:bodyPr wrap="square" rtlCol="0">
            <a:spAutoFit/>
          </a:bodyPr>
          <a:lstStyle/>
          <a:p>
            <a:pPr algn="just" fontAlgn="ctr">
              <a:lnSpc>
                <a:spcPct val="150000"/>
              </a:lnSpc>
            </a:pPr>
            <a:r>
              <a:rPr lang="zh-CN" altLang="en-US" sz="2400" dirty="0">
                <a:latin typeface="+mn-ea"/>
                <a:ea typeface="+mn-ea"/>
              </a:rPr>
              <a:t>实训目的</a:t>
            </a:r>
          </a:p>
          <a:p>
            <a:pPr lvl="1" algn="just" fontAlgn="ctr">
              <a:lnSpc>
                <a:spcPct val="150000"/>
              </a:lnSpc>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）掌握</a:t>
            </a:r>
            <a:r>
              <a:rPr lang="en-US" altLang="zh-CN" sz="2400" dirty="0">
                <a:latin typeface="+mn-ea"/>
                <a:ea typeface="+mn-ea"/>
              </a:rPr>
              <a:t>Rancher</a:t>
            </a:r>
            <a:r>
              <a:rPr lang="zh-CN" altLang="en-US" sz="2400" dirty="0">
                <a:latin typeface="+mn-ea"/>
                <a:ea typeface="+mn-ea"/>
              </a:rPr>
              <a:t>管理平台的安装方法。</a:t>
            </a:r>
          </a:p>
          <a:p>
            <a:pPr lvl="1" algn="just" fontAlgn="ctr">
              <a:lnSpc>
                <a:spcPct val="150000"/>
              </a:lnSpc>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）掌握</a:t>
            </a:r>
            <a:r>
              <a:rPr lang="en-US" altLang="zh-CN" sz="2400" dirty="0">
                <a:latin typeface="+mn-ea"/>
                <a:ea typeface="+mn-ea"/>
              </a:rPr>
              <a:t>WordPress</a:t>
            </a:r>
            <a:r>
              <a:rPr lang="zh-CN" altLang="en-US" sz="2400" dirty="0">
                <a:latin typeface="+mn-ea"/>
                <a:ea typeface="+mn-ea"/>
              </a:rPr>
              <a:t>应用服务的部署和应用。</a:t>
            </a:r>
          </a:p>
          <a:p>
            <a:pPr lvl="1" algn="just" fontAlgn="ctr">
              <a:lnSpc>
                <a:spcPct val="150000"/>
              </a:lnSpc>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）掌握负载均衡功能的应用。</a:t>
            </a:r>
          </a:p>
          <a:p>
            <a:pPr algn="just" fontAlgn="ctr">
              <a:lnSpc>
                <a:spcPct val="150000"/>
              </a:lnSpc>
            </a:pPr>
            <a:r>
              <a:rPr lang="zh-CN" altLang="en-US" sz="2400" dirty="0">
                <a:latin typeface="+mn-ea"/>
                <a:ea typeface="+mn-ea"/>
              </a:rPr>
              <a:t> 实训内容</a:t>
            </a:r>
          </a:p>
          <a:p>
            <a:pPr lvl="1" algn="just" fontAlgn="ctr">
              <a:lnSpc>
                <a:spcPct val="150000"/>
              </a:lnSpc>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）在</a:t>
            </a:r>
            <a:r>
              <a:rPr lang="en-US" altLang="zh-CN" sz="2400" dirty="0" err="1">
                <a:latin typeface="+mn-ea"/>
                <a:ea typeface="+mn-ea"/>
              </a:rPr>
              <a:t>CentOS</a:t>
            </a:r>
            <a:r>
              <a:rPr lang="en-US" altLang="zh-CN" sz="2400" dirty="0">
                <a:latin typeface="+mn-ea"/>
                <a:ea typeface="+mn-ea"/>
              </a:rPr>
              <a:t> 7</a:t>
            </a:r>
            <a:r>
              <a:rPr lang="zh-CN" altLang="en-US" sz="2400" dirty="0">
                <a:latin typeface="+mn-ea"/>
                <a:ea typeface="+mn-ea"/>
              </a:rPr>
              <a:t>操作系统中利用</a:t>
            </a:r>
            <a:r>
              <a:rPr lang="en-US" altLang="zh-CN" sz="2400" dirty="0">
                <a:latin typeface="+mn-ea"/>
                <a:ea typeface="+mn-ea"/>
              </a:rPr>
              <a:t>Rancher</a:t>
            </a:r>
            <a:r>
              <a:rPr lang="zh-CN" altLang="en-US" sz="2400" dirty="0">
                <a:latin typeface="+mn-ea"/>
                <a:ea typeface="+mn-ea"/>
              </a:rPr>
              <a:t>镜像部署</a:t>
            </a:r>
            <a:r>
              <a:rPr lang="en-US" altLang="zh-CN" sz="2400" dirty="0">
                <a:latin typeface="+mn-ea"/>
                <a:ea typeface="+mn-ea"/>
              </a:rPr>
              <a:t>Rancher</a:t>
            </a:r>
            <a:r>
              <a:rPr lang="zh-CN" altLang="en-US" sz="2400" dirty="0">
                <a:latin typeface="+mn-ea"/>
                <a:ea typeface="+mn-ea"/>
              </a:rPr>
              <a:t>管理平台。</a:t>
            </a:r>
          </a:p>
          <a:p>
            <a:pPr lvl="1" algn="just" fontAlgn="ctr">
              <a:lnSpc>
                <a:spcPct val="150000"/>
              </a:lnSpc>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）在</a:t>
            </a:r>
            <a:r>
              <a:rPr lang="en-US" altLang="zh-CN" sz="2400" dirty="0">
                <a:latin typeface="+mn-ea"/>
                <a:ea typeface="+mn-ea"/>
              </a:rPr>
              <a:t>Rancher</a:t>
            </a:r>
            <a:r>
              <a:rPr lang="zh-CN" altLang="en-US" sz="2400" dirty="0">
                <a:latin typeface="+mn-ea"/>
                <a:ea typeface="+mn-ea"/>
              </a:rPr>
              <a:t>管理平台上部署</a:t>
            </a:r>
            <a:r>
              <a:rPr lang="en-US" altLang="zh-CN" sz="2400" dirty="0">
                <a:latin typeface="+mn-ea"/>
                <a:ea typeface="+mn-ea"/>
              </a:rPr>
              <a:t>2</a:t>
            </a:r>
            <a:r>
              <a:rPr lang="zh-CN" altLang="en-US" sz="2400" dirty="0">
                <a:latin typeface="+mn-ea"/>
                <a:ea typeface="+mn-ea"/>
              </a:rPr>
              <a:t>个</a:t>
            </a:r>
            <a:r>
              <a:rPr lang="en-US" altLang="zh-CN" sz="2400" dirty="0">
                <a:latin typeface="+mn-ea"/>
                <a:ea typeface="+mn-ea"/>
              </a:rPr>
              <a:t>WordPress</a:t>
            </a:r>
            <a:r>
              <a:rPr lang="zh-CN" altLang="en-US" sz="2400" dirty="0">
                <a:latin typeface="+mn-ea"/>
                <a:ea typeface="+mn-ea"/>
              </a:rPr>
              <a:t>应用服务。</a:t>
            </a:r>
          </a:p>
          <a:p>
            <a:pPr lvl="1" algn="just" fontAlgn="ctr">
              <a:lnSpc>
                <a:spcPct val="150000"/>
              </a:lnSpc>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）实现</a:t>
            </a:r>
            <a:r>
              <a:rPr lang="en-US" altLang="zh-CN" sz="2400" dirty="0">
                <a:latin typeface="+mn-ea"/>
                <a:ea typeface="+mn-ea"/>
              </a:rPr>
              <a:t>WordPress</a:t>
            </a:r>
            <a:r>
              <a:rPr lang="zh-CN" altLang="en-US" sz="2400" dirty="0">
                <a:latin typeface="+mn-ea"/>
                <a:ea typeface="+mn-ea"/>
              </a:rPr>
              <a:t>应用服务的负载均衡。</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0"/>
            <a:ext cx="9034651" cy="1276349"/>
          </a:xfrm>
        </p:spPr>
        <p:txBody>
          <a:bodyPr/>
          <a:lstStyle/>
          <a:p>
            <a:r>
              <a:rPr lang="zh-CN" altLang="en-US" sz="3200" b="1" dirty="0"/>
              <a:t>项目实训  </a:t>
            </a:r>
            <a:r>
              <a:rPr lang="zh-CN" altLang="zh-CN" sz="2800" b="1" dirty="0"/>
              <a:t>使用</a:t>
            </a:r>
            <a:r>
              <a:rPr lang="en-US" altLang="zh-CN" sz="2800" b="1" dirty="0"/>
              <a:t>Rancher</a:t>
            </a:r>
            <a:r>
              <a:rPr lang="zh-CN" altLang="zh-CN" sz="2800" b="1" dirty="0"/>
              <a:t>管理平台部署</a:t>
            </a:r>
            <a:r>
              <a:rPr lang="en-US" altLang="zh-CN" sz="2800" b="1" dirty="0"/>
              <a:t>WordPress</a:t>
            </a:r>
            <a:r>
              <a:rPr lang="zh-CN" altLang="zh-CN" sz="2800" b="1" dirty="0"/>
              <a:t>应用</a:t>
            </a:r>
            <a:endParaRPr lang="zh-CN" altLang="en-US" sz="2800" b="1" dirty="0"/>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37823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en-US" altLang="zh-CN" sz="2800" b="1" spc="300" dirty="0">
                  <a:solidFill>
                    <a:srgbClr val="00B0F0"/>
                  </a:solidFill>
                  <a:latin typeface="微软雅黑" panose="020B0503020204020204" pitchFamily="34" charset="-122"/>
                  <a:ea typeface="微软雅黑" panose="020B0503020204020204" pitchFamily="34" charset="-122"/>
                  <a:sym typeface="方正兰亭超细黑简体"/>
                </a:rPr>
                <a:t>Rancher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概述</a:t>
              </a: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6.1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持续集成</a:t>
              </a: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6.2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sp>
        <p:nvSpPr>
          <p:cNvPr id="16" name="文本占位符 2"/>
          <p:cNvSpPr>
            <a:spLocks noGrp="1"/>
          </p:cNvSpPr>
          <p:nvPr>
            <p:ph type="body" sz="quarter" idx="13"/>
          </p:nvPr>
        </p:nvSpPr>
        <p:spPr>
          <a:xfrm>
            <a:off x="-165356" y="580829"/>
            <a:ext cx="1077685" cy="892552"/>
          </a:xfrm>
        </p:spPr>
        <p:txBody>
          <a:bodyPr/>
          <a:lstStyle/>
          <a:p>
            <a:r>
              <a:rPr lang="en-US" altLang="zh-CN" sz="4000" dirty="0"/>
              <a:t>6.2</a:t>
            </a:r>
            <a:endParaRPr lang="zh-CN" altLang="en-US" sz="4000" dirty="0"/>
          </a:p>
        </p:txBody>
      </p:sp>
      <p:sp>
        <p:nvSpPr>
          <p:cNvPr id="18" name="文本框 17"/>
          <p:cNvSpPr txBox="1"/>
          <p:nvPr/>
        </p:nvSpPr>
        <p:spPr>
          <a:xfrm>
            <a:off x="1727400" y="4023040"/>
            <a:ext cx="1723549" cy="461665"/>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自动化部署</a:t>
            </a:r>
          </a:p>
        </p:txBody>
      </p:sp>
      <p:sp>
        <p:nvSpPr>
          <p:cNvPr id="19" name="文本框 18"/>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98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algn="just" fontAlgn="ctr">
              <a:lnSpc>
                <a:spcPct val="150000"/>
              </a:lnSpc>
            </a:pPr>
            <a:r>
              <a:rPr lang="en-US" altLang="zh-CN" sz="2800" dirty="0">
                <a:latin typeface="+mn-ea"/>
                <a:ea typeface="+mn-ea"/>
              </a:rPr>
              <a:t>       </a:t>
            </a:r>
            <a:r>
              <a:rPr lang="zh-CN" altLang="zh-CN" sz="2800" dirty="0">
                <a:latin typeface="+mn-ea"/>
                <a:ea typeface="+mn-ea"/>
              </a:rPr>
              <a:t>随着公司开发业务的扩展，传统的开发模式引发的问题越来越明显。工程师小王通过调研发现，在目前软件开发流程中，持续集成作为开发流程中最主要的组成部分，可以在产品快速迭代的同时保持高质量。其中，</a:t>
            </a:r>
            <a:r>
              <a:rPr lang="en-US" altLang="zh-CN" sz="2800" dirty="0">
                <a:latin typeface="+mn-ea"/>
                <a:ea typeface="+mn-ea"/>
              </a:rPr>
              <a:t>Jenkins</a:t>
            </a:r>
            <a:r>
              <a:rPr lang="zh-CN" altLang="zh-CN" sz="2800" dirty="0">
                <a:latin typeface="+mn-ea"/>
                <a:ea typeface="+mn-ea"/>
              </a:rPr>
              <a:t>是一款应用较为广泛的持续集成开发工具。公司安排小王编写</a:t>
            </a:r>
            <a:r>
              <a:rPr lang="en-US" altLang="zh-CN" sz="2800" dirty="0">
                <a:latin typeface="+mn-ea"/>
                <a:ea typeface="+mn-ea"/>
              </a:rPr>
              <a:t>Jenkins</a:t>
            </a:r>
            <a:r>
              <a:rPr lang="zh-CN" altLang="zh-CN" sz="2800" dirty="0">
                <a:latin typeface="+mn-ea"/>
                <a:ea typeface="+mn-ea"/>
              </a:rPr>
              <a:t>持续集成开发工具的使用手册，供公司相关技术人员学习，以提高应用从开发到部署的效率。</a:t>
            </a:r>
            <a:r>
              <a:rPr lang="en-US" altLang="zh-CN" sz="2800" dirty="0">
                <a:latin typeface="+mn-ea"/>
                <a:ea typeface="+mn-ea"/>
              </a:rPr>
              <a:t> </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219193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4662815"/>
          </a:xfrm>
          <a:prstGeom prst="rect">
            <a:avLst/>
          </a:prstGeom>
          <a:noFill/>
        </p:spPr>
        <p:txBody>
          <a:bodyPr wrap="square" rtlCol="0">
            <a:spAutoFit/>
          </a:bodyPr>
          <a:lstStyle/>
          <a:p>
            <a:pPr algn="just" fontAlgn="ctr">
              <a:lnSpc>
                <a:spcPct val="150000"/>
              </a:lnSpc>
            </a:pPr>
            <a:r>
              <a:rPr lang="en-US" altLang="zh-CN" sz="2200" dirty="0">
                <a:latin typeface="+mn-ea"/>
                <a:ea typeface="+mn-ea"/>
              </a:rPr>
              <a:t>6.2.1 </a:t>
            </a:r>
            <a:r>
              <a:rPr lang="zh-CN" altLang="en-US" sz="2200" dirty="0">
                <a:latin typeface="+mn-ea"/>
                <a:ea typeface="+mn-ea"/>
              </a:rPr>
              <a:t>持续集成概述</a:t>
            </a:r>
            <a:endParaRPr lang="en-US" altLang="zh-CN" sz="2200" dirty="0">
              <a:latin typeface="+mn-ea"/>
              <a:ea typeface="+mn-ea"/>
            </a:endParaRPr>
          </a:p>
          <a:p>
            <a:pPr algn="just" fontAlgn="ctr">
              <a:lnSpc>
                <a:spcPct val="150000"/>
              </a:lnSpc>
            </a:pPr>
            <a:r>
              <a:rPr lang="en-US" altLang="zh-CN" sz="2200" dirty="0">
                <a:latin typeface="+mn-ea"/>
                <a:ea typeface="+mn-ea"/>
              </a:rPr>
              <a:t>       </a:t>
            </a:r>
            <a:r>
              <a:rPr lang="zh-CN" altLang="zh-CN" sz="2200" dirty="0">
                <a:latin typeface="+mn-ea"/>
                <a:ea typeface="+mn-ea"/>
              </a:rPr>
              <a:t>近年来，随着软件开发复杂度的不断提高，传统的瀑布式开发流程存在着明显的不足。首先，用户的需求可能会随时间而变化，但是开发人员仍会在设计前完成需求分析，在编写代码前完成设计，在这个流程中有大量工作被浪费了；其次，测试和集成一般延迟到项目开发结束时才执行，这就导致问题往往发现得太晚，如果要解决问题，则有可能导致错过最后的交付期限。瀑布式开发流程既无法控制业务需求的变更，又抑制了反馈的周期阈值，随之而来的可能是延期和失败。因此，团队开发成员间如何更好地协同工作以确保软件开发的质量，已经慢慢成为开发过程中不可回避的问题，而如何在不断变化的需求中快速适应和保证软件的质量也显得尤其重要。</a:t>
            </a:r>
            <a:endParaRPr lang="en-US" altLang="zh-CN" sz="22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113809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677656"/>
          </a:xfrm>
          <a:prstGeom prst="rect">
            <a:avLst/>
          </a:prstGeom>
          <a:noFill/>
        </p:spPr>
        <p:txBody>
          <a:bodyPr wrap="square" rtlCol="0">
            <a:spAutoFit/>
          </a:bodyPr>
          <a:lstStyle/>
          <a:p>
            <a:pPr algn="just" fontAlgn="ctr">
              <a:lnSpc>
                <a:spcPct val="150000"/>
              </a:lnSpc>
            </a:pPr>
            <a:r>
              <a:rPr lang="en-US" altLang="zh-CN" sz="2800" dirty="0">
                <a:latin typeface="+mn-ea"/>
                <a:ea typeface="+mn-ea"/>
              </a:rPr>
              <a:t>       </a:t>
            </a:r>
            <a:r>
              <a:rPr lang="zh-CN" altLang="zh-CN" sz="2800" dirty="0">
                <a:latin typeface="+mn-ea"/>
                <a:ea typeface="+mn-ea"/>
              </a:rPr>
              <a:t>持续集成正是针对这一类问题的一种软件开发实践。它鼓励团队开发成员经常集成其工作，甚至每天都可能发生多次集成。而每次的集成都是通过自动化的构建来验证的，包括自动编译、发布和测试，从而尽快地发现集成错误，使团队能够更快地开发内聚的软件。</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77242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algn="just" fontAlgn="ctr">
              <a:lnSpc>
                <a:spcPct val="150000"/>
              </a:lnSpc>
            </a:pPr>
            <a:r>
              <a:rPr lang="en-US" altLang="zh-CN" sz="2800" dirty="0">
                <a:latin typeface="+mn-ea"/>
                <a:ea typeface="+mn-ea"/>
              </a:rPr>
              <a:t>6.2.2 </a:t>
            </a:r>
            <a:r>
              <a:rPr lang="zh-CN" altLang="en-US" sz="2800" dirty="0">
                <a:latin typeface="+mn-ea"/>
                <a:ea typeface="+mn-ea"/>
              </a:rPr>
              <a:t>持续集成的优点</a:t>
            </a:r>
            <a:endParaRPr lang="en-US" altLang="zh-CN" sz="2800" dirty="0">
              <a:latin typeface="+mn-ea"/>
              <a:ea typeface="+mn-ea"/>
            </a:endParaRPr>
          </a:p>
          <a:p>
            <a:pPr>
              <a:lnSpc>
                <a:spcPct val="150000"/>
              </a:lnSpc>
            </a:pPr>
            <a:r>
              <a:rPr lang="en-US" altLang="zh-CN" sz="2800" dirty="0">
                <a:latin typeface="+mn-ea"/>
                <a:ea typeface="+mn-ea"/>
              </a:rPr>
              <a:t>     </a:t>
            </a:r>
            <a:r>
              <a:rPr lang="zh-CN" altLang="zh-CN" sz="2800" dirty="0">
                <a:latin typeface="+mn-ea"/>
                <a:ea typeface="+mn-ea"/>
              </a:rPr>
              <a:t>（</a:t>
            </a:r>
            <a:r>
              <a:rPr lang="en-US" altLang="zh-CN" sz="2800" dirty="0">
                <a:latin typeface="+mn-ea"/>
                <a:ea typeface="+mn-ea"/>
              </a:rPr>
              <a:t>1</a:t>
            </a:r>
            <a:r>
              <a:rPr lang="zh-CN" altLang="zh-CN" sz="2800" dirty="0">
                <a:latin typeface="+mn-ea"/>
                <a:ea typeface="+mn-ea"/>
              </a:rPr>
              <a:t>）将重复性的手工流程自动化，工程师可更多地关注设计、需求分析、风险预防等方面。</a:t>
            </a:r>
          </a:p>
          <a:p>
            <a:pPr>
              <a:lnSpc>
                <a:spcPct val="150000"/>
              </a:lnSpc>
            </a:pPr>
            <a:r>
              <a:rPr lang="en-US" altLang="zh-CN" sz="2800" dirty="0">
                <a:latin typeface="+mn-ea"/>
                <a:ea typeface="+mn-ea"/>
              </a:rPr>
              <a:t>     </a:t>
            </a:r>
            <a:r>
              <a:rPr lang="zh-CN" altLang="zh-CN" sz="2800" dirty="0">
                <a:latin typeface="+mn-ea"/>
                <a:ea typeface="+mn-ea"/>
              </a:rPr>
              <a:t>（</a:t>
            </a:r>
            <a:r>
              <a:rPr lang="en-US" altLang="zh-CN" sz="2800" dirty="0">
                <a:latin typeface="+mn-ea"/>
                <a:ea typeface="+mn-ea"/>
              </a:rPr>
              <a:t>2</a:t>
            </a:r>
            <a:r>
              <a:rPr lang="zh-CN" altLang="zh-CN" sz="2800" dirty="0">
                <a:latin typeface="+mn-ea"/>
                <a:ea typeface="+mn-ea"/>
              </a:rPr>
              <a:t>）持续集成可通过多种方式触发持续自动化测试。</a:t>
            </a:r>
          </a:p>
          <a:p>
            <a:pPr>
              <a:lnSpc>
                <a:spcPct val="150000"/>
              </a:lnSpc>
            </a:pPr>
            <a:r>
              <a:rPr lang="en-US" altLang="zh-CN" sz="2800" dirty="0">
                <a:latin typeface="+mn-ea"/>
                <a:ea typeface="+mn-ea"/>
              </a:rPr>
              <a:t>     </a:t>
            </a:r>
            <a:r>
              <a:rPr lang="zh-CN" altLang="zh-CN" sz="2800" dirty="0">
                <a:latin typeface="+mn-ea"/>
                <a:ea typeface="+mn-ea"/>
              </a:rPr>
              <a:t>（</a:t>
            </a:r>
            <a:r>
              <a:rPr lang="en-US" altLang="zh-CN" sz="2800" dirty="0">
                <a:latin typeface="+mn-ea"/>
                <a:ea typeface="+mn-ea"/>
              </a:rPr>
              <a:t>3</a:t>
            </a:r>
            <a:r>
              <a:rPr lang="zh-CN" altLang="zh-CN" sz="2800" dirty="0">
                <a:latin typeface="+mn-ea"/>
                <a:ea typeface="+mn-ea"/>
              </a:rPr>
              <a:t>）以持续集成</a:t>
            </a:r>
            <a:r>
              <a:rPr lang="en-US" altLang="zh-CN" sz="2800" dirty="0">
                <a:latin typeface="+mn-ea"/>
                <a:ea typeface="+mn-ea"/>
              </a:rPr>
              <a:t>→</a:t>
            </a:r>
            <a:r>
              <a:rPr lang="zh-CN" altLang="zh-CN" sz="2800" dirty="0">
                <a:latin typeface="+mn-ea"/>
                <a:ea typeface="+mn-ea"/>
              </a:rPr>
              <a:t>持续交付</a:t>
            </a:r>
            <a:r>
              <a:rPr lang="en-US" altLang="zh-CN" sz="2800" dirty="0">
                <a:latin typeface="+mn-ea"/>
                <a:ea typeface="+mn-ea"/>
              </a:rPr>
              <a:t>→</a:t>
            </a:r>
            <a:r>
              <a:rPr lang="en-US" altLang="zh-CN" sz="2800" dirty="0" err="1">
                <a:latin typeface="+mn-ea"/>
                <a:ea typeface="+mn-ea"/>
              </a:rPr>
              <a:t>DevOps</a:t>
            </a:r>
            <a:r>
              <a:rPr lang="en-US" altLang="zh-CN" sz="2800" dirty="0">
                <a:latin typeface="+mn-ea"/>
                <a:ea typeface="+mn-ea"/>
              </a:rPr>
              <a:t>→</a:t>
            </a:r>
            <a:r>
              <a:rPr lang="zh-CN" altLang="zh-CN" sz="2800" dirty="0">
                <a:latin typeface="+mn-ea"/>
                <a:ea typeface="+mn-ea"/>
              </a:rPr>
              <a:t>基于容器的服务</a:t>
            </a:r>
            <a:r>
              <a:rPr lang="en-US" altLang="zh-CN" sz="2800" dirty="0">
                <a:latin typeface="+mn-ea"/>
                <a:ea typeface="+mn-ea"/>
              </a:rPr>
              <a:t>→</a:t>
            </a:r>
            <a:r>
              <a:rPr lang="zh-CN" altLang="zh-CN" sz="2800" dirty="0">
                <a:latin typeface="+mn-ea"/>
                <a:ea typeface="+mn-ea"/>
              </a:rPr>
              <a:t>提高自动化程度来提高效率。</a:t>
            </a:r>
            <a:endParaRPr lang="en-US" altLang="zh-CN" sz="28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28980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4616648"/>
          </a:xfrm>
          <a:prstGeom prst="rect">
            <a:avLst/>
          </a:prstGeom>
          <a:noFill/>
        </p:spPr>
        <p:txBody>
          <a:bodyPr wrap="square" rtlCol="0">
            <a:spAutoFit/>
          </a:bodyPr>
          <a:lstStyle/>
          <a:p>
            <a:pPr algn="just" fontAlgn="ctr">
              <a:lnSpc>
                <a:spcPct val="150000"/>
              </a:lnSpc>
            </a:pPr>
            <a:r>
              <a:rPr lang="en-US" altLang="zh-CN" sz="2800" dirty="0">
                <a:latin typeface="+mn-ea"/>
                <a:ea typeface="+mn-ea"/>
              </a:rPr>
              <a:t>6.2.3 </a:t>
            </a:r>
            <a:r>
              <a:rPr lang="zh-CN" altLang="en-US" sz="2800" dirty="0">
                <a:latin typeface="+mn-ea"/>
                <a:ea typeface="+mn-ea"/>
              </a:rPr>
              <a:t>持续集成系统的组成</a:t>
            </a:r>
            <a:endParaRPr lang="en-US" altLang="zh-CN" sz="2800" dirty="0">
              <a:latin typeface="+mn-ea"/>
              <a:ea typeface="+mn-ea"/>
            </a:endParaRPr>
          </a:p>
          <a:p>
            <a:pPr indent="612000">
              <a:lnSpc>
                <a:spcPct val="150000"/>
              </a:lnSpc>
            </a:pPr>
            <a:r>
              <a:rPr lang="zh-CN" altLang="zh-CN" sz="2800" dirty="0">
                <a:latin typeface="+mn-ea"/>
                <a:ea typeface="+mn-ea"/>
              </a:rPr>
              <a:t>一个完整的持续集成系统必须包括以下几项。</a:t>
            </a:r>
          </a:p>
          <a:p>
            <a:pPr indent="612000">
              <a:lnSpc>
                <a:spcPct val="150000"/>
              </a:lnSpc>
            </a:pPr>
            <a:r>
              <a:rPr lang="zh-CN" altLang="zh-CN" sz="2800" dirty="0">
                <a:latin typeface="+mn-ea"/>
                <a:ea typeface="+mn-ea"/>
              </a:rPr>
              <a:t>（</a:t>
            </a:r>
            <a:r>
              <a:rPr lang="en-US" altLang="zh-CN" sz="2800" dirty="0">
                <a:latin typeface="+mn-ea"/>
                <a:ea typeface="+mn-ea"/>
              </a:rPr>
              <a:t>1</a:t>
            </a:r>
            <a:r>
              <a:rPr lang="zh-CN" altLang="zh-CN" sz="2800" dirty="0">
                <a:latin typeface="+mn-ea"/>
                <a:ea typeface="+mn-ea"/>
              </a:rPr>
              <a:t>）一个自动构建过程，包括自动编译、分发、部署和测试等。</a:t>
            </a:r>
          </a:p>
          <a:p>
            <a:pPr indent="612000">
              <a:lnSpc>
                <a:spcPct val="150000"/>
              </a:lnSpc>
            </a:pPr>
            <a:r>
              <a:rPr lang="zh-CN" altLang="zh-CN" sz="2800" dirty="0">
                <a:latin typeface="+mn-ea"/>
                <a:ea typeface="+mn-ea"/>
              </a:rPr>
              <a:t>（</a:t>
            </a:r>
            <a:r>
              <a:rPr lang="en-US" altLang="zh-CN" sz="2800" dirty="0">
                <a:latin typeface="+mn-ea"/>
                <a:ea typeface="+mn-ea"/>
              </a:rPr>
              <a:t>2</a:t>
            </a:r>
            <a:r>
              <a:rPr lang="zh-CN" altLang="zh-CN" sz="2800" dirty="0">
                <a:latin typeface="+mn-ea"/>
                <a:ea typeface="+mn-ea"/>
              </a:rPr>
              <a:t>）一个代码存储库，即需要版本控制软件来保障代码的可维护性，同时，其为构建过程的素材库。</a:t>
            </a:r>
          </a:p>
          <a:p>
            <a:pPr indent="612000">
              <a:lnSpc>
                <a:spcPct val="150000"/>
              </a:lnSpc>
            </a:pPr>
            <a:r>
              <a:rPr lang="zh-CN" altLang="zh-CN" sz="2800" dirty="0">
                <a:latin typeface="+mn-ea"/>
                <a:ea typeface="+mn-ea"/>
              </a:rPr>
              <a:t>（</a:t>
            </a:r>
            <a:r>
              <a:rPr lang="en-US" altLang="zh-CN" sz="2800" dirty="0">
                <a:latin typeface="+mn-ea"/>
                <a:ea typeface="+mn-ea"/>
              </a:rPr>
              <a:t>3</a:t>
            </a:r>
            <a:r>
              <a:rPr lang="zh-CN" altLang="zh-CN" sz="2800" dirty="0">
                <a:latin typeface="+mn-ea"/>
                <a:ea typeface="+mn-ea"/>
              </a:rPr>
              <a:t>）一个持续集成服务器。任务中介绍的</a:t>
            </a:r>
            <a:r>
              <a:rPr lang="en-US" altLang="zh-CN" sz="2800" dirty="0">
                <a:latin typeface="+mn-ea"/>
                <a:ea typeface="+mn-ea"/>
              </a:rPr>
              <a:t>Jenkins</a:t>
            </a:r>
            <a:r>
              <a:rPr lang="zh-CN" altLang="zh-CN" sz="2800" dirty="0">
                <a:latin typeface="+mn-ea"/>
                <a:ea typeface="+mn-ea"/>
              </a:rPr>
              <a:t>就是一个配置简单且使用方便的持续集成服务器。</a:t>
            </a:r>
            <a:endParaRPr lang="en-US" altLang="zh-CN" sz="28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2317325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4616648"/>
          </a:xfrm>
          <a:prstGeom prst="rect">
            <a:avLst/>
          </a:prstGeom>
          <a:noFill/>
        </p:spPr>
        <p:txBody>
          <a:bodyPr wrap="square" rtlCol="0">
            <a:spAutoFit/>
          </a:bodyPr>
          <a:lstStyle/>
          <a:p>
            <a:pPr algn="just" fontAlgn="ctr">
              <a:lnSpc>
                <a:spcPct val="150000"/>
              </a:lnSpc>
            </a:pPr>
            <a:r>
              <a:rPr lang="en-US" altLang="zh-CN" sz="2800" dirty="0">
                <a:latin typeface="+mn-ea"/>
                <a:ea typeface="+mn-ea"/>
              </a:rPr>
              <a:t> 6.2.4 </a:t>
            </a:r>
            <a:r>
              <a:rPr lang="zh-CN" altLang="en-US" sz="2800" dirty="0">
                <a:latin typeface="+mn-ea"/>
                <a:ea typeface="+mn-ea"/>
              </a:rPr>
              <a:t>持续集成常用工具</a:t>
            </a:r>
            <a:endParaRPr lang="en-US" altLang="zh-CN" sz="2800" dirty="0">
              <a:latin typeface="+mn-ea"/>
              <a:ea typeface="+mn-ea"/>
            </a:endParaRPr>
          </a:p>
          <a:p>
            <a:pPr indent="612000" algn="just" fontAlgn="ctr">
              <a:lnSpc>
                <a:spcPct val="150000"/>
              </a:lnSpc>
            </a:pPr>
            <a:r>
              <a:rPr lang="zh-CN" altLang="en-US" sz="2800" dirty="0">
                <a:latin typeface="+mn-ea"/>
                <a:ea typeface="+mn-ea"/>
              </a:rPr>
              <a:t>持续集成的常用工具如下：</a:t>
            </a:r>
            <a:endParaRPr lang="en-US" altLang="zh-CN" sz="2800" dirty="0">
              <a:latin typeface="+mn-ea"/>
              <a:ea typeface="+mn-ea"/>
            </a:endParaRPr>
          </a:p>
          <a:p>
            <a:pPr indent="612000">
              <a:lnSpc>
                <a:spcPct val="150000"/>
              </a:lnSpc>
            </a:pPr>
            <a:r>
              <a:rPr lang="zh-CN" altLang="zh-CN" sz="2800" dirty="0">
                <a:latin typeface="+mn-ea"/>
                <a:ea typeface="+mn-ea"/>
              </a:rPr>
              <a:t>（</a:t>
            </a:r>
            <a:r>
              <a:rPr lang="en-US" altLang="zh-CN" sz="2800" dirty="0">
                <a:latin typeface="+mn-ea"/>
                <a:ea typeface="+mn-ea"/>
              </a:rPr>
              <a:t>1</a:t>
            </a:r>
            <a:r>
              <a:rPr lang="zh-CN" altLang="zh-CN" sz="2800" dirty="0">
                <a:latin typeface="+mn-ea"/>
                <a:ea typeface="+mn-ea"/>
              </a:rPr>
              <a:t>）</a:t>
            </a:r>
            <a:r>
              <a:rPr lang="en-US" altLang="zh-CN" sz="2800" dirty="0" err="1">
                <a:latin typeface="+mn-ea"/>
                <a:ea typeface="+mn-ea"/>
              </a:rPr>
              <a:t>AnthillPro</a:t>
            </a:r>
            <a:r>
              <a:rPr lang="zh-CN" altLang="zh-CN" sz="2800" dirty="0">
                <a:latin typeface="+mn-ea"/>
                <a:ea typeface="+mn-ea"/>
              </a:rPr>
              <a:t>：商业的构建管理服务器，提供</a:t>
            </a:r>
            <a:r>
              <a:rPr lang="en-US" altLang="zh-CN" sz="2800" dirty="0">
                <a:latin typeface="+mn-ea"/>
                <a:ea typeface="+mn-ea"/>
              </a:rPr>
              <a:t>C</a:t>
            </a:r>
            <a:r>
              <a:rPr lang="zh-CN" altLang="zh-CN" sz="2800" dirty="0">
                <a:latin typeface="+mn-ea"/>
                <a:ea typeface="+mn-ea"/>
              </a:rPr>
              <a:t>功能。</a:t>
            </a:r>
          </a:p>
          <a:p>
            <a:pPr indent="612000">
              <a:lnSpc>
                <a:spcPct val="150000"/>
              </a:lnSpc>
            </a:pPr>
            <a:r>
              <a:rPr lang="zh-CN" altLang="zh-CN" sz="2800" dirty="0">
                <a:latin typeface="+mn-ea"/>
                <a:ea typeface="+mn-ea"/>
              </a:rPr>
              <a:t>（</a:t>
            </a:r>
            <a:r>
              <a:rPr lang="en-US" altLang="zh-CN" sz="2800" dirty="0">
                <a:latin typeface="+mn-ea"/>
                <a:ea typeface="+mn-ea"/>
              </a:rPr>
              <a:t>2</a:t>
            </a:r>
            <a:r>
              <a:rPr lang="zh-CN" altLang="zh-CN" sz="2800" dirty="0">
                <a:latin typeface="+mn-ea"/>
                <a:ea typeface="+mn-ea"/>
              </a:rPr>
              <a:t>）</a:t>
            </a:r>
            <a:r>
              <a:rPr lang="en-US" altLang="zh-CN" sz="2800" dirty="0">
                <a:latin typeface="+mn-ea"/>
                <a:ea typeface="+mn-ea"/>
              </a:rPr>
              <a:t>Bamboo</a:t>
            </a:r>
            <a:r>
              <a:rPr lang="zh-CN" altLang="zh-CN" sz="2800" dirty="0">
                <a:latin typeface="+mn-ea"/>
                <a:ea typeface="+mn-ea"/>
              </a:rPr>
              <a:t>：商业的持续集成服务器，对于开源项目免费。</a:t>
            </a:r>
          </a:p>
          <a:p>
            <a:pPr indent="612000">
              <a:lnSpc>
                <a:spcPct val="150000"/>
              </a:lnSpc>
            </a:pPr>
            <a:r>
              <a:rPr lang="zh-CN" altLang="zh-CN" sz="2800" dirty="0">
                <a:latin typeface="+mn-ea"/>
                <a:ea typeface="+mn-ea"/>
              </a:rPr>
              <a:t>（</a:t>
            </a:r>
            <a:r>
              <a:rPr lang="en-US" altLang="zh-CN" sz="2800" dirty="0">
                <a:latin typeface="+mn-ea"/>
                <a:ea typeface="+mn-ea"/>
              </a:rPr>
              <a:t>3</a:t>
            </a:r>
            <a:r>
              <a:rPr lang="zh-CN" altLang="zh-CN" sz="2800" dirty="0">
                <a:latin typeface="+mn-ea"/>
                <a:ea typeface="+mn-ea"/>
              </a:rPr>
              <a:t>）</a:t>
            </a:r>
            <a:r>
              <a:rPr lang="en-US" altLang="zh-CN" sz="2800" dirty="0">
                <a:latin typeface="+mn-ea"/>
                <a:ea typeface="+mn-ea"/>
              </a:rPr>
              <a:t>Build Forge</a:t>
            </a:r>
            <a:r>
              <a:rPr lang="zh-CN" altLang="zh-CN" sz="2800" dirty="0">
                <a:latin typeface="+mn-ea"/>
                <a:ea typeface="+mn-ea"/>
              </a:rPr>
              <a:t>：多功能商业构建管理工具，特点是性能高、分布式构建。</a:t>
            </a:r>
          </a:p>
          <a:p>
            <a:pPr indent="612000">
              <a:lnSpc>
                <a:spcPct val="150000"/>
              </a:lnSpc>
            </a:pPr>
            <a:r>
              <a:rPr lang="zh-CN" altLang="zh-CN" sz="2800" dirty="0">
                <a:latin typeface="+mn-ea"/>
                <a:ea typeface="+mn-ea"/>
              </a:rPr>
              <a:t>（</a:t>
            </a:r>
            <a:r>
              <a:rPr lang="en-US" altLang="zh-CN" sz="2800" dirty="0">
                <a:latin typeface="+mn-ea"/>
                <a:ea typeface="+mn-ea"/>
              </a:rPr>
              <a:t>4</a:t>
            </a:r>
            <a:r>
              <a:rPr lang="zh-CN" altLang="zh-CN" sz="2800" dirty="0">
                <a:latin typeface="+mn-ea"/>
                <a:ea typeface="+mn-ea"/>
              </a:rPr>
              <a:t>）</a:t>
            </a:r>
            <a:r>
              <a:rPr lang="en-US" altLang="zh-CN" sz="2800" dirty="0">
                <a:latin typeface="+mn-ea"/>
                <a:ea typeface="+mn-ea"/>
              </a:rPr>
              <a:t>Cruise Control</a:t>
            </a:r>
            <a:r>
              <a:rPr lang="zh-CN" altLang="zh-CN" sz="2800" dirty="0">
                <a:latin typeface="+mn-ea"/>
                <a:ea typeface="+mn-ea"/>
              </a:rPr>
              <a:t>：基于</a:t>
            </a:r>
            <a:r>
              <a:rPr lang="en-US" altLang="zh-CN" sz="2800" dirty="0">
                <a:latin typeface="+mn-ea"/>
                <a:ea typeface="+mn-ea"/>
              </a:rPr>
              <a:t>Java</a:t>
            </a:r>
            <a:r>
              <a:rPr lang="zh-CN" altLang="zh-CN" sz="2800" dirty="0">
                <a:latin typeface="+mn-ea"/>
                <a:ea typeface="+mn-ea"/>
              </a:rPr>
              <a:t>实现的持续集成构建工具。</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313230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知识目标</a:t>
            </a:r>
          </a:p>
        </p:txBody>
      </p:sp>
      <p:sp>
        <p:nvSpPr>
          <p:cNvPr id="5" name="矩形 4"/>
          <p:cNvSpPr/>
          <p:nvPr/>
        </p:nvSpPr>
        <p:spPr>
          <a:xfrm>
            <a:off x="5181606" y="2583022"/>
            <a:ext cx="6718845" cy="130888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zh-CN" sz="2800" dirty="0">
                <a:solidFill>
                  <a:schemeClr val="bg1"/>
                </a:solidFill>
                <a:latin typeface="+mn-ea"/>
                <a:ea typeface="+mn-ea"/>
              </a:rPr>
              <a:t>了解</a:t>
            </a:r>
            <a:r>
              <a:rPr lang="en-US" altLang="zh-CN" sz="2800" dirty="0">
                <a:solidFill>
                  <a:schemeClr val="bg1"/>
                </a:solidFill>
                <a:latin typeface="+mn-ea"/>
                <a:ea typeface="+mn-ea"/>
              </a:rPr>
              <a:t>Rancher</a:t>
            </a:r>
            <a:r>
              <a:rPr lang="zh-CN" altLang="zh-CN" sz="2800" dirty="0">
                <a:solidFill>
                  <a:schemeClr val="bg1"/>
                </a:solidFill>
                <a:latin typeface="+mn-ea"/>
                <a:ea typeface="+mn-ea"/>
              </a:rPr>
              <a:t>容器管理平台的功能组件</a:t>
            </a:r>
          </a:p>
          <a:p>
            <a:pPr marL="457200" indent="-457200">
              <a:lnSpc>
                <a:spcPct val="150000"/>
              </a:lnSpc>
              <a:buFont typeface="Wingdings" panose="05000000000000000000" pitchFamily="2" charset="2"/>
              <a:buChar char="n"/>
            </a:pPr>
            <a:r>
              <a:rPr lang="zh-CN" altLang="zh-CN" sz="2800" dirty="0">
                <a:solidFill>
                  <a:schemeClr val="bg1"/>
                </a:solidFill>
                <a:latin typeface="+mn-ea"/>
                <a:ea typeface="+mn-ea"/>
              </a:rPr>
              <a:t>了解</a:t>
            </a:r>
            <a:r>
              <a:rPr lang="en-US" altLang="zh-CN" sz="2800" dirty="0">
                <a:solidFill>
                  <a:schemeClr val="bg1"/>
                </a:solidFill>
                <a:latin typeface="+mn-ea"/>
                <a:ea typeface="+mn-ea"/>
              </a:rPr>
              <a:t>Jenkins</a:t>
            </a:r>
            <a:r>
              <a:rPr lang="zh-CN" altLang="zh-CN" sz="2800" dirty="0">
                <a:solidFill>
                  <a:schemeClr val="bg1"/>
                </a:solidFill>
                <a:latin typeface="+mn-ea"/>
                <a:ea typeface="+mn-ea"/>
              </a:rPr>
              <a:t>持续集成工具。。</a:t>
            </a:r>
          </a:p>
        </p:txBody>
      </p:sp>
    </p:spTree>
    <p:extLst>
      <p:ext uri="{BB962C8B-B14F-4D97-AF65-F5344CB8AC3E}">
        <p14:creationId xmlns:p14="http://schemas.microsoft.com/office/powerpoint/2010/main" val="36101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indent="612000">
              <a:lnSpc>
                <a:spcPct val="150000"/>
              </a:lnSpc>
            </a:pPr>
            <a:r>
              <a:rPr lang="zh-CN" altLang="zh-CN" sz="2800" dirty="0">
                <a:latin typeface="+mn-ea"/>
                <a:ea typeface="+mn-ea"/>
              </a:rPr>
              <a:t>（</a:t>
            </a:r>
            <a:r>
              <a:rPr lang="en-US" altLang="zh-CN" sz="2800" dirty="0">
                <a:latin typeface="+mn-ea"/>
                <a:ea typeface="+mn-ea"/>
              </a:rPr>
              <a:t>5</a:t>
            </a:r>
            <a:r>
              <a:rPr lang="zh-CN" altLang="zh-CN" sz="2800" dirty="0">
                <a:latin typeface="+mn-ea"/>
                <a:ea typeface="+mn-ea"/>
              </a:rPr>
              <a:t>）</a:t>
            </a:r>
            <a:r>
              <a:rPr lang="en-US" altLang="zh-CN" sz="2800" dirty="0">
                <a:latin typeface="+mn-ea"/>
                <a:ea typeface="+mn-ea"/>
              </a:rPr>
              <a:t>CruiseControl.NET</a:t>
            </a:r>
            <a:r>
              <a:rPr lang="zh-CN" altLang="zh-CN" sz="2800" dirty="0">
                <a:latin typeface="+mn-ea"/>
                <a:ea typeface="+mn-ea"/>
              </a:rPr>
              <a:t>：基于</a:t>
            </a:r>
            <a:r>
              <a:rPr lang="en-US" altLang="zh-CN" sz="2800" dirty="0">
                <a:latin typeface="+mn-ea"/>
                <a:ea typeface="+mn-ea"/>
              </a:rPr>
              <a:t>C#</a:t>
            </a:r>
            <a:r>
              <a:rPr lang="zh-CN" altLang="zh-CN" sz="2800" dirty="0">
                <a:latin typeface="+mn-ea"/>
                <a:ea typeface="+mn-ea"/>
              </a:rPr>
              <a:t>实现的持续集成构建工具。</a:t>
            </a:r>
          </a:p>
          <a:p>
            <a:pPr indent="612000">
              <a:lnSpc>
                <a:spcPct val="150000"/>
              </a:lnSpc>
            </a:pPr>
            <a:r>
              <a:rPr lang="zh-CN" altLang="zh-CN" sz="2800" dirty="0">
                <a:latin typeface="+mn-ea"/>
                <a:ea typeface="+mn-ea"/>
              </a:rPr>
              <a:t>（</a:t>
            </a:r>
            <a:r>
              <a:rPr lang="en-US" altLang="zh-CN" sz="2800" dirty="0">
                <a:latin typeface="+mn-ea"/>
                <a:ea typeface="+mn-ea"/>
              </a:rPr>
              <a:t>6</a:t>
            </a:r>
            <a:r>
              <a:rPr lang="zh-CN" altLang="zh-CN" sz="2800" dirty="0">
                <a:latin typeface="+mn-ea"/>
                <a:ea typeface="+mn-ea"/>
              </a:rPr>
              <a:t>）</a:t>
            </a:r>
            <a:r>
              <a:rPr lang="en-US" altLang="zh-CN" sz="2800" dirty="0">
                <a:latin typeface="+mn-ea"/>
                <a:ea typeface="+mn-ea"/>
              </a:rPr>
              <a:t>Jenkins</a:t>
            </a:r>
            <a:r>
              <a:rPr lang="zh-CN" altLang="zh-CN" sz="2800" dirty="0">
                <a:latin typeface="+mn-ea"/>
                <a:ea typeface="+mn-ea"/>
              </a:rPr>
              <a:t>：基于</a:t>
            </a:r>
            <a:r>
              <a:rPr lang="en-US" altLang="zh-CN" sz="2800" dirty="0">
                <a:latin typeface="+mn-ea"/>
                <a:ea typeface="+mn-ea"/>
              </a:rPr>
              <a:t>Java</a:t>
            </a:r>
            <a:r>
              <a:rPr lang="zh-CN" altLang="zh-CN" sz="2800" dirty="0">
                <a:latin typeface="+mn-ea"/>
                <a:ea typeface="+mn-ea"/>
              </a:rPr>
              <a:t>实现的开源持续集成构建工具，是目前最流行、知名度最高的持续集成工具。</a:t>
            </a:r>
          </a:p>
          <a:p>
            <a:pPr indent="612000">
              <a:lnSpc>
                <a:spcPct val="150000"/>
              </a:lnSpc>
            </a:pPr>
            <a:r>
              <a:rPr lang="zh-CN" altLang="zh-CN" sz="2800" dirty="0">
                <a:latin typeface="+mn-ea"/>
                <a:ea typeface="+mn-ea"/>
              </a:rPr>
              <a:t>（</a:t>
            </a:r>
            <a:r>
              <a:rPr lang="en-US" altLang="zh-CN" sz="2800" dirty="0">
                <a:latin typeface="+mn-ea"/>
                <a:ea typeface="+mn-ea"/>
              </a:rPr>
              <a:t>7</a:t>
            </a:r>
            <a:r>
              <a:rPr lang="zh-CN" altLang="zh-CN" sz="2800" dirty="0">
                <a:latin typeface="+mn-ea"/>
                <a:ea typeface="+mn-ea"/>
              </a:rPr>
              <a:t>）</a:t>
            </a:r>
            <a:r>
              <a:rPr lang="en-US" altLang="zh-CN" sz="2800" dirty="0">
                <a:latin typeface="+mn-ea"/>
                <a:ea typeface="+mn-ea"/>
              </a:rPr>
              <a:t>Lunt Build</a:t>
            </a:r>
            <a:r>
              <a:rPr lang="zh-CN" altLang="zh-CN" sz="2800" dirty="0">
                <a:latin typeface="+mn-ea"/>
                <a:ea typeface="+mn-ea"/>
              </a:rPr>
              <a:t>：开源的自动化构建工具。</a:t>
            </a:r>
          </a:p>
          <a:p>
            <a:pPr indent="612000">
              <a:lnSpc>
                <a:spcPct val="150000"/>
              </a:lnSpc>
            </a:pPr>
            <a:r>
              <a:rPr lang="zh-CN" altLang="zh-CN" sz="2800" dirty="0">
                <a:latin typeface="+mn-ea"/>
                <a:ea typeface="+mn-ea"/>
              </a:rPr>
              <a:t>（</a:t>
            </a:r>
            <a:r>
              <a:rPr lang="en-US" altLang="zh-CN" sz="2800" dirty="0">
                <a:latin typeface="+mn-ea"/>
                <a:ea typeface="+mn-ea"/>
              </a:rPr>
              <a:t>8</a:t>
            </a:r>
            <a:r>
              <a:rPr lang="zh-CN" altLang="zh-CN" sz="2800" dirty="0">
                <a:latin typeface="+mn-ea"/>
                <a:ea typeface="+mn-ea"/>
              </a:rPr>
              <a:t>）</a:t>
            </a:r>
            <a:r>
              <a:rPr lang="en-US" altLang="zh-CN" sz="2800" dirty="0">
                <a:latin typeface="+mn-ea"/>
                <a:ea typeface="+mn-ea"/>
              </a:rPr>
              <a:t>Para Build</a:t>
            </a:r>
            <a:r>
              <a:rPr lang="zh-CN" altLang="zh-CN" sz="2800" dirty="0">
                <a:latin typeface="+mn-ea"/>
                <a:ea typeface="+mn-ea"/>
              </a:rPr>
              <a:t>：商业的自动化软件构建管理服务器。</a:t>
            </a:r>
          </a:p>
          <a:p>
            <a:pPr algn="just" fontAlgn="ctr">
              <a:lnSpc>
                <a:spcPct val="150000"/>
              </a:lnSpc>
            </a:pPr>
            <a:endParaRPr lang="en-US" altLang="zh-CN" sz="28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266033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738664"/>
          </a:xfrm>
          <a:prstGeom prst="rect">
            <a:avLst/>
          </a:prstGeom>
          <a:noFill/>
        </p:spPr>
        <p:txBody>
          <a:bodyPr wrap="square" rtlCol="0">
            <a:spAutoFit/>
          </a:bodyPr>
          <a:lstStyle/>
          <a:p>
            <a:pPr algn="just" fontAlgn="ctr">
              <a:lnSpc>
                <a:spcPct val="150000"/>
              </a:lnSpc>
            </a:pPr>
            <a:r>
              <a:rPr lang="zh-CN" altLang="zh-CN" sz="2800" dirty="0">
                <a:latin typeface="+mn-ea"/>
                <a:ea typeface="+mn-ea"/>
              </a:rPr>
              <a:t>基于</a:t>
            </a:r>
            <a:r>
              <a:rPr lang="en-US" altLang="zh-CN" sz="2800" dirty="0" err="1">
                <a:latin typeface="+mn-ea"/>
                <a:ea typeface="+mn-ea"/>
              </a:rPr>
              <a:t>Git+Jenkins+Maven+Docker</a:t>
            </a:r>
            <a:r>
              <a:rPr lang="zh-CN" altLang="zh-CN" sz="2800" dirty="0">
                <a:latin typeface="+mn-ea"/>
                <a:ea typeface="+mn-ea"/>
              </a:rPr>
              <a:t>实现</a:t>
            </a:r>
            <a:r>
              <a:rPr lang="en-US" altLang="zh-CN" sz="2800" dirty="0">
                <a:latin typeface="+mn-ea"/>
                <a:ea typeface="+mn-ea"/>
              </a:rPr>
              <a:t>Web</a:t>
            </a:r>
            <a:r>
              <a:rPr lang="zh-CN" altLang="zh-CN" sz="2800" dirty="0">
                <a:latin typeface="+mn-ea"/>
                <a:ea typeface="+mn-ea"/>
              </a:rPr>
              <a:t>项目自动部署</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168391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323987"/>
          </a:xfrm>
          <a:prstGeom prst="rect">
            <a:avLst/>
          </a:prstGeom>
          <a:noFill/>
        </p:spPr>
        <p:txBody>
          <a:bodyPr wrap="square" rtlCol="0">
            <a:spAutoFit/>
          </a:bodyPr>
          <a:lstStyle/>
          <a:p>
            <a:pPr algn="just" fontAlgn="ctr">
              <a:lnSpc>
                <a:spcPct val="150000"/>
              </a:lnSpc>
            </a:pPr>
            <a:r>
              <a:rPr lang="zh-CN" altLang="en-US" sz="2800" dirty="0">
                <a:latin typeface="+mn-ea"/>
                <a:ea typeface="+mn-ea"/>
              </a:rPr>
              <a:t>实训目的</a:t>
            </a:r>
          </a:p>
          <a:p>
            <a:pPr lvl="1" algn="just" fontAlgn="ctr">
              <a:lnSpc>
                <a:spcPct val="150000"/>
              </a:lnSpc>
            </a:pPr>
            <a:r>
              <a:rPr lang="zh-CN" altLang="en-US" sz="2800" dirty="0">
                <a:latin typeface="+mn-ea"/>
                <a:ea typeface="+mn-ea"/>
              </a:rPr>
              <a:t>（</a:t>
            </a:r>
            <a:r>
              <a:rPr lang="en-US" altLang="zh-CN" sz="2800" dirty="0">
                <a:latin typeface="+mn-ea"/>
                <a:ea typeface="+mn-ea"/>
              </a:rPr>
              <a:t>1</a:t>
            </a:r>
            <a:r>
              <a:rPr lang="zh-CN" altLang="en-US" sz="2800" dirty="0">
                <a:latin typeface="+mn-ea"/>
                <a:ea typeface="+mn-ea"/>
              </a:rPr>
              <a:t>）掌握持续集成的设计思路和实现方法。</a:t>
            </a:r>
          </a:p>
          <a:p>
            <a:pPr lvl="1" algn="just" fontAlgn="ctr">
              <a:lnSpc>
                <a:spcPct val="150000"/>
              </a:lnSpc>
            </a:pPr>
            <a:r>
              <a:rPr lang="zh-CN" altLang="en-US" sz="2800" dirty="0">
                <a:latin typeface="+mn-ea"/>
                <a:ea typeface="+mn-ea"/>
              </a:rPr>
              <a:t>（</a:t>
            </a:r>
            <a:r>
              <a:rPr lang="en-US" altLang="zh-CN" sz="2800" dirty="0">
                <a:latin typeface="+mn-ea"/>
                <a:ea typeface="+mn-ea"/>
              </a:rPr>
              <a:t>2</a:t>
            </a:r>
            <a:r>
              <a:rPr lang="zh-CN" altLang="en-US" sz="2800" dirty="0">
                <a:latin typeface="+mn-ea"/>
                <a:ea typeface="+mn-ea"/>
              </a:rPr>
              <a:t>）掌握</a:t>
            </a:r>
            <a:r>
              <a:rPr lang="en-US" altLang="zh-CN" sz="2800" dirty="0" err="1">
                <a:latin typeface="+mn-ea"/>
                <a:ea typeface="+mn-ea"/>
              </a:rPr>
              <a:t>Jenkins+Maven+Tomcat+Git</a:t>
            </a:r>
            <a:r>
              <a:rPr lang="zh-CN" altLang="en-US" sz="2800" dirty="0">
                <a:latin typeface="+mn-ea"/>
                <a:ea typeface="+mn-ea"/>
              </a:rPr>
              <a:t>等组件的部署。</a:t>
            </a:r>
          </a:p>
          <a:p>
            <a:pPr lvl="1" algn="just" fontAlgn="ctr">
              <a:lnSpc>
                <a:spcPct val="150000"/>
              </a:lnSpc>
            </a:pPr>
            <a:r>
              <a:rPr lang="zh-CN" altLang="en-US" sz="2800" dirty="0">
                <a:latin typeface="+mn-ea"/>
                <a:ea typeface="+mn-ea"/>
              </a:rPr>
              <a:t>（</a:t>
            </a:r>
            <a:r>
              <a:rPr lang="en-US" altLang="zh-CN" sz="2800" dirty="0">
                <a:latin typeface="+mn-ea"/>
                <a:ea typeface="+mn-ea"/>
              </a:rPr>
              <a:t>3</a:t>
            </a:r>
            <a:r>
              <a:rPr lang="zh-CN" altLang="en-US" sz="2800" dirty="0">
                <a:latin typeface="+mn-ea"/>
                <a:ea typeface="+mn-ea"/>
              </a:rPr>
              <a:t>）掌握</a:t>
            </a:r>
            <a:r>
              <a:rPr lang="en-US" altLang="zh-CN" sz="2800" dirty="0" err="1">
                <a:latin typeface="+mn-ea"/>
                <a:ea typeface="+mn-ea"/>
              </a:rPr>
              <a:t>Jenkins+Maven+Tomcat+Git</a:t>
            </a:r>
            <a:r>
              <a:rPr lang="zh-CN" altLang="en-US" sz="2800" dirty="0">
                <a:latin typeface="+mn-ea"/>
                <a:ea typeface="+mn-ea"/>
              </a:rPr>
              <a:t>等组件之间的调用关系。</a:t>
            </a:r>
          </a:p>
          <a:p>
            <a:pPr algn="just" fontAlgn="ctr">
              <a:lnSpc>
                <a:spcPct val="150000"/>
              </a:lnSpc>
            </a:pPr>
            <a:r>
              <a:rPr lang="zh-CN" altLang="en-US" sz="2800" dirty="0">
                <a:latin typeface="+mn-ea"/>
                <a:ea typeface="+mn-ea"/>
              </a:rPr>
              <a:t> </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8177401" cy="609600"/>
          </a:xfrm>
        </p:spPr>
        <p:txBody>
          <a:bodyPr/>
          <a:lstStyle/>
          <a:p>
            <a:r>
              <a:rPr lang="zh-CN" altLang="en-US" sz="3200" b="1" dirty="0">
                <a:latin typeface="+mn-ea"/>
              </a:rPr>
              <a:t>项目实训  </a:t>
            </a:r>
            <a:r>
              <a:rPr lang="zh-CN" altLang="zh-CN" sz="3200" b="1" dirty="0">
                <a:latin typeface="+mn-ea"/>
              </a:rPr>
              <a:t>自动构建及部署</a:t>
            </a:r>
            <a:r>
              <a:rPr lang="en-US" altLang="zh-CN" sz="3200" b="1" dirty="0">
                <a:latin typeface="+mn-ea"/>
              </a:rPr>
              <a:t>Java Maven</a:t>
            </a:r>
            <a:r>
              <a:rPr lang="zh-CN" altLang="zh-CN" sz="3200" b="1" dirty="0">
                <a:latin typeface="+mn-ea"/>
              </a:rPr>
              <a:t>项目</a:t>
            </a:r>
            <a:endParaRPr lang="zh-CN" altLang="en-US" sz="3200" b="1" dirty="0">
              <a:latin typeface="+mn-ea"/>
            </a:endParaRP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185601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68320"/>
            <a:ext cx="11695723" cy="5262979"/>
          </a:xfrm>
          <a:prstGeom prst="rect">
            <a:avLst/>
          </a:prstGeom>
          <a:noFill/>
        </p:spPr>
        <p:txBody>
          <a:bodyPr wrap="square" rtlCol="0">
            <a:spAutoFit/>
          </a:bodyPr>
          <a:lstStyle/>
          <a:p>
            <a:pPr algn="just" fontAlgn="ctr">
              <a:lnSpc>
                <a:spcPct val="150000"/>
              </a:lnSpc>
            </a:pPr>
            <a:r>
              <a:rPr lang="zh-CN" altLang="en-US" sz="2800" dirty="0">
                <a:latin typeface="+mn-ea"/>
                <a:ea typeface="+mn-ea"/>
              </a:rPr>
              <a:t>实训内容</a:t>
            </a:r>
          </a:p>
          <a:p>
            <a:pPr indent="612000" algn="just" fontAlgn="ctr">
              <a:lnSpc>
                <a:spcPct val="150000"/>
              </a:lnSpc>
            </a:pPr>
            <a:r>
              <a:rPr lang="zh-CN" altLang="en-US" sz="2800" dirty="0">
                <a:latin typeface="+mn-ea"/>
                <a:ea typeface="+mn-ea"/>
              </a:rPr>
              <a:t>（</a:t>
            </a:r>
            <a:r>
              <a:rPr lang="en-US" altLang="zh-CN" sz="2800" dirty="0">
                <a:latin typeface="+mn-ea"/>
                <a:ea typeface="+mn-ea"/>
              </a:rPr>
              <a:t>1</a:t>
            </a:r>
            <a:r>
              <a:rPr lang="zh-CN" altLang="en-US" sz="2800" dirty="0">
                <a:latin typeface="+mn-ea"/>
                <a:ea typeface="+mn-ea"/>
              </a:rPr>
              <a:t>）安装</a:t>
            </a:r>
            <a:r>
              <a:rPr lang="en-US" altLang="zh-CN" sz="2800" dirty="0">
                <a:latin typeface="+mn-ea"/>
                <a:ea typeface="+mn-ea"/>
              </a:rPr>
              <a:t>JDK</a:t>
            </a:r>
            <a:r>
              <a:rPr lang="zh-CN" altLang="en-US" sz="2800" dirty="0">
                <a:latin typeface="+mn-ea"/>
                <a:ea typeface="+mn-ea"/>
              </a:rPr>
              <a:t>和</a:t>
            </a:r>
            <a:r>
              <a:rPr lang="en-US" altLang="zh-CN" sz="2800" dirty="0">
                <a:latin typeface="+mn-ea"/>
                <a:ea typeface="+mn-ea"/>
              </a:rPr>
              <a:t>Maven</a:t>
            </a:r>
            <a:r>
              <a:rPr lang="zh-CN" altLang="en-US" sz="2800" dirty="0">
                <a:latin typeface="+mn-ea"/>
                <a:ea typeface="+mn-ea"/>
              </a:rPr>
              <a:t>组件。</a:t>
            </a:r>
          </a:p>
          <a:p>
            <a:pPr indent="612000" algn="just" fontAlgn="ctr">
              <a:lnSpc>
                <a:spcPct val="150000"/>
              </a:lnSpc>
            </a:pPr>
            <a:r>
              <a:rPr lang="zh-CN" altLang="en-US" sz="2800" dirty="0">
                <a:latin typeface="+mn-ea"/>
                <a:ea typeface="+mn-ea"/>
              </a:rPr>
              <a:t>（</a:t>
            </a:r>
            <a:r>
              <a:rPr lang="en-US" altLang="zh-CN" sz="2800" dirty="0">
                <a:latin typeface="+mn-ea"/>
                <a:ea typeface="+mn-ea"/>
              </a:rPr>
              <a:t>2</a:t>
            </a:r>
            <a:r>
              <a:rPr lang="zh-CN" altLang="en-US" sz="2800" dirty="0">
                <a:latin typeface="+mn-ea"/>
                <a:ea typeface="+mn-ea"/>
              </a:rPr>
              <a:t>）安装</a:t>
            </a:r>
            <a:r>
              <a:rPr lang="en-US" altLang="zh-CN" sz="2800" dirty="0" err="1">
                <a:latin typeface="+mn-ea"/>
                <a:ea typeface="+mn-ea"/>
              </a:rPr>
              <a:t>Git</a:t>
            </a:r>
            <a:r>
              <a:rPr lang="zh-CN" altLang="en-US" sz="2800" dirty="0">
                <a:latin typeface="+mn-ea"/>
                <a:ea typeface="+mn-ea"/>
              </a:rPr>
              <a:t>组件，并部署</a:t>
            </a:r>
            <a:r>
              <a:rPr lang="en-US" altLang="zh-CN" sz="2800" dirty="0" err="1">
                <a:latin typeface="+mn-ea"/>
                <a:ea typeface="+mn-ea"/>
              </a:rPr>
              <a:t>Git</a:t>
            </a:r>
            <a:r>
              <a:rPr lang="zh-CN" altLang="en-US" sz="2800" dirty="0">
                <a:latin typeface="+mn-ea"/>
                <a:ea typeface="+mn-ea"/>
              </a:rPr>
              <a:t>应用服务。</a:t>
            </a:r>
          </a:p>
          <a:p>
            <a:pPr indent="612000" algn="just" fontAlgn="ctr">
              <a:lnSpc>
                <a:spcPct val="150000"/>
              </a:lnSpc>
            </a:pPr>
            <a:r>
              <a:rPr lang="zh-CN" altLang="en-US" sz="2800" dirty="0">
                <a:latin typeface="+mn-ea"/>
                <a:ea typeface="+mn-ea"/>
              </a:rPr>
              <a:t>（</a:t>
            </a:r>
            <a:r>
              <a:rPr lang="en-US" altLang="zh-CN" sz="2800" dirty="0">
                <a:latin typeface="+mn-ea"/>
                <a:ea typeface="+mn-ea"/>
              </a:rPr>
              <a:t>3</a:t>
            </a:r>
            <a:r>
              <a:rPr lang="zh-CN" altLang="en-US" sz="2800" dirty="0">
                <a:latin typeface="+mn-ea"/>
                <a:ea typeface="+mn-ea"/>
              </a:rPr>
              <a:t>）安装</a:t>
            </a:r>
            <a:r>
              <a:rPr lang="en-US" altLang="zh-CN" sz="2800" dirty="0" err="1">
                <a:latin typeface="+mn-ea"/>
                <a:ea typeface="+mn-ea"/>
              </a:rPr>
              <a:t>Tomcat+Jenkins</a:t>
            </a:r>
            <a:r>
              <a:rPr lang="zh-CN" altLang="en-US" sz="2800" dirty="0">
                <a:latin typeface="+mn-ea"/>
                <a:ea typeface="+mn-ea"/>
              </a:rPr>
              <a:t>并进行部署。</a:t>
            </a:r>
          </a:p>
          <a:p>
            <a:pPr indent="612000" algn="just" fontAlgn="ctr">
              <a:lnSpc>
                <a:spcPct val="150000"/>
              </a:lnSpc>
            </a:pPr>
            <a:r>
              <a:rPr lang="zh-CN" altLang="en-US" sz="2800" dirty="0">
                <a:latin typeface="+mn-ea"/>
                <a:ea typeface="+mn-ea"/>
              </a:rPr>
              <a:t>（</a:t>
            </a:r>
            <a:r>
              <a:rPr lang="en-US" altLang="zh-CN" sz="2800" dirty="0">
                <a:latin typeface="+mn-ea"/>
                <a:ea typeface="+mn-ea"/>
              </a:rPr>
              <a:t>4</a:t>
            </a:r>
            <a:r>
              <a:rPr lang="zh-CN" altLang="en-US" sz="2800" dirty="0">
                <a:latin typeface="+mn-ea"/>
                <a:ea typeface="+mn-ea"/>
              </a:rPr>
              <a:t>）在</a:t>
            </a:r>
            <a:r>
              <a:rPr lang="en-US" altLang="zh-CN" sz="2800" dirty="0">
                <a:latin typeface="+mn-ea"/>
                <a:ea typeface="+mn-ea"/>
              </a:rPr>
              <a:t>Jenkins</a:t>
            </a:r>
            <a:r>
              <a:rPr lang="zh-CN" altLang="en-US" sz="2800" dirty="0">
                <a:latin typeface="+mn-ea"/>
                <a:ea typeface="+mn-ea"/>
              </a:rPr>
              <a:t>应用服务上创建项目，编写构建命令，实现自动调用</a:t>
            </a:r>
            <a:r>
              <a:rPr lang="en-US" altLang="zh-CN" sz="2800" dirty="0">
                <a:latin typeface="+mn-ea"/>
                <a:ea typeface="+mn-ea"/>
              </a:rPr>
              <a:t>Tomcat</a:t>
            </a:r>
            <a:r>
              <a:rPr lang="zh-CN" altLang="en-US" sz="2800" dirty="0">
                <a:latin typeface="+mn-ea"/>
                <a:ea typeface="+mn-ea"/>
              </a:rPr>
              <a:t>服务器发布相关网页功能。</a:t>
            </a:r>
          </a:p>
          <a:p>
            <a:pPr indent="612000" algn="just" fontAlgn="ctr">
              <a:lnSpc>
                <a:spcPct val="150000"/>
              </a:lnSpc>
            </a:pPr>
            <a:r>
              <a:rPr lang="zh-CN" altLang="en-US" sz="2800" dirty="0">
                <a:latin typeface="+mn-ea"/>
                <a:ea typeface="+mn-ea"/>
              </a:rPr>
              <a:t>（</a:t>
            </a:r>
            <a:r>
              <a:rPr lang="en-US" altLang="zh-CN" sz="2800" dirty="0">
                <a:latin typeface="+mn-ea"/>
                <a:ea typeface="+mn-ea"/>
              </a:rPr>
              <a:t>5</a:t>
            </a:r>
            <a:r>
              <a:rPr lang="zh-CN" altLang="en-US" sz="2800" dirty="0">
                <a:latin typeface="+mn-ea"/>
                <a:ea typeface="+mn-ea"/>
              </a:rPr>
              <a:t>）在</a:t>
            </a:r>
            <a:r>
              <a:rPr lang="en-US" altLang="zh-CN" sz="2800" dirty="0">
                <a:latin typeface="+mn-ea"/>
                <a:ea typeface="+mn-ea"/>
              </a:rPr>
              <a:t>Jenkins</a:t>
            </a:r>
            <a:r>
              <a:rPr lang="zh-CN" altLang="en-US" sz="2800" dirty="0">
                <a:latin typeface="+mn-ea"/>
                <a:ea typeface="+mn-ea"/>
              </a:rPr>
              <a:t>应用服务上构建项目，并进行正常调试。</a:t>
            </a:r>
          </a:p>
          <a:p>
            <a:pPr indent="612000" algn="just" fontAlgn="ctr">
              <a:lnSpc>
                <a:spcPct val="150000"/>
              </a:lnSpc>
            </a:pPr>
            <a:r>
              <a:rPr lang="zh-CN" altLang="en-US" sz="2800" dirty="0">
                <a:latin typeface="+mn-ea"/>
                <a:ea typeface="+mn-ea"/>
              </a:rPr>
              <a:t>（</a:t>
            </a:r>
            <a:r>
              <a:rPr lang="en-US" altLang="zh-CN" sz="2800" dirty="0">
                <a:latin typeface="+mn-ea"/>
                <a:ea typeface="+mn-ea"/>
              </a:rPr>
              <a:t>6</a:t>
            </a:r>
            <a:r>
              <a:rPr lang="zh-CN" altLang="en-US" sz="2800" dirty="0">
                <a:latin typeface="+mn-ea"/>
                <a:ea typeface="+mn-ea"/>
              </a:rPr>
              <a:t>）构建成功后，查看网页效果。</a:t>
            </a: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6.2 </a:t>
            </a:r>
            <a:r>
              <a:rPr lang="zh-CN" altLang="en-US" dirty="0"/>
              <a:t>持续集成</a:t>
            </a:r>
            <a:endParaRPr lang="zh-CN" altLang="zh-CN" dirty="0"/>
          </a:p>
        </p:txBody>
      </p:sp>
      <p:sp>
        <p:nvSpPr>
          <p:cNvPr id="9" name="文本占位符 11"/>
          <p:cNvSpPr>
            <a:spLocks noGrp="1"/>
          </p:cNvSpPr>
          <p:nvPr>
            <p:ph type="body" sz="quarter" idx="15"/>
          </p:nvPr>
        </p:nvSpPr>
        <p:spPr>
          <a:xfrm>
            <a:off x="3023999" y="914401"/>
            <a:ext cx="8177401" cy="609600"/>
          </a:xfrm>
        </p:spPr>
        <p:txBody>
          <a:bodyPr/>
          <a:lstStyle/>
          <a:p>
            <a:r>
              <a:rPr lang="zh-CN" altLang="en-US" sz="3200" b="1" dirty="0">
                <a:latin typeface="+mn-ea"/>
              </a:rPr>
              <a:t>项目实训  </a:t>
            </a:r>
            <a:r>
              <a:rPr lang="zh-CN" altLang="zh-CN" sz="3200" b="1" dirty="0">
                <a:latin typeface="+mn-ea"/>
              </a:rPr>
              <a:t>自动构建及部署</a:t>
            </a:r>
            <a:r>
              <a:rPr lang="en-US" altLang="zh-CN" sz="3200" b="1" dirty="0">
                <a:latin typeface="+mn-ea"/>
              </a:rPr>
              <a:t>Java Maven</a:t>
            </a:r>
            <a:r>
              <a:rPr lang="zh-CN" altLang="zh-CN" sz="3200" b="1" dirty="0">
                <a:latin typeface="+mn-ea"/>
              </a:rPr>
              <a:t>项目</a:t>
            </a:r>
            <a:endParaRPr lang="zh-CN" altLang="en-US" sz="3200" b="1" dirty="0">
              <a:latin typeface="+mn-ea"/>
            </a:endParaRP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6.2</a:t>
            </a:r>
            <a:endParaRPr lang="zh-CN" altLang="en-US" sz="4000" dirty="0"/>
          </a:p>
        </p:txBody>
      </p:sp>
    </p:spTree>
    <p:extLst>
      <p:ext uri="{BB962C8B-B14F-4D97-AF65-F5344CB8AC3E}">
        <p14:creationId xmlns:p14="http://schemas.microsoft.com/office/powerpoint/2010/main" val="99254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4709609" y="2501900"/>
            <a:ext cx="2334293" cy="2754665"/>
          </a:xfrm>
        </p:spPr>
        <p:txBody>
          <a:bodyPr/>
          <a:lstStyle/>
          <a:p>
            <a:r>
              <a:rPr lang="en-US" altLang="zh-CN" dirty="0"/>
              <a:t>Thank</a:t>
            </a:r>
          </a:p>
          <a:p>
            <a:r>
              <a:rPr lang="en-US" altLang="zh-CN" dirty="0"/>
              <a:t>YOU!</a:t>
            </a:r>
            <a:endParaRPr lang="zh-CN" altLang="en-US" dirty="0"/>
          </a:p>
        </p:txBody>
      </p:sp>
    </p:spTree>
    <p:extLst>
      <p:ext uri="{BB962C8B-B14F-4D97-AF65-F5344CB8AC3E}">
        <p14:creationId xmlns:p14="http://schemas.microsoft.com/office/powerpoint/2010/main" val="362774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能力目标</a:t>
            </a:r>
          </a:p>
        </p:txBody>
      </p:sp>
      <p:sp>
        <p:nvSpPr>
          <p:cNvPr id="5" name="矩形 4"/>
          <p:cNvSpPr/>
          <p:nvPr/>
        </p:nvSpPr>
        <p:spPr>
          <a:xfrm>
            <a:off x="5181606" y="2583022"/>
            <a:ext cx="7010394" cy="267765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zh-CN" sz="2800" dirty="0">
                <a:solidFill>
                  <a:schemeClr val="bg1"/>
                </a:solidFill>
                <a:latin typeface="+mn-ea"/>
                <a:ea typeface="+mn-ea"/>
              </a:rPr>
              <a:t>掌握</a:t>
            </a:r>
            <a:r>
              <a:rPr lang="en-US" altLang="zh-CN" sz="2800" dirty="0">
                <a:solidFill>
                  <a:schemeClr val="bg1"/>
                </a:solidFill>
                <a:latin typeface="+mn-ea"/>
                <a:ea typeface="+mn-ea"/>
              </a:rPr>
              <a:t>Rancher</a:t>
            </a:r>
            <a:r>
              <a:rPr lang="zh-CN" altLang="zh-CN" sz="2800" dirty="0">
                <a:solidFill>
                  <a:schemeClr val="bg1"/>
                </a:solidFill>
                <a:latin typeface="+mn-ea"/>
                <a:ea typeface="+mn-ea"/>
              </a:rPr>
              <a:t>容器管理平台的安装方法。</a:t>
            </a:r>
          </a:p>
          <a:p>
            <a:pPr marL="457200" indent="-457200">
              <a:lnSpc>
                <a:spcPct val="150000"/>
              </a:lnSpc>
              <a:buFont typeface="Wingdings" panose="05000000000000000000" pitchFamily="2" charset="2"/>
              <a:buChar char="n"/>
            </a:pPr>
            <a:r>
              <a:rPr lang="zh-CN" altLang="zh-CN" sz="2800" dirty="0">
                <a:solidFill>
                  <a:schemeClr val="bg1"/>
                </a:solidFill>
                <a:latin typeface="+mn-ea"/>
                <a:ea typeface="+mn-ea"/>
              </a:rPr>
              <a:t>掌握</a:t>
            </a:r>
            <a:r>
              <a:rPr lang="en-US" altLang="zh-CN" sz="2800" dirty="0">
                <a:solidFill>
                  <a:schemeClr val="bg1"/>
                </a:solidFill>
                <a:latin typeface="+mn-ea"/>
                <a:ea typeface="+mn-ea"/>
              </a:rPr>
              <a:t>Rancher</a:t>
            </a:r>
            <a:r>
              <a:rPr lang="zh-CN" altLang="zh-CN" sz="2800" dirty="0">
                <a:solidFill>
                  <a:schemeClr val="bg1"/>
                </a:solidFill>
                <a:latin typeface="+mn-ea"/>
                <a:ea typeface="+mn-ea"/>
              </a:rPr>
              <a:t>容器管理平台的使用。</a:t>
            </a:r>
          </a:p>
          <a:p>
            <a:pPr marL="457200" indent="-457200">
              <a:lnSpc>
                <a:spcPct val="150000"/>
              </a:lnSpc>
              <a:buFont typeface="Wingdings" panose="05000000000000000000" pitchFamily="2" charset="2"/>
              <a:buChar char="n"/>
            </a:pPr>
            <a:r>
              <a:rPr lang="zh-CN" altLang="zh-CN" sz="2800" dirty="0">
                <a:solidFill>
                  <a:schemeClr val="bg1"/>
                </a:solidFill>
                <a:latin typeface="+mn-ea"/>
                <a:ea typeface="+mn-ea"/>
              </a:rPr>
              <a:t>掌握</a:t>
            </a:r>
            <a:r>
              <a:rPr lang="en-US" altLang="zh-CN" sz="2800" dirty="0">
                <a:solidFill>
                  <a:schemeClr val="bg1"/>
                </a:solidFill>
                <a:latin typeface="+mn-ea"/>
                <a:ea typeface="+mn-ea"/>
              </a:rPr>
              <a:t>Jenkins</a:t>
            </a:r>
            <a:r>
              <a:rPr lang="zh-CN" altLang="zh-CN" sz="2800" dirty="0">
                <a:solidFill>
                  <a:schemeClr val="bg1"/>
                </a:solidFill>
                <a:latin typeface="+mn-ea"/>
                <a:ea typeface="+mn-ea"/>
              </a:rPr>
              <a:t>持续集成工具的使用。</a:t>
            </a:r>
          </a:p>
          <a:p>
            <a:pPr marL="457200" indent="-457200">
              <a:lnSpc>
                <a:spcPct val="150000"/>
              </a:lnSpc>
              <a:buFont typeface="Wingdings" panose="05000000000000000000" pitchFamily="2" charset="2"/>
              <a:buChar char="n"/>
            </a:pPr>
            <a:endParaRPr lang="zh-CN" altLang="zh-CN" sz="2800" kern="100" dirty="0">
              <a:solidFill>
                <a:schemeClr val="bg1"/>
              </a:solidFill>
              <a:latin typeface="+mn-ea"/>
              <a:ea typeface="+mn-ea"/>
            </a:endParaRPr>
          </a:p>
        </p:txBody>
      </p:sp>
    </p:spTree>
    <p:extLst>
      <p:ext uri="{BB962C8B-B14F-4D97-AF65-F5344CB8AC3E}">
        <p14:creationId xmlns:p14="http://schemas.microsoft.com/office/powerpoint/2010/main" val="175565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en-US" altLang="zh-CN" sz="2800" b="1" spc="300" dirty="0">
                  <a:solidFill>
                    <a:srgbClr val="00B0F0"/>
                  </a:solidFill>
                  <a:latin typeface="微软雅黑" panose="020B0503020204020204" pitchFamily="34" charset="-122"/>
                  <a:ea typeface="微软雅黑" panose="020B0503020204020204" pitchFamily="34" charset="-122"/>
                  <a:sym typeface="方正兰亭超细黑简体"/>
                </a:rPr>
                <a:t>Rancher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概述</a:t>
              </a: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6.1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a:ea typeface="宋体" panose="02010600030101010101" pitchFamily="2" charset="-122"/>
                </a:defRPr>
              </a:lvl1pPr>
              <a:lvl2pPr marL="742950" indent="-285750">
                <a:defRPr>
                  <a:solidFill>
                    <a:schemeClr val="tx1"/>
                  </a:solidFill>
                  <a:latin typeface="Calibri"/>
                  <a:ea typeface="宋体" panose="02010600030101010101" pitchFamily="2" charset="-122"/>
                </a:defRPr>
              </a:lvl2pPr>
              <a:lvl3pPr marL="1143000" indent="-228600">
                <a:defRPr>
                  <a:solidFill>
                    <a:schemeClr val="tx1"/>
                  </a:solidFill>
                  <a:latin typeface="Calibri"/>
                  <a:ea typeface="宋体" panose="02010600030101010101" pitchFamily="2" charset="-122"/>
                </a:defRPr>
              </a:lvl3pPr>
              <a:lvl4pPr marL="1600200" indent="-228600">
                <a:defRPr>
                  <a:solidFill>
                    <a:schemeClr val="tx1"/>
                  </a:solidFill>
                  <a:latin typeface="Calibri"/>
                  <a:ea typeface="宋体" panose="02010600030101010101" pitchFamily="2" charset="-122"/>
                </a:defRPr>
              </a:lvl4pPr>
              <a:lvl5pPr marL="2057400" indent="-228600">
                <a:defRPr>
                  <a:solidFill>
                    <a:schemeClr val="tx1"/>
                  </a:solidFill>
                  <a:latin typeface="Calibri"/>
                  <a:ea typeface="宋体" panose="02010600030101010101" pitchFamily="2" charset="-122"/>
                </a:defRPr>
              </a:lvl5pPr>
              <a:lvl6pPr marL="2514600" indent="-228600" fontAlgn="base">
                <a:spcBef>
                  <a:spcPct val="0"/>
                </a:spcBef>
                <a:spcAft>
                  <a:spcPct val="0"/>
                </a:spcAft>
                <a:defRPr>
                  <a:solidFill>
                    <a:schemeClr val="tx1"/>
                  </a:solidFill>
                  <a:latin typeface="Calibri"/>
                  <a:ea typeface="宋体" panose="02010600030101010101" pitchFamily="2" charset="-122"/>
                </a:defRPr>
              </a:lvl6pPr>
              <a:lvl7pPr marL="2971800" indent="-228600" fontAlgn="base">
                <a:spcBef>
                  <a:spcPct val="0"/>
                </a:spcBef>
                <a:spcAft>
                  <a:spcPct val="0"/>
                </a:spcAft>
                <a:defRPr>
                  <a:solidFill>
                    <a:schemeClr val="tx1"/>
                  </a:solidFill>
                  <a:latin typeface="Calibri"/>
                  <a:ea typeface="宋体" panose="02010600030101010101" pitchFamily="2" charset="-122"/>
                </a:defRPr>
              </a:lvl7pPr>
              <a:lvl8pPr marL="3429000" indent="-228600" fontAlgn="base">
                <a:spcBef>
                  <a:spcPct val="0"/>
                </a:spcBef>
                <a:spcAft>
                  <a:spcPct val="0"/>
                </a:spcAft>
                <a:defRPr>
                  <a:solidFill>
                    <a:schemeClr val="tx1"/>
                  </a:solidFill>
                  <a:latin typeface="Calibri"/>
                  <a:ea typeface="宋体" panose="02010600030101010101" pitchFamily="2" charset="-122"/>
                </a:defRPr>
              </a:lvl8pPr>
              <a:lvl9pPr marL="3886200" indent="-228600" fontAlgn="base">
                <a:spcBef>
                  <a:spcPct val="0"/>
                </a:spcBef>
                <a:spcAft>
                  <a:spcPct val="0"/>
                </a:spcAft>
                <a:defRPr>
                  <a:solidFill>
                    <a:schemeClr val="tx1"/>
                  </a:solidFill>
                  <a:latin typeface="Calibri"/>
                  <a:ea typeface="宋体" panose="02010600030101010101" pitchFamily="2" charset="-122"/>
                </a:defRPr>
              </a:lvl9pPr>
            </a:lstStyle>
            <a:p>
              <a:pPr eaLnBrk="1" hangingPunct="1"/>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持续集成</a:t>
              </a: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6.2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p>
          </p:txBody>
        </p:sp>
      </p:grpSp>
      <p:sp>
        <p:nvSpPr>
          <p:cNvPr id="16"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
        <p:nvSpPr>
          <p:cNvPr id="18" name="文本框 17"/>
          <p:cNvSpPr txBox="1"/>
          <p:nvPr/>
        </p:nvSpPr>
        <p:spPr>
          <a:xfrm>
            <a:off x="1727400" y="4023040"/>
            <a:ext cx="1723549" cy="461665"/>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自动化部署</a:t>
            </a:r>
          </a:p>
        </p:txBody>
      </p:sp>
      <p:sp>
        <p:nvSpPr>
          <p:cNvPr id="19" name="文本框 18"/>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23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indent="720000" algn="just" fontAlgn="ctr">
              <a:lnSpc>
                <a:spcPct val="150000"/>
              </a:lnSpc>
            </a:pPr>
            <a:r>
              <a:rPr lang="zh-CN" altLang="zh-CN" sz="2800" dirty="0">
                <a:latin typeface="+mn-ea"/>
                <a:ea typeface="+mn-ea"/>
              </a:rPr>
              <a:t>随着</a:t>
            </a:r>
            <a:r>
              <a:rPr lang="en-US" altLang="zh-CN" sz="2800" dirty="0" err="1">
                <a:latin typeface="+mn-ea"/>
                <a:ea typeface="+mn-ea"/>
              </a:rPr>
              <a:t>Docker</a:t>
            </a:r>
            <a:r>
              <a:rPr lang="zh-CN" altLang="zh-CN" sz="2800" dirty="0">
                <a:latin typeface="+mn-ea"/>
                <a:ea typeface="+mn-ea"/>
              </a:rPr>
              <a:t>技术的应用普及，越来越多的容器云平台通过</a:t>
            </a:r>
            <a:r>
              <a:rPr lang="en-US" altLang="zh-CN" sz="2800" dirty="0" err="1">
                <a:latin typeface="+mn-ea"/>
                <a:ea typeface="+mn-ea"/>
              </a:rPr>
              <a:t>Docker</a:t>
            </a:r>
            <a:r>
              <a:rPr lang="zh-CN" altLang="zh-CN" sz="2800" dirty="0">
                <a:latin typeface="+mn-ea"/>
                <a:ea typeface="+mn-ea"/>
              </a:rPr>
              <a:t>及</a:t>
            </a:r>
            <a:r>
              <a:rPr lang="en-US" altLang="zh-CN" sz="2800" dirty="0" err="1">
                <a:latin typeface="+mn-ea"/>
                <a:ea typeface="+mn-ea"/>
              </a:rPr>
              <a:t>Kubernetes</a:t>
            </a:r>
            <a:r>
              <a:rPr lang="zh-CN" altLang="zh-CN" sz="2800" dirty="0">
                <a:latin typeface="+mn-ea"/>
                <a:ea typeface="+mn-ea"/>
              </a:rPr>
              <a:t>等技术提供应用运行平台，以能够快速地部署应用。工程师小王通过调研发现，</a:t>
            </a:r>
            <a:r>
              <a:rPr lang="en-US" altLang="zh-CN" sz="2800" dirty="0">
                <a:latin typeface="+mn-ea"/>
                <a:ea typeface="+mn-ea"/>
              </a:rPr>
              <a:t>Rancher</a:t>
            </a:r>
            <a:r>
              <a:rPr lang="zh-CN" altLang="zh-CN" sz="2800" dirty="0">
                <a:latin typeface="+mn-ea"/>
                <a:ea typeface="+mn-ea"/>
              </a:rPr>
              <a:t>作为一个开源的企业级容器管理平台，让用户不必使用一系列的开源软件从头搭建容器服务平台，可以极大地简化部署过程。公司安排小王编写</a:t>
            </a:r>
            <a:r>
              <a:rPr lang="en-US" altLang="zh-CN" sz="2800" dirty="0">
                <a:latin typeface="+mn-ea"/>
                <a:ea typeface="+mn-ea"/>
              </a:rPr>
              <a:t>Rancher</a:t>
            </a:r>
            <a:r>
              <a:rPr lang="zh-CN" altLang="zh-CN" sz="2800" dirty="0">
                <a:latin typeface="+mn-ea"/>
                <a:ea typeface="+mn-ea"/>
              </a:rPr>
              <a:t>容器管理平台的操作手册，以供公司相关技术人员学习。</a:t>
            </a:r>
            <a:endParaRPr lang="en-US" altLang="zh-CN" sz="2800" dirty="0">
              <a:latin typeface="+mn-ea"/>
              <a:ea typeface="+mn-ea"/>
            </a:endParaRPr>
          </a:p>
        </p:txBody>
      </p:sp>
      <p:sp>
        <p:nvSpPr>
          <p:cNvPr id="5"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12" name="文本占位符 11"/>
          <p:cNvSpPr>
            <a:spLocks noGrp="1"/>
          </p:cNvSpPr>
          <p:nvPr>
            <p:ph type="body" sz="quarter" idx="15"/>
          </p:nvPr>
        </p:nvSpPr>
        <p:spPr>
          <a:xfrm>
            <a:off x="3023999" y="914401"/>
            <a:ext cx="4549775" cy="609600"/>
          </a:xfrm>
        </p:spPr>
        <p:txBody>
          <a:bodyPr/>
          <a:lstStyle/>
          <a:p>
            <a:r>
              <a:rPr lang="zh-CN" altLang="en-US" sz="3200" b="1" dirty="0"/>
              <a:t>任务要求</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47208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5078313"/>
          </a:xfrm>
          <a:prstGeom prst="rect">
            <a:avLst/>
          </a:prstGeom>
          <a:noFill/>
        </p:spPr>
        <p:txBody>
          <a:bodyPr wrap="square" rtlCol="0">
            <a:spAutoFit/>
          </a:bodyPr>
          <a:lstStyle/>
          <a:p>
            <a:pPr algn="just" fontAlgn="ctr">
              <a:lnSpc>
                <a:spcPct val="150000"/>
              </a:lnSpc>
            </a:pPr>
            <a:r>
              <a:rPr lang="en-US" altLang="zh-CN" sz="2400" dirty="0">
                <a:latin typeface="+mn-ea"/>
                <a:ea typeface="+mn-ea"/>
              </a:rPr>
              <a:t>6.1.1 Rancher</a:t>
            </a:r>
            <a:r>
              <a:rPr lang="zh-CN" altLang="en-US" sz="2400" dirty="0">
                <a:latin typeface="+mn-ea"/>
                <a:ea typeface="+mn-ea"/>
              </a:rPr>
              <a:t>平台</a:t>
            </a:r>
            <a:endParaRPr lang="en-US" altLang="zh-CN" sz="2400" dirty="0">
              <a:latin typeface="+mn-ea"/>
              <a:ea typeface="+mn-ea"/>
            </a:endParaRPr>
          </a:p>
          <a:p>
            <a:pPr>
              <a:lnSpc>
                <a:spcPct val="150000"/>
              </a:lnSpc>
            </a:pPr>
            <a:r>
              <a:rPr lang="en-US" altLang="zh-CN" sz="2400" dirty="0">
                <a:latin typeface="+mn-ea"/>
                <a:ea typeface="+mn-ea"/>
              </a:rPr>
              <a:t>       Rancher</a:t>
            </a:r>
            <a:r>
              <a:rPr lang="zh-CN" altLang="zh-CN" sz="2400" dirty="0">
                <a:latin typeface="+mn-ea"/>
                <a:ea typeface="+mn-ea"/>
              </a:rPr>
              <a:t>是一个开源的企业级容器管理平台，它可以帮助企业在生产环境中轻松快捷地部署和管理容器，也可轻松管理各种环境的</a:t>
            </a:r>
            <a:r>
              <a:rPr lang="en-US" altLang="zh-CN" sz="2400" dirty="0" err="1">
                <a:latin typeface="+mn-ea"/>
                <a:ea typeface="+mn-ea"/>
              </a:rPr>
              <a:t>Kubernetes</a:t>
            </a:r>
            <a:r>
              <a:rPr lang="zh-CN" altLang="zh-CN" sz="2400" dirty="0">
                <a:latin typeface="+mn-ea"/>
                <a:ea typeface="+mn-ea"/>
              </a:rPr>
              <a:t>，并提供对</a:t>
            </a:r>
            <a:r>
              <a:rPr lang="en-US" altLang="zh-CN" sz="2400" dirty="0" err="1">
                <a:latin typeface="+mn-ea"/>
                <a:ea typeface="+mn-ea"/>
              </a:rPr>
              <a:t>DevOps</a:t>
            </a:r>
            <a:r>
              <a:rPr lang="zh-CN" altLang="zh-CN" sz="2400" dirty="0">
                <a:latin typeface="+mn-ea"/>
                <a:ea typeface="+mn-ea"/>
              </a:rPr>
              <a:t>的支持。</a:t>
            </a:r>
          </a:p>
          <a:p>
            <a:pPr>
              <a:lnSpc>
                <a:spcPct val="150000"/>
              </a:lnSpc>
            </a:pPr>
            <a:r>
              <a:rPr lang="en-US" altLang="zh-CN" sz="2400" dirty="0">
                <a:latin typeface="+mn-ea"/>
                <a:ea typeface="+mn-ea"/>
              </a:rPr>
              <a:t>      Rancher</a:t>
            </a:r>
            <a:r>
              <a:rPr lang="zh-CN" altLang="zh-CN" sz="2400" dirty="0">
                <a:latin typeface="+mn-ea"/>
                <a:ea typeface="+mn-ea"/>
              </a:rPr>
              <a:t>目前已经具备全栈化一键部署应用、多种编排调度工具、多租户、多种基础架构的能力，包括网络服务、存储服务、主机管理、负载均衡、服务发现和资源管理等，可以管理</a:t>
            </a:r>
            <a:r>
              <a:rPr lang="en-US" altLang="zh-CN" sz="2400" dirty="0">
                <a:latin typeface="+mn-ea"/>
                <a:ea typeface="+mn-ea"/>
              </a:rPr>
              <a:t>DigitalOcean</a:t>
            </a:r>
            <a:r>
              <a:rPr lang="zh-CN" altLang="zh-CN" sz="2400" dirty="0">
                <a:latin typeface="+mn-ea"/>
                <a:ea typeface="+mn-ea"/>
              </a:rPr>
              <a:t>、</a:t>
            </a:r>
            <a:r>
              <a:rPr lang="en-US" altLang="zh-CN" sz="2400" dirty="0">
                <a:latin typeface="+mn-ea"/>
                <a:ea typeface="+mn-ea"/>
              </a:rPr>
              <a:t>AWS</a:t>
            </a:r>
            <a:r>
              <a:rPr lang="zh-CN" altLang="zh-CN" sz="2400" dirty="0">
                <a:latin typeface="+mn-ea"/>
                <a:ea typeface="+mn-ea"/>
              </a:rPr>
              <a:t>、</a:t>
            </a:r>
            <a:r>
              <a:rPr lang="en-US" altLang="zh-CN" sz="2400" dirty="0">
                <a:latin typeface="+mn-ea"/>
                <a:ea typeface="+mn-ea"/>
              </a:rPr>
              <a:t>OpenStack</a:t>
            </a:r>
            <a:r>
              <a:rPr lang="zh-CN" altLang="zh-CN" sz="2400" dirty="0">
                <a:latin typeface="+mn-ea"/>
                <a:ea typeface="+mn-ea"/>
              </a:rPr>
              <a:t>等云主机，自动创建</a:t>
            </a:r>
            <a:r>
              <a:rPr lang="en-US" altLang="zh-CN" sz="2400" dirty="0" err="1">
                <a:latin typeface="+mn-ea"/>
                <a:ea typeface="+mn-ea"/>
              </a:rPr>
              <a:t>Docker</a:t>
            </a:r>
            <a:r>
              <a:rPr lang="zh-CN" altLang="zh-CN" sz="2400" dirty="0">
                <a:latin typeface="+mn-ea"/>
                <a:ea typeface="+mn-ea"/>
              </a:rPr>
              <a:t>运行环境，实现跨云管理。</a:t>
            </a:r>
          </a:p>
          <a:p>
            <a:pPr>
              <a:lnSpc>
                <a:spcPct val="150000"/>
              </a:lnSpc>
            </a:pPr>
            <a:r>
              <a:rPr lang="en-US" altLang="zh-CN" sz="2400" dirty="0">
                <a:latin typeface="+mn-ea"/>
                <a:ea typeface="+mn-ea"/>
              </a:rPr>
              <a:t>      Rancher</a:t>
            </a:r>
            <a:r>
              <a:rPr lang="zh-CN" altLang="zh-CN" sz="2400" dirty="0">
                <a:latin typeface="+mn-ea"/>
                <a:ea typeface="+mn-ea"/>
              </a:rPr>
              <a:t>可以通过</a:t>
            </a:r>
            <a:r>
              <a:rPr lang="en-US" altLang="zh-CN" sz="2400" dirty="0">
                <a:latin typeface="+mn-ea"/>
                <a:ea typeface="+mn-ea"/>
              </a:rPr>
              <a:t>Web</a:t>
            </a:r>
            <a:r>
              <a:rPr lang="zh-CN" altLang="zh-CN" sz="2400" dirty="0">
                <a:latin typeface="+mn-ea"/>
                <a:ea typeface="+mn-ea"/>
              </a:rPr>
              <a:t>界面或命令行方式进行操作。</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100991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1754326"/>
          </a:xfrm>
          <a:prstGeom prst="rect">
            <a:avLst/>
          </a:prstGeom>
          <a:noFill/>
        </p:spPr>
        <p:txBody>
          <a:bodyPr wrap="square" rtlCol="0">
            <a:spAutoFit/>
          </a:bodyPr>
          <a:lstStyle/>
          <a:p>
            <a:pPr algn="just" fontAlgn="ctr">
              <a:lnSpc>
                <a:spcPct val="150000"/>
              </a:lnSpc>
            </a:pPr>
            <a:r>
              <a:rPr lang="en-US" altLang="zh-CN" sz="2400" dirty="0">
                <a:latin typeface="+mn-ea"/>
                <a:ea typeface="+mn-ea"/>
              </a:rPr>
              <a:t>6.1.2 Rancher</a:t>
            </a:r>
            <a:r>
              <a:rPr lang="zh-CN" altLang="en-US" sz="2400" dirty="0">
                <a:latin typeface="+mn-ea"/>
                <a:ea typeface="+mn-ea"/>
              </a:rPr>
              <a:t>的组成</a:t>
            </a:r>
            <a:endParaRPr lang="en-US" altLang="zh-CN" sz="2400" dirty="0">
              <a:latin typeface="+mn-ea"/>
              <a:ea typeface="+mn-ea"/>
            </a:endParaRPr>
          </a:p>
          <a:p>
            <a:pPr algn="just" fontAlgn="ctr">
              <a:lnSpc>
                <a:spcPct val="150000"/>
              </a:lnSpc>
            </a:pPr>
            <a:r>
              <a:rPr lang="en-US" altLang="zh-CN" sz="2400" dirty="0">
                <a:latin typeface="+mn-ea"/>
                <a:ea typeface="+mn-ea"/>
              </a:rPr>
              <a:t>       Rancher</a:t>
            </a:r>
            <a:r>
              <a:rPr lang="zh-CN" altLang="zh-CN" sz="2400" dirty="0">
                <a:latin typeface="+mn-ea"/>
                <a:ea typeface="+mn-ea"/>
              </a:rPr>
              <a:t>主要由基础设施编排、容器编排与调度、应用商店和企业级权限管理</a:t>
            </a:r>
            <a:r>
              <a:rPr lang="en-US" altLang="zh-CN" sz="2400" dirty="0">
                <a:latin typeface="+mn-ea"/>
                <a:ea typeface="+mn-ea"/>
              </a:rPr>
              <a:t>4</a:t>
            </a:r>
            <a:r>
              <a:rPr lang="zh-CN" altLang="zh-CN" sz="2400" dirty="0">
                <a:latin typeface="+mn-ea"/>
                <a:ea typeface="+mn-ea"/>
              </a:rPr>
              <a:t>个部分组成，其主要组件和功能如图</a:t>
            </a:r>
            <a:r>
              <a:rPr lang="en-US" altLang="zh-CN" sz="2400" dirty="0">
                <a:latin typeface="+mn-ea"/>
                <a:ea typeface="+mn-ea"/>
              </a:rPr>
              <a:t>6-1</a:t>
            </a:r>
            <a:r>
              <a:rPr lang="zh-CN" altLang="zh-CN" sz="2400" dirty="0">
                <a:latin typeface="+mn-ea"/>
                <a:ea typeface="+mn-ea"/>
              </a:rPr>
              <a:t>所示。</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40174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pic>
        <p:nvPicPr>
          <p:cNvPr id="1026" name="Picture 2" descr="6-1"/>
          <p:cNvPicPr>
            <a:picLocks noChangeAspect="1" noChangeArrowheads="1"/>
          </p:cNvPicPr>
          <p:nvPr/>
        </p:nvPicPr>
        <p:blipFill>
          <a:blip r:embed="rId3" cstate="print">
            <a:extLst>
              <a:ext uri="{28A0092B-C50C-407E-A947-70E740481C1C}">
                <a14:useLocalDpi xmlns:a14="http://schemas.microsoft.com/office/drawing/2010/main" val="0"/>
              </a:ext>
            </a:extLst>
          </a:blip>
          <a:srcRect r="3056"/>
          <a:stretch>
            <a:fillRect/>
          </a:stretch>
        </p:blipFill>
        <p:spPr bwMode="auto">
          <a:xfrm>
            <a:off x="766574" y="1723579"/>
            <a:ext cx="10453876" cy="448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878889" y="6336773"/>
            <a:ext cx="4079643" cy="400110"/>
          </a:xfrm>
          <a:prstGeom prst="rect">
            <a:avLst/>
          </a:prstGeom>
        </p:spPr>
        <p:txBody>
          <a:bodyPr wrap="none">
            <a:spAutoFit/>
          </a:bodyPr>
          <a:lstStyle/>
          <a:p>
            <a:r>
              <a:rPr lang="zh-CN" altLang="zh-CN" sz="2000" kern="100" spc="10" dirty="0">
                <a:latin typeface="+mn-ea"/>
                <a:ea typeface="+mn-ea"/>
                <a:cs typeface="Times New Roman" panose="02020603050405020304" pitchFamily="18" charset="0"/>
              </a:rPr>
              <a:t>图</a:t>
            </a:r>
            <a:r>
              <a:rPr lang="en-US" altLang="zh-CN" sz="2000" kern="100" spc="10" dirty="0">
                <a:latin typeface="+mn-ea"/>
                <a:ea typeface="+mn-ea"/>
              </a:rPr>
              <a:t>6-1  Rancher</a:t>
            </a:r>
            <a:r>
              <a:rPr lang="zh-CN" altLang="zh-CN" sz="2000" kern="100" spc="10" dirty="0">
                <a:latin typeface="+mn-ea"/>
                <a:ea typeface="+mn-ea"/>
                <a:cs typeface="Times New Roman" panose="02020603050405020304" pitchFamily="18" charset="0"/>
              </a:rPr>
              <a:t>的主要组件和功能</a:t>
            </a:r>
            <a:endParaRPr lang="zh-CN" altLang="en-US" sz="2000" dirty="0">
              <a:latin typeface="+mn-ea"/>
              <a:ea typeface="+mn-ea"/>
            </a:endParaRPr>
          </a:p>
        </p:txBody>
      </p:sp>
    </p:spTree>
    <p:extLst>
      <p:ext uri="{BB962C8B-B14F-4D97-AF65-F5344CB8AC3E}">
        <p14:creationId xmlns:p14="http://schemas.microsoft.com/office/powerpoint/2010/main" val="340748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a:lnSpc>
                <a:spcPct val="150000"/>
              </a:lnSpc>
            </a:pPr>
            <a:r>
              <a:rPr lang="en-US" altLang="zh-CN" sz="2400" dirty="0">
                <a:latin typeface="+mn-ea"/>
                <a:ea typeface="+mn-ea"/>
              </a:rPr>
              <a:t>1</a:t>
            </a:r>
            <a:r>
              <a:rPr lang="zh-CN" altLang="zh-CN" sz="2400" dirty="0">
                <a:latin typeface="+mn-ea"/>
                <a:ea typeface="+mn-ea"/>
              </a:rPr>
              <a:t>．基础设施编排</a:t>
            </a:r>
          </a:p>
          <a:p>
            <a:pPr>
              <a:lnSpc>
                <a:spcPct val="150000"/>
              </a:lnSpc>
            </a:pPr>
            <a:r>
              <a:rPr lang="en-US" altLang="zh-CN" sz="2400" dirty="0">
                <a:latin typeface="+mn-ea"/>
                <a:ea typeface="+mn-ea"/>
              </a:rPr>
              <a:t>       Rancher</a:t>
            </a:r>
            <a:r>
              <a:rPr lang="zh-CN" altLang="zh-CN" sz="2400" dirty="0">
                <a:latin typeface="+mn-ea"/>
                <a:ea typeface="+mn-ea"/>
              </a:rPr>
              <a:t>的基础设施服务可通过容器进行部署，也可运行在</a:t>
            </a:r>
            <a:r>
              <a:rPr lang="en-US" altLang="zh-CN" sz="2400" dirty="0">
                <a:latin typeface="+mn-ea"/>
                <a:ea typeface="+mn-ea"/>
              </a:rPr>
              <a:t>Linux</a:t>
            </a:r>
            <a:r>
              <a:rPr lang="zh-CN" altLang="zh-CN" sz="2400" dirty="0">
                <a:latin typeface="+mn-ea"/>
                <a:ea typeface="+mn-ea"/>
              </a:rPr>
              <a:t>主机上，</a:t>
            </a:r>
            <a:r>
              <a:rPr lang="en-US" altLang="zh-CN" sz="2400" dirty="0">
                <a:latin typeface="+mn-ea"/>
                <a:ea typeface="+mn-ea"/>
              </a:rPr>
              <a:t>Linux</a:t>
            </a:r>
            <a:r>
              <a:rPr lang="zh-CN" altLang="zh-CN" sz="2400" dirty="0">
                <a:latin typeface="+mn-ea"/>
                <a:ea typeface="+mn-ea"/>
              </a:rPr>
              <a:t>主机可以是虚拟机，也可以是物理机。基础设施服务包括网络服务、存储服务、负载均衡、</a:t>
            </a:r>
            <a:r>
              <a:rPr lang="en-US" altLang="zh-CN" sz="2400" dirty="0">
                <a:latin typeface="+mn-ea"/>
                <a:ea typeface="+mn-ea"/>
              </a:rPr>
              <a:t>DNS</a:t>
            </a:r>
            <a:r>
              <a:rPr lang="zh-CN" altLang="zh-CN" sz="2400" dirty="0">
                <a:latin typeface="+mn-ea"/>
                <a:ea typeface="+mn-ea"/>
              </a:rPr>
              <a:t>服务和安全模块。</a:t>
            </a:r>
          </a:p>
          <a:p>
            <a:pPr>
              <a:lnSpc>
                <a:spcPct val="150000"/>
              </a:lnSpc>
            </a:pPr>
            <a:r>
              <a:rPr lang="en-US" altLang="zh-CN" sz="2400" dirty="0">
                <a:latin typeface="+mn-ea"/>
                <a:ea typeface="+mn-ea"/>
              </a:rPr>
              <a:t>2</a:t>
            </a:r>
            <a:r>
              <a:rPr lang="zh-CN" altLang="zh-CN" sz="2400" dirty="0">
                <a:latin typeface="+mn-ea"/>
                <a:ea typeface="+mn-ea"/>
              </a:rPr>
              <a:t>．容器编排与调度</a:t>
            </a:r>
          </a:p>
          <a:p>
            <a:pPr>
              <a:lnSpc>
                <a:spcPct val="150000"/>
              </a:lnSpc>
            </a:pPr>
            <a:r>
              <a:rPr lang="en-US" altLang="zh-CN" sz="2400" dirty="0">
                <a:latin typeface="+mn-ea"/>
                <a:ea typeface="+mn-ea"/>
              </a:rPr>
              <a:t>       Rancher</a:t>
            </a:r>
            <a:r>
              <a:rPr lang="zh-CN" altLang="zh-CN" sz="2400" dirty="0">
                <a:latin typeface="+mn-ea"/>
                <a:ea typeface="+mn-ea"/>
              </a:rPr>
              <a:t>是一个容器集群的编排工具，默认通过整合</a:t>
            </a:r>
            <a:r>
              <a:rPr lang="en-US" altLang="zh-CN" sz="2400" dirty="0">
                <a:latin typeface="+mn-ea"/>
                <a:ea typeface="+mn-ea"/>
              </a:rPr>
              <a:t>Cattle</a:t>
            </a:r>
            <a:r>
              <a:rPr lang="zh-CN" altLang="zh-CN" sz="2400" dirty="0">
                <a:latin typeface="+mn-ea"/>
                <a:ea typeface="+mn-ea"/>
              </a:rPr>
              <a:t>、</a:t>
            </a:r>
            <a:r>
              <a:rPr lang="en-US" altLang="zh-CN" sz="2400" dirty="0">
                <a:latin typeface="+mn-ea"/>
                <a:ea typeface="+mn-ea"/>
              </a:rPr>
              <a:t>Swarm</a:t>
            </a:r>
            <a:r>
              <a:rPr lang="zh-CN" altLang="zh-CN" sz="2400" dirty="0">
                <a:latin typeface="+mn-ea"/>
                <a:ea typeface="+mn-ea"/>
              </a:rPr>
              <a:t>、</a:t>
            </a:r>
            <a:r>
              <a:rPr lang="en-US" altLang="zh-CN" sz="2400" dirty="0" err="1">
                <a:latin typeface="+mn-ea"/>
                <a:ea typeface="+mn-ea"/>
              </a:rPr>
              <a:t>Kubernetes</a:t>
            </a:r>
            <a:r>
              <a:rPr lang="zh-CN" altLang="zh-CN" sz="2400" dirty="0">
                <a:latin typeface="+mn-ea"/>
                <a:ea typeface="+mn-ea"/>
              </a:rPr>
              <a:t>、</a:t>
            </a:r>
            <a:r>
              <a:rPr lang="en-US" altLang="zh-CN" sz="2400" dirty="0" err="1">
                <a:latin typeface="+mn-ea"/>
                <a:ea typeface="+mn-ea"/>
              </a:rPr>
              <a:t>MesOS</a:t>
            </a:r>
            <a:r>
              <a:rPr lang="zh-CN" altLang="zh-CN" sz="2400" dirty="0">
                <a:latin typeface="+mn-ea"/>
                <a:ea typeface="+mn-ea"/>
              </a:rPr>
              <a:t>等容器编排集群服务。</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5757761" cy="809178"/>
          </a:xfrm>
        </p:spPr>
        <p:txBody>
          <a:bodyPr/>
          <a:lstStyle/>
          <a:p>
            <a:r>
              <a:rPr lang="zh-CN" altLang="en-US" dirty="0"/>
              <a:t>任务</a:t>
            </a:r>
            <a:r>
              <a:rPr lang="en-US" altLang="zh-CN" dirty="0"/>
              <a:t>6.1 Rancher</a:t>
            </a:r>
            <a:r>
              <a:rPr lang="zh-CN" altLang="en-US" dirty="0"/>
              <a:t>概述</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6.1</a:t>
            </a:r>
            <a:endParaRPr lang="zh-CN" altLang="en-US" sz="4000" dirty="0"/>
          </a:p>
        </p:txBody>
      </p:sp>
    </p:spTree>
    <p:extLst>
      <p:ext uri="{BB962C8B-B14F-4D97-AF65-F5344CB8AC3E}">
        <p14:creationId xmlns:p14="http://schemas.microsoft.com/office/powerpoint/2010/main" val="1059243346"/>
      </p:ext>
    </p:extLst>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F497D"/>
      </a:dk2>
      <a:lt2>
        <a:srgbClr val="EEECE1"/>
      </a:lt2>
      <a:accent1>
        <a:srgbClr val="00B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5589</TotalTime>
  <Words>1721</Words>
  <Application>Microsoft Office PowerPoint</Application>
  <PresentationFormat>宽屏</PresentationFormat>
  <Paragraphs>182</Paragraphs>
  <Slides>24</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宋体</vt:lpstr>
      <vt:lpstr>微软雅黑</vt:lpstr>
      <vt:lpstr>Arial</vt:lpstr>
      <vt:lpstr>Calibri</vt:lpstr>
      <vt:lpstr>Calibri Light</vt:lpstr>
      <vt:lpstr>Segoe UI Semilight</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
  <cp:lastModifiedBy>蔡 果</cp:lastModifiedBy>
  <cp:revision>1021</cp:revision>
  <dcterms:modified xsi:type="dcterms:W3CDTF">2020-11-08T14:57:52Z</dcterms:modified>
</cp:coreProperties>
</file>