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7" r:id="rId2"/>
    <p:sldId id="259" r:id="rId3"/>
    <p:sldId id="271" r:id="rId4"/>
    <p:sldId id="273" r:id="rId5"/>
    <p:sldId id="268" r:id="rId6"/>
    <p:sldId id="279" r:id="rId7"/>
    <p:sldId id="280" r:id="rId8"/>
    <p:sldId id="283" r:id="rId9"/>
    <p:sldId id="281" r:id="rId10"/>
    <p:sldId id="282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DE098C-C2B2-472C-9728-F51906A9149D}" type="datetimeFigureOut">
              <a:rPr lang="en-US" smtClean="0"/>
              <a:t>2017-07-12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53CF9D-4898-48EE-B3C3-189DD21EB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780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69E77B-23F2-4D26-B3FA-6109AB5D8139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0478506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69E77B-23F2-4D26-B3FA-6109AB5D8139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507961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69E77B-23F2-4D26-B3FA-6109AB5D8139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9840311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69E77B-23F2-4D26-B3FA-6109AB5D8139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2093973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69E77B-23F2-4D26-B3FA-6109AB5D8139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8893021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69E77B-23F2-4D26-B3FA-6109AB5D8139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9588426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69E77B-23F2-4D26-B3FA-6109AB5D8139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3724138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69E77B-23F2-4D26-B3FA-6109AB5D8139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8751591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69E77B-23F2-4D26-B3FA-6109AB5D8139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9645759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69E77B-23F2-4D26-B3FA-6109AB5D8139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8565746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lide Ima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480000" y="4438836"/>
            <a:ext cx="11232000" cy="1771848"/>
          </a:xfrm>
        </p:spPr>
        <p:txBody>
          <a:bodyPr anchor="b" anchorCtr="0"/>
          <a:lstStyle>
            <a:lvl1pPr>
              <a:spcBef>
                <a:spcPts val="0"/>
              </a:spcBef>
              <a:defRPr sz="1600" b="0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Click to edit master text styles you can enter a caption for the photo here.</a:t>
            </a:r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2"/>
          </p:nvPr>
        </p:nvSpPr>
        <p:spPr>
          <a:xfrm>
            <a:off x="10440689" y="6552000"/>
            <a:ext cx="931043" cy="144000"/>
          </a:xfrm>
        </p:spPr>
        <p:txBody>
          <a:bodyPr/>
          <a:lstStyle>
            <a:lvl1pPr>
              <a:defRPr sz="700">
                <a:solidFill>
                  <a:schemeClr val="bg1"/>
                </a:solidFill>
              </a:defRPr>
            </a:lvl1pPr>
          </a:lstStyle>
          <a:p>
            <a:fld id="{F3F68318-33E8-C346-A4D6-FB3D4EB97184}" type="datetime1">
              <a:rPr lang="en-ZA" smtClean="0">
                <a:solidFill>
                  <a:prstClr val="white"/>
                </a:solidFill>
              </a:rPr>
              <a:pPr/>
              <a:t>2017/07/12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4"/>
          </p:nvPr>
        </p:nvSpPr>
        <p:spPr>
          <a:xfrm>
            <a:off x="11371732" y="6552000"/>
            <a:ext cx="340269" cy="144000"/>
          </a:xfrm>
        </p:spPr>
        <p:txBody>
          <a:bodyPr/>
          <a:lstStyle>
            <a:lvl1pPr>
              <a:defRPr sz="700">
                <a:solidFill>
                  <a:schemeClr val="bg1"/>
                </a:solidFill>
              </a:defRPr>
            </a:lvl1pPr>
          </a:lstStyle>
          <a:p>
            <a:fld id="{75C98292-3D9A-421B-B307-DC2AE3C5CEA4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invGray">
          <a:xfrm>
            <a:off x="10458478" y="368249"/>
            <a:ext cx="1250700" cy="358875"/>
          </a:xfrm>
          <a:prstGeom prst="rect">
            <a:avLst/>
          </a:prstGeom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475488" y="6553200"/>
            <a:ext cx="9887712" cy="1524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700">
                <a:solidFill>
                  <a:srgbClr val="FFFFFF"/>
                </a:solidFill>
              </a:defRPr>
            </a:lvl1pPr>
          </a:lstStyle>
          <a:p>
            <a:r>
              <a:rPr lang="en-US"/>
              <a:t>@SageGroupZA          |           #SageBPCon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767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with image 0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87688" y="1836967"/>
            <a:ext cx="11232001" cy="3010244"/>
          </a:xfrm>
        </p:spPr>
        <p:txBody>
          <a:bodyPr anchor="b" anchorCtr="0"/>
          <a:lstStyle>
            <a:lvl1pPr algn="l">
              <a:defRPr sz="4000" spc="-100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87687" y="4864967"/>
            <a:ext cx="11231999" cy="870012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400" b="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9" name="Date Placeholder 2"/>
          <p:cNvSpPr>
            <a:spLocks noGrp="1"/>
          </p:cNvSpPr>
          <p:nvPr>
            <p:ph type="dt" sz="half" idx="10"/>
          </p:nvPr>
        </p:nvSpPr>
        <p:spPr>
          <a:xfrm>
            <a:off x="10440689" y="6552000"/>
            <a:ext cx="931043" cy="144000"/>
          </a:xfrm>
        </p:spPr>
        <p:txBody>
          <a:bodyPr/>
          <a:lstStyle>
            <a:lvl1pPr>
              <a:defRPr sz="700">
                <a:solidFill>
                  <a:schemeClr val="bg1"/>
                </a:solidFill>
              </a:defRPr>
            </a:lvl1pPr>
          </a:lstStyle>
          <a:p>
            <a:fld id="{D7210472-9995-5941-AC6E-0AF1993DA336}" type="datetime1">
              <a:rPr lang="en-ZA" smtClean="0">
                <a:solidFill>
                  <a:prstClr val="white"/>
                </a:solidFill>
              </a:rPr>
              <a:pPr/>
              <a:t>2017/07/12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475488" y="6553200"/>
            <a:ext cx="9887712" cy="1524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700">
                <a:solidFill>
                  <a:schemeClr val="bg1"/>
                </a:solidFill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@SageGroupZA          |           #SageBPCon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4497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487680" y="365760"/>
            <a:ext cx="9895392" cy="1001184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 bwMode="gray">
          <a:xfrm>
            <a:off x="480006" y="1366945"/>
            <a:ext cx="4740071" cy="504248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 bwMode="gray">
          <a:xfrm>
            <a:off x="5397629" y="1363438"/>
            <a:ext cx="6314377" cy="5045991"/>
          </a:xfrm>
        </p:spPr>
        <p:txBody>
          <a:bodyPr/>
          <a:lstStyle>
            <a:lvl1pPr>
              <a:spcBef>
                <a:spcPts val="0"/>
              </a:spcBef>
              <a:defRPr sz="3200" b="0" spc="-100" baseline="0">
                <a:solidFill>
                  <a:srgbClr val="ED1C5F"/>
                </a:solidFill>
              </a:defRPr>
            </a:lvl1pPr>
          </a:lstStyle>
          <a:p>
            <a:pPr lvl="0"/>
            <a:r>
              <a:rPr lang="en-US" noProof="0" dirty="0"/>
              <a:t>Click to edit master text styles remember to resize text based on size of quote or copy.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EE1C84F4-270C-2249-89D9-A705BDADDAAB}" type="datetime1">
              <a:rPr lang="en-ZA" smtClean="0"/>
              <a:pPr/>
              <a:t>2017/07/12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/>
              <a:t>@SageGroupZA          |           #SageBPCon</a:t>
            </a:r>
          </a:p>
        </p:txBody>
      </p:sp>
    </p:spTree>
    <p:extLst>
      <p:ext uri="{BB962C8B-B14F-4D97-AF65-F5344CB8AC3E}">
        <p14:creationId xmlns:p14="http://schemas.microsoft.com/office/powerpoint/2010/main" val="1592552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vider slide 02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87685" y="380851"/>
            <a:ext cx="9527041" cy="395395"/>
          </a:xfrm>
        </p:spPr>
        <p:txBody>
          <a:bodyPr anchor="t" anchorCtr="0"/>
          <a:lstStyle>
            <a:lvl1pPr algn="l">
              <a:defRPr sz="3200" b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Divider Page Title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87680" y="776242"/>
            <a:ext cx="9527040" cy="870012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867" b="0" baseline="0">
                <a:solidFill>
                  <a:schemeClr val="bg1"/>
                </a:solidFill>
              </a:defRPr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noProof="0" dirty="0"/>
              <a:t>Optional sub heading</a:t>
            </a:r>
          </a:p>
        </p:txBody>
      </p:sp>
    </p:spTree>
    <p:extLst>
      <p:ext uri="{BB962C8B-B14F-4D97-AF65-F5344CB8AC3E}">
        <p14:creationId xmlns:p14="http://schemas.microsoft.com/office/powerpoint/2010/main" val="2193028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emf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480000" y="374377"/>
            <a:ext cx="9895392" cy="100118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80000" y="1375561"/>
            <a:ext cx="11232000" cy="503340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10440689" y="6552000"/>
            <a:ext cx="931043" cy="144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700">
                <a:solidFill>
                  <a:srgbClr val="A6A6A6"/>
                </a:solidFill>
              </a:defRPr>
            </a:lvl1pPr>
          </a:lstStyle>
          <a:p>
            <a:fld id="{2AE6851E-022E-D141-8BE0-1745E9557F71}" type="datetime1">
              <a:rPr lang="en-ZA" smtClean="0"/>
              <a:pPr/>
              <a:t>2017/07/12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1371732" y="6552000"/>
            <a:ext cx="340269" cy="144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r">
              <a:defRPr sz="700">
                <a:solidFill>
                  <a:srgbClr val="A6A6A6"/>
                </a:solidFill>
              </a:defRPr>
            </a:lvl1pPr>
          </a:lstStyle>
          <a:p>
            <a:fld id="{75C98292-3D9A-421B-B307-DC2AE3C5CEA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10461305" y="374377"/>
            <a:ext cx="1250700" cy="35887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475488" y="6553200"/>
            <a:ext cx="9887712" cy="1524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700">
                <a:solidFill>
                  <a:srgbClr val="A6A6A6"/>
                </a:solidFill>
              </a:defRPr>
            </a:lvl1pPr>
          </a:lstStyle>
          <a:p>
            <a:r>
              <a:rPr lang="en-US"/>
              <a:t>@SageGroupZA          |           #SageBPCon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050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hf sldNum="0" hd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2400" kern="1200" spc="-51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377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1800" b="0" kern="1200" spc="-20" baseline="0">
          <a:solidFill>
            <a:schemeClr val="tx1"/>
          </a:solidFill>
          <a:latin typeface="+mn-lt"/>
          <a:ea typeface="+mn-ea"/>
          <a:cs typeface="+mn-cs"/>
        </a:defRPr>
      </a:lvl1pPr>
      <a:lvl2pPr marL="182558" indent="-182558" algn="l" defTabSz="914377" rtl="0" eaLnBrk="1" latinLnBrk="0" hangingPunct="1">
        <a:lnSpc>
          <a:spcPct val="110000"/>
        </a:lnSpc>
        <a:spcBef>
          <a:spcPts val="1000"/>
        </a:spcBef>
        <a:buClr>
          <a:srgbClr val="FFB000"/>
        </a:buClr>
        <a:buFont typeface="Arial" panose="020B0604020202020204" pitchFamily="34" charset="0"/>
        <a:buChar char="•"/>
        <a:defRPr sz="1800" kern="1200" spc="-20" baseline="0">
          <a:solidFill>
            <a:schemeClr val="tx1"/>
          </a:solidFill>
          <a:latin typeface="+mn-lt"/>
          <a:ea typeface="+mn-ea"/>
          <a:cs typeface="+mn-cs"/>
        </a:defRPr>
      </a:lvl2pPr>
      <a:lvl3pPr marL="357179" indent="-174621" algn="l" defTabSz="914377" rtl="0" eaLnBrk="1" latinLnBrk="0" hangingPunct="1">
        <a:lnSpc>
          <a:spcPct val="110000"/>
        </a:lnSpc>
        <a:spcBef>
          <a:spcPts val="1000"/>
        </a:spcBef>
        <a:buClr>
          <a:srgbClr val="FFB000"/>
        </a:buClr>
        <a:buFont typeface="Arial" panose="020B0604020202020204" pitchFamily="34" charset="0"/>
        <a:buChar char="−"/>
        <a:defRPr sz="1400" kern="1200" spc="-20" baseline="0">
          <a:solidFill>
            <a:schemeClr val="tx1"/>
          </a:solidFill>
          <a:latin typeface="+mn-lt"/>
          <a:ea typeface="+mn-ea"/>
          <a:cs typeface="+mn-cs"/>
        </a:defRPr>
      </a:lvl3pPr>
      <a:lvl4pPr marL="539737" indent="-182558" algn="l" defTabSz="914377" rtl="0" eaLnBrk="1" latinLnBrk="0" hangingPunct="1">
        <a:lnSpc>
          <a:spcPct val="110000"/>
        </a:lnSpc>
        <a:spcBef>
          <a:spcPts val="1000"/>
        </a:spcBef>
        <a:buClr>
          <a:srgbClr val="FFB000"/>
        </a:buClr>
        <a:buFont typeface="Arial" panose="020B0604020202020204" pitchFamily="34" charset="0"/>
        <a:buChar char="•"/>
        <a:defRPr sz="1200" kern="1200" spc="-20" baseline="0">
          <a:solidFill>
            <a:schemeClr val="tx1"/>
          </a:solidFill>
          <a:latin typeface="+mn-lt"/>
          <a:ea typeface="+mn-ea"/>
          <a:cs typeface="+mn-cs"/>
        </a:defRPr>
      </a:lvl4pPr>
      <a:lvl5pPr marL="712770" indent="-173034" algn="l" defTabSz="914377" rtl="0" eaLnBrk="1" latinLnBrk="0" hangingPunct="1">
        <a:lnSpc>
          <a:spcPct val="110000"/>
        </a:lnSpc>
        <a:spcBef>
          <a:spcPts val="1000"/>
        </a:spcBef>
        <a:buClr>
          <a:srgbClr val="FFB000"/>
        </a:buClr>
        <a:buFont typeface="Arial" panose="020B0604020202020204" pitchFamily="34" charset="0"/>
        <a:buChar char="−"/>
        <a:defRPr sz="1200" kern="1200" spc="-2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2880">
          <p15:clr>
            <a:srgbClr val="F26B43"/>
          </p15:clr>
        </p15:guide>
        <p15:guide id="3" pos="226">
          <p15:clr>
            <a:srgbClr val="F26B43"/>
          </p15:clr>
        </p15:guide>
        <p15:guide id="4" pos="5602">
          <p15:clr>
            <a:srgbClr val="F26B43"/>
          </p15:clr>
        </p15:guide>
        <p15:guide id="5" orient="horz" pos="210">
          <p15:clr>
            <a:srgbClr val="F26B43"/>
          </p15:clr>
        </p15:guide>
        <p15:guide id="6" orient="horz" pos="1321">
          <p15:clr>
            <a:srgbClr val="F26B43"/>
          </p15:clr>
        </p15:guide>
        <p15:guide id="7" orient="horz" pos="3838">
          <p15:clr>
            <a:srgbClr val="F26B43"/>
          </p15:clr>
        </p15:guide>
        <p15:guide id="8" orient="horz" pos="413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ageNADev/Sage300-SDK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 bwMode="gray">
          <a:xfrm>
            <a:off x="309885" y="3778025"/>
            <a:ext cx="8424001" cy="127657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kern="1200" spc="-51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Sage 300 2018.0 Web SDK Overview</a:t>
            </a:r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487685" y="5287024"/>
            <a:ext cx="8423999" cy="652509"/>
          </a:xfrm>
        </p:spPr>
        <p:txBody>
          <a:bodyPr/>
          <a:lstStyle/>
          <a:p>
            <a:r>
              <a:rPr lang="en-US" dirty="0"/>
              <a:t>John Thomas (JT)</a:t>
            </a:r>
          </a:p>
          <a:p>
            <a:r>
              <a:rPr lang="en-US" dirty="0"/>
              <a:t>July 2017</a:t>
            </a:r>
          </a:p>
        </p:txBody>
      </p:sp>
    </p:spTree>
    <p:extLst>
      <p:ext uri="{BB962C8B-B14F-4D97-AF65-F5344CB8AC3E}">
        <p14:creationId xmlns:p14="http://schemas.microsoft.com/office/powerpoint/2010/main" val="13775879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PDB Files for Common and Core Components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idx="1"/>
          </p:nvPr>
        </p:nvSpPr>
        <p:spPr>
          <a:xfrm>
            <a:off x="466024" y="1366944"/>
            <a:ext cx="9728299" cy="5008456"/>
          </a:xfrm>
        </p:spPr>
        <p:txBody>
          <a:bodyPr numCol="1"/>
          <a:lstStyle/>
          <a:p>
            <a:pPr lvl="1"/>
            <a:r>
              <a:rPr lang="en-US" sz="2400" dirty="0"/>
              <a:t>Delivery of PDB files for Common and Core components</a:t>
            </a:r>
          </a:p>
          <a:p>
            <a:pPr lvl="2"/>
            <a:r>
              <a:rPr lang="en-US" sz="2000" dirty="0"/>
              <a:t>Ability to debug into Sage components</a:t>
            </a:r>
          </a:p>
          <a:p>
            <a:pPr lvl="2"/>
            <a:r>
              <a:rPr lang="en-US" sz="2000" dirty="0"/>
              <a:t>Available via DPP Download</a:t>
            </a:r>
          </a:p>
        </p:txBody>
      </p:sp>
    </p:spTree>
    <p:extLst>
      <p:ext uri="{BB962C8B-B14F-4D97-AF65-F5344CB8AC3E}">
        <p14:creationId xmlns:p14="http://schemas.microsoft.com/office/powerpoint/2010/main" val="38085096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Repository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idx="1"/>
          </p:nvPr>
        </p:nvSpPr>
        <p:spPr>
          <a:xfrm>
            <a:off x="466025" y="1366944"/>
            <a:ext cx="11231999" cy="5008456"/>
          </a:xfrm>
        </p:spPr>
        <p:txBody>
          <a:bodyPr numCol="1"/>
          <a:lstStyle/>
          <a:p>
            <a:pPr lvl="1"/>
            <a:r>
              <a:rPr lang="en-US" sz="2400" dirty="0"/>
              <a:t>Open Source</a:t>
            </a:r>
          </a:p>
          <a:p>
            <a:pPr lvl="2"/>
            <a:r>
              <a:rPr lang="en-US" sz="2000" dirty="0">
                <a:hlinkClick r:id="rId3"/>
              </a:rPr>
              <a:t>https://github.com/SageNADev/Sage300-SDK</a:t>
            </a:r>
            <a:endParaRPr lang="en-US" sz="2000" dirty="0"/>
          </a:p>
          <a:p>
            <a:pPr lvl="2"/>
            <a:r>
              <a:rPr lang="en-US" sz="2000" dirty="0"/>
              <a:t>2018.0 is available in the “master” branch</a:t>
            </a:r>
          </a:p>
          <a:p>
            <a:pPr lvl="2"/>
            <a:r>
              <a:rPr lang="en-US" sz="2000" dirty="0"/>
              <a:t>2017.2 is available in the “release-2017.2” branch (archive)</a:t>
            </a:r>
          </a:p>
          <a:p>
            <a:pPr lvl="2"/>
            <a:r>
              <a:rPr lang="en-US" sz="2000" dirty="0"/>
              <a:t>2017.1 is available in the “release-2017.1” branch (archive)</a:t>
            </a:r>
          </a:p>
          <a:p>
            <a:pPr lvl="2"/>
            <a:r>
              <a:rPr lang="en-US" sz="2000" dirty="0"/>
              <a:t>2017 is available in the “release-2017” branch (archive)</a:t>
            </a:r>
          </a:p>
          <a:p>
            <a:pPr lvl="2"/>
            <a:r>
              <a:rPr lang="en-US" sz="2000" dirty="0"/>
              <a:t>2018.1 is available in the “develop” branch (in-progress)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428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Samples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idx="1"/>
          </p:nvPr>
        </p:nvSpPr>
        <p:spPr>
          <a:xfrm>
            <a:off x="466025" y="1366944"/>
            <a:ext cx="9468807" cy="5008456"/>
          </a:xfrm>
        </p:spPr>
        <p:txBody>
          <a:bodyPr numCol="1"/>
          <a:lstStyle/>
          <a:p>
            <a:pPr lvl="1"/>
            <a:r>
              <a:rPr lang="en-US" sz="2400" dirty="0"/>
              <a:t>Sync global files to current 2018.0 versions</a:t>
            </a:r>
            <a:endParaRPr lang="en-US" sz="2000" dirty="0"/>
          </a:p>
          <a:p>
            <a:pPr lvl="1"/>
            <a:r>
              <a:rPr lang="en-US" sz="2400" dirty="0"/>
              <a:t>Upgrade Accpac .NET references to 6.5.0.0</a:t>
            </a:r>
            <a:endParaRPr lang="en-US" sz="2000" dirty="0"/>
          </a:p>
          <a:p>
            <a:pPr lvl="1"/>
            <a:r>
              <a:rPr lang="en-US" sz="2600" dirty="0"/>
              <a:t>Updated Docs</a:t>
            </a:r>
          </a:p>
          <a:p>
            <a:pPr lvl="1"/>
            <a:r>
              <a:rPr lang="en-US" sz="2600" dirty="0"/>
              <a:t>Defect with </a:t>
            </a:r>
            <a:r>
              <a:rPr lang="en-US" sz="2600" dirty="0" err="1"/>
              <a:t>JQuery.validator.format</a:t>
            </a:r>
            <a:r>
              <a:rPr lang="en-US" sz="2600" dirty="0"/>
              <a:t> resolved</a:t>
            </a:r>
          </a:p>
          <a:p>
            <a:pPr lvl="1"/>
            <a:r>
              <a:rPr lang="en-US" sz="2600" dirty="0"/>
              <a:t>New Import/Export Engine implemented in 1 sample</a:t>
            </a:r>
          </a:p>
        </p:txBody>
      </p:sp>
    </p:spTree>
    <p:extLst>
      <p:ext uri="{BB962C8B-B14F-4D97-AF65-F5344CB8AC3E}">
        <p14:creationId xmlns:p14="http://schemas.microsoft.com/office/powerpoint/2010/main" val="2363019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Documentation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idx="1"/>
          </p:nvPr>
        </p:nvSpPr>
        <p:spPr>
          <a:xfrm>
            <a:off x="466025" y="1366944"/>
            <a:ext cx="8954812" cy="5008456"/>
          </a:xfrm>
        </p:spPr>
        <p:txBody>
          <a:bodyPr numCol="1"/>
          <a:lstStyle/>
          <a:p>
            <a:pPr lvl="1"/>
            <a:r>
              <a:rPr lang="en-US" sz="2400" dirty="0"/>
              <a:t>Upgrade Instructions for 2017.2 to 2018.0</a:t>
            </a:r>
          </a:p>
          <a:p>
            <a:pPr lvl="1"/>
            <a:r>
              <a:rPr lang="en-US" sz="2400" dirty="0"/>
              <a:t>New Pagination CVIEW Document</a:t>
            </a:r>
          </a:p>
          <a:p>
            <a:pPr lvl="1"/>
            <a:r>
              <a:rPr lang="en-US" sz="2400" dirty="0"/>
              <a:t>Updated WebApi Endpoint Reference</a:t>
            </a:r>
          </a:p>
          <a:p>
            <a:pPr lvl="2"/>
            <a:r>
              <a:rPr lang="en-US" sz="2000" dirty="0"/>
              <a:t>Updated a few endpoints, but no breaking changes</a:t>
            </a:r>
          </a:p>
          <a:p>
            <a:pPr lvl="1"/>
            <a:r>
              <a:rPr lang="en-US" sz="2400" dirty="0"/>
              <a:t>Updated Wizard Documents</a:t>
            </a:r>
          </a:p>
          <a:p>
            <a:pPr lvl="2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846550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Wizard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idx="1"/>
          </p:nvPr>
        </p:nvSpPr>
        <p:spPr>
          <a:xfrm>
            <a:off x="466025" y="1366944"/>
            <a:ext cx="9917047" cy="5008456"/>
          </a:xfrm>
        </p:spPr>
        <p:txBody>
          <a:bodyPr numCol="1"/>
          <a:lstStyle/>
          <a:p>
            <a:pPr lvl="1"/>
            <a:r>
              <a:rPr lang="en-US" sz="2400" dirty="0"/>
              <a:t>Global Files Updated to 2018.0</a:t>
            </a:r>
          </a:p>
          <a:p>
            <a:pPr lvl="1"/>
            <a:r>
              <a:rPr lang="en-US" sz="2400" dirty="0"/>
              <a:t>XML Documentation Checkbox now selected by default</a:t>
            </a:r>
          </a:p>
          <a:p>
            <a:pPr lvl="1"/>
            <a:r>
              <a:rPr lang="en-US" sz="2400" dirty="0"/>
              <a:t>Updated User Interface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746CB3-8CA3-4B82-8E40-5E24A406409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371660" y="2573319"/>
            <a:ext cx="5696788" cy="4028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146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Generation Wizard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idx="1"/>
          </p:nvPr>
        </p:nvSpPr>
        <p:spPr>
          <a:xfrm>
            <a:off x="466025" y="1366944"/>
            <a:ext cx="5643373" cy="5008456"/>
          </a:xfrm>
        </p:spPr>
        <p:txBody>
          <a:bodyPr numCol="1"/>
          <a:lstStyle/>
          <a:p>
            <a:pPr lvl="1"/>
            <a:r>
              <a:rPr lang="en-US" sz="2400" dirty="0"/>
              <a:t>Global Files Updated to 2018.0</a:t>
            </a:r>
          </a:p>
          <a:p>
            <a:pPr lvl="1"/>
            <a:r>
              <a:rPr lang="en-US" sz="2400" dirty="0"/>
              <a:t>Updated </a:t>
            </a:r>
            <a:r>
              <a:rPr lang="en-US" sz="2400" dirty="0" err="1"/>
              <a:t>AccpacDotNet.props</a:t>
            </a:r>
            <a:r>
              <a:rPr lang="en-US" sz="2400" dirty="0"/>
              <a:t> file to 6.5.0.0</a:t>
            </a:r>
          </a:p>
          <a:p>
            <a:pPr lvl="1"/>
            <a:r>
              <a:rPr lang="en-US" sz="2400" dirty="0"/>
              <a:t>Import/Export Changes for default code</a:t>
            </a:r>
          </a:p>
          <a:p>
            <a:pPr lvl="1"/>
            <a:r>
              <a:rPr lang="en-US" sz="2400" dirty="0"/>
              <a:t>Pagination TODO Comments for manual implementation</a:t>
            </a:r>
          </a:p>
          <a:p>
            <a:pPr lvl="1"/>
            <a:r>
              <a:rPr lang="en-US" sz="2400" dirty="0"/>
              <a:t>Updated User Interface</a:t>
            </a:r>
          </a:p>
          <a:p>
            <a:pPr lvl="2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ED5716-0F82-423E-B5FE-2D025D10F79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582297" y="1080347"/>
            <a:ext cx="4533900" cy="558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505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Upgrade Wizard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idx="1"/>
          </p:nvPr>
        </p:nvSpPr>
        <p:spPr>
          <a:xfrm>
            <a:off x="466025" y="1366944"/>
            <a:ext cx="5641160" cy="5008456"/>
          </a:xfrm>
        </p:spPr>
        <p:txBody>
          <a:bodyPr numCol="1"/>
          <a:lstStyle/>
          <a:p>
            <a:pPr lvl="1"/>
            <a:r>
              <a:rPr lang="en-US" sz="2400" dirty="0"/>
              <a:t>Upgrades Projects and Solution</a:t>
            </a:r>
          </a:p>
          <a:p>
            <a:pPr lvl="2"/>
            <a:r>
              <a:rPr lang="en-US" sz="2000" dirty="0"/>
              <a:t>Upgrade files from 2017.2 to 2018.0</a:t>
            </a:r>
          </a:p>
          <a:p>
            <a:pPr lvl="2"/>
            <a:r>
              <a:rPr lang="en-US" sz="2000" dirty="0"/>
              <a:t>Turn on XML Documentation</a:t>
            </a:r>
          </a:p>
          <a:p>
            <a:pPr lvl="2"/>
            <a:r>
              <a:rPr lang="en-US" sz="2000" dirty="0"/>
              <a:t>Update .props file</a:t>
            </a:r>
          </a:p>
          <a:p>
            <a:pPr lvl="2"/>
            <a:r>
              <a:rPr lang="en-US" sz="2000" dirty="0"/>
              <a:t>Search for invalid </a:t>
            </a:r>
            <a:r>
              <a:rPr lang="en-US" sz="2000" dirty="0" err="1"/>
              <a:t>JQuery.validator.Format</a:t>
            </a:r>
            <a:r>
              <a:rPr lang="en-US" sz="2000" dirty="0"/>
              <a:t> signature</a:t>
            </a:r>
          </a:p>
          <a:p>
            <a:pPr lvl="3"/>
            <a:r>
              <a:rPr lang="en-US" sz="1800" dirty="0"/>
              <a:t>Manual correction required, if found</a:t>
            </a:r>
          </a:p>
          <a:p>
            <a:pPr lvl="2"/>
            <a:r>
              <a:rPr lang="en-US" sz="2000" dirty="0"/>
              <a:t>Import/Export changes</a:t>
            </a:r>
          </a:p>
          <a:p>
            <a:pPr lvl="3"/>
            <a:r>
              <a:rPr lang="en-US" sz="1800" dirty="0"/>
              <a:t>Manual steps in document as automation not possible</a:t>
            </a:r>
          </a:p>
          <a:p>
            <a:pPr lvl="2"/>
            <a:r>
              <a:rPr lang="en-US" sz="2000" dirty="0"/>
              <a:t>Pagination TODO Comments</a:t>
            </a:r>
          </a:p>
          <a:p>
            <a:pPr lvl="2"/>
            <a:r>
              <a:rPr lang="en-US" sz="2000" dirty="0"/>
              <a:t>Updated User Interface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EE2D14-D6DE-420B-A733-F371FACF56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8960" y="1200972"/>
            <a:ext cx="4831499" cy="5174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733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Help File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idx="1"/>
          </p:nvPr>
        </p:nvSpPr>
        <p:spPr>
          <a:xfrm>
            <a:off x="466025" y="1366944"/>
            <a:ext cx="4332478" cy="5008456"/>
          </a:xfrm>
        </p:spPr>
        <p:txBody>
          <a:bodyPr numCol="1"/>
          <a:lstStyle/>
          <a:p>
            <a:pPr lvl="1"/>
            <a:r>
              <a:rPr lang="en-US" sz="2400" dirty="0"/>
              <a:t>CommonCore.chm</a:t>
            </a:r>
          </a:p>
          <a:p>
            <a:pPr lvl="2"/>
            <a:r>
              <a:rPr lang="en-US" sz="2000" dirty="0"/>
              <a:t>Updated content</a:t>
            </a:r>
          </a:p>
          <a:p>
            <a:pPr lvl="2"/>
            <a:r>
              <a:rPr lang="en-US" sz="2000" dirty="0"/>
              <a:t>More to be done</a:t>
            </a:r>
          </a:p>
          <a:p>
            <a:pPr lvl="2"/>
            <a:r>
              <a:rPr lang="en-US" sz="2000" dirty="0"/>
              <a:t>Note: Still a work in progress!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41116" y="1366944"/>
            <a:ext cx="7155677" cy="4172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9846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Partner Menu Defects and Enhancement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idx="1"/>
          </p:nvPr>
        </p:nvSpPr>
        <p:spPr>
          <a:xfrm>
            <a:off x="466025" y="1366944"/>
            <a:ext cx="8466960" cy="5008456"/>
          </a:xfrm>
        </p:spPr>
        <p:txBody>
          <a:bodyPr numCol="1"/>
          <a:lstStyle/>
          <a:p>
            <a:pPr lvl="1"/>
            <a:r>
              <a:rPr lang="en-US" sz="2400" dirty="0"/>
              <a:t>Defects</a:t>
            </a:r>
          </a:p>
          <a:p>
            <a:pPr lvl="2"/>
            <a:r>
              <a:rPr lang="en-US" sz="2000" dirty="0"/>
              <a:t>Partner Menus with three columns not displaying correctly </a:t>
            </a:r>
          </a:p>
          <a:p>
            <a:pPr lvl="2"/>
            <a:r>
              <a:rPr lang="en-US" sz="2000" dirty="0"/>
              <a:t>Breadcrumbs missing from partner menu</a:t>
            </a:r>
          </a:p>
        </p:txBody>
      </p:sp>
    </p:spTree>
    <p:extLst>
      <p:ext uri="{BB962C8B-B14F-4D97-AF65-F5344CB8AC3E}">
        <p14:creationId xmlns:p14="http://schemas.microsoft.com/office/powerpoint/2010/main" val="17534420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Customization Wizard Enhancement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idx="1"/>
          </p:nvPr>
        </p:nvSpPr>
        <p:spPr>
          <a:xfrm>
            <a:off x="466025" y="1366944"/>
            <a:ext cx="4332478" cy="5008456"/>
          </a:xfrm>
        </p:spPr>
        <p:txBody>
          <a:bodyPr numCol="1"/>
          <a:lstStyle/>
          <a:p>
            <a:pPr lvl="1"/>
            <a:r>
              <a:rPr lang="en-US" sz="2400" dirty="0"/>
              <a:t>Split into two wizards</a:t>
            </a:r>
          </a:p>
          <a:p>
            <a:pPr lvl="1"/>
            <a:r>
              <a:rPr lang="en-US" sz="2400" dirty="0"/>
              <a:t>First wizard (standalone) is outside of Visual Studio for customizations not requiring an endpoint</a:t>
            </a:r>
          </a:p>
          <a:p>
            <a:pPr lvl="2"/>
            <a:r>
              <a:rPr lang="en-US" sz="2000" dirty="0"/>
              <a:t>Generates Manifest, XML, and JavaScript</a:t>
            </a:r>
          </a:p>
          <a:p>
            <a:pPr lvl="2"/>
            <a:r>
              <a:rPr lang="en-US" sz="2000" dirty="0"/>
              <a:t>Inputs for Manifest and XML via WYSWYG editor</a:t>
            </a:r>
          </a:p>
          <a:p>
            <a:pPr lvl="1"/>
            <a:r>
              <a:rPr lang="en-US" sz="2400" dirty="0"/>
              <a:t>Second wizard (plug-in)is inside of Visual Studio and accepts JSON Manifest as input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4DD28AB-B1BD-495A-A3ED-571CE7357E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6160" y="1949749"/>
            <a:ext cx="6730460" cy="4104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763348"/>
      </p:ext>
    </p:extLst>
  </p:cSld>
  <p:clrMapOvr>
    <a:masterClrMapping/>
  </p:clrMapOvr>
</p:sld>
</file>

<file path=ppt/theme/theme1.xml><?xml version="1.0" encoding="utf-8"?>
<a:theme xmlns:a="http://schemas.openxmlformats.org/drawingml/2006/main" name="1_Orange">
  <a:themeElements>
    <a:clrScheme name="Orange 1">
      <a:dk1>
        <a:srgbClr val="2B2421"/>
      </a:dk1>
      <a:lt1>
        <a:sysClr val="window" lastClr="FFFFFF"/>
      </a:lt1>
      <a:dk2>
        <a:srgbClr val="44546A"/>
      </a:dk2>
      <a:lt2>
        <a:srgbClr val="E7E6E6"/>
      </a:lt2>
      <a:accent1>
        <a:srgbClr val="FFB000"/>
      </a:accent1>
      <a:accent2>
        <a:srgbClr val="8E8A86"/>
      </a:accent2>
      <a:accent3>
        <a:srgbClr val="C6BEB8"/>
      </a:accent3>
      <a:accent4>
        <a:srgbClr val="ECE9E5"/>
      </a:accent4>
      <a:accent5>
        <a:srgbClr val="A59F98"/>
      </a:accent5>
      <a:accent6>
        <a:srgbClr val="DAD3CC"/>
      </a:accent6>
      <a:hlink>
        <a:srgbClr val="1963F6"/>
      </a:hlink>
      <a:folHlink>
        <a:srgbClr val="1963F6"/>
      </a:folHlink>
    </a:clrScheme>
    <a:fontScheme name="Sage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581E29A2-1F45-4EF4-9198-633BD3794DF4}" vid="{013C412F-4D8D-4D09-B36F-15C7E3976DE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1774</TotalTime>
  <Words>374</Words>
  <Application>Microsoft Office PowerPoint</Application>
  <PresentationFormat>Widescreen</PresentationFormat>
  <Paragraphs>73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1_Orange</vt:lpstr>
      <vt:lpstr>PowerPoint Presentation</vt:lpstr>
      <vt:lpstr>Samples</vt:lpstr>
      <vt:lpstr>Documentation</vt:lpstr>
      <vt:lpstr>Solution Wizard</vt:lpstr>
      <vt:lpstr>Code Generation Wizard</vt:lpstr>
      <vt:lpstr>Upgrade Wizard</vt:lpstr>
      <vt:lpstr>Help File</vt:lpstr>
      <vt:lpstr>Partner Menu Defects and Enhancement</vt:lpstr>
      <vt:lpstr> Customization Wizard Enhancement</vt:lpstr>
      <vt:lpstr>PDB Files for Common and Core Components</vt:lpstr>
      <vt:lpstr>GitHub Repository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Thomas, John</dc:creator>
  <cp:lastModifiedBy>Chu, Kevin</cp:lastModifiedBy>
  <cp:revision>60</cp:revision>
  <dcterms:created xsi:type="dcterms:W3CDTF">2016-07-18T14:13:16Z</dcterms:created>
  <dcterms:modified xsi:type="dcterms:W3CDTF">2017-07-13T00:56:03Z</dcterms:modified>
</cp:coreProperties>
</file>