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keeganlee.m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个人简介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406400" y="2743200"/>
            <a:ext cx="12192000" cy="5470672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4000">
                <a:solidFill>
                  <a:srgbClr val="FFFFFF"/>
                </a:solidFill>
              </a:defRPr>
            </a:pPr>
            <a:r>
              <a:t>李纪钢，花名：Keegan小钢</a:t>
            </a:r>
          </a:p>
          <a:p>
            <a:pPr marL="444499" indent="-444499">
              <a:defRPr sz="4000"/>
            </a:pPr>
            <a:r>
              <a:rPr>
                <a:solidFill>
                  <a:srgbClr val="FFFFFF"/>
                </a:solidFill>
              </a:rPr>
              <a:t>博客：</a:t>
            </a:r>
            <a:r>
              <a:rPr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http://keeganlee.me</a:t>
            </a:r>
          </a:p>
          <a:p>
            <a:pPr marL="444499" indent="-444499">
              <a:defRPr sz="4000">
                <a:solidFill>
                  <a:srgbClr val="FFFFFF"/>
                </a:solidFill>
              </a:defRPr>
            </a:pPr>
            <a:r>
              <a:t>公众号：keeganlee_me(Keegan小钢)</a:t>
            </a:r>
          </a:p>
          <a:p>
            <a:pPr marL="444499" indent="-444499">
              <a:defRPr sz="4000">
                <a:solidFill>
                  <a:srgbClr val="FFFFFF"/>
                </a:solidFill>
              </a:defRPr>
            </a:pPr>
            <a:r>
              <a:t>公司：百倍科技，任前端主管，同时任一款新产品的技术负责人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不实用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一次性密码本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无法判断哪个才是正确的明文</a:t>
            </a:r>
          </a:p>
          <a:p>
            <a:pPr/>
            <a:r>
              <a:t>每一次通信都需要使用不同的密钥</a:t>
            </a:r>
          </a:p>
          <a:p>
            <a:pPr/>
            <a:r>
              <a:t>密钥的配送、保存、同步也比较麻烦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机密性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对称密码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加密和解密使用同一个密钥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算法：DES、3DES、AES、RC5、Blowfish等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分组密码，即以分组为单位进行处理的密码算法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分组模式：ECB、CBC、CFB、OFB、CTR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初始化向量IV：与分组长度一致，加解密一致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填充方式：NoPadding、ZerosPadding、PKSC7Padding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存在密钥配送问题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机密性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公钥密码（非对称密码）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加密用公钥，解密用私钥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主要基于数学上困难的问题来保证机密性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算法：RSA、ElGamal、Rabin等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RSA加密：Cipher = Plaintext^E mod N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RSA解密：Plaintext = Cipher^D mod N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公钥密码处理速度远远低于对称密码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难以抵御中间人攻击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机密性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混合密码系统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对称密码和公钥密码相结合</a:t>
            </a:r>
          </a:p>
          <a:p>
            <a:pPr/>
            <a:r>
              <a:t>用对称密码来加密消息</a:t>
            </a:r>
          </a:p>
          <a:p>
            <a:pPr/>
            <a:r>
              <a:t>用公钥密码来加密对称密码的密钥</a:t>
            </a:r>
          </a:p>
          <a:p>
            <a:pPr/>
            <a:r>
              <a:t>对称密码的密钥是临时生成的会话密钥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混合密码系统的加密过程</a:t>
            </a:r>
          </a:p>
        </p:txBody>
      </p:sp>
      <p:pic>
        <p:nvPicPr>
          <p:cNvPr id="21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8000" y="1072183"/>
            <a:ext cx="6288800" cy="8501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混合密码系统的解密过程</a:t>
            </a:r>
          </a:p>
        </p:txBody>
      </p:sp>
      <p:pic>
        <p:nvPicPr>
          <p:cNvPr id="22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4715" y="1072183"/>
            <a:ext cx="7875370" cy="854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完整性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单向散列函数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406400" y="2743200"/>
            <a:ext cx="12192000" cy="6645959"/>
          </a:xfrm>
          <a:prstGeom prst="rect">
            <a:avLst/>
          </a:prstGeom>
        </p:spPr>
        <p:txBody>
          <a:bodyPr/>
          <a:lstStyle/>
          <a:p>
            <a:pPr/>
            <a:r>
              <a:t>MD4、MD5、SHA-1、SHA-256、SHA-384、SHA-512、SHA-3等等</a:t>
            </a:r>
          </a:p>
          <a:p>
            <a:pPr/>
            <a:r>
              <a:t>输入称为消息(message)，输出称为散列值(hash value)</a:t>
            </a:r>
          </a:p>
          <a:p>
            <a:pPr/>
            <a:r>
              <a:t>根据任意长度的消息计算出固定长度的散列值</a:t>
            </a:r>
          </a:p>
          <a:p>
            <a:pPr/>
            <a:r>
              <a:t>能够快速计算出散列值</a:t>
            </a:r>
          </a:p>
          <a:p>
            <a:pPr/>
            <a:r>
              <a:t>具备单向性</a:t>
            </a:r>
          </a:p>
          <a:p>
            <a:pPr/>
            <a:r>
              <a:t>消息不同散列值也不同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完整性</a:t>
            </a:r>
          </a:p>
        </p:txBody>
      </p:sp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单向散列函数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06400" y="2743200"/>
            <a:ext cx="12192000" cy="6645959"/>
          </a:xfrm>
          <a:prstGeom prst="rect">
            <a:avLst/>
          </a:prstGeom>
        </p:spPr>
        <p:txBody>
          <a:bodyPr/>
          <a:lstStyle/>
          <a:p>
            <a:pPr/>
            <a:r>
              <a:t>因为消息很长，散列值很短，就会存在不同消息产生相同散列值的情况，这种情况称为碰撞(collision)</a:t>
            </a:r>
          </a:p>
          <a:p>
            <a:pPr/>
            <a:r>
              <a:t>要避免被人为地发现碰撞，难以发现碰撞的性质称为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抗碰撞性</a:t>
            </a:r>
          </a:p>
          <a:p>
            <a:pPr/>
            <a:r>
              <a:t>弱抗碰撞性：要找到和给定的消息具有相同散列值的另外一条消息是非常困难的（暴力破解）</a:t>
            </a:r>
          </a:p>
          <a:p>
            <a:pPr/>
            <a:r>
              <a:t>强抗碰撞性：要找到散列值相同的两条不同的消息是非常困难的（生日攻击）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SHA-1</a:t>
            </a:r>
          </a:p>
        </p:txBody>
      </p:sp>
      <p:pic>
        <p:nvPicPr>
          <p:cNvPr id="23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054" y="1072183"/>
            <a:ext cx="10064692" cy="8568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完整性&amp;认证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消息认证码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消息认证码</a:t>
            </a:r>
            <a:r>
              <a:t>(message authentication code)是一种确认完整性并进行认证的技术，简称为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MAC</a:t>
            </a:r>
          </a:p>
          <a:p>
            <a:pPr/>
            <a:r>
              <a:t>输入包括消息和共享密钥，输出固定长度的数据，称为MAC值</a:t>
            </a:r>
          </a:p>
          <a:p>
            <a:pPr/>
            <a:r>
              <a:t>比单向散列函数多了一个共享密钥</a:t>
            </a:r>
          </a:p>
          <a:p>
            <a:pPr/>
            <a:r>
              <a:t>普遍的实现算法：HMAC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7990"/>
            </a:lvl1pPr>
          </a:lstStyle>
          <a:p>
            <a:pPr/>
            <a:r>
              <a:t>聊聊Android安全那点事</a:t>
            </a:r>
          </a:p>
        </p:txBody>
      </p:sp>
      <p:sp>
        <p:nvSpPr>
          <p:cNvPr id="170" name="Shape 17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提高安全认知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HMAC</a:t>
            </a:r>
          </a:p>
        </p:txBody>
      </p:sp>
      <p:pic>
        <p:nvPicPr>
          <p:cNvPr id="2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630" y="1072183"/>
            <a:ext cx="7601540" cy="8532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对消息认证码的攻击</a:t>
            </a:r>
          </a:p>
        </p:txBody>
      </p:sp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重放攻击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递增序号：需要记录最后一条消息的序号</a:t>
            </a:r>
          </a:p>
          <a:p>
            <a:pPr/>
            <a:r>
              <a:t>时间戳：发送者与接收者的时钟必须一致，而且考虑到通信的延迟，必须在时间的判断上留下缓冲，于是多多少少还是会存在可以进行重放攻击的空间</a:t>
            </a:r>
          </a:p>
          <a:p>
            <a:pPr/>
            <a:r>
              <a:t>nonce：接收者先向发送者发送一个一次性的随机数(nonce)，发送者在消息中包含这个 nonce 并计算 MAC 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完整性&amp;认证&amp;不可否认性</a:t>
            </a:r>
          </a:p>
        </p:txBody>
      </p:sp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数字签名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用私钥加密(生成签名)，用公钥解密(验证签名)</a:t>
            </a:r>
          </a:p>
          <a:p>
            <a:pPr/>
            <a:r>
              <a:t>直接对消息签名（因为公钥密码算法非常慢，所以不实用）</a:t>
            </a:r>
          </a:p>
          <a:p>
            <a:pPr/>
            <a:r>
              <a:t>对消息的散列值签名</a:t>
            </a:r>
          </a:p>
          <a:p>
            <a:pPr/>
            <a:r>
              <a:t>实现：单向散列函数+公钥密码</a:t>
            </a:r>
          </a:p>
          <a:p>
            <a:pPr/>
            <a:r>
              <a:t>存在中间人攻击风险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对消息的散列值签名</a:t>
            </a:r>
          </a:p>
        </p:txBody>
      </p:sp>
      <p:pic>
        <p:nvPicPr>
          <p:cNvPr id="25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224" y="1072183"/>
            <a:ext cx="9290352" cy="8579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验证公钥合法性问题</a:t>
            </a:r>
          </a:p>
        </p:txBody>
      </p:sp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公钥证书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证书一般包含：主体公钥值、主体标识符信息、证书有效期、颁发者标识符信息、颁发者的数字签名</a:t>
            </a:r>
          </a:p>
          <a:p>
            <a:pPr/>
            <a:r>
              <a:t>权威机构证书&amp;自签名证书</a:t>
            </a:r>
          </a:p>
          <a:p>
            <a:pPr/>
            <a:r>
              <a:t>证书标准：X.509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证书示例</a:t>
            </a:r>
          </a:p>
        </p:txBody>
      </p:sp>
      <p:pic>
        <p:nvPicPr>
          <p:cNvPr id="2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278" y="0"/>
            <a:ext cx="774024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安全协议</a:t>
            </a:r>
          </a:p>
        </p:txBody>
      </p:sp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SSL/TLS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126251" y="2882900"/>
            <a:ext cx="12192001" cy="6108700"/>
          </a:xfrm>
          <a:prstGeom prst="rect">
            <a:avLst/>
          </a:prstGeom>
        </p:spPr>
        <p:txBody>
          <a:bodyPr/>
          <a:lstStyle/>
          <a:p>
            <a:pPr/>
            <a:r>
              <a:t>握手：确定版本号、密码套件、压缩方式，完成证书校验，生成共享密钥</a:t>
            </a:r>
          </a:p>
          <a:p>
            <a:pPr/>
            <a:r>
              <a:t>应用：HTTP、WebSocket、SMTP、POP3</a:t>
            </a:r>
          </a:p>
          <a:p>
            <a:pPr/>
            <a:r>
              <a:t>实现：OpenSSL、JSSE、Bouncy Castle、NSS、SChannel</a:t>
            </a:r>
          </a:p>
          <a:p>
            <a:pPr/>
            <a:r>
              <a:t>漏洞：Heartbleed、POODLE、FREAK、GoToFail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TLS处理过程</a:t>
            </a:r>
          </a:p>
        </p:txBody>
      </p:sp>
      <p:pic>
        <p:nvPicPr>
          <p:cNvPr id="26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328" y="1072183"/>
            <a:ext cx="11032144" cy="8230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代码安全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完整性校验：检查classex.dex、apk的完整性，最好将哈希值存到服务器</a:t>
            </a:r>
          </a:p>
          <a:p>
            <a:pPr/>
            <a:r>
              <a:t>防逆向分析：代码混淆、加壳保护</a:t>
            </a:r>
          </a:p>
          <a:p>
            <a:pPr/>
            <a:r>
              <a:t>防进程注入：防止ptrace进行so注入，并hook任意函数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安全现状</a:t>
            </a:r>
          </a:p>
        </p:txBody>
      </p:sp>
      <p:sp>
        <p:nvSpPr>
          <p:cNvPr id="173" name="Shape 173"/>
          <p:cNvSpPr/>
          <p:nvPr>
            <p:ph type="title"/>
          </p:nvPr>
        </p:nvSpPr>
        <p:spPr>
          <a:xfrm>
            <a:off x="406400" y="1072183"/>
            <a:ext cx="12192000" cy="723901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App安全风险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406400" y="1862144"/>
            <a:ext cx="12192000" cy="7837345"/>
          </a:xfrm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2200"/>
              </a:spcBef>
              <a:defRPr sz="2788"/>
            </a:pPr>
            <a:r>
              <a:t>通信数据明文发送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通信数据可解密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敏感数据本地可破解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调试信息泄露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敏感信息泄露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密码学误用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功能泄露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可二次打包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可调试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代码可逆向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apk完整性校验示例代码</a:t>
            </a:r>
          </a:p>
        </p:txBody>
      </p:sp>
      <p:pic>
        <p:nvPicPr>
          <p:cNvPr id="2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950" y="1072183"/>
            <a:ext cx="6946900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传输安全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加密传输</a:t>
            </a:r>
          </a:p>
        </p:txBody>
      </p:sp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HTTPS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 = HTTP + SSL/TLS</a:t>
            </a:r>
          </a:p>
          <a:p>
            <a:pPr/>
            <a:r>
              <a:t>苹果已宣布从2017年起所有iOS应用将强制使用HTTPS</a:t>
            </a:r>
          </a:p>
          <a:p>
            <a:pPr/>
            <a:r>
              <a:t>HTTP/2.0也只支持HTTPS</a:t>
            </a:r>
          </a:p>
          <a:p>
            <a:pPr/>
            <a:r>
              <a:t>防止中间人攻击：SSL Pinning</a:t>
            </a:r>
          </a:p>
          <a:p>
            <a:pPr/>
            <a:r>
              <a:t>防止降级攻击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客户端认证</a:t>
            </a:r>
          </a:p>
        </p:txBody>
      </p:sp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URL签名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1. 将所有参数按参数名进行升序排序；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2. 将排序后的参数名和值拼接成字符串stringParams，格式：key1value1key2value2…；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3. 在上一步的字符串前面拼接上请求URI的Endpoint，字符串后面拼接上AppSecret，即：stringURI + stringParams + AppSecret；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4. 使用AppSecret为密钥，对上一步的结果字符串使用HMAC算法计算MAC值，这个MAC值就是签名。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</a:t>
            </a:r>
          </a:p>
        </p:txBody>
      </p:sp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URL签名示例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406400" y="2743200"/>
            <a:ext cx="12192000" cy="6609674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http://api.domain.com/users/123?appKey=qwer&amp;token=asfe&amp;timestamp=23456789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appSecret：nmefj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参数排序：appKey、timestamp、token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参数拼接：appKeyqwertimestamp23456789tokenasfe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URL拼接：users/123appKeyqwertimestamp23456789tokenasfenmefj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计算MAC值：reRwV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http://api.domain.com/users/123?appKey=qwer&amp;token=asfe&amp;timestamp=23456789&amp;sign=reRwV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存储安全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存储方式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SharedPreferences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Internal Storage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External Storage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SQLite Databases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keystore/keychain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硬编码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so文件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存储安全标准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敏感数据不能存放在外部存储器卡上，无论是否加密</a:t>
            </a:r>
          </a:p>
          <a:p>
            <a:pPr/>
            <a:r>
              <a:t>私有目录数据正确设置权限</a:t>
            </a:r>
          </a:p>
          <a:p>
            <a:pPr/>
            <a:r>
              <a:t>敏感数据不能以明文存储在私有目录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15810"/>
            </a:lvl1pPr>
          </a:lstStyle>
          <a:p>
            <a:pPr/>
            <a:r>
              <a:t>敏感数据安全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敏感数据</a:t>
            </a:r>
          </a:p>
        </p:txBody>
      </p:sp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密码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不要在客户端本地保存</a:t>
            </a:r>
          </a:p>
          <a:p>
            <a:pPr/>
            <a:r>
              <a:t>网络传输需加密：MD5、加盐MD5、HMAC、AES、RSA</a:t>
            </a:r>
          </a:p>
          <a:p>
            <a:pPr/>
            <a:r>
              <a:t>数据库保存：加盐MD5，盐值和MD5分开保存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范围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Android安全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密码算法与协议安全性</a:t>
            </a:r>
          </a:p>
          <a:p>
            <a:pPr/>
            <a:r>
              <a:t>APP代码保护强度</a:t>
            </a:r>
          </a:p>
          <a:p>
            <a:pPr/>
            <a:r>
              <a:t>数据传输安全性</a:t>
            </a:r>
          </a:p>
          <a:p>
            <a:pPr/>
            <a:r>
              <a:t>数据存储安全性</a:t>
            </a:r>
          </a:p>
          <a:p>
            <a:pPr/>
            <a:r>
              <a:t>敏感数据保护水平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敏感数据</a:t>
            </a:r>
          </a:p>
        </p:txBody>
      </p:sp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密钥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保存到SharedPreferences</a:t>
            </a:r>
          </a:p>
          <a:p>
            <a:pPr/>
            <a:r>
              <a:t>硬编码到代码中</a:t>
            </a:r>
          </a:p>
          <a:p>
            <a:pPr/>
            <a:r>
              <a:t>加密保存到配置文件中</a:t>
            </a:r>
          </a:p>
          <a:p>
            <a:pPr/>
            <a:r>
              <a:t>NDK开发，放在so文件，加解密操作都在so文件，并添加签名验证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用户鉴权</a:t>
            </a:r>
          </a:p>
        </p:txBody>
      </p:sp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TOKEN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用户登录成功后返回TOKEN，一般有两个：accessToken和refreshToken</a:t>
            </a:r>
          </a:p>
          <a:p>
            <a:pPr/>
            <a:r>
              <a:t>TOKEN需设置有效期，accessToken有效期不能太长，最好不超过一周，refreshToken可以长一点</a:t>
            </a:r>
          </a:p>
          <a:p>
            <a:pPr/>
            <a:r>
              <a:t>accessToken过期后，通过refreshToken更新accessToken</a:t>
            </a:r>
          </a:p>
          <a:p>
            <a:pPr/>
            <a:r>
              <a:t>refreshToken过期后，则需要用户重新登录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密码技术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密码技术的目的就是为了解决信息安全问题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信息安全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机密性：为了防止信息被窃听</a:t>
            </a:r>
          </a:p>
          <a:p>
            <a:pPr/>
            <a:r>
              <a:t>完整性：为了防止信息被篡改</a:t>
            </a:r>
          </a:p>
          <a:p>
            <a:pPr/>
            <a:r>
              <a:t>认证：为了防止攻击者伪装成真正的发送者</a:t>
            </a:r>
          </a:p>
          <a:p>
            <a:pPr/>
            <a:r>
              <a:t>不可否认性：为了防止发送者事后否认自己没有做过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信息安全与密码技术之间的关系</a:t>
            </a:r>
          </a:p>
        </p:txBody>
      </p:sp>
      <p:pic>
        <p:nvPicPr>
          <p:cNvPr id="18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243810"/>
            <a:ext cx="11176000" cy="827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无法破译的密码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一次性密码本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密钥的长度与明文等长</a:t>
            </a:r>
          </a:p>
          <a:p>
            <a:pPr/>
            <a:r>
              <a:t>加密：明文与密钥进行异或运算，生成密文</a:t>
            </a:r>
          </a:p>
          <a:p>
            <a:pPr/>
            <a:r>
              <a:t>解密：密文与密钥进行异或运算，即是明文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一次性密码本示例</a:t>
            </a:r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37261"/>
            <a:ext cx="13004801" cy="51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180218"/>
            <a:ext cx="13004801" cy="112776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密钥</a:t>
            </a:r>
          </a:p>
        </p:txBody>
      </p:sp>
      <p:sp>
        <p:nvSpPr>
          <p:cNvPr id="197" name="Shape 197"/>
          <p:cNvSpPr/>
          <p:nvPr/>
        </p:nvSpPr>
        <p:spPr>
          <a:xfrm>
            <a:off x="406400" y="3346006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38835">
              <a:lnSpc>
                <a:spcPct val="80000"/>
              </a:lnSpc>
              <a:spcBef>
                <a:spcPts val="1600"/>
              </a:spcBef>
              <a:defRPr b="1" cap="all" sz="348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加密</a:t>
            </a:r>
          </a:p>
        </p:txBody>
      </p:sp>
      <p:sp>
        <p:nvSpPr>
          <p:cNvPr id="198" name="Shape 198"/>
          <p:cNvSpPr/>
          <p:nvPr/>
        </p:nvSpPr>
        <p:spPr>
          <a:xfrm>
            <a:off x="406400" y="5765296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38835">
              <a:lnSpc>
                <a:spcPct val="80000"/>
              </a:lnSpc>
              <a:spcBef>
                <a:spcPts val="1600"/>
              </a:spcBef>
              <a:defRPr b="1" cap="all" sz="348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解密</a:t>
            </a:r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6946513"/>
            <a:ext cx="13004801" cy="1569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