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258" r:id="rId4"/>
    <p:sldId id="261" r:id="rId5"/>
    <p:sldId id="264" r:id="rId6"/>
    <p:sldId id="262" r:id="rId7"/>
    <p:sldId id="274" r:id="rId8"/>
    <p:sldId id="277" r:id="rId9"/>
    <p:sldId id="278" r:id="rId10"/>
    <p:sldId id="275" r:id="rId11"/>
    <p:sldId id="265" r:id="rId12"/>
    <p:sldId id="263" r:id="rId13"/>
    <p:sldId id="279" r:id="rId14"/>
    <p:sldId id="280" r:id="rId15"/>
    <p:sldId id="286" r:id="rId16"/>
    <p:sldId id="272" r:id="rId17"/>
    <p:sldId id="271" r:id="rId18"/>
    <p:sldId id="273" r:id="rId19"/>
    <p:sldId id="266" r:id="rId20"/>
    <p:sldId id="269" r:id="rId21"/>
    <p:sldId id="296" r:id="rId22"/>
    <p:sldId id="297" r:id="rId23"/>
    <p:sldId id="298" r:id="rId24"/>
    <p:sldId id="299" r:id="rId25"/>
    <p:sldId id="301" r:id="rId26"/>
    <p:sldId id="300" r:id="rId27"/>
    <p:sldId id="267" r:id="rId28"/>
    <p:sldId id="295" r:id="rId29"/>
    <p:sldId id="283" r:id="rId30"/>
    <p:sldId id="285" r:id="rId31"/>
    <p:sldId id="289" r:id="rId32"/>
    <p:sldId id="288" r:id="rId33"/>
    <p:sldId id="284" r:id="rId34"/>
    <p:sldId id="291" r:id="rId35"/>
    <p:sldId id="292" r:id="rId36"/>
    <p:sldId id="294" r:id="rId37"/>
    <p:sldId id="302" r:id="rId38"/>
    <p:sldId id="290" r:id="rId39"/>
    <p:sldId id="268" r:id="rId40"/>
    <p:sldId id="281" r:id="rId41"/>
    <p:sldId id="260" r:id="rId42"/>
    <p:sldId id="25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33B8-35ED-4263-8BCA-D76D5338AA6D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83EBF-CF49-499E-B592-65DAE98AC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7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93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5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81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8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98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5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9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25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49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74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5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50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98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5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52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3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84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8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33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8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65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01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18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50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71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18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289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1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0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60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9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27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9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4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2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3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5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3EBF-CF49-499E-B592-65DAE98AC1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8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3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6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6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4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5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6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4CDF-7F67-477A-86B4-E8FE570AF1FF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0DD5-DF14-4A89-8E1F-1CAA86A27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github.com/square/leakcanary" TargetMode="Externa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.cn/RfUC2ft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.cn/RfU7I8N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olblackppt.com/wp-content/uploads/2013/08/Droid-android-background-black-texture-wallpaper-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0" y="94672"/>
            <a:ext cx="10584873" cy="6615546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2580408" y="1228437"/>
            <a:ext cx="7400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Android</a:t>
            </a:r>
            <a:r>
              <a:rPr lang="zh-CN" altLang="en-US" sz="4000" b="1" dirty="0">
                <a:solidFill>
                  <a:schemeClr val="bg1"/>
                </a:solidFill>
              </a:rPr>
              <a:t>应用程序内存管理优化</a:t>
            </a:r>
          </a:p>
        </p:txBody>
      </p:sp>
    </p:spTree>
    <p:extLst>
      <p:ext uri="{BB962C8B-B14F-4D97-AF65-F5344CB8AC3E}">
        <p14:creationId xmlns:p14="http://schemas.microsoft.com/office/powerpoint/2010/main" val="3071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GC</a:t>
            </a:r>
            <a:r>
              <a:rPr lang="zh-CN" altLang="en-US" sz="2800" b="1" dirty="0">
                <a:solidFill>
                  <a:schemeClr val="bg1"/>
                </a:solidFill>
              </a:rPr>
              <a:t>事件（</a:t>
            </a:r>
            <a:r>
              <a:rPr lang="en-US" altLang="zh-CN" sz="2800" b="1" dirty="0" err="1">
                <a:solidFill>
                  <a:schemeClr val="bg1"/>
                </a:solidFill>
              </a:rPr>
              <a:t>Dalvik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42571" y="4637770"/>
            <a:ext cx="897467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GC_FOR_ALLOC</a:t>
            </a:r>
            <a:r>
              <a:rPr lang="zh-CN" altLang="en-US" sz="2400" dirty="0">
                <a:solidFill>
                  <a:schemeClr val="bg1"/>
                </a:solidFill>
              </a:rPr>
              <a:t>：以同步的方式进行，对帧率的影响最为明显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71" y="1698101"/>
            <a:ext cx="8420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3647" y="1298118"/>
            <a:ext cx="4802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内存优化的重要性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内存管理机制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进程回收机制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内存问题的定位与解决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常见问题和优化方案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总结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6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进程优先级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8236" y="1735914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前台进程（</a:t>
            </a:r>
            <a:r>
              <a:rPr lang="en-US" altLang="zh-CN" sz="2400" dirty="0">
                <a:solidFill>
                  <a:schemeClr val="bg1"/>
                </a:solidFill>
              </a:rPr>
              <a:t>Foreground Process 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8236" y="2915980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服务进程（</a:t>
            </a:r>
            <a:r>
              <a:rPr lang="en-US" altLang="zh-CN" sz="2400" dirty="0">
                <a:solidFill>
                  <a:schemeClr val="bg1"/>
                </a:solidFill>
              </a:rPr>
              <a:t>Service Process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8236" y="2325947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可见进程（</a:t>
            </a:r>
            <a:r>
              <a:rPr lang="en-US" altLang="zh-CN" sz="2400" dirty="0">
                <a:solidFill>
                  <a:schemeClr val="bg1"/>
                </a:solidFill>
              </a:rPr>
              <a:t>Visible Process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8236" y="3562311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后台进程（</a:t>
            </a:r>
            <a:r>
              <a:rPr lang="en-US" altLang="zh-CN" sz="2400" dirty="0">
                <a:solidFill>
                  <a:schemeClr val="bg1"/>
                </a:solidFill>
              </a:rPr>
              <a:t>Background Process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8236" y="4152344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空进程（</a:t>
            </a:r>
            <a:r>
              <a:rPr lang="en-US" altLang="zh-CN" sz="2400" dirty="0">
                <a:solidFill>
                  <a:schemeClr val="bg1"/>
                </a:solidFill>
              </a:rPr>
              <a:t>Empty Process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进程优先级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865" y="965045"/>
            <a:ext cx="7154657" cy="56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2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进程优先级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865" y="781156"/>
            <a:ext cx="6955084" cy="57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3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进程优先级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15172" y="2259696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ActivityManager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5172" y="3426443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ActivityManagerService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15172" y="2836410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ProcessList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2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468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Low Memory Killer</a:t>
            </a:r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LMK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7992" y="1904590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前台进程（</a:t>
            </a:r>
            <a:r>
              <a:rPr lang="en-US" altLang="zh-CN" sz="2400" dirty="0">
                <a:solidFill>
                  <a:schemeClr val="bg1"/>
                </a:solidFill>
              </a:rPr>
              <a:t>Foreground Process 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7992" y="3084656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服务进程（</a:t>
            </a:r>
            <a:r>
              <a:rPr lang="en-US" altLang="zh-CN" sz="2400" dirty="0">
                <a:solidFill>
                  <a:schemeClr val="bg1"/>
                </a:solidFill>
              </a:rPr>
              <a:t>Service Process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7992" y="2494623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可见进程（</a:t>
            </a:r>
            <a:r>
              <a:rPr lang="en-US" altLang="zh-CN" sz="2400" dirty="0">
                <a:solidFill>
                  <a:schemeClr val="bg1"/>
                </a:solidFill>
              </a:rPr>
              <a:t>Visible Process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17992" y="3730987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后台进程（</a:t>
            </a:r>
            <a:r>
              <a:rPr lang="en-US" altLang="zh-CN" sz="2400" dirty="0">
                <a:solidFill>
                  <a:schemeClr val="bg1"/>
                </a:solidFill>
              </a:rPr>
              <a:t>Background Process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7992" y="4321020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空进程（</a:t>
            </a:r>
            <a:r>
              <a:rPr lang="en-US" altLang="zh-CN" sz="2400" dirty="0">
                <a:solidFill>
                  <a:schemeClr val="bg1"/>
                </a:solidFill>
              </a:rPr>
              <a:t>Empty Process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11" y="935870"/>
            <a:ext cx="4802106" cy="57216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17992" y="6288197"/>
            <a:ext cx="276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备注：图片来自腾讯</a:t>
            </a:r>
            <a:r>
              <a:rPr lang="en-US" altLang="zh-CN" sz="1200" dirty="0" err="1">
                <a:solidFill>
                  <a:schemeClr val="bg1"/>
                </a:solidFill>
              </a:rPr>
              <a:t>Bugly</a:t>
            </a:r>
            <a:r>
              <a:rPr lang="zh-CN" altLang="en-US" sz="1200" dirty="0">
                <a:solidFill>
                  <a:schemeClr val="bg1"/>
                </a:solidFill>
              </a:rPr>
              <a:t>的童鞋整理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468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Low Memory Killer</a:t>
            </a:r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LMK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89" y="964018"/>
            <a:ext cx="4802106" cy="57216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77530" y="2125477"/>
            <a:ext cx="596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oom_adj</a:t>
            </a:r>
            <a:r>
              <a:rPr lang="zh-CN" altLang="en-US" sz="2400" dirty="0">
                <a:solidFill>
                  <a:schemeClr val="bg1"/>
                </a:solidFill>
              </a:rPr>
              <a:t>的值越高，优先级越低，越容易在被系统回收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75184" y="6316345"/>
            <a:ext cx="276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备注：图片来自腾讯</a:t>
            </a:r>
            <a:r>
              <a:rPr lang="en-US" altLang="zh-CN" sz="1200" dirty="0" err="1">
                <a:solidFill>
                  <a:schemeClr val="bg1"/>
                </a:solidFill>
              </a:rPr>
              <a:t>Bugly</a:t>
            </a:r>
            <a:r>
              <a:rPr lang="zh-CN" altLang="en-US" sz="1200" dirty="0">
                <a:solidFill>
                  <a:schemeClr val="bg1"/>
                </a:solidFill>
              </a:rPr>
              <a:t>的童鞋整理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7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2297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查看</a:t>
            </a:r>
            <a:r>
              <a:rPr lang="en-US" altLang="zh-CN" sz="2800" b="1" dirty="0" err="1">
                <a:solidFill>
                  <a:schemeClr val="bg1"/>
                </a:solidFill>
              </a:rPr>
              <a:t>oom_adj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4475" y="32443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36" y="1839894"/>
            <a:ext cx="5629275" cy="733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4736" y="1249861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获取进程的</a:t>
            </a:r>
            <a:r>
              <a:rPr lang="en-US" altLang="zh-CN" sz="2400" dirty="0">
                <a:solidFill>
                  <a:schemeClr val="bg1"/>
                </a:solidFill>
              </a:rPr>
              <a:t>PID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4736" y="2613810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打印进程的</a:t>
            </a:r>
            <a:r>
              <a:rPr lang="en-US" altLang="zh-CN" sz="2400" dirty="0" err="1">
                <a:solidFill>
                  <a:schemeClr val="bg1"/>
                </a:solidFill>
              </a:rPr>
              <a:t>oom_adj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36" y="3337361"/>
            <a:ext cx="3209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3647" y="1298118"/>
            <a:ext cx="4802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内存优化的重要性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内存管理机制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进程回收机制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内存问题的定位与解决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常见问题和优化方案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总结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5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7017" y="2579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关于我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8901" y="1388562"/>
            <a:ext cx="665118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纪喜才（</a:t>
            </a:r>
            <a:r>
              <a:rPr lang="en-US" altLang="zh-CN" sz="2000" dirty="0">
                <a:solidFill>
                  <a:schemeClr val="bg1"/>
                </a:solidFill>
              </a:rPr>
              <a:t> ID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 err="1">
                <a:solidFill>
                  <a:schemeClr val="bg1"/>
                </a:solidFill>
              </a:rPr>
              <a:t>D_clock</a:t>
            </a:r>
            <a:r>
              <a:rPr lang="zh-CN" altLang="en-US" sz="2000" dirty="0">
                <a:solidFill>
                  <a:schemeClr val="bg1"/>
                </a:solidFill>
              </a:rPr>
              <a:t>爱吃葱花）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目前就职于欢聚时代从事</a:t>
            </a:r>
            <a:r>
              <a:rPr lang="en-US" altLang="zh-CN" sz="2000" dirty="0">
                <a:solidFill>
                  <a:schemeClr val="bg1"/>
                </a:solidFill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</a:rPr>
              <a:t>开发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</a:rPr>
              <a:t>DiyCode</a:t>
            </a:r>
            <a:r>
              <a:rPr lang="zh-CN" altLang="en-US" sz="2000" dirty="0">
                <a:solidFill>
                  <a:schemeClr val="bg1"/>
                </a:solidFill>
              </a:rPr>
              <a:t>社区发起人之一（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http://www.diycode.cc/ 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简书推荐作者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优雅的程序员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</a:rPr>
              <a:t>GitHub</a:t>
            </a:r>
            <a:r>
              <a:rPr lang="zh-CN" altLang="en-US" sz="2000" b="1" dirty="0">
                <a:solidFill>
                  <a:srgbClr val="C00000"/>
                </a:solidFill>
              </a:rPr>
              <a:t>小伙伴</a:t>
            </a:r>
            <a:r>
              <a:rPr lang="zh-CN" altLang="en-US" sz="2000" dirty="0">
                <a:solidFill>
                  <a:schemeClr val="bg1"/>
                </a:solidFill>
              </a:rPr>
              <a:t>公众号运营成员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54" y="3872346"/>
            <a:ext cx="2200563" cy="2200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72347"/>
            <a:ext cx="2195656" cy="21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26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Dump</a:t>
            </a:r>
            <a:r>
              <a:rPr lang="zh-CN" altLang="en-US" sz="2800" b="1" dirty="0">
                <a:solidFill>
                  <a:schemeClr val="bg1"/>
                </a:solidFill>
              </a:rPr>
              <a:t>命令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2436" y="939044"/>
            <a:ext cx="1068085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Dump</a:t>
            </a:r>
            <a:r>
              <a:rPr lang="zh-CN" altLang="en-US" sz="2400" dirty="0">
                <a:solidFill>
                  <a:schemeClr val="bg1"/>
                </a:solidFill>
              </a:rPr>
              <a:t>命令（</a:t>
            </a:r>
            <a:r>
              <a:rPr lang="en-US" altLang="zh-CN" sz="2400" dirty="0" err="1">
                <a:solidFill>
                  <a:schemeClr val="bg1"/>
                </a:solidFill>
              </a:rPr>
              <a:t>adb</a:t>
            </a:r>
            <a:r>
              <a:rPr lang="en-US" altLang="zh-CN" sz="2400" dirty="0">
                <a:solidFill>
                  <a:schemeClr val="bg1"/>
                </a:solidFill>
              </a:rPr>
              <a:t> shell </a:t>
            </a:r>
            <a:r>
              <a:rPr lang="en-US" altLang="zh-CN" sz="2400" dirty="0" err="1">
                <a:solidFill>
                  <a:schemeClr val="bg1"/>
                </a:solidFill>
              </a:rPr>
              <a:t>dumpsys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meminfo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packagename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1402"/>
          <a:stretch/>
        </p:blipFill>
        <p:spPr>
          <a:xfrm>
            <a:off x="1063180" y="1529076"/>
            <a:ext cx="6323041" cy="5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6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Android Studio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51" y="4279025"/>
            <a:ext cx="2857143" cy="20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1457" t="1200" b="2193"/>
          <a:stretch/>
        </p:blipFill>
        <p:spPr>
          <a:xfrm>
            <a:off x="3547615" y="674703"/>
            <a:ext cx="6003269" cy="60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7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Android Studio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6" y="922310"/>
            <a:ext cx="6152381" cy="15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16" y="2596797"/>
            <a:ext cx="7921841" cy="4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4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Android Studio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5344" b="4584"/>
          <a:stretch/>
        </p:blipFill>
        <p:spPr>
          <a:xfrm>
            <a:off x="110836" y="1033261"/>
            <a:ext cx="7878854" cy="16778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6" y="2787668"/>
            <a:ext cx="11677096" cy="3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2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MAT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8" y="4216663"/>
            <a:ext cx="6301990" cy="2406079"/>
          </a:xfrm>
          <a:prstGeom prst="rect">
            <a:avLst/>
          </a:prstGeom>
        </p:spPr>
      </p:pic>
      <p:pic>
        <p:nvPicPr>
          <p:cNvPr id="1028" name="Picture 4" descr="leakover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8" y="1159525"/>
            <a:ext cx="4276612" cy="28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58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Strict Mode</a:t>
            </a:r>
            <a:r>
              <a:rPr lang="zh-CN" altLang="en-US" sz="2800" b="1" dirty="0">
                <a:solidFill>
                  <a:schemeClr val="bg1"/>
                </a:solidFill>
              </a:rPr>
              <a:t>（严苛模式）</a:t>
            </a:r>
          </a:p>
        </p:txBody>
      </p:sp>
      <p:sp>
        <p:nvSpPr>
          <p:cNvPr id="8" name="矩形 7"/>
          <p:cNvSpPr/>
          <p:nvPr/>
        </p:nvSpPr>
        <p:spPr>
          <a:xfrm>
            <a:off x="985422" y="1309816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在开发版中加入</a:t>
            </a:r>
            <a:r>
              <a:rPr lang="en-US" altLang="zh-CN" dirty="0">
                <a:solidFill>
                  <a:schemeClr val="bg1"/>
                </a:solidFill>
              </a:rPr>
              <a:t>Strict Mode</a:t>
            </a:r>
            <a:r>
              <a:rPr lang="zh-CN" altLang="en-US" dirty="0">
                <a:solidFill>
                  <a:schemeClr val="bg1"/>
                </a:solidFill>
              </a:rPr>
              <a:t>的检测代码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22" y="1864086"/>
            <a:ext cx="10514286" cy="8571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85422" y="2906167"/>
            <a:ext cx="548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在手机开发者选项中开启严苛模式（</a:t>
            </a:r>
            <a:r>
              <a:rPr lang="en-US" altLang="zh-CN" dirty="0" err="1">
                <a:solidFill>
                  <a:schemeClr val="bg1"/>
                </a:solidFill>
              </a:rPr>
              <a:t>StrictMode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971" y="2831502"/>
            <a:ext cx="2418535" cy="40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9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</a:rPr>
              <a:t>LeakCanary</a:t>
            </a:r>
            <a:r>
              <a:rPr lang="zh-CN" altLang="en-US" sz="2800" b="1" dirty="0">
                <a:solidFill>
                  <a:schemeClr val="bg1"/>
                </a:solidFill>
              </a:rPr>
              <a:t>（大杀器）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creensh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50" y="3967635"/>
            <a:ext cx="5073865" cy="26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43806" y="1443437"/>
            <a:ext cx="893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Square</a:t>
            </a:r>
            <a:r>
              <a:rPr lang="zh-CN" altLang="en-US" sz="2400" dirty="0">
                <a:solidFill>
                  <a:schemeClr val="bg1"/>
                </a:solidFill>
              </a:rPr>
              <a:t>公司开源项目：</a:t>
            </a:r>
            <a:r>
              <a:rPr lang="en-US" altLang="zh-CN" sz="2400" dirty="0">
                <a:solidFill>
                  <a:schemeClr val="bg1"/>
                </a:solidFill>
                <a:hlinkClick r:id="rId5"/>
              </a:rPr>
              <a:t>https://github.com/square/leakcanary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几行代码，轻松帮你定位内存问题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" y="3275434"/>
            <a:ext cx="5844644" cy="33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3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3647" y="1298118"/>
            <a:ext cx="4802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内存优化的重要性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内存管理机制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进程回收机制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内存问题的定位与解决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常见问题和优化方案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总结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28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pic>
        <p:nvPicPr>
          <p:cNvPr id="2050" name="Picture 2" descr="http://img.blog.csdn.net/201511231442263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39" y="2539887"/>
            <a:ext cx="8346028" cy="295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82562" y="1266273"/>
            <a:ext cx="9846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使用合适的</a:t>
            </a:r>
            <a:r>
              <a:rPr lang="en-US" altLang="zh-CN" sz="2400" b="1" dirty="0">
                <a:solidFill>
                  <a:srgbClr val="C00000"/>
                </a:solidFill>
              </a:rPr>
              <a:t>Context</a:t>
            </a:r>
            <a:r>
              <a:rPr lang="zh-CN" altLang="en-US" sz="2400" b="1" dirty="0">
                <a:solidFill>
                  <a:srgbClr val="C00000"/>
                </a:solidFill>
              </a:rPr>
              <a:t>，一般注册第三方框架或者</a:t>
            </a:r>
            <a:r>
              <a:rPr lang="en-US" altLang="zh-CN" sz="2400" b="1" dirty="0">
                <a:solidFill>
                  <a:srgbClr val="C00000"/>
                </a:solidFill>
              </a:rPr>
              <a:t>SDK</a:t>
            </a:r>
            <a:r>
              <a:rPr lang="zh-CN" altLang="en-US" sz="2400" b="1" dirty="0">
                <a:solidFill>
                  <a:srgbClr val="C00000"/>
                </a:solidFill>
              </a:rPr>
              <a:t>时采用</a:t>
            </a:r>
            <a:r>
              <a:rPr lang="en-US" altLang="zh-CN" sz="2400" b="1" dirty="0">
                <a:solidFill>
                  <a:srgbClr val="C00000"/>
                </a:solidFill>
              </a:rPr>
              <a:t>Application</a:t>
            </a:r>
            <a:r>
              <a:rPr lang="zh-CN" altLang="en-US" sz="2400" b="1" dirty="0">
                <a:solidFill>
                  <a:srgbClr val="C00000"/>
                </a:solidFill>
              </a:rPr>
              <a:t>的</a:t>
            </a:r>
            <a:r>
              <a:rPr lang="en-US" altLang="zh-CN" sz="2400" b="1" dirty="0">
                <a:solidFill>
                  <a:srgbClr val="C00000"/>
                </a:solidFill>
              </a:rPr>
              <a:t>Context</a:t>
            </a:r>
            <a:r>
              <a:rPr lang="zh-CN" altLang="en-US" sz="2400" b="1" dirty="0">
                <a:solidFill>
                  <a:srgbClr val="C00000"/>
                </a:solidFill>
              </a:rPr>
              <a:t>，除非特地要求传</a:t>
            </a:r>
            <a:r>
              <a:rPr lang="en-US" altLang="zh-CN" sz="2400" b="1" dirty="0">
                <a:solidFill>
                  <a:srgbClr val="C00000"/>
                </a:solidFill>
              </a:rPr>
              <a:t>Activity</a:t>
            </a:r>
            <a:r>
              <a:rPr lang="zh-CN" altLang="en-US" sz="2400" b="1" dirty="0">
                <a:solidFill>
                  <a:srgbClr val="C00000"/>
                </a:solidFill>
              </a:rPr>
              <a:t>的</a:t>
            </a:r>
            <a:r>
              <a:rPr lang="en-US" altLang="zh-CN" sz="2400" b="1" dirty="0">
                <a:solidFill>
                  <a:srgbClr val="C00000"/>
                </a:solidFill>
              </a:rPr>
              <a:t>Context</a:t>
            </a:r>
            <a:r>
              <a:rPr lang="zh-CN" altLang="en-US" sz="2400" b="1" dirty="0">
                <a:solidFill>
                  <a:srgbClr val="C00000"/>
                </a:solidFill>
              </a:rPr>
              <a:t>。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9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2562" y="1266273"/>
            <a:ext cx="984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多进程应用需要避免</a:t>
            </a:r>
            <a:r>
              <a:rPr lang="en-US" altLang="zh-CN" sz="2400" b="1" dirty="0">
                <a:solidFill>
                  <a:srgbClr val="C00000"/>
                </a:solidFill>
              </a:rPr>
              <a:t>Application </a:t>
            </a:r>
            <a:r>
              <a:rPr lang="en-US" altLang="zh-CN" sz="2400" b="1" dirty="0" err="1">
                <a:solidFill>
                  <a:srgbClr val="C00000"/>
                </a:solidFill>
              </a:rPr>
              <a:t>onCreate</a:t>
            </a:r>
            <a:r>
              <a:rPr lang="zh-CN" altLang="en-US" sz="2400" b="1" dirty="0">
                <a:solidFill>
                  <a:srgbClr val="C00000"/>
                </a:solidFill>
              </a:rPr>
              <a:t>多次执行引起的</a:t>
            </a:r>
            <a:r>
              <a:rPr lang="zh-CN" altLang="en-US" sz="2400" b="1" dirty="0">
                <a:solidFill>
                  <a:srgbClr val="C00000"/>
                </a:solidFill>
              </a:rPr>
              <a:t>重复初始化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62" y="1969220"/>
            <a:ext cx="7543800" cy="1743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62" y="3825210"/>
            <a:ext cx="9866667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3647" y="1298118"/>
            <a:ext cx="4802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内存优化的重要性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内存管理机制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进程回收机制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内存问题的定位与解决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常见问题和优化方案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总结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62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2561" y="1266273"/>
            <a:ext cx="1068085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图片资源放对位置（优先考虑主流设备，优先考虑用户分布多的设备）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81" y="1912604"/>
            <a:ext cx="2657475" cy="3848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41183" y="2809417"/>
            <a:ext cx="6373706" cy="79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float </a:t>
            </a:r>
            <a:r>
              <a:rPr lang="en-US" altLang="zh-CN" sz="1600" dirty="0" err="1">
                <a:solidFill>
                  <a:schemeClr val="bg1"/>
                </a:solidFill>
              </a:rPr>
              <a:t>xdpi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getResources</a:t>
            </a:r>
            <a:r>
              <a:rPr lang="en-US" altLang="zh-CN" sz="1600" dirty="0">
                <a:solidFill>
                  <a:schemeClr val="bg1"/>
                </a:solidFill>
              </a:rPr>
              <a:t>().</a:t>
            </a:r>
            <a:r>
              <a:rPr lang="en-US" altLang="zh-CN" sz="1600" dirty="0" err="1">
                <a:solidFill>
                  <a:schemeClr val="bg1"/>
                </a:solidFill>
              </a:rPr>
              <a:t>getDisplayMetrics</a:t>
            </a:r>
            <a:r>
              <a:rPr lang="en-US" altLang="zh-CN" sz="1600" dirty="0">
                <a:solidFill>
                  <a:schemeClr val="bg1"/>
                </a:solidFill>
              </a:rPr>
              <a:t>().</a:t>
            </a:r>
            <a:r>
              <a:rPr lang="en-US" altLang="zh-CN" sz="1600" dirty="0" err="1">
                <a:solidFill>
                  <a:schemeClr val="bg1"/>
                </a:solidFill>
              </a:rPr>
              <a:t>xdpi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float </a:t>
            </a:r>
            <a:r>
              <a:rPr lang="en-US" altLang="zh-CN" sz="1600" dirty="0" err="1">
                <a:solidFill>
                  <a:schemeClr val="bg1"/>
                </a:solidFill>
              </a:rPr>
              <a:t>ydpi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getResources</a:t>
            </a:r>
            <a:r>
              <a:rPr lang="en-US" altLang="zh-CN" sz="1600" dirty="0">
                <a:solidFill>
                  <a:schemeClr val="bg1"/>
                </a:solidFill>
              </a:rPr>
              <a:t>().</a:t>
            </a:r>
            <a:r>
              <a:rPr lang="en-US" altLang="zh-CN" sz="1600" dirty="0" err="1">
                <a:solidFill>
                  <a:schemeClr val="bg1"/>
                </a:solidFill>
              </a:rPr>
              <a:t>getDisplayMetrics</a:t>
            </a:r>
            <a:r>
              <a:rPr lang="en-US" altLang="zh-CN" sz="1600" dirty="0">
                <a:solidFill>
                  <a:schemeClr val="bg1"/>
                </a:solidFill>
              </a:rPr>
              <a:t>().</a:t>
            </a:r>
            <a:r>
              <a:rPr lang="en-US" altLang="zh-CN" sz="1600" dirty="0" err="1">
                <a:solidFill>
                  <a:schemeClr val="bg1"/>
                </a:solidFill>
              </a:rPr>
              <a:t>ydpi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842" y="3741404"/>
            <a:ext cx="2743200" cy="20193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2562" y="6037703"/>
            <a:ext cx="7347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https://developer.android.com/guide/practices/screens_support.html</a:t>
            </a:r>
          </a:p>
        </p:txBody>
      </p:sp>
    </p:spTree>
    <p:extLst>
      <p:ext uri="{BB962C8B-B14F-4D97-AF65-F5344CB8AC3E}">
        <p14:creationId xmlns:p14="http://schemas.microsoft.com/office/powerpoint/2010/main" val="33739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6952" y="1995487"/>
            <a:ext cx="1068085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inSampleSize</a:t>
            </a:r>
            <a:r>
              <a:rPr lang="zh-CN" altLang="en-US" sz="2400" dirty="0">
                <a:solidFill>
                  <a:schemeClr val="bg1"/>
                </a:solidFill>
              </a:rPr>
              <a:t>（降低采样率）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6947" y="2559095"/>
            <a:ext cx="1068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BitmapRegionDecoder</a:t>
            </a:r>
            <a:r>
              <a:rPr lang="zh-CN" altLang="en-US" sz="2400" dirty="0">
                <a:solidFill>
                  <a:schemeClr val="bg1"/>
                </a:solidFill>
              </a:rPr>
              <a:t>（加载超级大图）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6947" y="3202379"/>
            <a:ext cx="1068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Matrix</a:t>
            </a:r>
            <a:r>
              <a:rPr lang="zh-CN" altLang="en-US" sz="2400" dirty="0">
                <a:solidFill>
                  <a:schemeClr val="bg1"/>
                </a:solidFill>
              </a:rPr>
              <a:t>（小图放大）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6945" y="3822745"/>
            <a:ext cx="1068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LruCache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LinkedHashMap</a:t>
            </a:r>
            <a:r>
              <a:rPr lang="zh-CN" altLang="en-US" sz="2400" dirty="0">
                <a:solidFill>
                  <a:schemeClr val="bg1"/>
                </a:solidFill>
              </a:rPr>
              <a:t>（缓存控制，避免</a:t>
            </a:r>
            <a:r>
              <a:rPr lang="en-US" altLang="zh-CN" sz="2400" dirty="0">
                <a:solidFill>
                  <a:schemeClr val="bg1"/>
                </a:solidFill>
              </a:rPr>
              <a:t>OOM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948" y="1405454"/>
            <a:ext cx="1068085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图片加载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945" y="5089443"/>
            <a:ext cx="1068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按需显示，优先缩略图，需要时再显示大图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优化加载图片的时机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6943" y="4438829"/>
            <a:ext cx="1068085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选择合适的图片加载框架（</a:t>
            </a:r>
            <a:r>
              <a:rPr lang="en-US" altLang="zh-CN" sz="2400" dirty="0">
                <a:solidFill>
                  <a:schemeClr val="bg1"/>
                </a:solidFill>
              </a:rPr>
              <a:t>UIL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Fresco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Glide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Picasso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7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6949" y="1405455"/>
            <a:ext cx="1068085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关键函数：</a:t>
            </a:r>
            <a:r>
              <a:rPr lang="en-US" altLang="zh-CN" sz="2400" dirty="0" err="1">
                <a:solidFill>
                  <a:srgbClr val="FF0000"/>
                </a:solidFill>
              </a:rPr>
              <a:t>Activity.onTrimMemory</a:t>
            </a:r>
            <a:r>
              <a:rPr lang="en-US" altLang="zh-CN" sz="2400" dirty="0">
                <a:solidFill>
                  <a:srgbClr val="FF0000"/>
                </a:solidFill>
              </a:rPr>
              <a:t> 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level)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949" y="815422"/>
            <a:ext cx="1068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主动释放内存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4199" y="2004496"/>
            <a:ext cx="106808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TRIM_MEMORY_UI_HIDDEN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TRIM_MEMORY_RUNNING_MODERATE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TRIM_MEMORY_RUNNING_LOW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TRIM_MEMORY_RUNNING_CRITICAL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TRIM_MEMORY_BACKGROUND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TRIM_MEMORY_MODERATE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TRIM_MEMORY_COMPLETE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6949" y="5014325"/>
            <a:ext cx="1068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选择合适的时机，资源和</a:t>
            </a:r>
            <a:r>
              <a:rPr lang="en-US" altLang="zh-CN" sz="2400" dirty="0">
                <a:solidFill>
                  <a:schemeClr val="bg1"/>
                </a:solidFill>
              </a:rPr>
              <a:t>View</a:t>
            </a:r>
            <a:r>
              <a:rPr lang="zh-CN" altLang="en-US" sz="2400" dirty="0">
                <a:solidFill>
                  <a:schemeClr val="bg1"/>
                </a:solidFill>
              </a:rPr>
              <a:t>解绑，在合适的时机再回复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释放缓存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7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3" name="矩形 2"/>
          <p:cNvSpPr/>
          <p:nvPr/>
        </p:nvSpPr>
        <p:spPr>
          <a:xfrm>
            <a:off x="870921" y="1413246"/>
            <a:ext cx="9424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小心未关闭的</a:t>
            </a:r>
            <a:r>
              <a:rPr lang="en-US" altLang="zh-CN" sz="2400" b="1" dirty="0">
                <a:solidFill>
                  <a:srgbClr val="C00000"/>
                </a:solidFill>
              </a:rPr>
              <a:t>Dialog</a:t>
            </a:r>
            <a:r>
              <a:rPr lang="zh-CN" altLang="en-US" sz="2400" b="1" dirty="0">
                <a:solidFill>
                  <a:srgbClr val="C00000"/>
                </a:solidFill>
              </a:rPr>
              <a:t>，在</a:t>
            </a:r>
            <a:r>
              <a:rPr lang="en-US" altLang="zh-CN" sz="2400" b="1" dirty="0">
                <a:solidFill>
                  <a:srgbClr val="C00000"/>
                </a:solidFill>
              </a:rPr>
              <a:t>Activity</a:t>
            </a:r>
            <a:r>
              <a:rPr lang="zh-CN" altLang="en-US" sz="2400" b="1" dirty="0">
                <a:solidFill>
                  <a:srgbClr val="C00000"/>
                </a:solidFill>
              </a:rPr>
              <a:t>或者</a:t>
            </a:r>
            <a:r>
              <a:rPr lang="en-US" altLang="zh-CN" sz="2400" b="1" dirty="0">
                <a:solidFill>
                  <a:srgbClr val="C00000"/>
                </a:solidFill>
              </a:rPr>
              <a:t>Fragment</a:t>
            </a:r>
            <a:r>
              <a:rPr lang="zh-CN" altLang="en-US" sz="2400" b="1" dirty="0">
                <a:solidFill>
                  <a:srgbClr val="C00000"/>
                </a:solidFill>
              </a:rPr>
              <a:t>销毁时记得先</a:t>
            </a:r>
            <a:r>
              <a:rPr lang="en-US" altLang="zh-CN" sz="2400" b="1" dirty="0">
                <a:solidFill>
                  <a:srgbClr val="C00000"/>
                </a:solidFill>
              </a:rPr>
              <a:t>dismiss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1233"/>
          <a:stretch/>
        </p:blipFill>
        <p:spPr>
          <a:xfrm>
            <a:off x="941441" y="2174987"/>
            <a:ext cx="5171429" cy="19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11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3" name="矩形 2"/>
          <p:cNvSpPr/>
          <p:nvPr/>
        </p:nvSpPr>
        <p:spPr>
          <a:xfrm>
            <a:off x="835410" y="1058139"/>
            <a:ext cx="9725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匿名内部类和非静态内部类泄漏，用静态外部类和弱引用方式取而代之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47" y="1704470"/>
            <a:ext cx="4460521" cy="49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10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3" name="矩形 2"/>
          <p:cNvSpPr/>
          <p:nvPr/>
        </p:nvSpPr>
        <p:spPr>
          <a:xfrm>
            <a:off x="835410" y="1058139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避免创建大量的临时对象而造成内存抖动，考虑复用。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70" y="1981453"/>
            <a:ext cx="4267200" cy="1457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2870" y="3715761"/>
            <a:ext cx="10680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高频执行函数中避免创建大量临时对象。如</a:t>
            </a:r>
            <a:r>
              <a:rPr lang="en-US" altLang="zh-CN" sz="2400" dirty="0">
                <a:solidFill>
                  <a:schemeClr val="bg1"/>
                </a:solidFill>
              </a:rPr>
              <a:t>View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 err="1">
                <a:solidFill>
                  <a:schemeClr val="bg1"/>
                </a:solidFill>
              </a:rPr>
              <a:t>onDraw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</a:rPr>
              <a:t>onTouch</a:t>
            </a:r>
            <a:r>
              <a:rPr lang="zh-CN" altLang="en-US" sz="2400" dirty="0">
                <a:solidFill>
                  <a:schemeClr val="bg1"/>
                </a:solidFill>
              </a:rPr>
              <a:t>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StringBuilder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</a:rPr>
              <a:t>StringBuffer</a:t>
            </a:r>
            <a:r>
              <a:rPr lang="zh-CN" altLang="en-US" sz="2400" dirty="0">
                <a:solidFill>
                  <a:schemeClr val="bg1"/>
                </a:solidFill>
              </a:rPr>
              <a:t>代替</a:t>
            </a:r>
            <a:r>
              <a:rPr lang="en-US" altLang="zh-CN" sz="2400" dirty="0">
                <a:solidFill>
                  <a:schemeClr val="bg1"/>
                </a:solidFill>
              </a:rPr>
              <a:t>String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67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3" name="矩形 2"/>
          <p:cNvSpPr/>
          <p:nvPr/>
        </p:nvSpPr>
        <p:spPr>
          <a:xfrm>
            <a:off x="835410" y="1525623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WebView</a:t>
            </a:r>
            <a:r>
              <a:rPr lang="zh-CN" altLang="en-US" sz="2400" b="1" dirty="0">
                <a:solidFill>
                  <a:srgbClr val="C00000"/>
                </a:solidFill>
              </a:rPr>
              <a:t>造成内存泄漏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5410" y="2171954"/>
            <a:ext cx="1068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Android</a:t>
            </a:r>
            <a:r>
              <a:rPr lang="zh-CN" altLang="en-US" sz="2400" dirty="0">
                <a:solidFill>
                  <a:schemeClr val="bg1"/>
                </a:solidFill>
              </a:rPr>
              <a:t>系统和各家的</a:t>
            </a:r>
            <a:r>
              <a:rPr lang="en-US" altLang="zh-CN" sz="2400" dirty="0">
                <a:solidFill>
                  <a:schemeClr val="bg1"/>
                </a:solidFill>
              </a:rPr>
              <a:t>ROM</a:t>
            </a:r>
            <a:r>
              <a:rPr lang="zh-CN" altLang="en-US" sz="2400" dirty="0">
                <a:solidFill>
                  <a:schemeClr val="bg1"/>
                </a:solidFill>
              </a:rPr>
              <a:t>本身存在的问题造成的，最好的处理方式是将承载</a:t>
            </a:r>
            <a:r>
              <a:rPr lang="en-US" altLang="zh-CN" sz="2400" dirty="0">
                <a:solidFill>
                  <a:schemeClr val="bg1"/>
                </a:solidFill>
              </a:rPr>
              <a:t>WebView</a:t>
            </a:r>
            <a:r>
              <a:rPr lang="zh-CN" altLang="en-US" sz="2400" dirty="0">
                <a:solidFill>
                  <a:schemeClr val="bg1"/>
                </a:solidFill>
              </a:rPr>
              <a:t>的界面独立到其他进程，在合适的时机选择杀死</a:t>
            </a:r>
            <a:r>
              <a:rPr lang="en-US" altLang="zh-CN" sz="2400" dirty="0">
                <a:solidFill>
                  <a:schemeClr val="bg1"/>
                </a:solidFill>
              </a:rPr>
              <a:t>WebView</a:t>
            </a:r>
            <a:r>
              <a:rPr lang="zh-CN" altLang="en-US" sz="2400" dirty="0">
                <a:solidFill>
                  <a:schemeClr val="bg1"/>
                </a:solidFill>
              </a:rPr>
              <a:t>进程。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82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3" name="矩形 2"/>
          <p:cNvSpPr/>
          <p:nvPr/>
        </p:nvSpPr>
        <p:spPr>
          <a:xfrm>
            <a:off x="835410" y="1191654"/>
            <a:ext cx="6955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自身内存监控（来自腾讯开发者提供的一种方案）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5410" y="1905624"/>
            <a:ext cx="10680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Runtime.getRuntime</a:t>
            </a:r>
            <a:r>
              <a:rPr lang="en-US" altLang="zh-CN" sz="2400" dirty="0">
                <a:solidFill>
                  <a:schemeClr val="bg1"/>
                </a:solidFill>
              </a:rPr>
              <a:t>().</a:t>
            </a:r>
            <a:r>
              <a:rPr lang="en-US" altLang="zh-CN" sz="2400" dirty="0" err="1">
                <a:solidFill>
                  <a:schemeClr val="bg1"/>
                </a:solidFill>
              </a:rPr>
              <a:t>maxMemory</a:t>
            </a:r>
            <a:r>
              <a:rPr lang="en-US" altLang="zh-CN" sz="2400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Runtime.getRuntime</a:t>
            </a:r>
            <a:r>
              <a:rPr lang="en-US" altLang="zh-CN" sz="2400" dirty="0">
                <a:solidFill>
                  <a:schemeClr val="bg1"/>
                </a:solidFill>
              </a:rPr>
              <a:t>().</a:t>
            </a:r>
            <a:r>
              <a:rPr lang="en-US" altLang="zh-CN" sz="2400" dirty="0" err="1">
                <a:solidFill>
                  <a:schemeClr val="bg1"/>
                </a:solidFill>
              </a:rPr>
              <a:t>totalMemory</a:t>
            </a:r>
            <a:r>
              <a:rPr lang="en-US" altLang="zh-CN" sz="2400" dirty="0">
                <a:solidFill>
                  <a:schemeClr val="bg1"/>
                </a:solidFill>
              </a:rPr>
              <a:t>() - </a:t>
            </a:r>
            <a:r>
              <a:rPr lang="en-US" altLang="zh-CN" sz="2400" dirty="0" err="1">
                <a:solidFill>
                  <a:schemeClr val="bg1"/>
                </a:solidFill>
              </a:rPr>
              <a:t>Runtime.getRuntime</a:t>
            </a:r>
            <a:r>
              <a:rPr lang="en-US" altLang="zh-CN" sz="2400" dirty="0">
                <a:solidFill>
                  <a:schemeClr val="bg1"/>
                </a:solidFill>
              </a:rPr>
              <a:t>().</a:t>
            </a:r>
            <a:r>
              <a:rPr lang="en-US" altLang="zh-CN" sz="2400" dirty="0" err="1">
                <a:solidFill>
                  <a:schemeClr val="bg1"/>
                </a:solidFill>
              </a:rPr>
              <a:t>freeMemory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r>
              <a:rPr lang="zh-CN" altLang="en-US" sz="2400" dirty="0">
                <a:solidFill>
                  <a:schemeClr val="bg1"/>
                </a:solidFill>
              </a:rPr>
              <a:t>；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定期检查上边的比例值，达到一定峰值时调用此</a:t>
            </a:r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触犯内存的释放</a:t>
            </a:r>
            <a:r>
              <a:rPr lang="en-US" altLang="zh-CN" sz="2400" dirty="0" err="1">
                <a:solidFill>
                  <a:schemeClr val="bg1"/>
                </a:solidFill>
              </a:rPr>
              <a:t>WindowManagerGlobal.getInstance</a:t>
            </a:r>
            <a:r>
              <a:rPr lang="en-US" altLang="zh-CN" sz="2400" dirty="0">
                <a:solidFill>
                  <a:schemeClr val="bg1"/>
                </a:solidFill>
              </a:rPr>
              <a:t>().</a:t>
            </a:r>
            <a:r>
              <a:rPr lang="en-US" altLang="zh-CN" sz="2400" dirty="0" err="1">
                <a:solidFill>
                  <a:schemeClr val="bg1"/>
                </a:solidFill>
              </a:rPr>
              <a:t>startTrimMemory</a:t>
            </a:r>
            <a:r>
              <a:rPr lang="en-US" altLang="zh-CN" sz="2400" dirty="0">
                <a:solidFill>
                  <a:schemeClr val="bg1"/>
                </a:solidFill>
              </a:rPr>
              <a:t>(TRIM_MEMORY_COMPLETE);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原理参见：</a:t>
            </a:r>
            <a:r>
              <a:rPr lang="en-US" altLang="zh-CN" sz="2400" dirty="0">
                <a:solidFill>
                  <a:schemeClr val="bg1"/>
                </a:solidFill>
                <a:hlinkClick r:id="rId4"/>
              </a:rPr>
              <a:t>http://t.cn/RfUC2ft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24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常见问题和优化方案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8072" y="2003279"/>
            <a:ext cx="9846354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注册和反注册（</a:t>
            </a:r>
            <a:r>
              <a:rPr lang="en-US" altLang="zh-CN" sz="2400" dirty="0" err="1">
                <a:solidFill>
                  <a:schemeClr val="bg1"/>
                </a:solidFill>
              </a:rPr>
              <a:t>BroadcastReceiver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Observer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072" y="2593312"/>
            <a:ext cx="9846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关闭资源（</a:t>
            </a:r>
            <a:r>
              <a:rPr lang="en-US" altLang="zh-CN" sz="2400" dirty="0">
                <a:solidFill>
                  <a:schemeClr val="bg1"/>
                </a:solidFill>
              </a:rPr>
              <a:t>Cursor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IO</a:t>
            </a:r>
            <a:r>
              <a:rPr lang="zh-CN" altLang="en-US" sz="2400" dirty="0">
                <a:solidFill>
                  <a:schemeClr val="bg1"/>
                </a:solidFill>
              </a:rPr>
              <a:t>流）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使用优化过的数据结构</a:t>
            </a:r>
            <a:r>
              <a:rPr lang="en-US" altLang="zh-CN" sz="2400" dirty="0" err="1">
                <a:solidFill>
                  <a:schemeClr val="bg1"/>
                </a:solidFill>
              </a:rPr>
              <a:t>SparseXXXX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考虑使用</a:t>
            </a:r>
            <a:r>
              <a:rPr lang="en-US" altLang="zh-CN" sz="2400" dirty="0" err="1">
                <a:solidFill>
                  <a:schemeClr val="bg1"/>
                </a:solidFill>
              </a:rPr>
              <a:t>Parcelable</a:t>
            </a:r>
            <a:r>
              <a:rPr lang="zh-CN" altLang="en-US" sz="2400" dirty="0">
                <a:solidFill>
                  <a:schemeClr val="bg1"/>
                </a:solidFill>
              </a:rPr>
              <a:t>取代</a:t>
            </a:r>
            <a:r>
              <a:rPr lang="en-US" altLang="zh-CN" sz="2400" dirty="0">
                <a:solidFill>
                  <a:schemeClr val="bg1"/>
                </a:solidFill>
              </a:rPr>
              <a:t>Serializable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建立缓存池，如</a:t>
            </a:r>
            <a:r>
              <a:rPr lang="en-US" altLang="zh-CN" sz="2400" dirty="0" err="1">
                <a:solidFill>
                  <a:schemeClr val="bg1"/>
                </a:solidFill>
              </a:rPr>
              <a:t>ListView</a:t>
            </a:r>
            <a:r>
              <a:rPr lang="zh-CN" altLang="en-US" sz="2400" dirty="0">
                <a:solidFill>
                  <a:schemeClr val="bg1"/>
                </a:solidFill>
              </a:rPr>
              <a:t>复用</a:t>
            </a:r>
            <a:r>
              <a:rPr lang="en-US" altLang="zh-CN" sz="2400" dirty="0">
                <a:solidFill>
                  <a:schemeClr val="bg1"/>
                </a:solidFill>
              </a:rPr>
              <a:t>View</a:t>
            </a:r>
            <a:r>
              <a:rPr lang="zh-CN" altLang="en-US" sz="2400" dirty="0">
                <a:solidFill>
                  <a:schemeClr val="bg1"/>
                </a:solidFill>
              </a:rPr>
              <a:t>的思路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开辟多进程（当然，也不是越多越好）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借助</a:t>
            </a:r>
            <a:r>
              <a:rPr lang="en-US" altLang="zh-CN" sz="2400" dirty="0">
                <a:solidFill>
                  <a:schemeClr val="bg1"/>
                </a:solidFill>
              </a:rPr>
              <a:t>lint</a:t>
            </a:r>
            <a:r>
              <a:rPr lang="zh-CN" altLang="en-US" sz="2400" dirty="0">
                <a:solidFill>
                  <a:schemeClr val="bg1"/>
                </a:solidFill>
              </a:rPr>
              <a:t>来规避一些常见的编码问题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8072" y="1392217"/>
            <a:ext cx="800219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更多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39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3647" y="1298118"/>
            <a:ext cx="4802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内存优化的重要性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内存管理机制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进程回收机制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内存问题的定位与解决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常见问题和优化方案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总结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内存优化的重要性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08639" y="2428372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系统分配给进程的内存资源有限（</a:t>
            </a:r>
            <a:r>
              <a:rPr lang="en-US" altLang="zh-CN" sz="2400" dirty="0">
                <a:solidFill>
                  <a:schemeClr val="bg1"/>
                </a:solidFill>
              </a:rPr>
              <a:t>OOM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8638" y="3608438"/>
            <a:ext cx="736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进程被回收（系统需要腾出内存给其他应用）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8639" y="3018405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影响流畅的体验（卡顿、掉帧）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48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遵循原则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3533" y="1283152"/>
            <a:ext cx="59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核心功能优先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3533" y="1873185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分步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33" y="2463218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权衡利弊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90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优化改进的过程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6799" y="1549483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发现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6799" y="2729549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改进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6799" y="2139516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定位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6799" y="3319582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数据比对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6799" y="3909615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总结记录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15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age.slidesharecdn.com/androidos-121109041811-phpapp02/95/what-is-android-os-in-ppt-8-638.jpg?cb=135243486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" b="3404"/>
          <a:stretch/>
        </p:blipFill>
        <p:spPr bwMode="auto">
          <a:xfrm>
            <a:off x="2355272" y="646545"/>
            <a:ext cx="7472219" cy="55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0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3647" y="1298118"/>
            <a:ext cx="4802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内存优化的重要性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内存管理机制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进程回收机制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内存问题的定位与解决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常见问题和优化方案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总结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4491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内存回收标识（</a:t>
            </a:r>
            <a:r>
              <a:rPr lang="en-US" altLang="zh-CN" sz="2800" b="1" dirty="0">
                <a:solidFill>
                  <a:schemeClr val="bg1"/>
                </a:solidFill>
              </a:rPr>
              <a:t>GC-Root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1026" name="Picture 2" descr="http://tmq.qq.com/wp-content/uploads/2015/12/%E5%9B%BE%E7%89%87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5" y="2296812"/>
            <a:ext cx="6055358" cy="32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390884" y="1706779"/>
            <a:ext cx="596657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四大引用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8424" y="2296812"/>
            <a:ext cx="1092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强引用（</a:t>
            </a:r>
            <a:r>
              <a:rPr lang="en-US" altLang="zh-CN" sz="2400" dirty="0">
                <a:solidFill>
                  <a:srgbClr val="C00000"/>
                </a:solidFill>
              </a:rPr>
              <a:t>Strong Reference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</a:rPr>
              <a:t>：切断</a:t>
            </a:r>
            <a:r>
              <a:rPr lang="en-US" altLang="zh-CN" sz="2400" dirty="0">
                <a:solidFill>
                  <a:schemeClr val="bg1"/>
                </a:solidFill>
              </a:rPr>
              <a:t>GC-Root</a:t>
            </a:r>
            <a:r>
              <a:rPr lang="zh-CN" altLang="en-US" sz="2400" dirty="0">
                <a:solidFill>
                  <a:schemeClr val="bg1"/>
                </a:solidFill>
              </a:rPr>
              <a:t>的路径才会被回收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424" y="3462702"/>
            <a:ext cx="1081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弱引用（</a:t>
            </a:r>
            <a:r>
              <a:rPr lang="en-US" altLang="zh-CN" sz="2400" dirty="0">
                <a:solidFill>
                  <a:srgbClr val="C00000"/>
                </a:solidFill>
              </a:rPr>
              <a:t>Weak Reference 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GC</a:t>
            </a:r>
            <a:r>
              <a:rPr lang="zh-CN" altLang="en-US" sz="2400" dirty="0">
                <a:solidFill>
                  <a:schemeClr val="bg1"/>
                </a:solidFill>
              </a:rPr>
              <a:t>时回收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8425" y="2872669"/>
            <a:ext cx="918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软引用（</a:t>
            </a:r>
            <a:r>
              <a:rPr lang="en-US" altLang="zh-CN" sz="2400" dirty="0">
                <a:solidFill>
                  <a:srgbClr val="C00000"/>
                </a:solidFill>
              </a:rPr>
              <a:t>Soft Reference 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</a:rPr>
              <a:t>：内存不足时回收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8424" y="4016983"/>
            <a:ext cx="11055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虚引用（</a:t>
            </a:r>
            <a:r>
              <a:rPr lang="en-US" altLang="zh-CN" sz="2400" dirty="0">
                <a:solidFill>
                  <a:srgbClr val="C00000"/>
                </a:solidFill>
              </a:rPr>
              <a:t>Phantom Reference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</a:rPr>
              <a:t>：不保持任何对象，暂时不知道实际开发有什么作用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5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137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观察</a:t>
            </a:r>
            <a:r>
              <a:rPr lang="en-US" altLang="zh-CN" sz="2800" b="1" dirty="0">
                <a:solidFill>
                  <a:schemeClr val="bg1"/>
                </a:solidFill>
              </a:rPr>
              <a:t>GC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7184"/>
            <a:ext cx="12192000" cy="220888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9737" y="1934325"/>
            <a:ext cx="913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过滤出</a:t>
            </a:r>
            <a:r>
              <a:rPr lang="en-US" altLang="zh-CN" sz="2400" dirty="0" err="1">
                <a:solidFill>
                  <a:schemeClr val="bg1"/>
                </a:solidFill>
              </a:rPr>
              <a:t>Dalvik</a:t>
            </a:r>
            <a:r>
              <a:rPr lang="zh-CN" altLang="en-US" sz="2400" dirty="0">
                <a:solidFill>
                  <a:schemeClr val="bg1"/>
                </a:solidFill>
              </a:rPr>
              <a:t>或者</a:t>
            </a:r>
            <a:r>
              <a:rPr lang="en-US" altLang="zh-CN" sz="2400" dirty="0">
                <a:solidFill>
                  <a:schemeClr val="bg1"/>
                </a:solidFill>
              </a:rPr>
              <a:t>ART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GC</a:t>
            </a:r>
            <a:r>
              <a:rPr lang="zh-CN" altLang="en-US" sz="2400" dirty="0">
                <a:solidFill>
                  <a:schemeClr val="bg1"/>
                </a:solidFill>
              </a:rPr>
              <a:t>日志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iycode.b0.upaiyun.com/photo/2016/a616a86eafa8b6c7a43fc7bbc8f041f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6" y="181409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0836" y="257936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解读</a:t>
            </a:r>
            <a:r>
              <a:rPr lang="en-US" altLang="zh-CN" sz="2800" b="1" dirty="0">
                <a:solidFill>
                  <a:schemeClr val="bg1"/>
                </a:solidFill>
              </a:rPr>
              <a:t>GC</a:t>
            </a:r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 err="1">
                <a:solidFill>
                  <a:schemeClr val="bg1"/>
                </a:solidFill>
              </a:rPr>
              <a:t>Dalvik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5635" y="1039106"/>
            <a:ext cx="11220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</a:rPr>
              <a:t>com.xxxx.</a:t>
            </a:r>
            <a:r>
              <a:rPr lang="en-US" altLang="zh-CN" sz="2000" dirty="0" err="1">
                <a:solidFill>
                  <a:schemeClr val="bg1"/>
                </a:solidFill>
              </a:rPr>
              <a:t>xxxx</a:t>
            </a:r>
            <a:r>
              <a:rPr lang="en-US" altLang="zh-CN" sz="2000" dirty="0">
                <a:solidFill>
                  <a:schemeClr val="bg1"/>
                </a:solidFill>
              </a:rPr>
              <a:t> D/</a:t>
            </a:r>
            <a:r>
              <a:rPr lang="en-US" altLang="zh-CN" sz="2000" dirty="0" err="1">
                <a:solidFill>
                  <a:schemeClr val="bg1"/>
                </a:solidFill>
              </a:rPr>
              <a:t>dalvikvm</a:t>
            </a:r>
            <a:r>
              <a:rPr lang="en-US" altLang="zh-CN" sz="2000" dirty="0">
                <a:solidFill>
                  <a:schemeClr val="bg1"/>
                </a:solidFill>
              </a:rPr>
              <a:t>: GC_CONCURRENT freed 2049K, 65% free 3571K/9991K, external 4703K/5261K, paused 2ms+2ms total 143.522ms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5634" y="1865711"/>
            <a:ext cx="11220729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</a:rPr>
              <a:t>packagename</a:t>
            </a:r>
            <a:r>
              <a:rPr lang="en-US" altLang="zh-CN" sz="2000" dirty="0">
                <a:solidFill>
                  <a:schemeClr val="bg1"/>
                </a:solidFill>
              </a:rPr>
              <a:t> D/</a:t>
            </a:r>
            <a:r>
              <a:rPr lang="en-US" altLang="zh-CN" sz="2000" dirty="0" err="1">
                <a:solidFill>
                  <a:schemeClr val="bg1"/>
                </a:solidFill>
              </a:rPr>
              <a:t>dalvikvm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</a:rPr>
              <a:t>GC_Reason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Amount_freed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Heap_stats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External_memory_stats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Pause_time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Total_time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1" y="2834502"/>
            <a:ext cx="8448675" cy="3295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8801" y="6306606"/>
            <a:ext cx="523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Android</a:t>
            </a:r>
            <a:r>
              <a:rPr lang="zh-CN" altLang="en-US" dirty="0">
                <a:solidFill>
                  <a:schemeClr val="bg1"/>
                </a:solidFill>
              </a:rPr>
              <a:t>系统那些重要的</a:t>
            </a:r>
            <a:r>
              <a:rPr lang="en-US" altLang="zh-CN" dirty="0">
                <a:solidFill>
                  <a:schemeClr val="bg1"/>
                </a:solidFill>
              </a:rPr>
              <a:t>LOG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  <a:hlinkClick r:id="rId5"/>
              </a:rPr>
              <a:t>http://t.cn/RfU7I8N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6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1141</Words>
  <Application>Microsoft Office PowerPoint</Application>
  <PresentationFormat>宽屏</PresentationFormat>
  <Paragraphs>252</Paragraphs>
  <Slides>42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等线 Light</vt:lpstr>
      <vt:lpstr>Arial</vt:lpstr>
      <vt:lpstr>Lucida Console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clock D</dc:creator>
  <cp:lastModifiedBy>clock D</cp:lastModifiedBy>
  <cp:revision>436</cp:revision>
  <dcterms:created xsi:type="dcterms:W3CDTF">2016-11-09T13:51:02Z</dcterms:created>
  <dcterms:modified xsi:type="dcterms:W3CDTF">2016-11-12T01:35:30Z</dcterms:modified>
</cp:coreProperties>
</file>