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8" r:id="rId3"/>
    <p:sldId id="280" r:id="rId4"/>
    <p:sldId id="282" r:id="rId5"/>
    <p:sldId id="283" r:id="rId6"/>
    <p:sldId id="309" r:id="rId7"/>
    <p:sldId id="291" r:id="rId8"/>
    <p:sldId id="290" r:id="rId9"/>
    <p:sldId id="281" r:id="rId10"/>
    <p:sldId id="286" r:id="rId11"/>
    <p:sldId id="310" r:id="rId12"/>
    <p:sldId id="285" r:id="rId13"/>
    <p:sldId id="287" r:id="rId14"/>
    <p:sldId id="288" r:id="rId15"/>
    <p:sldId id="289" r:id="rId16"/>
    <p:sldId id="292" r:id="rId17"/>
    <p:sldId id="293" r:id="rId18"/>
    <p:sldId id="294" r:id="rId19"/>
    <p:sldId id="295" r:id="rId20"/>
    <p:sldId id="296" r:id="rId21"/>
    <p:sldId id="300" r:id="rId22"/>
    <p:sldId id="297" r:id="rId23"/>
    <p:sldId id="298" r:id="rId24"/>
    <p:sldId id="301" r:id="rId25"/>
    <p:sldId id="311" r:id="rId26"/>
    <p:sldId id="31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65600" y="1122362"/>
            <a:ext cx="6502400" cy="2710316"/>
          </a:xfrm>
        </p:spPr>
        <p:txBody>
          <a:bodyPr anchor="b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65600" y="4383314"/>
            <a:ext cx="6502400" cy="1422400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CA399-777D-4D76-8296-616BBB6D71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27F56-6EF0-4334-B9C3-D180ADEEF9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F22B13-8717-4133-A5E9-EA5F7BC82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E41402-E208-4F25-A793-815F3DDB88A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154242" y="412955"/>
            <a:ext cx="10644057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4576" y="1464862"/>
            <a:ext cx="10236200" cy="44712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D330A-3D80-4A56-88B8-C30EB995376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7E603-A789-4FCA-A930-670022634D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5200" y="4438800"/>
            <a:ext cx="6019200" cy="1198800"/>
          </a:xfrm>
        </p:spPr>
        <p:txBody>
          <a:bodyPr anchor="t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7000" y="3720050"/>
            <a:ext cx="8267400" cy="729273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4105E-0F7D-41DF-931E-BC04747D91D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49829-3644-4CD2-B8E7-ADB2B4DB39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4575" y="1645200"/>
            <a:ext cx="4944511" cy="44712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36264" y="1645200"/>
            <a:ext cx="4944511" cy="44712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8A66A-634B-4122-80E6-872600FC19D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1845D-8A55-40C2-8B39-654B2B5CD8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4000" y="277200"/>
            <a:ext cx="10234800" cy="766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9514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51412" cy="368458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8800" y="1681163"/>
            <a:ext cx="495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8800" y="2505075"/>
            <a:ext cx="4950000" cy="368458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EE48E-B3A4-4CEF-BB6D-70AC8516178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B62D3-31C1-4693-AF4D-8E866C4D0E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165200" y="1123200"/>
            <a:ext cx="6501600" cy="2710800"/>
          </a:xfrm>
        </p:spPr>
        <p:txBody>
          <a:bodyPr anchor="b" anchorCtr="0"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2EC4A-6386-4EC1-8464-C51C90E940A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6F97C-1356-40AF-BE99-BB197FDEAC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5A877-BB36-4371-9A2F-3CAB01A0AE6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FCB70-C4DA-496E-A966-1D69680F0C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4000" y="0"/>
            <a:ext cx="9082800" cy="9396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44000" y="1226975"/>
            <a:ext cx="9082800" cy="45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44000" y="5881352"/>
            <a:ext cx="9082800" cy="597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6F886-11D2-469E-8B67-704F407547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D2A52-FECA-46C6-B175-76BEE7A478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342900" indent="-342900" algn="just">
              <a:buFont typeface="Arial" panose="020B0604020202020204" pitchFamily="34" charset="0"/>
              <a:buChar char="•"/>
              <a:defRPr sz="2400"/>
            </a:lvl1pPr>
            <a:lvl2pPr marL="800100" indent="-342900" algn="just">
              <a:buFont typeface="Arial" panose="020B0604020202020204" pitchFamily="34" charset="0"/>
              <a:buChar char="•"/>
              <a:defRPr sz="2000"/>
            </a:lvl2pPr>
            <a:lvl3pPr marL="1200150" indent="-285750" algn="just">
              <a:buFont typeface="Arial" panose="020B0604020202020204" pitchFamily="34" charset="0"/>
              <a:buChar char="•"/>
              <a:defRPr sz="1800"/>
            </a:lvl3pPr>
            <a:lvl4pPr marL="1657350" indent="-285750" algn="just">
              <a:buFont typeface="Arial" panose="020B0604020202020204" pitchFamily="34" charset="0"/>
              <a:buChar char="•"/>
              <a:defRPr sz="1800"/>
            </a:lvl4pPr>
            <a:lvl5pPr marL="2114550" indent="-285750" algn="just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11261-EF7D-48AD-A20B-32C1A3D105F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0ED40-09D0-42FE-8795-A3F378FA18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044575" y="277813"/>
            <a:ext cx="102362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44575" y="1292225"/>
            <a:ext cx="10309225" cy="48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F22B13-8717-4133-A5E9-EA5F7BC8286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E41402-E208-4F25-A793-815F3DDB88A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just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just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just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just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just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165600" y="1122362"/>
            <a:ext cx="6502400" cy="27103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 Light" panose="020F03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Android</a:t>
            </a:r>
            <a:r>
              <a:rPr lang="zh-CN" altLang="en-US" dirty="0" smtClean="0"/>
              <a:t>动态更新</a:t>
            </a:r>
            <a:endParaRPr lang="zh-CN" altLang="en-US" dirty="0" smtClean="0"/>
          </a:p>
        </p:txBody>
      </p:sp>
      <p:sp>
        <p:nvSpPr>
          <p:cNvPr id="5123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165600" y="4383314"/>
            <a:ext cx="6502400" cy="1422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ctr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457200" indent="0" algn="ctr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914400" indent="0" algn="ctr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371600" indent="0" algn="ctr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1828800" indent="0" algn="ctr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r>
              <a:rPr lang="zh-CN" altLang="en-US" dirty="0" smtClean="0"/>
              <a:t>酷狗 黄铭志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聊聊</a:t>
            </a:r>
            <a:r>
              <a:rPr lang="en-US" altLang="zh-CN">
                <a:sym typeface="+mn-ea"/>
              </a:rPr>
              <a:t>360</a:t>
            </a:r>
            <a:r>
              <a:rPr lang="zh-CN" altLang="zh-CN">
                <a:sym typeface="+mn-ea"/>
              </a:rPr>
              <a:t>的</a:t>
            </a:r>
            <a:r>
              <a:rPr lang="en-US" altLang="zh-CN"/>
              <a:t>DroidPlugin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插件APK完全不需做任何修改，可以独立安装运行、也可以做插件运行。要以插件模式运行某个APK，你无需重新编译、无需知道其源码。</a:t>
            </a:r>
            <a:endParaRPr lang="zh-CN" altLang="en-US"/>
          </a:p>
          <a:p>
            <a:r>
              <a:rPr lang="zh-CN" altLang="en-US"/>
              <a:t>API低侵入性：极少的API。HOST程序只是需要一行代码即可集成Droid Plugin</a:t>
            </a:r>
            <a:endParaRPr lang="zh-CN" altLang="en-US"/>
          </a:p>
          <a:p>
            <a:r>
              <a:rPr lang="zh-CN" altLang="en-US"/>
              <a:t>插件之间、插件与Host之间完全的代码级别的隔离：不能互相调用对方的代码。通讯只能使用Android系统级别的通讯方法。</a:t>
            </a:r>
            <a:endParaRPr lang="zh-CN" altLang="en-US"/>
          </a:p>
          <a:p>
            <a:r>
              <a:rPr lang="zh-CN" altLang="en-US"/>
              <a:t>支持所有系统API 资源完全隔离：插件之间、与Host之间实现了资源完全隔离，不会出现资源窜用的情况。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改造过程中的问题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4576" y="1044492"/>
            <a:ext cx="10236200" cy="4471200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打包插件只保留插件本身的代码，</a:t>
            </a:r>
            <a:r>
              <a:rPr lang="zh-CN" altLang="en-US">
                <a:sym typeface="+mn-ea"/>
              </a:rPr>
              <a:t>插件不改变任何调用逻辑能顺利调用回宿主逻辑。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解决插件和宿主资源冲突问题，</a:t>
            </a:r>
            <a:r>
              <a:rPr lang="zh-CN" altLang="en-US"/>
              <a:t>插件只保留本身资源，插件能访问到宿主资源。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重新编译之后怎么保证旧的宿主能支持新的插件。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怎么让插件打包出来只保留插件本身的资源和代码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593850" y="3289300"/>
            <a:ext cx="8456930" cy="1197610"/>
          </a:xfrm>
          <a:prstGeom prst="roundRect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common</a:t>
            </a:r>
            <a:r>
              <a:rPr lang="zh-CN" altLang="en-US" sz="2400"/>
              <a:t>基础库</a:t>
            </a:r>
            <a:endParaRPr lang="zh-CN" altLang="en-US" sz="2400"/>
          </a:p>
          <a:p>
            <a:pPr algn="ctr"/>
            <a:r>
              <a:rPr lang="zh-CN" altLang="en-US" sz="2400"/>
              <a:t>（</a:t>
            </a:r>
            <a:r>
              <a:rPr lang="zh-CN" altLang="en-US" sz="2400">
                <a:solidFill>
                  <a:schemeClr val="bg1"/>
                </a:solidFill>
                <a:uFillTx/>
              </a:rPr>
              <a:t>数据库管理、内存管理、图片框架</a:t>
            </a:r>
            <a:r>
              <a:rPr lang="en-US" altLang="zh-CN" sz="2400">
                <a:solidFill>
                  <a:schemeClr val="bg1"/>
                </a:solidFill>
                <a:uFillTx/>
              </a:rPr>
              <a:t>...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6" name="圆角矩形 5"/>
          <p:cNvSpPr/>
          <p:nvPr/>
        </p:nvSpPr>
        <p:spPr>
          <a:xfrm>
            <a:off x="1593850" y="1329690"/>
            <a:ext cx="1821815" cy="981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酷狗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application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18585" y="1329690"/>
            <a:ext cx="1658620" cy="9804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听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>
                <a:sym typeface="+mn-ea"/>
              </a:rPr>
              <a:t>application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082030" y="1330325"/>
            <a:ext cx="1658620" cy="9804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看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>
                <a:sym typeface="+mn-ea"/>
              </a:rPr>
              <a:t>application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392160" y="1329690"/>
            <a:ext cx="1658620" cy="9804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唱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>
                <a:sym typeface="+mn-ea"/>
              </a:rPr>
              <a:t>application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2195830" y="2326640"/>
            <a:ext cx="485775" cy="97917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虚尾箭头"/>
          <p:cNvSpPr/>
          <p:nvPr/>
        </p:nvSpPr>
        <p:spPr>
          <a:xfrm rot="5400000">
            <a:off x="8780145" y="2536190"/>
            <a:ext cx="914400" cy="527685"/>
          </a:xfrm>
          <a:custGeom>
            <a:avLst/>
            <a:gdLst>
              <a:gd name="connsiteX0" fmla="*/ 2226629 w 7382320"/>
              <a:gd name="connsiteY0" fmla="*/ 1008112 h 3528392"/>
              <a:gd name="connsiteX1" fmla="*/ 3470622 w 7382320"/>
              <a:gd name="connsiteY1" fmla="*/ 1008112 h 3528392"/>
              <a:gd name="connsiteX2" fmla="*/ 3470622 w 7382320"/>
              <a:gd name="connsiteY2" fmla="*/ 2520280 h 3528392"/>
              <a:gd name="connsiteX3" fmla="*/ 2226629 w 7382320"/>
              <a:gd name="connsiteY3" fmla="*/ 2520280 h 3528392"/>
              <a:gd name="connsiteX4" fmla="*/ 887362 w 7382320"/>
              <a:gd name="connsiteY4" fmla="*/ 1008112 h 3528392"/>
              <a:gd name="connsiteX5" fmla="*/ 1843323 w 7382320"/>
              <a:gd name="connsiteY5" fmla="*/ 1008112 h 3528392"/>
              <a:gd name="connsiteX6" fmla="*/ 1843323 w 7382320"/>
              <a:gd name="connsiteY6" fmla="*/ 2520280 h 3528392"/>
              <a:gd name="connsiteX7" fmla="*/ 887362 w 7382320"/>
              <a:gd name="connsiteY7" fmla="*/ 2520280 h 3528392"/>
              <a:gd name="connsiteX8" fmla="*/ 0 w 7382320"/>
              <a:gd name="connsiteY8" fmla="*/ 1008112 h 3528392"/>
              <a:gd name="connsiteX9" fmla="*/ 504056 w 7382320"/>
              <a:gd name="connsiteY9" fmla="*/ 1008112 h 3528392"/>
              <a:gd name="connsiteX10" fmla="*/ 504056 w 7382320"/>
              <a:gd name="connsiteY10" fmla="*/ 2520280 h 3528392"/>
              <a:gd name="connsiteX11" fmla="*/ 0 w 7382320"/>
              <a:gd name="connsiteY11" fmla="*/ 2520280 h 3528392"/>
              <a:gd name="connsiteX12" fmla="*/ 5222080 w 7382320"/>
              <a:gd name="connsiteY12" fmla="*/ 0 h 3528392"/>
              <a:gd name="connsiteX13" fmla="*/ 7382320 w 7382320"/>
              <a:gd name="connsiteY13" fmla="*/ 1764196 h 3528392"/>
              <a:gd name="connsiteX14" fmla="*/ 5222080 w 7382320"/>
              <a:gd name="connsiteY14" fmla="*/ 3528392 h 3528392"/>
              <a:gd name="connsiteX15" fmla="*/ 5222080 w 7382320"/>
              <a:gd name="connsiteY15" fmla="*/ 2520280 h 3528392"/>
              <a:gd name="connsiteX16" fmla="*/ 3853928 w 7382320"/>
              <a:gd name="connsiteY16" fmla="*/ 2520280 h 3528392"/>
              <a:gd name="connsiteX17" fmla="*/ 3853928 w 7382320"/>
              <a:gd name="connsiteY17" fmla="*/ 1008112 h 3528392"/>
              <a:gd name="connsiteX18" fmla="*/ 5222080 w 7382320"/>
              <a:gd name="connsiteY18" fmla="*/ 1008112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82320" h="3528392">
                <a:moveTo>
                  <a:pt x="2226629" y="1008112"/>
                </a:moveTo>
                <a:lnTo>
                  <a:pt x="3470622" y="1008112"/>
                </a:lnTo>
                <a:lnTo>
                  <a:pt x="3470622" y="2520280"/>
                </a:lnTo>
                <a:lnTo>
                  <a:pt x="2226629" y="2520280"/>
                </a:lnTo>
                <a:close/>
                <a:moveTo>
                  <a:pt x="887362" y="1008112"/>
                </a:moveTo>
                <a:lnTo>
                  <a:pt x="1843323" y="1008112"/>
                </a:lnTo>
                <a:lnTo>
                  <a:pt x="1843323" y="2520280"/>
                </a:lnTo>
                <a:lnTo>
                  <a:pt x="887362" y="2520280"/>
                </a:lnTo>
                <a:close/>
                <a:moveTo>
                  <a:pt x="0" y="1008112"/>
                </a:moveTo>
                <a:lnTo>
                  <a:pt x="504056" y="1008112"/>
                </a:lnTo>
                <a:lnTo>
                  <a:pt x="504056" y="2520280"/>
                </a:lnTo>
                <a:lnTo>
                  <a:pt x="0" y="2520280"/>
                </a:lnTo>
                <a:close/>
                <a:moveTo>
                  <a:pt x="5222080" y="0"/>
                </a:moveTo>
                <a:lnTo>
                  <a:pt x="7382320" y="1764196"/>
                </a:lnTo>
                <a:lnTo>
                  <a:pt x="5222080" y="3528392"/>
                </a:lnTo>
                <a:lnTo>
                  <a:pt x="5222080" y="2520280"/>
                </a:lnTo>
                <a:lnTo>
                  <a:pt x="3853928" y="2520280"/>
                </a:lnTo>
                <a:lnTo>
                  <a:pt x="3853928" y="1008112"/>
                </a:lnTo>
                <a:lnTo>
                  <a:pt x="5222080" y="1008112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虚尾箭头"/>
          <p:cNvSpPr/>
          <p:nvPr/>
        </p:nvSpPr>
        <p:spPr>
          <a:xfrm rot="5400000">
            <a:off x="6453505" y="2552065"/>
            <a:ext cx="914400" cy="527685"/>
          </a:xfrm>
          <a:custGeom>
            <a:avLst/>
            <a:gdLst>
              <a:gd name="connsiteX0" fmla="*/ 2226629 w 7382320"/>
              <a:gd name="connsiteY0" fmla="*/ 1008112 h 3528392"/>
              <a:gd name="connsiteX1" fmla="*/ 3470622 w 7382320"/>
              <a:gd name="connsiteY1" fmla="*/ 1008112 h 3528392"/>
              <a:gd name="connsiteX2" fmla="*/ 3470622 w 7382320"/>
              <a:gd name="connsiteY2" fmla="*/ 2520280 h 3528392"/>
              <a:gd name="connsiteX3" fmla="*/ 2226629 w 7382320"/>
              <a:gd name="connsiteY3" fmla="*/ 2520280 h 3528392"/>
              <a:gd name="connsiteX4" fmla="*/ 887362 w 7382320"/>
              <a:gd name="connsiteY4" fmla="*/ 1008112 h 3528392"/>
              <a:gd name="connsiteX5" fmla="*/ 1843323 w 7382320"/>
              <a:gd name="connsiteY5" fmla="*/ 1008112 h 3528392"/>
              <a:gd name="connsiteX6" fmla="*/ 1843323 w 7382320"/>
              <a:gd name="connsiteY6" fmla="*/ 2520280 h 3528392"/>
              <a:gd name="connsiteX7" fmla="*/ 887362 w 7382320"/>
              <a:gd name="connsiteY7" fmla="*/ 2520280 h 3528392"/>
              <a:gd name="connsiteX8" fmla="*/ 0 w 7382320"/>
              <a:gd name="connsiteY8" fmla="*/ 1008112 h 3528392"/>
              <a:gd name="connsiteX9" fmla="*/ 504056 w 7382320"/>
              <a:gd name="connsiteY9" fmla="*/ 1008112 h 3528392"/>
              <a:gd name="connsiteX10" fmla="*/ 504056 w 7382320"/>
              <a:gd name="connsiteY10" fmla="*/ 2520280 h 3528392"/>
              <a:gd name="connsiteX11" fmla="*/ 0 w 7382320"/>
              <a:gd name="connsiteY11" fmla="*/ 2520280 h 3528392"/>
              <a:gd name="connsiteX12" fmla="*/ 5222080 w 7382320"/>
              <a:gd name="connsiteY12" fmla="*/ 0 h 3528392"/>
              <a:gd name="connsiteX13" fmla="*/ 7382320 w 7382320"/>
              <a:gd name="connsiteY13" fmla="*/ 1764196 h 3528392"/>
              <a:gd name="connsiteX14" fmla="*/ 5222080 w 7382320"/>
              <a:gd name="connsiteY14" fmla="*/ 3528392 h 3528392"/>
              <a:gd name="connsiteX15" fmla="*/ 5222080 w 7382320"/>
              <a:gd name="connsiteY15" fmla="*/ 2520280 h 3528392"/>
              <a:gd name="connsiteX16" fmla="*/ 3853928 w 7382320"/>
              <a:gd name="connsiteY16" fmla="*/ 2520280 h 3528392"/>
              <a:gd name="connsiteX17" fmla="*/ 3853928 w 7382320"/>
              <a:gd name="connsiteY17" fmla="*/ 1008112 h 3528392"/>
              <a:gd name="connsiteX18" fmla="*/ 5222080 w 7382320"/>
              <a:gd name="connsiteY18" fmla="*/ 1008112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82320" h="3528392">
                <a:moveTo>
                  <a:pt x="2226629" y="1008112"/>
                </a:moveTo>
                <a:lnTo>
                  <a:pt x="3470622" y="1008112"/>
                </a:lnTo>
                <a:lnTo>
                  <a:pt x="3470622" y="2520280"/>
                </a:lnTo>
                <a:lnTo>
                  <a:pt x="2226629" y="2520280"/>
                </a:lnTo>
                <a:close/>
                <a:moveTo>
                  <a:pt x="887362" y="1008112"/>
                </a:moveTo>
                <a:lnTo>
                  <a:pt x="1843323" y="1008112"/>
                </a:lnTo>
                <a:lnTo>
                  <a:pt x="1843323" y="2520280"/>
                </a:lnTo>
                <a:lnTo>
                  <a:pt x="887362" y="2520280"/>
                </a:lnTo>
                <a:close/>
                <a:moveTo>
                  <a:pt x="0" y="1008112"/>
                </a:moveTo>
                <a:lnTo>
                  <a:pt x="504056" y="1008112"/>
                </a:lnTo>
                <a:lnTo>
                  <a:pt x="504056" y="2520280"/>
                </a:lnTo>
                <a:lnTo>
                  <a:pt x="0" y="2520280"/>
                </a:lnTo>
                <a:close/>
                <a:moveTo>
                  <a:pt x="5222080" y="0"/>
                </a:moveTo>
                <a:lnTo>
                  <a:pt x="7382320" y="1764196"/>
                </a:lnTo>
                <a:lnTo>
                  <a:pt x="5222080" y="3528392"/>
                </a:lnTo>
                <a:lnTo>
                  <a:pt x="5222080" y="2520280"/>
                </a:lnTo>
                <a:lnTo>
                  <a:pt x="3853928" y="2520280"/>
                </a:lnTo>
                <a:lnTo>
                  <a:pt x="3853928" y="1008112"/>
                </a:lnTo>
                <a:lnTo>
                  <a:pt x="5222080" y="1008112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虚尾箭头"/>
          <p:cNvSpPr/>
          <p:nvPr/>
        </p:nvSpPr>
        <p:spPr>
          <a:xfrm rot="5400000">
            <a:off x="4290060" y="2519045"/>
            <a:ext cx="914400" cy="527685"/>
          </a:xfrm>
          <a:custGeom>
            <a:avLst/>
            <a:gdLst>
              <a:gd name="connsiteX0" fmla="*/ 2226629 w 7382320"/>
              <a:gd name="connsiteY0" fmla="*/ 1008112 h 3528392"/>
              <a:gd name="connsiteX1" fmla="*/ 3470622 w 7382320"/>
              <a:gd name="connsiteY1" fmla="*/ 1008112 h 3528392"/>
              <a:gd name="connsiteX2" fmla="*/ 3470622 w 7382320"/>
              <a:gd name="connsiteY2" fmla="*/ 2520280 h 3528392"/>
              <a:gd name="connsiteX3" fmla="*/ 2226629 w 7382320"/>
              <a:gd name="connsiteY3" fmla="*/ 2520280 h 3528392"/>
              <a:gd name="connsiteX4" fmla="*/ 887362 w 7382320"/>
              <a:gd name="connsiteY4" fmla="*/ 1008112 h 3528392"/>
              <a:gd name="connsiteX5" fmla="*/ 1843323 w 7382320"/>
              <a:gd name="connsiteY5" fmla="*/ 1008112 h 3528392"/>
              <a:gd name="connsiteX6" fmla="*/ 1843323 w 7382320"/>
              <a:gd name="connsiteY6" fmla="*/ 2520280 h 3528392"/>
              <a:gd name="connsiteX7" fmla="*/ 887362 w 7382320"/>
              <a:gd name="connsiteY7" fmla="*/ 2520280 h 3528392"/>
              <a:gd name="connsiteX8" fmla="*/ 0 w 7382320"/>
              <a:gd name="connsiteY8" fmla="*/ 1008112 h 3528392"/>
              <a:gd name="connsiteX9" fmla="*/ 504056 w 7382320"/>
              <a:gd name="connsiteY9" fmla="*/ 1008112 h 3528392"/>
              <a:gd name="connsiteX10" fmla="*/ 504056 w 7382320"/>
              <a:gd name="connsiteY10" fmla="*/ 2520280 h 3528392"/>
              <a:gd name="connsiteX11" fmla="*/ 0 w 7382320"/>
              <a:gd name="connsiteY11" fmla="*/ 2520280 h 3528392"/>
              <a:gd name="connsiteX12" fmla="*/ 5222080 w 7382320"/>
              <a:gd name="connsiteY12" fmla="*/ 0 h 3528392"/>
              <a:gd name="connsiteX13" fmla="*/ 7382320 w 7382320"/>
              <a:gd name="connsiteY13" fmla="*/ 1764196 h 3528392"/>
              <a:gd name="connsiteX14" fmla="*/ 5222080 w 7382320"/>
              <a:gd name="connsiteY14" fmla="*/ 3528392 h 3528392"/>
              <a:gd name="connsiteX15" fmla="*/ 5222080 w 7382320"/>
              <a:gd name="connsiteY15" fmla="*/ 2520280 h 3528392"/>
              <a:gd name="connsiteX16" fmla="*/ 3853928 w 7382320"/>
              <a:gd name="connsiteY16" fmla="*/ 2520280 h 3528392"/>
              <a:gd name="connsiteX17" fmla="*/ 3853928 w 7382320"/>
              <a:gd name="connsiteY17" fmla="*/ 1008112 h 3528392"/>
              <a:gd name="connsiteX18" fmla="*/ 5222080 w 7382320"/>
              <a:gd name="connsiteY18" fmla="*/ 1008112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82320" h="3528392">
                <a:moveTo>
                  <a:pt x="2226629" y="1008112"/>
                </a:moveTo>
                <a:lnTo>
                  <a:pt x="3470622" y="1008112"/>
                </a:lnTo>
                <a:lnTo>
                  <a:pt x="3470622" y="2520280"/>
                </a:lnTo>
                <a:lnTo>
                  <a:pt x="2226629" y="2520280"/>
                </a:lnTo>
                <a:close/>
                <a:moveTo>
                  <a:pt x="887362" y="1008112"/>
                </a:moveTo>
                <a:lnTo>
                  <a:pt x="1843323" y="1008112"/>
                </a:lnTo>
                <a:lnTo>
                  <a:pt x="1843323" y="2520280"/>
                </a:lnTo>
                <a:lnTo>
                  <a:pt x="887362" y="2520280"/>
                </a:lnTo>
                <a:close/>
                <a:moveTo>
                  <a:pt x="0" y="1008112"/>
                </a:moveTo>
                <a:lnTo>
                  <a:pt x="504056" y="1008112"/>
                </a:lnTo>
                <a:lnTo>
                  <a:pt x="504056" y="2520280"/>
                </a:lnTo>
                <a:lnTo>
                  <a:pt x="0" y="2520280"/>
                </a:lnTo>
                <a:close/>
                <a:moveTo>
                  <a:pt x="5222080" y="0"/>
                </a:moveTo>
                <a:lnTo>
                  <a:pt x="7382320" y="1764196"/>
                </a:lnTo>
                <a:lnTo>
                  <a:pt x="5222080" y="3528392"/>
                </a:lnTo>
                <a:lnTo>
                  <a:pt x="5222080" y="2520280"/>
                </a:lnTo>
                <a:lnTo>
                  <a:pt x="3853928" y="2520280"/>
                </a:lnTo>
                <a:lnTo>
                  <a:pt x="3853928" y="1008112"/>
                </a:lnTo>
                <a:lnTo>
                  <a:pt x="5222080" y="1008112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编译插件时的项目依赖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593850" y="4575175"/>
            <a:ext cx="9053195" cy="1197610"/>
          </a:xfrm>
          <a:prstGeom prst="roundRect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common</a:t>
            </a:r>
            <a:r>
              <a:rPr lang="zh-CN" altLang="en-US" sz="2400"/>
              <a:t>基础库</a:t>
            </a:r>
            <a:endParaRPr lang="zh-CN" altLang="en-US" sz="2400"/>
          </a:p>
          <a:p>
            <a:pPr algn="ctr"/>
            <a:r>
              <a:rPr lang="zh-CN" altLang="en-US" sz="2400"/>
              <a:t>（</a:t>
            </a:r>
            <a:r>
              <a:rPr lang="zh-CN" altLang="en-US" sz="2400">
                <a:solidFill>
                  <a:schemeClr val="bg1"/>
                </a:solidFill>
                <a:uFillTx/>
              </a:rPr>
              <a:t>数据库管理、内存管理、图片框架</a:t>
            </a:r>
            <a:r>
              <a:rPr lang="en-US" altLang="zh-CN" sz="2400">
                <a:solidFill>
                  <a:schemeClr val="bg1"/>
                </a:solidFill>
                <a:uFillTx/>
              </a:rPr>
              <a:t>...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6" name="圆角矩形 5"/>
          <p:cNvSpPr/>
          <p:nvPr/>
        </p:nvSpPr>
        <p:spPr>
          <a:xfrm>
            <a:off x="1527810" y="1930400"/>
            <a:ext cx="1821815" cy="981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酷狗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application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00550" y="1930400"/>
            <a:ext cx="5450205" cy="9804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听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>
                <a:sym typeface="+mn-ea"/>
              </a:rPr>
              <a:t>application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2195830" y="2927985"/>
            <a:ext cx="485775" cy="16795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400550" y="3853180"/>
            <a:ext cx="1857375" cy="7073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common.jar</a:t>
            </a:r>
            <a:endParaRPr lang="en-US" altLang="zh-CN" i="1"/>
          </a:p>
        </p:txBody>
      </p:sp>
      <p:sp>
        <p:nvSpPr>
          <p:cNvPr id="25" name="圆角矩形 24"/>
          <p:cNvSpPr/>
          <p:nvPr/>
        </p:nvSpPr>
        <p:spPr>
          <a:xfrm>
            <a:off x="7831455" y="3867785"/>
            <a:ext cx="2018665" cy="6781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commonres</a:t>
            </a:r>
            <a:endParaRPr lang="en-US" altLang="zh-CN"/>
          </a:p>
          <a:p>
            <a:pPr algn="ctr"/>
            <a:r>
              <a:rPr lang="en-US" altLang="zh-CN"/>
              <a:t>(library)</a:t>
            </a:r>
            <a:endParaRPr lang="en-US" altLang="zh-CN"/>
          </a:p>
        </p:txBody>
      </p:sp>
      <p:sp>
        <p:nvSpPr>
          <p:cNvPr id="27" name="下箭头 26"/>
          <p:cNvSpPr/>
          <p:nvPr/>
        </p:nvSpPr>
        <p:spPr>
          <a:xfrm>
            <a:off x="5086350" y="2927985"/>
            <a:ext cx="485775" cy="90741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8597900" y="2960370"/>
            <a:ext cx="485775" cy="90741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先编译宿主项目到</a:t>
            </a:r>
            <a:r>
              <a:rPr lang="en-US" altLang="zh-CN"/>
              <a:t>javac</a:t>
            </a:r>
            <a:r>
              <a:rPr lang="zh-CN" altLang="en-US"/>
              <a:t>（</a:t>
            </a:r>
            <a:r>
              <a:rPr lang="en-US" altLang="zh-CN"/>
              <a:t>compileReleasejavaWithjavac</a:t>
            </a:r>
            <a:r>
              <a:rPr lang="zh-CN" altLang="en-US"/>
              <a:t>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把宿主生成的</a:t>
            </a:r>
            <a:r>
              <a:rPr lang="en-US" altLang="zh-CN"/>
              <a:t>class</a:t>
            </a:r>
            <a:r>
              <a:rPr lang="zh-CN" altLang="en-US"/>
              <a:t>打成</a:t>
            </a:r>
            <a:r>
              <a:rPr lang="en-US" altLang="zh-CN"/>
              <a:t>common.jar</a:t>
            </a:r>
            <a:r>
              <a:rPr lang="zh-CN" altLang="en-US"/>
              <a:t>，给听项目做提供编译。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把</a:t>
            </a:r>
            <a:r>
              <a:rPr lang="en-US" altLang="zh-CN"/>
              <a:t>common</a:t>
            </a:r>
            <a:r>
              <a:rPr lang="zh-CN" altLang="en-US"/>
              <a:t>的资源复制到空项目</a:t>
            </a:r>
            <a:r>
              <a:rPr lang="en-US" altLang="zh-CN"/>
              <a:t>commonres</a:t>
            </a:r>
            <a:r>
              <a:rPr lang="zh-CN" altLang="en-US"/>
              <a:t>，提供给听项目关联。</a:t>
            </a:r>
            <a:endParaRPr lang="zh-CN" altLang="en-US"/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问题二：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解决插件和宿主资源冲突问题，插件只保留本身资源，同时保证插件能访问到宿主资源。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资源查找过程</a:t>
            </a:r>
            <a:endParaRPr lang="zh-CN" altLang="en-US"/>
          </a:p>
        </p:txBody>
      </p:sp>
      <p:pic>
        <p:nvPicPr>
          <p:cNvPr id="4" name="图片 3" descr="1366046940_68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882650"/>
            <a:ext cx="6470015" cy="587121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8244840" y="824230"/>
            <a:ext cx="3084195" cy="5781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566150" y="1606550"/>
            <a:ext cx="2422525" cy="1130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resources.arsc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9035415" y="1073150"/>
            <a:ext cx="140462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</a:rPr>
              <a:t>Resources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6150" y="3054350"/>
            <a:ext cx="2422525" cy="1130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66785" y="3053715"/>
            <a:ext cx="1178560" cy="113093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uFillTx/>
              </a:rPr>
              <a:t>ID</a:t>
            </a:r>
            <a:endParaRPr lang="en-US" altLang="zh-CN" sz="2000">
              <a:solidFill>
                <a:schemeClr val="tx1"/>
              </a:solidFill>
              <a:uFillTx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89160" y="3053715"/>
            <a:ext cx="1178560" cy="113093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uFillTx/>
              </a:rPr>
              <a:t>Name</a:t>
            </a:r>
            <a:endParaRPr lang="en-US" altLang="zh-CN" sz="2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结论一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4575" y="1464945"/>
            <a:ext cx="5811520" cy="4471035"/>
          </a:xfrm>
        </p:spPr>
        <p:txBody>
          <a:bodyPr/>
          <a:p>
            <a:r>
              <a:rPr lang="zh-CN" altLang="en-US"/>
              <a:t>只要保证插件使用的</a:t>
            </a:r>
            <a:r>
              <a:rPr lang="en-US" altLang="zh-CN"/>
              <a:t>R</a:t>
            </a:r>
            <a:r>
              <a:rPr lang="zh-CN" altLang="en-US"/>
              <a:t>文件和映射表的</a:t>
            </a:r>
            <a:r>
              <a:rPr lang="en-US" altLang="zh-CN"/>
              <a:t>ids </a:t>
            </a:r>
            <a:r>
              <a:rPr lang="zh-CN" altLang="en-US"/>
              <a:t>跟宿主的都不相同，就可解决资源冲突问题。（修改</a:t>
            </a:r>
            <a:r>
              <a:rPr lang="en-US" altLang="zh-CN"/>
              <a:t>pp</a:t>
            </a:r>
            <a:r>
              <a:rPr lang="zh-CN" altLang="en-US"/>
              <a:t>段）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250430" y="1590040"/>
            <a:ext cx="2180590" cy="31172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/>
              <a:t>ox7f000001</a:t>
            </a:r>
            <a:endParaRPr lang="en-US" altLang="zh-CN" sz="2000"/>
          </a:p>
          <a:p>
            <a:pPr algn="ctr"/>
            <a:r>
              <a:rPr lang="en-US" altLang="zh-CN" sz="2000"/>
              <a:t>(drawble/icon)</a:t>
            </a:r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r>
              <a:rPr lang="en-US" altLang="zh-CN" sz="2000">
                <a:sym typeface="+mn-ea"/>
              </a:rPr>
              <a:t>ox7f000002</a:t>
            </a:r>
            <a:endParaRPr lang="en-US" altLang="zh-CN" sz="2000"/>
          </a:p>
          <a:p>
            <a:pPr algn="ctr"/>
            <a:r>
              <a:rPr lang="en-US" altLang="zh-CN">
                <a:sym typeface="+mn-ea"/>
              </a:rPr>
              <a:t>(layout/common_a)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686925" y="1590040"/>
            <a:ext cx="2180590" cy="31064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/>
              <a:t>ox3a000001</a:t>
            </a:r>
            <a:endParaRPr lang="en-US" altLang="zh-CN" sz="2000"/>
          </a:p>
          <a:p>
            <a:pPr algn="ctr"/>
            <a:r>
              <a:rPr lang="en-US" altLang="zh-CN" sz="2000"/>
              <a:t>(drawble/k_icon)</a:t>
            </a:r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r>
              <a:rPr lang="en-US" altLang="zh-CN" sz="2000">
                <a:sym typeface="+mn-ea"/>
              </a:rPr>
              <a:t>ox3a000002</a:t>
            </a:r>
            <a:endParaRPr lang="en-US" altLang="zh-CN" sz="2000"/>
          </a:p>
          <a:p>
            <a:pPr algn="ctr"/>
            <a:r>
              <a:rPr lang="en-US" altLang="zh-CN">
                <a:sym typeface="+mn-ea"/>
              </a:rPr>
              <a:t>(layout/common_a)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567930" y="1097280"/>
            <a:ext cx="15455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宿主映射表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004425" y="1097280"/>
            <a:ext cx="15455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插件映射表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结论二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4575" y="1464945"/>
            <a:ext cx="5811520" cy="4471035"/>
          </a:xfrm>
        </p:spPr>
        <p:txBody>
          <a:bodyPr/>
          <a:p>
            <a:r>
              <a:rPr lang="zh-CN" altLang="en-US"/>
              <a:t>针对插件和宿主相同资源，把插件</a:t>
            </a:r>
            <a:r>
              <a:rPr lang="en-US" altLang="zh-CN"/>
              <a:t>R.java</a:t>
            </a:r>
            <a:r>
              <a:rPr lang="zh-CN" altLang="en-US"/>
              <a:t>的资源</a:t>
            </a:r>
            <a:r>
              <a:rPr lang="en-US" altLang="zh-CN"/>
              <a:t>id</a:t>
            </a:r>
            <a:r>
              <a:rPr lang="zh-CN" altLang="en-US"/>
              <a:t>修改成宿主的</a:t>
            </a:r>
            <a:r>
              <a:rPr lang="en-US" altLang="zh-CN"/>
              <a:t>id</a:t>
            </a:r>
            <a:r>
              <a:rPr lang="zh-CN" altLang="en-US"/>
              <a:t>，删除插件映射表中对应资源，插件运行时就可访问宿主资源。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最后根据相同</a:t>
            </a:r>
            <a:r>
              <a:rPr lang="en-US" altLang="zh-CN"/>
              <a:t>id</a:t>
            </a:r>
            <a:r>
              <a:rPr lang="zh-CN" altLang="en-US"/>
              <a:t>把插件上的</a:t>
            </a:r>
            <a:r>
              <a:rPr lang="en-US" altLang="zh-CN"/>
              <a:t>drawable</a:t>
            </a:r>
            <a:r>
              <a:rPr lang="zh-CN" altLang="en-US"/>
              <a:t>、</a:t>
            </a:r>
            <a:r>
              <a:rPr lang="en-US" altLang="zh-CN"/>
              <a:t>layout</a:t>
            </a:r>
            <a:r>
              <a:rPr lang="zh-CN" altLang="en-US"/>
              <a:t>、</a:t>
            </a:r>
            <a:r>
              <a:rPr lang="en-US" altLang="zh-CN"/>
              <a:t>style</a:t>
            </a:r>
            <a:r>
              <a:rPr lang="zh-CN" altLang="en-US"/>
              <a:t>等文件移除。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250430" y="1494790"/>
            <a:ext cx="2180590" cy="3375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/>
              <a:t>ox7f000001</a:t>
            </a:r>
            <a:endParaRPr lang="en-US" altLang="zh-CN" sz="2000"/>
          </a:p>
          <a:p>
            <a:pPr algn="ctr"/>
            <a:r>
              <a:rPr lang="en-US" altLang="zh-CN" sz="2000"/>
              <a:t>(drawble/icon)</a:t>
            </a:r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r>
              <a:rPr lang="en-US" altLang="zh-CN" sz="2000">
                <a:sym typeface="+mn-ea"/>
              </a:rPr>
              <a:t>ox7f000002</a:t>
            </a:r>
            <a:endParaRPr lang="en-US" altLang="zh-CN" sz="2000"/>
          </a:p>
          <a:p>
            <a:pPr algn="ctr"/>
            <a:r>
              <a:rPr lang="en-US" altLang="zh-CN">
                <a:sym typeface="+mn-ea"/>
              </a:rPr>
              <a:t>(layout/common_a)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686925" y="1494790"/>
            <a:ext cx="2180590" cy="13474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r>
              <a:rPr lang="en-US" altLang="zh-CN" sz="2000"/>
              <a:t>ox3a000001</a:t>
            </a:r>
            <a:endParaRPr lang="en-US" altLang="zh-CN" sz="2000"/>
          </a:p>
          <a:p>
            <a:pPr algn="ctr"/>
            <a:r>
              <a:rPr lang="en-US" altLang="zh-CN" sz="2000"/>
              <a:t>(drawble/k_icon)</a:t>
            </a:r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567930" y="1002030"/>
            <a:ext cx="15455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宿主映射表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004425" y="1002030"/>
            <a:ext cx="15455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插件映射表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686925" y="3522980"/>
            <a:ext cx="2180590" cy="13474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r>
              <a:rPr lang="en-US" altLang="zh-CN" sz="2000"/>
              <a:t>common_a=</a:t>
            </a:r>
            <a:r>
              <a:rPr lang="en-US" altLang="zh-CN" sz="2000">
                <a:sym typeface="+mn-ea"/>
              </a:rPr>
              <a:t>ox7f000002</a:t>
            </a:r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004425" y="3030220"/>
            <a:ext cx="15455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插件</a:t>
            </a:r>
            <a:r>
              <a:rPr lang="en-US" altLang="zh-CN"/>
              <a:t>R.java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具体实现流程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4575" y="1044575"/>
            <a:ext cx="11027410" cy="1903095"/>
          </a:xfrm>
        </p:spPr>
        <p:txBody>
          <a:bodyPr/>
          <a:p>
            <a:r>
              <a:rPr lang="zh-CN" altLang="en-US"/>
              <a:t>宿主编译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173480" y="1717040"/>
            <a:ext cx="2341245" cy="6464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preBuild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013200" y="1717040"/>
            <a:ext cx="2906395" cy="6464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generateReleaseSources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418070" y="1717040"/>
            <a:ext cx="4438650" cy="6464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compileReleaseJavaWithJavac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3514725" y="2024380"/>
            <a:ext cx="4984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6919595" y="2024380"/>
            <a:ext cx="4984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下箭头 10"/>
          <p:cNvSpPr/>
          <p:nvPr/>
        </p:nvSpPr>
        <p:spPr>
          <a:xfrm>
            <a:off x="4305300" y="2379345"/>
            <a:ext cx="485775" cy="46355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853430" y="2363470"/>
            <a:ext cx="485775" cy="46355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8090535" y="2375535"/>
            <a:ext cx="485775" cy="46355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10352405" y="2375535"/>
            <a:ext cx="485775" cy="46355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558405" y="4135755"/>
            <a:ext cx="4294505" cy="6464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kan:preBuild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169670" y="4135755"/>
            <a:ext cx="2340610" cy="6464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compileReleaseJavaWithJavac</a:t>
            </a:r>
            <a:endParaRPr lang="zh-CN" altLang="en-US"/>
          </a:p>
        </p:txBody>
      </p:sp>
      <p:cxnSp>
        <p:nvCxnSpPr>
          <p:cNvPr id="34" name="直接箭头连接符 33"/>
          <p:cNvCxnSpPr>
            <a:stCxn id="20" idx="1"/>
            <a:endCxn id="21" idx="3"/>
          </p:cNvCxnSpPr>
          <p:nvPr/>
        </p:nvCxnSpPr>
        <p:spPr>
          <a:xfrm flipH="1">
            <a:off x="6897370" y="4443095"/>
            <a:ext cx="661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1"/>
            <a:endCxn id="22" idx="3"/>
          </p:cNvCxnSpPr>
          <p:nvPr/>
        </p:nvCxnSpPr>
        <p:spPr>
          <a:xfrm flipH="1">
            <a:off x="3510280" y="4443095"/>
            <a:ext cx="480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下箭头 35"/>
          <p:cNvSpPr/>
          <p:nvPr/>
        </p:nvSpPr>
        <p:spPr>
          <a:xfrm>
            <a:off x="8090535" y="3502025"/>
            <a:ext cx="485775" cy="633095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10352405" y="3502025"/>
            <a:ext cx="485775" cy="63246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558405" y="2839085"/>
            <a:ext cx="1549400" cy="6629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common.jar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9333865" y="2839085"/>
            <a:ext cx="2522855" cy="6629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commonsrc(library)</a:t>
            </a:r>
            <a:endParaRPr lang="en-US" altLang="zh-CN"/>
          </a:p>
        </p:txBody>
      </p:sp>
      <p:sp>
        <p:nvSpPr>
          <p:cNvPr id="38" name="下箭头 37"/>
          <p:cNvSpPr/>
          <p:nvPr/>
        </p:nvSpPr>
        <p:spPr>
          <a:xfrm>
            <a:off x="4305300" y="3502025"/>
            <a:ext cx="485775" cy="633095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5853430" y="3502025"/>
            <a:ext cx="485775" cy="633095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82565" y="2839085"/>
            <a:ext cx="1614805" cy="6629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resource.asrc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039235" y="2839085"/>
            <a:ext cx="1017270" cy="6629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R.java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5304790" y="5533390"/>
            <a:ext cx="1614805" cy="6629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resource.asrc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4061460" y="5533390"/>
            <a:ext cx="1017270" cy="6629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R.java</a:t>
            </a:r>
            <a:endParaRPr lang="en-US" altLang="zh-CN"/>
          </a:p>
        </p:txBody>
      </p:sp>
      <p:sp>
        <p:nvSpPr>
          <p:cNvPr id="43" name="下箭头 42"/>
          <p:cNvSpPr/>
          <p:nvPr/>
        </p:nvSpPr>
        <p:spPr>
          <a:xfrm>
            <a:off x="5920105" y="4782185"/>
            <a:ext cx="485775" cy="75057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4327525" y="4782185"/>
            <a:ext cx="485775" cy="749935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990975" y="4135755"/>
            <a:ext cx="2906395" cy="6464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generateReleaseSources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动态更新插件框架作用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插件模块动态升级。</a:t>
            </a:r>
            <a:endParaRPr lang="zh-CN" altLang="en-US"/>
          </a:p>
          <a:p>
            <a:r>
              <a:rPr lang="zh-CN" altLang="en-US"/>
              <a:t>改进大型APP的架构。</a:t>
            </a:r>
            <a:endParaRPr lang="en-US" altLang="zh-CN"/>
          </a:p>
          <a:p>
            <a:r>
              <a:rPr lang="zh-CN" altLang="en-US"/>
              <a:t>实现多团队协作开发，各自发布。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与微信资源混淆工具的兼容性问题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4576" y="1464862"/>
            <a:ext cx="10236200" cy="4471200"/>
          </a:xfrm>
        </p:spPr>
        <p:txBody>
          <a:bodyPr/>
          <a:p>
            <a:pPr marL="0" indent="0">
              <a:buNone/>
            </a:pPr>
            <a:r>
              <a:rPr lang="zh-CN" altLang="en-US"/>
              <a:t>插件化工具主要在编译时修改</a:t>
            </a:r>
            <a:r>
              <a:rPr lang="en-US" altLang="zh-CN"/>
              <a:t>ID</a:t>
            </a:r>
            <a:r>
              <a:rPr lang="zh-CN" altLang="en-US"/>
              <a:t>和去除其他多余资源。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资源混淆工具主要是把名称和路径改短不修改</a:t>
            </a:r>
            <a:r>
              <a:rPr lang="en-US" altLang="zh-CN"/>
              <a:t>ID</a:t>
            </a:r>
            <a:r>
              <a:rPr lang="zh-CN" altLang="en-US"/>
              <a:t>，所以并不冲突。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重新编译之后怎么保证旧的宿主能支持新的插件。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多程序一起怎么做代码混淆。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怎么保持宿主的资源ID。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代码统一混淆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4575" y="3418205"/>
            <a:ext cx="10236200" cy="2517775"/>
          </a:xfrm>
        </p:spPr>
        <p:txBody>
          <a:bodyPr/>
          <a:p>
            <a:pPr marL="0" indent="0">
              <a:buNone/>
            </a:pPr>
            <a:r>
              <a:rPr lang="zh-CN" altLang="en-US"/>
              <a:t>各个项目无法单独混淆原因：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）插件和宿主公共库之间并没有固定接口，单独混淆原来直接关联调用的方法就会被混淆移除掉。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）宿主公共库的</a:t>
            </a:r>
            <a:r>
              <a:rPr lang="en-US" altLang="zh-CN"/>
              <a:t>final</a:t>
            </a:r>
            <a:r>
              <a:rPr lang="zh-CN" altLang="en-US"/>
              <a:t>静态变量混淆后也会消失。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184910" y="1502410"/>
            <a:ext cx="2017395" cy="6464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host:Javac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184910" y="2454910"/>
            <a:ext cx="2016760" cy="6464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plugin:Javac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379210" y="2019300"/>
            <a:ext cx="1967865" cy="6464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混淆</a:t>
            </a:r>
            <a:endParaRPr lang="zh-CN" altLang="en-US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99510" y="1502410"/>
            <a:ext cx="1967865" cy="6464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host.jar</a:t>
            </a:r>
            <a:endParaRPr lang="en-US" altLang="zh-CN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99510" y="2454910"/>
            <a:ext cx="1967865" cy="6464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plugin.jar</a:t>
            </a:r>
            <a:endParaRPr lang="en-US" altLang="zh-CN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058910" y="1502410"/>
            <a:ext cx="1967865" cy="6464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host:dex</a:t>
            </a:r>
            <a:endParaRPr lang="en-US" altLang="zh-CN"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058910" y="2454910"/>
            <a:ext cx="1967865" cy="6464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pklugin:dex</a:t>
            </a:r>
            <a:endParaRPr lang="en-US" altLang="zh-CN">
              <a:sym typeface="+mn-ea"/>
            </a:endParaRPr>
          </a:p>
        </p:txBody>
      </p: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>
            <a:off x="3202305" y="1809750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  <a:endCxn id="5" idx="1"/>
          </p:cNvCxnSpPr>
          <p:nvPr/>
        </p:nvCxnSpPr>
        <p:spPr>
          <a:xfrm>
            <a:off x="5667375" y="1809750"/>
            <a:ext cx="711835" cy="51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  <a:endCxn id="5" idx="1"/>
          </p:cNvCxnSpPr>
          <p:nvPr/>
        </p:nvCxnSpPr>
        <p:spPr>
          <a:xfrm flipV="1">
            <a:off x="5667375" y="2326640"/>
            <a:ext cx="711835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8" idx="1"/>
          </p:cNvCxnSpPr>
          <p:nvPr/>
        </p:nvCxnSpPr>
        <p:spPr>
          <a:xfrm>
            <a:off x="3201670" y="2762250"/>
            <a:ext cx="497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9" idx="1"/>
          </p:cNvCxnSpPr>
          <p:nvPr/>
        </p:nvCxnSpPr>
        <p:spPr>
          <a:xfrm flipV="1">
            <a:off x="8347075" y="1809750"/>
            <a:ext cx="711835" cy="51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10" idx="1"/>
          </p:cNvCxnSpPr>
          <p:nvPr/>
        </p:nvCxnSpPr>
        <p:spPr>
          <a:xfrm>
            <a:off x="8347075" y="2326640"/>
            <a:ext cx="711835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资源</a:t>
            </a:r>
            <a:r>
              <a:rPr lang="en-US" altLang="zh-CN"/>
              <a:t>id</a:t>
            </a:r>
            <a:r>
              <a:rPr lang="zh-CN" altLang="en-US"/>
              <a:t>保持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根据宿主</a:t>
            </a:r>
            <a:r>
              <a:rPr lang="en-US" altLang="zh-CN"/>
              <a:t>R.java</a:t>
            </a:r>
            <a:r>
              <a:rPr lang="zh-CN" altLang="en-US"/>
              <a:t>的生成</a:t>
            </a:r>
            <a:r>
              <a:rPr lang="en-US" altLang="zh-CN"/>
              <a:t>ids.xml</a:t>
            </a:r>
            <a:r>
              <a:rPr lang="zh-CN" altLang="en-US"/>
              <a:t>和</a:t>
            </a:r>
            <a:r>
              <a:rPr lang="en-US" altLang="zh-CN"/>
              <a:t>public.xml</a:t>
            </a:r>
            <a:endParaRPr lang="en-US" altLang="zh-CN"/>
          </a:p>
          <a:p>
            <a:r>
              <a:rPr lang="zh-CN" altLang="en-US"/>
              <a:t>下次编译把</a:t>
            </a:r>
            <a:r>
              <a:rPr lang="en-US" altLang="zh-CN">
                <a:sym typeface="+mn-ea"/>
              </a:rPr>
              <a:t>ids.xml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public.xml</a:t>
            </a:r>
            <a:r>
              <a:rPr lang="zh-CN" altLang="en-US">
                <a:sym typeface="+mn-ea"/>
              </a:rPr>
              <a:t>放到宿主的</a:t>
            </a:r>
            <a:r>
              <a:rPr lang="en-US" altLang="zh-CN">
                <a:sym typeface="+mn-ea"/>
              </a:rPr>
              <a:t>/res/value</a:t>
            </a:r>
            <a:r>
              <a:rPr lang="zh-CN" altLang="en-US">
                <a:sym typeface="+mn-ea"/>
              </a:rPr>
              <a:t>目录下编译可保持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不变。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035" y="3150235"/>
            <a:ext cx="10466705" cy="2085340"/>
          </a:xfrm>
          <a:prstGeom prst="rect">
            <a:avLst/>
          </a:prstGeom>
        </p:spPr>
      </p:pic>
      <p:pic>
        <p:nvPicPr>
          <p:cNvPr id="5" name="图片 4" descr="201408290053429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35" y="3150235"/>
            <a:ext cx="10347325" cy="2491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宿主上插件管理功能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下载校验插件差异包。</a:t>
            </a:r>
            <a:endParaRPr lang="zh-CN" altLang="en-US"/>
          </a:p>
          <a:p>
            <a:r>
              <a:rPr lang="zh-CN" altLang="en-US"/>
              <a:t>合并差异包对比插件版本号。</a:t>
            </a:r>
            <a:endParaRPr lang="zh-CN" altLang="en-US"/>
          </a:p>
          <a:p>
            <a:r>
              <a:rPr lang="zh-CN" altLang="en-US"/>
              <a:t>加载前黑名单和白名单检验。</a:t>
            </a:r>
            <a:endParaRPr lang="zh-CN" altLang="en-US"/>
          </a:p>
          <a:p>
            <a:r>
              <a:rPr lang="zh-CN" altLang="en-US"/>
              <a:t>启动时加载插件资源映射表。</a:t>
            </a:r>
            <a:endParaRPr lang="zh-CN" altLang="en-US"/>
          </a:p>
          <a:p>
            <a:r>
              <a:rPr lang="zh-CN" altLang="en-US"/>
              <a:t>插件代码选择合适时机懒加载。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限制：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插件上</a:t>
            </a:r>
            <a:r>
              <a:rPr lang="en-US" altLang="zh-CN"/>
              <a:t>activity</a:t>
            </a:r>
            <a:r>
              <a:rPr lang="zh-CN" altLang="en-US"/>
              <a:t>在原</a:t>
            </a:r>
            <a:r>
              <a:rPr lang="en-US" altLang="zh-CN"/>
              <a:t>AndroidManifest.xml</a:t>
            </a:r>
            <a:r>
              <a:rPr lang="zh-CN" altLang="en-US"/>
              <a:t>声明的属性无法动态修改。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插件和宿主的资源名称需要各不一样。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gradle</a:t>
            </a:r>
            <a:r>
              <a:rPr lang="zh-CN" altLang="en-US"/>
              <a:t>无法做并行编译。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通用的加载方式（代码加载）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1464945"/>
            <a:ext cx="10517505" cy="2424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资源加载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1221740"/>
            <a:ext cx="11045825" cy="41948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兼容性问题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YUNOS v4</a:t>
            </a:r>
            <a:r>
              <a:rPr lang="zh-CN" altLang="en-US"/>
              <a:t>版本中原</a:t>
            </a:r>
            <a:r>
              <a:rPr lang="en-US" altLang="zh-CN"/>
              <a:t>Classloader</a:t>
            </a:r>
            <a:r>
              <a:rPr lang="zh-CN" altLang="en-US"/>
              <a:t>中的</a:t>
            </a:r>
            <a:r>
              <a:rPr lang="en-US" altLang="zh-CN"/>
              <a:t>mDexs</a:t>
            </a:r>
            <a:r>
              <a:rPr lang="zh-CN" altLang="en-US"/>
              <a:t>修改为LexFile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努比亚部分手机使用的是</a:t>
            </a:r>
            <a:r>
              <a:rPr lang="en-US" altLang="zh-CN"/>
              <a:t>NubiaResourse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VIVO</a:t>
            </a:r>
            <a:r>
              <a:rPr lang="zh-CN" altLang="en-US"/>
              <a:t>部分手机使用的是</a:t>
            </a:r>
            <a:r>
              <a:rPr lang="en-US" altLang="zh-CN"/>
              <a:t>VivoResourse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插件化改造时的基本要求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4576" y="1044492"/>
            <a:ext cx="10236200" cy="4471200"/>
          </a:xfrm>
        </p:spPr>
        <p:txBody>
          <a:bodyPr/>
          <a:p>
            <a:r>
              <a:rPr lang="zh-CN" altLang="en-US" dirty="0">
                <a:sym typeface="+mn-ea"/>
              </a:rPr>
              <a:t>稳定性、兼容性比较好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对开发限制较少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维护成本低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迁移成本尽量的少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基础项目结构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593850" y="3987800"/>
            <a:ext cx="8456930" cy="1197610"/>
          </a:xfrm>
          <a:prstGeom prst="roundRect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common</a:t>
            </a:r>
            <a:r>
              <a:rPr lang="zh-CN" altLang="en-US" sz="2400"/>
              <a:t>基础库</a:t>
            </a:r>
            <a:endParaRPr lang="zh-CN" altLang="en-US" sz="2400"/>
          </a:p>
          <a:p>
            <a:pPr algn="ctr"/>
            <a:r>
              <a:rPr lang="zh-CN" altLang="en-US" sz="2400"/>
              <a:t>（</a:t>
            </a:r>
            <a:r>
              <a:rPr lang="zh-CN" altLang="en-US" sz="2400">
                <a:solidFill>
                  <a:schemeClr val="bg1"/>
                </a:solidFill>
                <a:uFillTx/>
              </a:rPr>
              <a:t>数据库管理、内存管理、图片框架</a:t>
            </a:r>
            <a:r>
              <a:rPr lang="en-US" altLang="zh-CN" sz="2400">
                <a:solidFill>
                  <a:schemeClr val="bg1"/>
                </a:solidFill>
                <a:uFillTx/>
              </a:rPr>
              <a:t>...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6" name="圆角矩形 5"/>
          <p:cNvSpPr/>
          <p:nvPr/>
        </p:nvSpPr>
        <p:spPr>
          <a:xfrm>
            <a:off x="1593850" y="2028190"/>
            <a:ext cx="1821815" cy="981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酷狗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application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18585" y="2028190"/>
            <a:ext cx="1658620" cy="980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听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library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082030" y="2028825"/>
            <a:ext cx="1658620" cy="980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看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library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392160" y="2028190"/>
            <a:ext cx="1658620" cy="980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唱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library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9039860" y="3008630"/>
            <a:ext cx="485775" cy="97917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68770" y="3008630"/>
            <a:ext cx="485775" cy="97917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4504690" y="3009265"/>
            <a:ext cx="485775" cy="97917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2195830" y="3009265"/>
            <a:ext cx="485775" cy="97917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特点：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业务模块有项目级别的代码分离，但是项目依赖插件依赖宿主公共库。是一个library。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资源和代码都是统一混淆、编译、打包。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插件化目标</a:t>
            </a:r>
            <a:endParaRPr lang="zh-CN" altLang="zh-CN"/>
          </a:p>
        </p:txBody>
      </p:sp>
      <p:sp>
        <p:nvSpPr>
          <p:cNvPr id="5" name="圆角矩形 4"/>
          <p:cNvSpPr/>
          <p:nvPr/>
        </p:nvSpPr>
        <p:spPr>
          <a:xfrm>
            <a:off x="1593850" y="2987675"/>
            <a:ext cx="8456930" cy="1197610"/>
          </a:xfrm>
          <a:prstGeom prst="roundRect">
            <a:avLst/>
          </a:prstGeom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common</a:t>
            </a:r>
            <a:r>
              <a:rPr lang="zh-CN" altLang="en-US" sz="2400"/>
              <a:t>基础库</a:t>
            </a:r>
            <a:endParaRPr lang="zh-CN" altLang="en-US" sz="2400"/>
          </a:p>
          <a:p>
            <a:pPr algn="ctr"/>
            <a:r>
              <a:rPr lang="zh-CN" altLang="en-US" sz="2400"/>
              <a:t>（</a:t>
            </a:r>
            <a:r>
              <a:rPr lang="zh-CN" altLang="en-US" sz="2400">
                <a:solidFill>
                  <a:schemeClr val="bg1"/>
                </a:solidFill>
                <a:uFillTx/>
              </a:rPr>
              <a:t>数据库管理、内存管理、图片框架</a:t>
            </a:r>
            <a:r>
              <a:rPr lang="en-US" altLang="zh-CN" sz="2400">
                <a:solidFill>
                  <a:schemeClr val="bg1"/>
                </a:solidFill>
                <a:uFillTx/>
              </a:rPr>
              <a:t>...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6" name="圆角矩形 5"/>
          <p:cNvSpPr/>
          <p:nvPr/>
        </p:nvSpPr>
        <p:spPr>
          <a:xfrm>
            <a:off x="1593850" y="1028065"/>
            <a:ext cx="1821815" cy="981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酷狗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application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18585" y="1028065"/>
            <a:ext cx="1658620" cy="9804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听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>
                <a:sym typeface="+mn-ea"/>
              </a:rPr>
              <a:t>application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082030" y="1028700"/>
            <a:ext cx="1658620" cy="9804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看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>
                <a:sym typeface="+mn-ea"/>
              </a:rPr>
              <a:t>application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392160" y="1028065"/>
            <a:ext cx="1658620" cy="9804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唱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>
                <a:sym typeface="+mn-ea"/>
              </a:rPr>
              <a:t>application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2195830" y="2025015"/>
            <a:ext cx="485775" cy="97917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虚尾箭头"/>
          <p:cNvSpPr/>
          <p:nvPr/>
        </p:nvSpPr>
        <p:spPr>
          <a:xfrm rot="5400000">
            <a:off x="8780145" y="2234565"/>
            <a:ext cx="914400" cy="527685"/>
          </a:xfrm>
          <a:custGeom>
            <a:avLst/>
            <a:gdLst>
              <a:gd name="connsiteX0" fmla="*/ 2226629 w 7382320"/>
              <a:gd name="connsiteY0" fmla="*/ 1008112 h 3528392"/>
              <a:gd name="connsiteX1" fmla="*/ 3470622 w 7382320"/>
              <a:gd name="connsiteY1" fmla="*/ 1008112 h 3528392"/>
              <a:gd name="connsiteX2" fmla="*/ 3470622 w 7382320"/>
              <a:gd name="connsiteY2" fmla="*/ 2520280 h 3528392"/>
              <a:gd name="connsiteX3" fmla="*/ 2226629 w 7382320"/>
              <a:gd name="connsiteY3" fmla="*/ 2520280 h 3528392"/>
              <a:gd name="connsiteX4" fmla="*/ 887362 w 7382320"/>
              <a:gd name="connsiteY4" fmla="*/ 1008112 h 3528392"/>
              <a:gd name="connsiteX5" fmla="*/ 1843323 w 7382320"/>
              <a:gd name="connsiteY5" fmla="*/ 1008112 h 3528392"/>
              <a:gd name="connsiteX6" fmla="*/ 1843323 w 7382320"/>
              <a:gd name="connsiteY6" fmla="*/ 2520280 h 3528392"/>
              <a:gd name="connsiteX7" fmla="*/ 887362 w 7382320"/>
              <a:gd name="connsiteY7" fmla="*/ 2520280 h 3528392"/>
              <a:gd name="connsiteX8" fmla="*/ 0 w 7382320"/>
              <a:gd name="connsiteY8" fmla="*/ 1008112 h 3528392"/>
              <a:gd name="connsiteX9" fmla="*/ 504056 w 7382320"/>
              <a:gd name="connsiteY9" fmla="*/ 1008112 h 3528392"/>
              <a:gd name="connsiteX10" fmla="*/ 504056 w 7382320"/>
              <a:gd name="connsiteY10" fmla="*/ 2520280 h 3528392"/>
              <a:gd name="connsiteX11" fmla="*/ 0 w 7382320"/>
              <a:gd name="connsiteY11" fmla="*/ 2520280 h 3528392"/>
              <a:gd name="connsiteX12" fmla="*/ 5222080 w 7382320"/>
              <a:gd name="connsiteY12" fmla="*/ 0 h 3528392"/>
              <a:gd name="connsiteX13" fmla="*/ 7382320 w 7382320"/>
              <a:gd name="connsiteY13" fmla="*/ 1764196 h 3528392"/>
              <a:gd name="connsiteX14" fmla="*/ 5222080 w 7382320"/>
              <a:gd name="connsiteY14" fmla="*/ 3528392 h 3528392"/>
              <a:gd name="connsiteX15" fmla="*/ 5222080 w 7382320"/>
              <a:gd name="connsiteY15" fmla="*/ 2520280 h 3528392"/>
              <a:gd name="connsiteX16" fmla="*/ 3853928 w 7382320"/>
              <a:gd name="connsiteY16" fmla="*/ 2520280 h 3528392"/>
              <a:gd name="connsiteX17" fmla="*/ 3853928 w 7382320"/>
              <a:gd name="connsiteY17" fmla="*/ 1008112 h 3528392"/>
              <a:gd name="connsiteX18" fmla="*/ 5222080 w 7382320"/>
              <a:gd name="connsiteY18" fmla="*/ 1008112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82320" h="3528392">
                <a:moveTo>
                  <a:pt x="2226629" y="1008112"/>
                </a:moveTo>
                <a:lnTo>
                  <a:pt x="3470622" y="1008112"/>
                </a:lnTo>
                <a:lnTo>
                  <a:pt x="3470622" y="2520280"/>
                </a:lnTo>
                <a:lnTo>
                  <a:pt x="2226629" y="2520280"/>
                </a:lnTo>
                <a:close/>
                <a:moveTo>
                  <a:pt x="887362" y="1008112"/>
                </a:moveTo>
                <a:lnTo>
                  <a:pt x="1843323" y="1008112"/>
                </a:lnTo>
                <a:lnTo>
                  <a:pt x="1843323" y="2520280"/>
                </a:lnTo>
                <a:lnTo>
                  <a:pt x="887362" y="2520280"/>
                </a:lnTo>
                <a:close/>
                <a:moveTo>
                  <a:pt x="0" y="1008112"/>
                </a:moveTo>
                <a:lnTo>
                  <a:pt x="504056" y="1008112"/>
                </a:lnTo>
                <a:lnTo>
                  <a:pt x="504056" y="2520280"/>
                </a:lnTo>
                <a:lnTo>
                  <a:pt x="0" y="2520280"/>
                </a:lnTo>
                <a:close/>
                <a:moveTo>
                  <a:pt x="5222080" y="0"/>
                </a:moveTo>
                <a:lnTo>
                  <a:pt x="7382320" y="1764196"/>
                </a:lnTo>
                <a:lnTo>
                  <a:pt x="5222080" y="3528392"/>
                </a:lnTo>
                <a:lnTo>
                  <a:pt x="5222080" y="2520280"/>
                </a:lnTo>
                <a:lnTo>
                  <a:pt x="3853928" y="2520280"/>
                </a:lnTo>
                <a:lnTo>
                  <a:pt x="3853928" y="1008112"/>
                </a:lnTo>
                <a:lnTo>
                  <a:pt x="5222080" y="1008112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虚尾箭头"/>
          <p:cNvSpPr/>
          <p:nvPr/>
        </p:nvSpPr>
        <p:spPr>
          <a:xfrm rot="5400000">
            <a:off x="6453505" y="2250440"/>
            <a:ext cx="914400" cy="527685"/>
          </a:xfrm>
          <a:custGeom>
            <a:avLst/>
            <a:gdLst>
              <a:gd name="connsiteX0" fmla="*/ 2226629 w 7382320"/>
              <a:gd name="connsiteY0" fmla="*/ 1008112 h 3528392"/>
              <a:gd name="connsiteX1" fmla="*/ 3470622 w 7382320"/>
              <a:gd name="connsiteY1" fmla="*/ 1008112 h 3528392"/>
              <a:gd name="connsiteX2" fmla="*/ 3470622 w 7382320"/>
              <a:gd name="connsiteY2" fmla="*/ 2520280 h 3528392"/>
              <a:gd name="connsiteX3" fmla="*/ 2226629 w 7382320"/>
              <a:gd name="connsiteY3" fmla="*/ 2520280 h 3528392"/>
              <a:gd name="connsiteX4" fmla="*/ 887362 w 7382320"/>
              <a:gd name="connsiteY4" fmla="*/ 1008112 h 3528392"/>
              <a:gd name="connsiteX5" fmla="*/ 1843323 w 7382320"/>
              <a:gd name="connsiteY5" fmla="*/ 1008112 h 3528392"/>
              <a:gd name="connsiteX6" fmla="*/ 1843323 w 7382320"/>
              <a:gd name="connsiteY6" fmla="*/ 2520280 h 3528392"/>
              <a:gd name="connsiteX7" fmla="*/ 887362 w 7382320"/>
              <a:gd name="connsiteY7" fmla="*/ 2520280 h 3528392"/>
              <a:gd name="connsiteX8" fmla="*/ 0 w 7382320"/>
              <a:gd name="connsiteY8" fmla="*/ 1008112 h 3528392"/>
              <a:gd name="connsiteX9" fmla="*/ 504056 w 7382320"/>
              <a:gd name="connsiteY9" fmla="*/ 1008112 h 3528392"/>
              <a:gd name="connsiteX10" fmla="*/ 504056 w 7382320"/>
              <a:gd name="connsiteY10" fmla="*/ 2520280 h 3528392"/>
              <a:gd name="connsiteX11" fmla="*/ 0 w 7382320"/>
              <a:gd name="connsiteY11" fmla="*/ 2520280 h 3528392"/>
              <a:gd name="connsiteX12" fmla="*/ 5222080 w 7382320"/>
              <a:gd name="connsiteY12" fmla="*/ 0 h 3528392"/>
              <a:gd name="connsiteX13" fmla="*/ 7382320 w 7382320"/>
              <a:gd name="connsiteY13" fmla="*/ 1764196 h 3528392"/>
              <a:gd name="connsiteX14" fmla="*/ 5222080 w 7382320"/>
              <a:gd name="connsiteY14" fmla="*/ 3528392 h 3528392"/>
              <a:gd name="connsiteX15" fmla="*/ 5222080 w 7382320"/>
              <a:gd name="connsiteY15" fmla="*/ 2520280 h 3528392"/>
              <a:gd name="connsiteX16" fmla="*/ 3853928 w 7382320"/>
              <a:gd name="connsiteY16" fmla="*/ 2520280 h 3528392"/>
              <a:gd name="connsiteX17" fmla="*/ 3853928 w 7382320"/>
              <a:gd name="connsiteY17" fmla="*/ 1008112 h 3528392"/>
              <a:gd name="connsiteX18" fmla="*/ 5222080 w 7382320"/>
              <a:gd name="connsiteY18" fmla="*/ 1008112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82320" h="3528392">
                <a:moveTo>
                  <a:pt x="2226629" y="1008112"/>
                </a:moveTo>
                <a:lnTo>
                  <a:pt x="3470622" y="1008112"/>
                </a:lnTo>
                <a:lnTo>
                  <a:pt x="3470622" y="2520280"/>
                </a:lnTo>
                <a:lnTo>
                  <a:pt x="2226629" y="2520280"/>
                </a:lnTo>
                <a:close/>
                <a:moveTo>
                  <a:pt x="887362" y="1008112"/>
                </a:moveTo>
                <a:lnTo>
                  <a:pt x="1843323" y="1008112"/>
                </a:lnTo>
                <a:lnTo>
                  <a:pt x="1843323" y="2520280"/>
                </a:lnTo>
                <a:lnTo>
                  <a:pt x="887362" y="2520280"/>
                </a:lnTo>
                <a:close/>
                <a:moveTo>
                  <a:pt x="0" y="1008112"/>
                </a:moveTo>
                <a:lnTo>
                  <a:pt x="504056" y="1008112"/>
                </a:lnTo>
                <a:lnTo>
                  <a:pt x="504056" y="2520280"/>
                </a:lnTo>
                <a:lnTo>
                  <a:pt x="0" y="2520280"/>
                </a:lnTo>
                <a:close/>
                <a:moveTo>
                  <a:pt x="5222080" y="0"/>
                </a:moveTo>
                <a:lnTo>
                  <a:pt x="7382320" y="1764196"/>
                </a:lnTo>
                <a:lnTo>
                  <a:pt x="5222080" y="3528392"/>
                </a:lnTo>
                <a:lnTo>
                  <a:pt x="5222080" y="2520280"/>
                </a:lnTo>
                <a:lnTo>
                  <a:pt x="3853928" y="2520280"/>
                </a:lnTo>
                <a:lnTo>
                  <a:pt x="3853928" y="1008112"/>
                </a:lnTo>
                <a:lnTo>
                  <a:pt x="5222080" y="1008112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虚尾箭头"/>
          <p:cNvSpPr/>
          <p:nvPr/>
        </p:nvSpPr>
        <p:spPr>
          <a:xfrm rot="5400000">
            <a:off x="4290060" y="2217420"/>
            <a:ext cx="914400" cy="527685"/>
          </a:xfrm>
          <a:custGeom>
            <a:avLst/>
            <a:gdLst>
              <a:gd name="connsiteX0" fmla="*/ 2226629 w 7382320"/>
              <a:gd name="connsiteY0" fmla="*/ 1008112 h 3528392"/>
              <a:gd name="connsiteX1" fmla="*/ 3470622 w 7382320"/>
              <a:gd name="connsiteY1" fmla="*/ 1008112 h 3528392"/>
              <a:gd name="connsiteX2" fmla="*/ 3470622 w 7382320"/>
              <a:gd name="connsiteY2" fmla="*/ 2520280 h 3528392"/>
              <a:gd name="connsiteX3" fmla="*/ 2226629 w 7382320"/>
              <a:gd name="connsiteY3" fmla="*/ 2520280 h 3528392"/>
              <a:gd name="connsiteX4" fmla="*/ 887362 w 7382320"/>
              <a:gd name="connsiteY4" fmla="*/ 1008112 h 3528392"/>
              <a:gd name="connsiteX5" fmla="*/ 1843323 w 7382320"/>
              <a:gd name="connsiteY5" fmla="*/ 1008112 h 3528392"/>
              <a:gd name="connsiteX6" fmla="*/ 1843323 w 7382320"/>
              <a:gd name="connsiteY6" fmla="*/ 2520280 h 3528392"/>
              <a:gd name="connsiteX7" fmla="*/ 887362 w 7382320"/>
              <a:gd name="connsiteY7" fmla="*/ 2520280 h 3528392"/>
              <a:gd name="connsiteX8" fmla="*/ 0 w 7382320"/>
              <a:gd name="connsiteY8" fmla="*/ 1008112 h 3528392"/>
              <a:gd name="connsiteX9" fmla="*/ 504056 w 7382320"/>
              <a:gd name="connsiteY9" fmla="*/ 1008112 h 3528392"/>
              <a:gd name="connsiteX10" fmla="*/ 504056 w 7382320"/>
              <a:gd name="connsiteY10" fmla="*/ 2520280 h 3528392"/>
              <a:gd name="connsiteX11" fmla="*/ 0 w 7382320"/>
              <a:gd name="connsiteY11" fmla="*/ 2520280 h 3528392"/>
              <a:gd name="connsiteX12" fmla="*/ 5222080 w 7382320"/>
              <a:gd name="connsiteY12" fmla="*/ 0 h 3528392"/>
              <a:gd name="connsiteX13" fmla="*/ 7382320 w 7382320"/>
              <a:gd name="connsiteY13" fmla="*/ 1764196 h 3528392"/>
              <a:gd name="connsiteX14" fmla="*/ 5222080 w 7382320"/>
              <a:gd name="connsiteY14" fmla="*/ 3528392 h 3528392"/>
              <a:gd name="connsiteX15" fmla="*/ 5222080 w 7382320"/>
              <a:gd name="connsiteY15" fmla="*/ 2520280 h 3528392"/>
              <a:gd name="connsiteX16" fmla="*/ 3853928 w 7382320"/>
              <a:gd name="connsiteY16" fmla="*/ 2520280 h 3528392"/>
              <a:gd name="connsiteX17" fmla="*/ 3853928 w 7382320"/>
              <a:gd name="connsiteY17" fmla="*/ 1008112 h 3528392"/>
              <a:gd name="connsiteX18" fmla="*/ 5222080 w 7382320"/>
              <a:gd name="connsiteY18" fmla="*/ 1008112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82320" h="3528392">
                <a:moveTo>
                  <a:pt x="2226629" y="1008112"/>
                </a:moveTo>
                <a:lnTo>
                  <a:pt x="3470622" y="1008112"/>
                </a:lnTo>
                <a:lnTo>
                  <a:pt x="3470622" y="2520280"/>
                </a:lnTo>
                <a:lnTo>
                  <a:pt x="2226629" y="2520280"/>
                </a:lnTo>
                <a:close/>
                <a:moveTo>
                  <a:pt x="887362" y="1008112"/>
                </a:moveTo>
                <a:lnTo>
                  <a:pt x="1843323" y="1008112"/>
                </a:lnTo>
                <a:lnTo>
                  <a:pt x="1843323" y="2520280"/>
                </a:lnTo>
                <a:lnTo>
                  <a:pt x="887362" y="2520280"/>
                </a:lnTo>
                <a:close/>
                <a:moveTo>
                  <a:pt x="0" y="1008112"/>
                </a:moveTo>
                <a:lnTo>
                  <a:pt x="504056" y="1008112"/>
                </a:lnTo>
                <a:lnTo>
                  <a:pt x="504056" y="2520280"/>
                </a:lnTo>
                <a:lnTo>
                  <a:pt x="0" y="2520280"/>
                </a:lnTo>
                <a:close/>
                <a:moveTo>
                  <a:pt x="5222080" y="0"/>
                </a:moveTo>
                <a:lnTo>
                  <a:pt x="7382320" y="1764196"/>
                </a:lnTo>
                <a:lnTo>
                  <a:pt x="5222080" y="3528392"/>
                </a:lnTo>
                <a:lnTo>
                  <a:pt x="5222080" y="2520280"/>
                </a:lnTo>
                <a:lnTo>
                  <a:pt x="3853928" y="2520280"/>
                </a:lnTo>
                <a:lnTo>
                  <a:pt x="3853928" y="1008112"/>
                </a:lnTo>
                <a:lnTo>
                  <a:pt x="5222080" y="1008112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1044575" y="4500880"/>
            <a:ext cx="10236835" cy="2037715"/>
          </a:xfrm>
        </p:spPr>
        <p:txBody>
          <a:bodyPr/>
          <a:p>
            <a:r>
              <a:rPr lang="zh-CN" altLang="en-US"/>
              <a:t>每个插件都是只包含插件自己的资源和代码（不包含公共库）。</a:t>
            </a:r>
            <a:endParaRPr lang="zh-CN" altLang="en-US"/>
          </a:p>
          <a:p>
            <a:r>
              <a:rPr lang="zh-CN" altLang="en-US"/>
              <a:t>插件可以正常访问宿主的资源和代码。</a:t>
            </a:r>
            <a:endParaRPr lang="zh-CN" altLang="en-US"/>
          </a:p>
          <a:p>
            <a:r>
              <a:rPr lang="zh-CN" altLang="en-US"/>
              <a:t>只要宿主保留了插件所需的资源和代码，无论宿主怎么改变都可以启动插件。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41"/>
  <p:tag name="KSO_WM_UNIT_TYPE" val="a"/>
  <p:tag name="KSO_WM_UNIT_INDEX" val="1"/>
  <p:tag name="KSO_WM_UNIT_ID" val="custom160241_1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41"/>
  <p:tag name="KSO_WM_UNIT_TYPE" val="b"/>
  <p:tag name="KSO_WM_UNIT_INDEX" val="1"/>
  <p:tag name="KSO_WM_UNIT_ID" val="custom160241_1*b*1"/>
  <p:tag name="KSO_WM_UNIT_CLEAR" val="1"/>
  <p:tag name="KSO_WM_UNIT_LAYERLEVEL" val="1"/>
  <p:tag name="KSO_WM_UNIT_VALUE" val="8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4、8、12、20、23、24、25"/>
  <p:tag name="KSO_WM_TEMPLATE_CATEGORY" val="custom"/>
  <p:tag name="KSO_WM_TEMPLATE_INDEX" val="160241"/>
  <p:tag name="KSO_WM_TAG_VERSION" val="1.0"/>
  <p:tag name="KSO_WM_SLIDE_ID" val="custom16024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自定义 14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2351</Words>
  <Application>WPS 演示</Application>
  <PresentationFormat>宽屏</PresentationFormat>
  <Paragraphs>291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黑体</vt:lpstr>
      <vt:lpstr>Calibri Light</vt:lpstr>
      <vt:lpstr>微软雅黑</vt:lpstr>
      <vt:lpstr>Calibri</vt:lpstr>
      <vt:lpstr>Office 主题</vt:lpstr>
      <vt:lpstr>PowerPoint 演示文稿</vt:lpstr>
      <vt:lpstr>动态更新插件框架作用</vt:lpstr>
      <vt:lpstr>通用的加载方式（代码加载）</vt:lpstr>
      <vt:lpstr>资源加载</vt:lpstr>
      <vt:lpstr>兼容性问题</vt:lpstr>
      <vt:lpstr>插件化改造时的基本要求</vt:lpstr>
      <vt:lpstr>基础项目结构</vt:lpstr>
      <vt:lpstr>特点：</vt:lpstr>
      <vt:lpstr>插件化目标</vt:lpstr>
      <vt:lpstr>聊聊360的DroidPlugin</vt:lpstr>
      <vt:lpstr>改造过程中的问题</vt:lpstr>
      <vt:lpstr>怎么让插件打包出来只保留插件本身的资源和代码</vt:lpstr>
      <vt:lpstr>编译插件时的项目依赖	</vt:lpstr>
      <vt:lpstr>解决方法</vt:lpstr>
      <vt:lpstr>问题二：</vt:lpstr>
      <vt:lpstr>资源查找过程</vt:lpstr>
      <vt:lpstr>结论一</vt:lpstr>
      <vt:lpstr>结论二</vt:lpstr>
      <vt:lpstr>具体实现流程</vt:lpstr>
      <vt:lpstr>与微信资源混淆工具的兼容性问题</vt:lpstr>
      <vt:lpstr>重新编译之后怎么保证旧的宿主能支持新的插件。</vt:lpstr>
      <vt:lpstr>代码统一混淆</vt:lpstr>
      <vt:lpstr>资源id保持</vt:lpstr>
      <vt:lpstr>宿主上插件管理功能</vt:lpstr>
      <vt:lpstr>限制：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mingzhihuang</cp:lastModifiedBy>
  <cp:revision>158</cp:revision>
  <dcterms:created xsi:type="dcterms:W3CDTF">2015-05-05T08:02:00Z</dcterms:created>
  <dcterms:modified xsi:type="dcterms:W3CDTF">2016-11-11T08:40:57Z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