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jpeg" ContentType="image/jpeg"/>
  <Override PartName="/ppt/media/image13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18.jpeg" ContentType="image/jpeg"/>
  <Override PartName="/ppt/media/image17.jpeg" ContentType="image/jpeg"/>
  <Override PartName="/ppt/media/image16.png" ContentType="image/pn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ра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зе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ц 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за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го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ло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вк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777D584-3B02-4D56-A00A-F9810977612B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30.5.24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8E8CCE6-9CAD-4F39-BCD3-708B1F42B8D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4646520" y="2523240"/>
            <a:ext cx="3831480" cy="11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Elektra Text Pro"/>
              </a:rPr>
              <a:t>3D Object Recognition and Pose Estimation From Point Cloud Using Stably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Elektra Text Pro"/>
              </a:rPr>
              <a:t>Observed Point Pair Feature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639320" y="4793040"/>
            <a:ext cx="3845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Elektra Text Pro"/>
              </a:rPr>
              <a:t>Dubov Leonid,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Elektra Text Pro"/>
              </a:rPr>
              <a:t>Mansurov Roman.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4639320" y="6095160"/>
            <a:ext cx="38458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Elektra Text Pro"/>
              </a:rPr>
              <a:t>Samara, 11.04.24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9b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639320" y="4460760"/>
            <a:ext cx="384588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Elektra Text Pro"/>
              </a:rPr>
              <a:t>По желанию – личные контактные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Elektra Text Pro"/>
              </a:rPr>
              <a:t>данные автора,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Elektra Text Pro"/>
              </a:rPr>
              <a:t>телефон,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Elektra Text Pro"/>
              </a:rPr>
              <a:t>e-mail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81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27280" y="303480"/>
            <a:ext cx="7898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Elektra Text Pro"/>
              </a:rPr>
              <a:t>Goals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8067600" y="6332760"/>
            <a:ext cx="46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0CCD8AF5-26C2-4480-A105-A39264283F2E}" type="slidenum">
              <a:rPr b="0" lang="ru-RU" sz="1800" spc="-1" strike="noStrike">
                <a:solidFill>
                  <a:srgbClr val="ffffff"/>
                </a:solidFill>
                <a:latin typeface="Elektra Medium Pro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827280" y="1196640"/>
            <a:ext cx="601920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Project objectives: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Collection and preparation of data</a:t>
            </a:r>
            <a:endParaRPr b="0" lang="ru-RU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Development of recognition algorithms</a:t>
            </a:r>
            <a:endParaRPr b="0" lang="ru-RU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Development of object observation algorithms</a:t>
            </a:r>
            <a:endParaRPr b="0" lang="ru-RU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Quality assessment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48" name="Picture 2" descr="Учебный центр Фолэнг | Фоленг | &gt;&gt; Школа развития Сортировка"/>
          <p:cNvPicPr/>
          <p:nvPr/>
        </p:nvPicPr>
        <p:blipFill>
          <a:blip r:embed="rId2"/>
          <a:stretch/>
        </p:blipFill>
        <p:spPr>
          <a:xfrm>
            <a:off x="1992240" y="3135600"/>
            <a:ext cx="5159520" cy="309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27280" y="303480"/>
            <a:ext cx="7898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Elektra Text Pro"/>
              </a:rPr>
              <a:t>Content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067600" y="6332760"/>
            <a:ext cx="46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240F49CE-79C1-4A2B-9C90-367CE0B4258B}" type="slidenum">
              <a:rPr b="0" lang="ru-RU" sz="1800" spc="-1" strike="noStrike">
                <a:solidFill>
                  <a:srgbClr val="ffffff"/>
                </a:solidFill>
                <a:latin typeface="Elektra Medium Pro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827280" y="1317240"/>
            <a:ext cx="421884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1. Goals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2. Introduction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3. Methods of work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4. Results of experiments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5. Evaluation of criteria 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6. Discussions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7. Conclusion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52" name="Picture 4" descr="Человек читает книгу персонажей, сидя на гигантских книгах | Премиум векторы"/>
          <p:cNvPicPr/>
          <p:nvPr/>
        </p:nvPicPr>
        <p:blipFill>
          <a:blip r:embed="rId2"/>
          <a:stretch/>
        </p:blipFill>
        <p:spPr>
          <a:xfrm>
            <a:off x="4421880" y="1371600"/>
            <a:ext cx="4114440" cy="41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27280" y="303480"/>
            <a:ext cx="7898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Elektra Text Pro"/>
              </a:rPr>
              <a:t>Introduction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8067600" y="6332760"/>
            <a:ext cx="46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F5348C98-5F14-41AC-B1EA-8920AE45FE59}" type="slidenum">
              <a:rPr b="0" lang="ru-RU" sz="1800" spc="-1" strike="noStrike">
                <a:solidFill>
                  <a:srgbClr val="ffffff"/>
                </a:solidFill>
                <a:latin typeface="Elektra Medium Pro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314640" y="977760"/>
            <a:ext cx="8411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3D object recognition is a popular topic in computer vision with numerous applications including robotics, biometrics.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56" name="Рисунок 5" descr="Reconhecimento-facial-2048x1152.jpg"/>
          <p:cNvPicPr/>
          <p:nvPr/>
        </p:nvPicPr>
        <p:blipFill>
          <a:blip r:embed="rId2"/>
          <a:stretch/>
        </p:blipFill>
        <p:spPr>
          <a:xfrm>
            <a:off x="827280" y="2091960"/>
            <a:ext cx="7539120" cy="424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27280" y="303480"/>
            <a:ext cx="7898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Elektra Text Pro"/>
              </a:rPr>
              <a:t>Methods of work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067600" y="6332760"/>
            <a:ext cx="46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F285803F-F32F-4354-9B74-5DEF27AEC64A}" type="slidenum">
              <a:rPr b="0" lang="ru-RU" sz="1800" spc="-1" strike="noStrike">
                <a:solidFill>
                  <a:srgbClr val="ffffff"/>
                </a:solidFill>
                <a:latin typeface="Elektra Medium Pro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720000" y="1152000"/>
            <a:ext cx="805896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1. PPF METHOD</a:t>
            </a:r>
            <a:endParaRPr b="0" lang="ru-RU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PPF approach is a voting-based algorithm combining a hash table and efficient voting. In this section, we give a brief description of the PPF method.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1744200" y="4600080"/>
            <a:ext cx="536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where f and i are the oriented points</a:t>
            </a:r>
            <a:endParaRPr b="0" lang="ru-RU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1" name="Formula 5"/>
              <p:cNvSpPr txBox="1"/>
              <p:nvPr/>
            </p:nvSpPr>
            <p:spPr>
              <a:xfrm rot="24000">
                <a:off x="4221360" y="3210480"/>
                <a:ext cx="1217160" cy="412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r>
                          <m:t xml:space="preserve">∞</m:t>
                        </m:r>
                      </m:sup>
                      <m:e>
                        <m:f>
                          <m:num>
                            <m:sSup>
                              <m:e>
                                <m:r>
                                  <m:t xml:space="preserve">f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i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0</m:t>
                                </m:r>
                              </m:e>
                            </m:d>
                          </m:num>
                          <m:den>
                            <m:r>
                              <m:t xml:space="preserve">i</m:t>
                            </m:r>
                            <m:r>
                              <m:t xml:space="preserve">!</m:t>
                            </m:r>
                          </m:den>
                        </m:f>
                        <m:sSup>
                          <m:e>
                            <m:r>
                              <m:t xml:space="preserve">x</m:t>
                            </m:r>
                          </m:e>
                          <m:sup>
                            <m:r>
                              <m:t xml:space="preserve">i</m:t>
                            </m:r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827280" y="303480"/>
            <a:ext cx="7898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Elektra Text Pro"/>
              </a:rPr>
              <a:t>Methods of work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8067600" y="6332760"/>
            <a:ext cx="46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B39DF55D-831E-41D7-ACD5-3D483B4CEBA5}" type="slidenum">
              <a:rPr b="0" lang="ru-RU" sz="1800" spc="-1" strike="noStrike">
                <a:solidFill>
                  <a:srgbClr val="ffffff"/>
                </a:solidFill>
                <a:latin typeface="Elektra Medium Pro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638280" y="1028880"/>
            <a:ext cx="80874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 THE UWA DATASET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UWA dataset contains five object models with full viewpoints and fifty scenes at specific viewpoints. The detected objects are depicted in Fig. 5.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65" name="Picture 11" descr=""/>
          <p:cNvPicPr/>
          <p:nvPr/>
        </p:nvPicPr>
        <p:blipFill>
          <a:blip r:embed="rId2"/>
          <a:stretch/>
        </p:blipFill>
        <p:spPr>
          <a:xfrm>
            <a:off x="2135880" y="2259720"/>
            <a:ext cx="4871520" cy="3969720"/>
          </a:xfrm>
          <a:prstGeom prst="rect">
            <a:avLst/>
          </a:prstGeom>
          <a:ln>
            <a:noFill/>
          </a:ln>
        </p:spPr>
      </p:pic>
      <p:sp>
        <p:nvSpPr>
          <p:cNvPr id="66" name="CustomShape 4"/>
          <p:cNvSpPr/>
          <p:nvPr/>
        </p:nvSpPr>
        <p:spPr>
          <a:xfrm>
            <a:off x="2263320" y="5774400"/>
            <a:ext cx="722160" cy="22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827280" y="303480"/>
            <a:ext cx="7898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Elektra Text Pro"/>
              </a:rPr>
              <a:t>Results of experiments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8067600" y="6332760"/>
            <a:ext cx="46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6DB9E5FD-9B79-4E54-9744-50879A4E6D58}" type="slidenum">
              <a:rPr b="0" lang="ru-RU" sz="1800" spc="-1" strike="noStrike">
                <a:solidFill>
                  <a:srgbClr val="ffffff"/>
                </a:solidFill>
                <a:latin typeface="Elektra Medium Pro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752400" y="1114560"/>
            <a:ext cx="77839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this section, we compare our proposed method with the original PPF method in the UWA dataset, the synthetic dataset and the real dataset.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Area under accuracy-threshold curve for pose evaluation using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 metric from [19] on the UAW dataset.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70" name="Table 4"/>
          <p:cNvGraphicFramePr/>
          <p:nvPr/>
        </p:nvGraphicFramePr>
        <p:xfrm>
          <a:off x="1320840" y="2839320"/>
          <a:ext cx="6699600" cy="2816280"/>
        </p:xfrm>
        <a:graphic>
          <a:graphicData uri="http://schemas.openxmlformats.org/drawingml/2006/table">
            <a:tbl>
              <a:tblPr/>
              <a:tblGrid>
                <a:gridCol w="1339920"/>
                <a:gridCol w="1339920"/>
                <a:gridCol w="1339920"/>
                <a:gridCol w="1339920"/>
                <a:gridCol w="1339920"/>
              </a:tblGrid>
              <a:tr h="703800">
                <a:tc row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Object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Original PPF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Our method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7038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AUC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Time(s)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AUC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Time(s)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03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Cheff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91.20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3.72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91.07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3.64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048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Chicken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89.28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91.24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827280" y="303480"/>
            <a:ext cx="7898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Elektra Text Pro"/>
              </a:rPr>
              <a:t>Discussions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8067600" y="6332760"/>
            <a:ext cx="46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6EA785C6-5C3A-432D-A69F-7585211898BD}" type="slidenum">
              <a:rPr b="0" lang="ru-RU" sz="1800" spc="-1" strike="noStrike">
                <a:solidFill>
                  <a:srgbClr val="ffffff"/>
                </a:solidFill>
                <a:latin typeface="Elektra Medium Pro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827280" y="1229040"/>
            <a:ext cx="444924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Advantages and disadvantages of using the function of a stably observed pair of points for recognizing and evaluating the position of 3D objects. 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Comparative analysis with other methods of recognizing and estimating the position of 3D objects from a point cloud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the function of a stably observed pair of points for the task of navigation and localization in real time.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74" name="Рисунок 4" descr=""/>
          <p:cNvPicPr/>
          <p:nvPr/>
        </p:nvPicPr>
        <p:blipFill>
          <a:blip r:embed="rId2"/>
          <a:stretch/>
        </p:blipFill>
        <p:spPr>
          <a:xfrm>
            <a:off x="4952880" y="3542040"/>
            <a:ext cx="3583440" cy="250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27280" y="303480"/>
            <a:ext cx="7898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Elektra Text Pro"/>
              </a:rPr>
              <a:t>Conclusion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8067600" y="6332760"/>
            <a:ext cx="46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90FDC805-15F8-4D0F-BDC0-5DDD974E01D5}" type="slidenum">
              <a:rPr b="0" lang="ru-RU" sz="1800" spc="-1" strike="noStrike">
                <a:solidFill>
                  <a:srgbClr val="ffffff"/>
                </a:solidFill>
                <a:latin typeface="Elektra Medium Pro"/>
              </a:rPr>
              <a:t>&lt;номер&gt;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1393920" y="1193400"/>
            <a:ext cx="652104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  We propose a novel strategy to build a global model description                based on point pair features and Hough- like voting. </a:t>
            </a:r>
            <a:endParaRPr b="0" lang="ru-RU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analyze the observability of the model points according to the multiview rendering strategy and extract point pair features from stably observed points. </a:t>
            </a:r>
            <a:endParaRPr b="0" lang="ru-RU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experimental results on UWA, synthetic and real scene datasets demonstrate that the proposed method achieves a better trade-off between speed and recognition performance.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78" name="Picture 2" descr="Как написать заключение в курсовой работе"/>
          <p:cNvPicPr/>
          <p:nvPr/>
        </p:nvPicPr>
        <p:blipFill>
          <a:blip r:embed="rId2"/>
          <a:stretch/>
        </p:blipFill>
        <p:spPr>
          <a:xfrm>
            <a:off x="3225600" y="3757680"/>
            <a:ext cx="2857320" cy="2104560"/>
          </a:xfrm>
          <a:prstGeom prst="rect">
            <a:avLst/>
          </a:prstGeom>
          <a:ln>
            <a:noFill/>
          </a:ln>
        </p:spPr>
      </p:pic>
      <p:pic>
        <p:nvPicPr>
          <p:cNvPr id="79" name="Picture 2" descr=""/>
          <p:cNvPicPr/>
          <p:nvPr/>
        </p:nvPicPr>
        <p:blipFill>
          <a:blip r:embed="rId3"/>
          <a:stretch/>
        </p:blipFill>
        <p:spPr>
          <a:xfrm>
            <a:off x="3420360" y="4430880"/>
            <a:ext cx="2612880" cy="9590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Application>LibreOffice/6.4.7.2$Linux_X86_64 LibreOffice_project/40$Build-2</Application>
  <Words>431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2016-03-09T10:31:39Z</dcterms:created>
  <dc:creator>Евгений Степанов</dc:creator>
  <dc:description/>
  <dc:language>ru-RU</dc:language>
  <cp:lastModifiedBy/>
  <dcterms:modified xsi:type="dcterms:W3CDTF">2024-05-30T08:41:34Z</dcterms:modified>
  <cp:revision>60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