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857DE9-4DF2-4366-91CD-35D86BE3735D}">
  <a:tblStyle styleId="{F8857DE9-4DF2-4366-91CD-35D86BE373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92" y="3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9ab869a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9ab869a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tx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l="23160" t="32889" r="24213" b="21982"/>
          <a:stretch/>
        </p:blipFill>
        <p:spPr>
          <a:xfrm>
            <a:off x="164625" y="938000"/>
            <a:ext cx="9244925" cy="44185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016425" y="636200"/>
            <a:ext cx="4273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lt1"/>
                </a:solidFill>
              </a:rPr>
              <a:t>Team 4 - Custom Threads</a:t>
            </a:r>
            <a:br>
              <a:rPr lang="en-GB" sz="1800" b="1">
                <a:solidFill>
                  <a:schemeClr val="lt1"/>
                </a:solidFill>
              </a:rPr>
            </a:br>
            <a:r>
              <a:rPr lang="en-GB" sz="1800" b="1">
                <a:solidFill>
                  <a:schemeClr val="lt1"/>
                </a:solidFill>
              </a:rPr>
              <a:t>Context Diagram</a:t>
            </a:r>
            <a:endParaRPr sz="18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1" name="Google Shape;61;p14"/>
          <p:cNvGraphicFramePr/>
          <p:nvPr>
            <p:extLst>
              <p:ext uri="{D42A27DB-BD31-4B8C-83A1-F6EECF244321}">
                <p14:modId xmlns:p14="http://schemas.microsoft.com/office/powerpoint/2010/main" val="4199716895"/>
              </p:ext>
            </p:extLst>
          </p:nvPr>
        </p:nvGraphicFramePr>
        <p:xfrm>
          <a:off x="0" y="0"/>
          <a:ext cx="9144025" cy="5161554"/>
        </p:xfrm>
        <a:graphic>
          <a:graphicData uri="http://schemas.openxmlformats.org/drawingml/2006/table">
            <a:tbl>
              <a:tblPr>
                <a:noFill/>
                <a:tableStyleId>{F8857DE9-4DF2-4366-91CD-35D86BE3735D}</a:tableStyleId>
              </a:tblPr>
              <a:tblGrid>
                <a:gridCol w="42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682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Description	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Source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Target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Frequency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Validation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371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Processes online payments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Payment Gateway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CustomThreads	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Real-time	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Transaction validation, fraud detection, status updates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371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Provides transaction details to system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CustomThreads	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Payment Gateway	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Real-time	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Payment confirmation, refund processing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1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Manages order details &amp; inventory updates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Order Management	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CustomThreads	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Real-time	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Order accuracy, stock availability verification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11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Sends order status and inventory data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CustomThreads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Order Management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Real-time	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Inventory levels, order fulfillment tracking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8371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Manages production status updates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Manufacturing	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CustomThreads	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Scheduled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Production progress tracking, quality checks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AB7A2A-ED3A-C14C-0EC3-0183862B9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8375"/>
              </p:ext>
            </p:extLst>
          </p:nvPr>
        </p:nvGraphicFramePr>
        <p:xfrm>
          <a:off x="144689" y="519112"/>
          <a:ext cx="8854621" cy="4105276"/>
        </p:xfrm>
        <a:graphic>
          <a:graphicData uri="http://schemas.openxmlformats.org/drawingml/2006/table">
            <a:tbl>
              <a:tblPr>
                <a:noFill/>
                <a:tableStyleId>{F8857DE9-4DF2-4366-91CD-35D86BE3735D}</a:tableStyleId>
              </a:tblPr>
              <a:tblGrid>
                <a:gridCol w="409322">
                  <a:extLst>
                    <a:ext uri="{9D8B030D-6E8A-4147-A177-3AD203B41FA5}">
                      <a16:colId xmlns:a16="http://schemas.microsoft.com/office/drawing/2014/main" val="1211027076"/>
                    </a:ext>
                  </a:extLst>
                </a:gridCol>
                <a:gridCol w="2542235">
                  <a:extLst>
                    <a:ext uri="{9D8B030D-6E8A-4147-A177-3AD203B41FA5}">
                      <a16:colId xmlns:a16="http://schemas.microsoft.com/office/drawing/2014/main" val="1205487753"/>
                    </a:ext>
                  </a:extLst>
                </a:gridCol>
                <a:gridCol w="1475766">
                  <a:extLst>
                    <a:ext uri="{9D8B030D-6E8A-4147-A177-3AD203B41FA5}">
                      <a16:colId xmlns:a16="http://schemas.microsoft.com/office/drawing/2014/main" val="1847842170"/>
                    </a:ext>
                  </a:extLst>
                </a:gridCol>
                <a:gridCol w="1475766">
                  <a:extLst>
                    <a:ext uri="{9D8B030D-6E8A-4147-A177-3AD203B41FA5}">
                      <a16:colId xmlns:a16="http://schemas.microsoft.com/office/drawing/2014/main" val="1767720240"/>
                    </a:ext>
                  </a:extLst>
                </a:gridCol>
                <a:gridCol w="1475766">
                  <a:extLst>
                    <a:ext uri="{9D8B030D-6E8A-4147-A177-3AD203B41FA5}">
                      <a16:colId xmlns:a16="http://schemas.microsoft.com/office/drawing/2014/main" val="3626923252"/>
                    </a:ext>
                  </a:extLst>
                </a:gridCol>
                <a:gridCol w="1475766">
                  <a:extLst>
                    <a:ext uri="{9D8B030D-6E8A-4147-A177-3AD203B41FA5}">
                      <a16:colId xmlns:a16="http://schemas.microsoft.com/office/drawing/2014/main" val="4048365954"/>
                    </a:ext>
                  </a:extLst>
                </a:gridCol>
              </a:tblGrid>
              <a:tr h="12228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Provides production data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CustomThreads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Manufacturing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Scheduled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Order completion status, defect tracking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153944614"/>
                  </a:ext>
                </a:extLst>
              </a:tr>
              <a:tr h="14745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Handles shipping and tracking data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Handles shipping and tracking data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CustomThreads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Event-based	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Shipment tracking, estimated delivery time validation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398400276"/>
                  </a:ext>
                </a:extLst>
              </a:tr>
              <a:tr h="140787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Provides shipping details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CustomThreads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Shipper Partner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Event-based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Package handoff confirmation, tracking updates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8605865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86CD98-43AD-238F-BA5D-2441C734B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694033"/>
              </p:ext>
            </p:extLst>
          </p:nvPr>
        </p:nvGraphicFramePr>
        <p:xfrm>
          <a:off x="144688" y="112288"/>
          <a:ext cx="8854622" cy="406824"/>
        </p:xfrm>
        <a:graphic>
          <a:graphicData uri="http://schemas.openxmlformats.org/drawingml/2006/table">
            <a:tbl>
              <a:tblPr>
                <a:noFill/>
                <a:tableStyleId>{F8857DE9-4DF2-4366-91CD-35D86BE3735D}</a:tableStyleId>
              </a:tblPr>
              <a:tblGrid>
                <a:gridCol w="556956">
                  <a:extLst>
                    <a:ext uri="{9D8B030D-6E8A-4147-A177-3AD203B41FA5}">
                      <a16:colId xmlns:a16="http://schemas.microsoft.com/office/drawing/2014/main" val="2886314646"/>
                    </a:ext>
                  </a:extLst>
                </a:gridCol>
                <a:gridCol w="2394602">
                  <a:extLst>
                    <a:ext uri="{9D8B030D-6E8A-4147-A177-3AD203B41FA5}">
                      <a16:colId xmlns:a16="http://schemas.microsoft.com/office/drawing/2014/main" val="2841216637"/>
                    </a:ext>
                  </a:extLst>
                </a:gridCol>
                <a:gridCol w="1475766">
                  <a:extLst>
                    <a:ext uri="{9D8B030D-6E8A-4147-A177-3AD203B41FA5}">
                      <a16:colId xmlns:a16="http://schemas.microsoft.com/office/drawing/2014/main" val="24467952"/>
                    </a:ext>
                  </a:extLst>
                </a:gridCol>
                <a:gridCol w="1475766">
                  <a:extLst>
                    <a:ext uri="{9D8B030D-6E8A-4147-A177-3AD203B41FA5}">
                      <a16:colId xmlns:a16="http://schemas.microsoft.com/office/drawing/2014/main" val="2547642013"/>
                    </a:ext>
                  </a:extLst>
                </a:gridCol>
                <a:gridCol w="1475766">
                  <a:extLst>
                    <a:ext uri="{9D8B030D-6E8A-4147-A177-3AD203B41FA5}">
                      <a16:colId xmlns:a16="http://schemas.microsoft.com/office/drawing/2014/main" val="944616208"/>
                    </a:ext>
                  </a:extLst>
                </a:gridCol>
                <a:gridCol w="1475766">
                  <a:extLst>
                    <a:ext uri="{9D8B030D-6E8A-4147-A177-3AD203B41FA5}">
                      <a16:colId xmlns:a16="http://schemas.microsoft.com/office/drawing/2014/main" val="4252903864"/>
                    </a:ext>
                  </a:extLst>
                </a:gridCol>
              </a:tblGrid>
              <a:tr h="40682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No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Description	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Source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Target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Frequency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Validation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287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63212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160</Words>
  <Application>Microsoft Office PowerPoint</Application>
  <PresentationFormat>On-screen Show (16:9)</PresentationFormat>
  <Paragraphs>61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Simple Dark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Ketan Patel</cp:lastModifiedBy>
  <cp:revision>2</cp:revision>
  <dcterms:modified xsi:type="dcterms:W3CDTF">2025-02-26T22:47:41Z</dcterms:modified>
</cp:coreProperties>
</file>