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2" r:id="rId6"/>
    <p:sldId id="263" r:id="rId7"/>
    <p:sldId id="272" r:id="rId8"/>
    <p:sldId id="270" r:id="rId9"/>
    <p:sldId id="264" r:id="rId10"/>
    <p:sldId id="268" r:id="rId11"/>
    <p:sldId id="269" r:id="rId12"/>
    <p:sldId id="273" r:id="rId13"/>
    <p:sldId id="266" r:id="rId14"/>
    <p:sldId id="274" r:id="rId15"/>
    <p:sldId id="275" r:id="rId16"/>
    <p:sldId id="276"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88" d="100"/>
          <a:sy n="88" d="100"/>
        </p:scale>
        <p:origin x="349"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3D17B11-CCD8-4EEC-AD7E-F410C1454966}" type="datetimeFigureOut">
              <a:rPr lang="zh-CN" altLang="en-US" smtClean="0"/>
              <a:t>2018/5/30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805086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3D17B11-CCD8-4EEC-AD7E-F410C1454966}" type="datetimeFigureOut">
              <a:rPr lang="zh-CN" altLang="en-US" smtClean="0"/>
              <a:t>2018/5/30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577302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3D17B11-CCD8-4EEC-AD7E-F410C1454966}" type="datetimeFigureOut">
              <a:rPr lang="zh-CN" altLang="en-US" smtClean="0"/>
              <a:t>2018/5/30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72881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3D17B11-CCD8-4EEC-AD7E-F410C1454966}" type="datetimeFigureOut">
              <a:rPr lang="zh-CN" altLang="en-US" smtClean="0"/>
              <a:t>2018/5/30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074015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3D17B11-CCD8-4EEC-AD7E-F410C1454966}" type="datetimeFigureOut">
              <a:rPr lang="zh-CN" altLang="en-US" smtClean="0"/>
              <a:t>2018/5/30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3407052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3D17B11-CCD8-4EEC-AD7E-F410C1454966}" type="datetimeFigureOut">
              <a:rPr lang="zh-CN" altLang="en-US" smtClean="0"/>
              <a:t>2018/5/30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18870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3D17B11-CCD8-4EEC-AD7E-F410C1454966}" type="datetimeFigureOut">
              <a:rPr lang="zh-CN" altLang="en-US" smtClean="0"/>
              <a:t>2018/5/30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406808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3D17B11-CCD8-4EEC-AD7E-F410C1454966}" type="datetimeFigureOut">
              <a:rPr lang="zh-CN" altLang="en-US" smtClean="0"/>
              <a:t>2018/5/30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4187196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3D17B11-CCD8-4EEC-AD7E-F410C1454966}" type="datetimeFigureOut">
              <a:rPr lang="zh-CN" altLang="en-US" smtClean="0"/>
              <a:t>2018/5/30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1200569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3D17B11-CCD8-4EEC-AD7E-F410C1454966}" type="datetimeFigureOut">
              <a:rPr lang="zh-CN" altLang="en-US" smtClean="0"/>
              <a:t>2018/5/30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3153261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3D17B11-CCD8-4EEC-AD7E-F410C1454966}" type="datetimeFigureOut">
              <a:rPr lang="zh-CN" altLang="en-US" smtClean="0"/>
              <a:t>2018/5/30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390041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D17B11-CCD8-4EEC-AD7E-F410C1454966}" type="datetimeFigureOut">
              <a:rPr lang="zh-CN" altLang="en-US" smtClean="0"/>
              <a:t>2018/5/30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563146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a:latin typeface="宋体"/>
                <a:ea typeface="宋体"/>
              </a:rPr>
              <a:t>知乎的发展与反思</a:t>
            </a:r>
          </a:p>
        </p:txBody>
      </p:sp>
      <p:sp>
        <p:nvSpPr>
          <p:cNvPr id="3" name="副标题 2"/>
          <p:cNvSpPr>
            <a:spLocks noGrp="1"/>
          </p:cNvSpPr>
          <p:nvPr>
            <p:ph type="subTitle" idx="1"/>
          </p:nvPr>
        </p:nvSpPr>
        <p:spPr/>
        <p:txBody>
          <a:bodyPr vert="horz" lIns="91440" tIns="45720" rIns="91440" bIns="45720" rtlCol="0" anchor="t">
            <a:normAutofit/>
          </a:bodyPr>
          <a:lstStyle/>
          <a:p>
            <a:endParaRPr lang="en-US" altLang="zh-CN" dirty="0">
              <a:latin typeface="宋体"/>
              <a:ea typeface="宋体"/>
            </a:endParaRPr>
          </a:p>
          <a:p>
            <a:r>
              <a:rPr lang="zh-CN" altLang="en-US" dirty="0">
                <a:latin typeface="等线 Light" panose="02010600030101010101" pitchFamily="2" charset="-122"/>
                <a:ea typeface="等线 Light" panose="02010600030101010101" pitchFamily="2" charset="-122"/>
              </a:rPr>
              <a:t>余畅</a:t>
            </a:r>
          </a:p>
        </p:txBody>
      </p:sp>
    </p:spTree>
    <p:extLst>
      <p:ext uri="{BB962C8B-B14F-4D97-AF65-F5344CB8AC3E}">
        <p14:creationId xmlns:p14="http://schemas.microsoft.com/office/powerpoint/2010/main" val="703088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5A77EA-F703-4641-8D7C-A5E8102CFDC8}"/>
              </a:ext>
            </a:extLst>
          </p:cNvPr>
          <p:cNvSpPr>
            <a:spLocks noGrp="1"/>
          </p:cNvSpPr>
          <p:nvPr>
            <p:ph type="title"/>
          </p:nvPr>
        </p:nvSpPr>
        <p:spPr/>
        <p:txBody>
          <a:bodyPr/>
          <a:lstStyle/>
          <a:p>
            <a:r>
              <a:rPr lang="zh-CN" altLang="en-US" dirty="0">
                <a:latin typeface="等线" panose="02010600030101010101" pitchFamily="2" charset="-122"/>
                <a:ea typeface="等线" panose="02010600030101010101" pitchFamily="2" charset="-122"/>
              </a:rPr>
              <a:t>反面</a:t>
            </a:r>
          </a:p>
        </p:txBody>
      </p:sp>
      <p:pic>
        <p:nvPicPr>
          <p:cNvPr id="9" name="图片 8">
            <a:extLst>
              <a:ext uri="{FF2B5EF4-FFF2-40B4-BE49-F238E27FC236}">
                <a16:creationId xmlns:a16="http://schemas.microsoft.com/office/drawing/2014/main" id="{5FFD714D-20A6-446D-8EFB-BA74981791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612" y="1398343"/>
            <a:ext cx="10772775" cy="3762375"/>
          </a:xfrm>
          <a:prstGeom prst="rect">
            <a:avLst/>
          </a:prstGeom>
        </p:spPr>
      </p:pic>
      <p:pic>
        <p:nvPicPr>
          <p:cNvPr id="11" name="图片 10">
            <a:extLst>
              <a:ext uri="{FF2B5EF4-FFF2-40B4-BE49-F238E27FC236}">
                <a16:creationId xmlns:a16="http://schemas.microsoft.com/office/drawing/2014/main" id="{30C8E28C-CBCF-4446-9674-9D81CFA2EA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511" y="5346821"/>
            <a:ext cx="10848975" cy="1228725"/>
          </a:xfrm>
          <a:prstGeom prst="rect">
            <a:avLst/>
          </a:prstGeom>
        </p:spPr>
      </p:pic>
    </p:spTree>
    <p:extLst>
      <p:ext uri="{BB962C8B-B14F-4D97-AF65-F5344CB8AC3E}">
        <p14:creationId xmlns:p14="http://schemas.microsoft.com/office/powerpoint/2010/main" val="1707170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9ADEE1-2EFF-4436-A9E5-ADBC9F8900F3}"/>
              </a:ext>
            </a:extLst>
          </p:cNvPr>
          <p:cNvSpPr>
            <a:spLocks noGrp="1"/>
          </p:cNvSpPr>
          <p:nvPr>
            <p:ph type="title"/>
          </p:nvPr>
        </p:nvSpPr>
        <p:spPr/>
        <p:txBody>
          <a:bodyPr/>
          <a:lstStyle/>
          <a:p>
            <a:r>
              <a:rPr lang="zh-CN" altLang="en-US" dirty="0">
                <a:latin typeface="等线" panose="02010600030101010101" pitchFamily="2" charset="-122"/>
                <a:ea typeface="等线" panose="02010600030101010101" pitchFamily="2" charset="-122"/>
              </a:rPr>
              <a:t>另一种声音</a:t>
            </a:r>
          </a:p>
        </p:txBody>
      </p:sp>
      <p:pic>
        <p:nvPicPr>
          <p:cNvPr id="7" name="图片 6">
            <a:extLst>
              <a:ext uri="{FF2B5EF4-FFF2-40B4-BE49-F238E27FC236}">
                <a16:creationId xmlns:a16="http://schemas.microsoft.com/office/drawing/2014/main" id="{7428E0B4-A0D6-4F58-96D2-8640796BA3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787" y="1619250"/>
            <a:ext cx="10258425" cy="3619500"/>
          </a:xfrm>
          <a:prstGeom prst="rect">
            <a:avLst/>
          </a:prstGeom>
        </p:spPr>
      </p:pic>
    </p:spTree>
    <p:extLst>
      <p:ext uri="{BB962C8B-B14F-4D97-AF65-F5344CB8AC3E}">
        <p14:creationId xmlns:p14="http://schemas.microsoft.com/office/powerpoint/2010/main" val="3780974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81CC99-D8B2-4352-A250-C5BDB9093F1D}"/>
              </a:ext>
            </a:extLst>
          </p:cNvPr>
          <p:cNvSpPr>
            <a:spLocks noGrp="1"/>
          </p:cNvSpPr>
          <p:nvPr>
            <p:ph type="title"/>
          </p:nvPr>
        </p:nvSpPr>
        <p:spPr/>
        <p:txBody>
          <a:bodyPr/>
          <a:lstStyle/>
          <a:p>
            <a:r>
              <a:rPr lang="zh-CN" altLang="en-US" dirty="0">
                <a:latin typeface="等线" panose="02010600030101010101" pitchFamily="2" charset="-122"/>
                <a:ea typeface="等线" panose="02010600030101010101" pitchFamily="2" charset="-122"/>
              </a:rPr>
              <a:t>另一种声音</a:t>
            </a:r>
            <a:endParaRPr lang="zh-CN" altLang="en-US" dirty="0"/>
          </a:p>
        </p:txBody>
      </p:sp>
      <p:pic>
        <p:nvPicPr>
          <p:cNvPr id="5" name="图片 4">
            <a:extLst>
              <a:ext uri="{FF2B5EF4-FFF2-40B4-BE49-F238E27FC236}">
                <a16:creationId xmlns:a16="http://schemas.microsoft.com/office/drawing/2014/main" id="{8283A16C-2F84-4F2A-A62E-85E777F07A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087" y="1971675"/>
            <a:ext cx="10029825" cy="2914650"/>
          </a:xfrm>
          <a:prstGeom prst="rect">
            <a:avLst/>
          </a:prstGeom>
        </p:spPr>
      </p:pic>
    </p:spTree>
    <p:extLst>
      <p:ext uri="{BB962C8B-B14F-4D97-AF65-F5344CB8AC3E}">
        <p14:creationId xmlns:p14="http://schemas.microsoft.com/office/powerpoint/2010/main" val="1277695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50E519-21CA-4BCF-8F67-49A1AB1C54EB}"/>
              </a:ext>
            </a:extLst>
          </p:cNvPr>
          <p:cNvSpPr>
            <a:spLocks noGrp="1"/>
          </p:cNvSpPr>
          <p:nvPr>
            <p:ph type="title"/>
          </p:nvPr>
        </p:nvSpPr>
        <p:spPr>
          <a:xfrm>
            <a:off x="804779" y="681037"/>
            <a:ext cx="10582442" cy="1325563"/>
          </a:xfrm>
        </p:spPr>
        <p:txBody>
          <a:bodyPr/>
          <a:lstStyle/>
          <a:p>
            <a:r>
              <a:rPr lang="zh-CN" altLang="en-US" sz="3600" dirty="0">
                <a:latin typeface="等线" panose="02010600030101010101" pitchFamily="2" charset="-122"/>
                <a:ea typeface="等线" panose="02010600030101010101" pitchFamily="2" charset="-122"/>
              </a:rPr>
              <a:t>周源：知乎注册用户数</a:t>
            </a:r>
            <a:r>
              <a:rPr lang="en-US" altLang="zh-CN" sz="3600" dirty="0">
                <a:latin typeface="等线" panose="02010600030101010101" pitchFamily="2" charset="-122"/>
                <a:ea typeface="等线" panose="02010600030101010101" pitchFamily="2" charset="-122"/>
              </a:rPr>
              <a:t>1.6</a:t>
            </a:r>
            <a:r>
              <a:rPr lang="zh-CN" altLang="en-US" sz="3600" dirty="0">
                <a:latin typeface="等线" panose="02010600030101010101" pitchFamily="2" charset="-122"/>
                <a:ea typeface="等线" panose="02010600030101010101" pitchFamily="2" charset="-122"/>
              </a:rPr>
              <a:t>亿 知识不应该是小众的</a:t>
            </a:r>
          </a:p>
          <a:p>
            <a:endParaRPr lang="zh-CN" altLang="en-US" dirty="0">
              <a:latin typeface="宋体"/>
              <a:ea typeface="宋体"/>
            </a:endParaRPr>
          </a:p>
        </p:txBody>
      </p:sp>
      <p:sp>
        <p:nvSpPr>
          <p:cNvPr id="3" name="内容占位符 2">
            <a:extLst>
              <a:ext uri="{FF2B5EF4-FFF2-40B4-BE49-F238E27FC236}">
                <a16:creationId xmlns:a16="http://schemas.microsoft.com/office/drawing/2014/main" id="{5B81A002-F25F-4084-8D34-590A548FE514}"/>
              </a:ext>
            </a:extLst>
          </p:cNvPr>
          <p:cNvSpPr>
            <a:spLocks noGrp="1"/>
          </p:cNvSpPr>
          <p:nvPr>
            <p:ph idx="1"/>
          </p:nvPr>
        </p:nvSpPr>
        <p:spPr/>
        <p:txBody>
          <a:bodyPr vert="horz" lIns="91440" tIns="45720" rIns="91440" bIns="45720" rtlCol="0" anchor="t">
            <a:normAutofit/>
          </a:bodyPr>
          <a:lstStyle/>
          <a:p>
            <a:pPr marL="0" indent="0">
              <a:buNone/>
            </a:pPr>
            <a:r>
              <a:rPr lang="zh-CN" altLang="en-US" sz="2600" dirty="0">
                <a:latin typeface="等线" panose="02010600030101010101" pitchFamily="2" charset="-122"/>
                <a:ea typeface="等线" panose="02010600030101010101" pitchFamily="2" charset="-122"/>
              </a:rPr>
              <a:t>周源表示，中文互联网除娱乐化外，一定有另一条可选的道路。知识不应该是小众的，知识应该普惠每一位个体。</a:t>
            </a:r>
          </a:p>
        </p:txBody>
      </p:sp>
      <p:pic>
        <p:nvPicPr>
          <p:cNvPr id="1026" name="Picture 2" descr="å¨æºï¼ç¥ä¹æ³¨åç¨æ·æ°1.6äº¿ ç¥è¯ä¸åºè¯¥æ¯å°ä¼ç">
            <a:extLst>
              <a:ext uri="{FF2B5EF4-FFF2-40B4-BE49-F238E27FC236}">
                <a16:creationId xmlns:a16="http://schemas.microsoft.com/office/drawing/2014/main" id="{AD002067-9E7F-4D57-8DF8-FE411392C4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3981" y="2815494"/>
            <a:ext cx="3004038" cy="4506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5577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96C94B-CAE2-4A05-A517-331EC9899513}"/>
              </a:ext>
            </a:extLst>
          </p:cNvPr>
          <p:cNvSpPr>
            <a:spLocks noGrp="1"/>
          </p:cNvSpPr>
          <p:nvPr>
            <p:ph type="title"/>
          </p:nvPr>
        </p:nvSpPr>
        <p:spPr/>
        <p:txBody>
          <a:bodyPr/>
          <a:lstStyle/>
          <a:p>
            <a:r>
              <a:rPr lang="zh-CN" altLang="en-US" dirty="0">
                <a:latin typeface="等线" panose="02010600030101010101" pitchFamily="2" charset="-122"/>
                <a:ea typeface="等线" panose="02010600030101010101" pitchFamily="2" charset="-122"/>
              </a:rPr>
              <a:t>我的观点</a:t>
            </a:r>
            <a:endParaRPr lang="zh-CN" altLang="en-US" dirty="0"/>
          </a:p>
        </p:txBody>
      </p:sp>
      <p:sp>
        <p:nvSpPr>
          <p:cNvPr id="3" name="内容占位符 2">
            <a:extLst>
              <a:ext uri="{FF2B5EF4-FFF2-40B4-BE49-F238E27FC236}">
                <a16:creationId xmlns:a16="http://schemas.microsoft.com/office/drawing/2014/main" id="{CA8D244A-2ADD-48CD-A042-9C9B3E3281F3}"/>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850364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96C94B-CAE2-4A05-A517-331EC9899513}"/>
              </a:ext>
            </a:extLst>
          </p:cNvPr>
          <p:cNvSpPr>
            <a:spLocks noGrp="1"/>
          </p:cNvSpPr>
          <p:nvPr>
            <p:ph type="title"/>
          </p:nvPr>
        </p:nvSpPr>
        <p:spPr/>
        <p:txBody>
          <a:bodyPr/>
          <a:lstStyle/>
          <a:p>
            <a:r>
              <a:rPr lang="zh-CN" altLang="en-US" dirty="0">
                <a:latin typeface="等线" panose="02010600030101010101" pitchFamily="2" charset="-122"/>
                <a:ea typeface="等线" panose="02010600030101010101" pitchFamily="2" charset="-122"/>
              </a:rPr>
              <a:t>作为用户</a:t>
            </a:r>
            <a:endParaRPr lang="zh-CN" altLang="en-US" dirty="0"/>
          </a:p>
        </p:txBody>
      </p:sp>
      <p:sp>
        <p:nvSpPr>
          <p:cNvPr id="3" name="内容占位符 2">
            <a:extLst>
              <a:ext uri="{FF2B5EF4-FFF2-40B4-BE49-F238E27FC236}">
                <a16:creationId xmlns:a16="http://schemas.microsoft.com/office/drawing/2014/main" id="{CA8D244A-2ADD-48CD-A042-9C9B3E3281F3}"/>
              </a:ext>
            </a:extLst>
          </p:cNvPr>
          <p:cNvSpPr>
            <a:spLocks noGrp="1"/>
          </p:cNvSpPr>
          <p:nvPr>
            <p:ph idx="1"/>
          </p:nvPr>
        </p:nvSpPr>
        <p:spPr/>
        <p:txBody>
          <a:bodyPr/>
          <a:lstStyle/>
          <a:p>
            <a:r>
              <a:rPr lang="zh-CN" altLang="en-US" dirty="0">
                <a:latin typeface="等线" panose="02010600030101010101" pitchFamily="2" charset="-122"/>
                <a:ea typeface="等线" panose="02010600030101010101" pitchFamily="2" charset="-122"/>
              </a:rPr>
              <a:t>知乎作为一个社交平台，在其受众增加，信息爆炸增长而整体质量下滑的情况下，我们作为用户，应认识到其媒体性大于知识性，主观多于客观。</a:t>
            </a:r>
            <a:endParaRPr lang="en-US" altLang="zh-CN" dirty="0">
              <a:latin typeface="等线" panose="02010600030101010101" pitchFamily="2" charset="-122"/>
              <a:ea typeface="等线" panose="02010600030101010101" pitchFamily="2" charset="-122"/>
            </a:endParaRPr>
          </a:p>
          <a:p>
            <a:endParaRPr lang="en-US" altLang="zh-CN" dirty="0">
              <a:latin typeface="等线" panose="02010600030101010101" pitchFamily="2" charset="-122"/>
              <a:ea typeface="等线" panose="02010600030101010101" pitchFamily="2" charset="-122"/>
            </a:endParaRPr>
          </a:p>
          <a:p>
            <a:r>
              <a:rPr lang="zh-CN" altLang="en-US" dirty="0">
                <a:latin typeface="等线" panose="02010600030101010101" pitchFamily="2" charset="-122"/>
                <a:ea typeface="等线" panose="02010600030101010101" pitchFamily="2" charset="-122"/>
              </a:rPr>
              <a:t>问题的分析应基于客观的事实和逻辑的演绎，不能因为回答赞同的数量或是回答者关注人数的多少而丧失自己的判断或是价值观的取向。</a:t>
            </a:r>
            <a:endParaRPr lang="en-US" altLang="zh-CN" dirty="0">
              <a:latin typeface="等线" panose="02010600030101010101" pitchFamily="2" charset="-122"/>
              <a:ea typeface="等线" panose="02010600030101010101" pitchFamily="2" charset="-122"/>
            </a:endParaRPr>
          </a:p>
          <a:p>
            <a:endParaRPr lang="en-US" altLang="zh-CN" dirty="0">
              <a:latin typeface="等线" panose="02010600030101010101" pitchFamily="2" charset="-122"/>
              <a:ea typeface="等线" panose="02010600030101010101" pitchFamily="2" charset="-122"/>
            </a:endParaRPr>
          </a:p>
          <a:p>
            <a:r>
              <a:rPr lang="zh-CN" altLang="en-US" dirty="0">
                <a:latin typeface="等线" panose="02010600030101010101" pitchFamily="2" charset="-122"/>
                <a:ea typeface="等线" panose="02010600030101010101" pitchFamily="2" charset="-122"/>
              </a:rPr>
              <a:t>同时对于不健康的内容，看完之后一笑置之或许是最好的选择。</a:t>
            </a:r>
          </a:p>
        </p:txBody>
      </p:sp>
    </p:spTree>
    <p:extLst>
      <p:ext uri="{BB962C8B-B14F-4D97-AF65-F5344CB8AC3E}">
        <p14:creationId xmlns:p14="http://schemas.microsoft.com/office/powerpoint/2010/main" val="1241769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a:latin typeface="宋体"/>
                <a:ea typeface="宋体"/>
              </a:rPr>
              <a:t>谢谢</a:t>
            </a:r>
          </a:p>
        </p:txBody>
      </p:sp>
    </p:spTree>
    <p:extLst>
      <p:ext uri="{BB962C8B-B14F-4D97-AF65-F5344CB8AC3E}">
        <p14:creationId xmlns:p14="http://schemas.microsoft.com/office/powerpoint/2010/main" val="3850570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C9FB83-5195-4909-8D83-290BC73AF821}"/>
              </a:ext>
            </a:extLst>
          </p:cNvPr>
          <p:cNvSpPr>
            <a:spLocks noGrp="1"/>
          </p:cNvSpPr>
          <p:nvPr>
            <p:ph type="title"/>
          </p:nvPr>
        </p:nvSpPr>
        <p:spPr/>
        <p:txBody>
          <a:bodyPr>
            <a:normAutofit/>
          </a:bodyPr>
          <a:lstStyle/>
          <a:p>
            <a:r>
              <a:rPr lang="zh-CN" sz="3200" dirty="0">
                <a:latin typeface="等线" panose="02010600030101010101" pitchFamily="2" charset="-122"/>
                <a:ea typeface="等线" panose="02010600030101010101" pitchFamily="2" charset="-122"/>
                <a:cs typeface="Segoe UI Light"/>
              </a:rPr>
              <a:t>知乎因管理不严传播违法违规信息 App下架7天</a:t>
            </a:r>
          </a:p>
        </p:txBody>
      </p:sp>
      <p:sp>
        <p:nvSpPr>
          <p:cNvPr id="3" name="内容占位符 2">
            <a:extLst>
              <a:ext uri="{FF2B5EF4-FFF2-40B4-BE49-F238E27FC236}">
                <a16:creationId xmlns:a16="http://schemas.microsoft.com/office/drawing/2014/main" id="{C50D493D-BFAF-49BD-8FE9-7E438B0F91D2}"/>
              </a:ext>
            </a:extLst>
          </p:cNvPr>
          <p:cNvSpPr>
            <a:spLocks noGrp="1"/>
          </p:cNvSpPr>
          <p:nvPr>
            <p:ph idx="1"/>
          </p:nvPr>
        </p:nvSpPr>
        <p:spPr/>
        <p:txBody>
          <a:bodyPr vert="horz" lIns="91440" tIns="45720" rIns="91440" bIns="45720" rtlCol="0" anchor="t">
            <a:normAutofit/>
          </a:bodyPr>
          <a:lstStyle/>
          <a:p>
            <a:endParaRPr lang="zh-CN" altLang="en-US" dirty="0">
              <a:latin typeface="等线 Light" panose="02010600030101010101" pitchFamily="2" charset="-122"/>
              <a:ea typeface="等线 Light" panose="02010600030101010101" pitchFamily="2" charset="-122"/>
            </a:endParaRPr>
          </a:p>
          <a:p>
            <a:endParaRPr lang="zh-CN" altLang="en-US" dirty="0">
              <a:latin typeface="等线 Light" panose="02010600030101010101" pitchFamily="2" charset="-122"/>
              <a:ea typeface="等线 Light" panose="02010600030101010101" pitchFamily="2" charset="-122"/>
            </a:endParaRPr>
          </a:p>
          <a:p>
            <a:r>
              <a:rPr lang="zh-CN" dirty="0">
                <a:latin typeface="等线 Light" panose="02010600030101010101" pitchFamily="2" charset="-122"/>
                <a:ea typeface="等线 Light" panose="02010600030101010101" pitchFamily="2" charset="-122"/>
              </a:rPr>
              <a:t>2018年3月2日，</a:t>
            </a:r>
            <a:r>
              <a:rPr lang="zh-CN" b="1" dirty="0">
                <a:latin typeface="等线" panose="02010600030101010101" pitchFamily="2" charset="-122"/>
                <a:ea typeface="等线" panose="02010600030101010101" pitchFamily="2" charset="-122"/>
              </a:rPr>
              <a:t>知乎平台因“管理不严，传播违法违规信息”</a:t>
            </a:r>
            <a:r>
              <a:rPr lang="zh-CN" dirty="0">
                <a:latin typeface="等线 Light" panose="02010600030101010101" pitchFamily="2" charset="-122"/>
                <a:ea typeface="等线 Light" panose="02010600030101010101" pitchFamily="2" charset="-122"/>
              </a:rPr>
              <a:t>，根据相关法律法规，被要求在各大应用商店下架App七天，苹果商店可以搜索，但是无法下载。</a:t>
            </a:r>
            <a:endParaRPr lang="zh-CN" altLang="en-US" dirty="0">
              <a:latin typeface="等线 Light" panose="02010600030101010101" pitchFamily="2" charset="-122"/>
              <a:ea typeface="等线 Light" panose="02010600030101010101" pitchFamily="2" charset="-122"/>
            </a:endParaRPr>
          </a:p>
        </p:txBody>
      </p:sp>
    </p:spTree>
    <p:extLst>
      <p:ext uri="{BB962C8B-B14F-4D97-AF65-F5344CB8AC3E}">
        <p14:creationId xmlns:p14="http://schemas.microsoft.com/office/powerpoint/2010/main" val="3593193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2" descr="图片包含 LEGO, 玩具&#10;&#10;已生成极高可信度的说明">
            <a:extLst>
              <a:ext uri="{FF2B5EF4-FFF2-40B4-BE49-F238E27FC236}">
                <a16:creationId xmlns:a16="http://schemas.microsoft.com/office/drawing/2014/main" id="{E406F884-FB6E-489B-A73C-22D6B9C73133}"/>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576720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9BCAA8-1D38-42CD-AD5A-F40E63C6458B}"/>
              </a:ext>
            </a:extLst>
          </p:cNvPr>
          <p:cNvSpPr>
            <a:spLocks noGrp="1"/>
          </p:cNvSpPr>
          <p:nvPr>
            <p:ph type="title"/>
          </p:nvPr>
        </p:nvSpPr>
        <p:spPr/>
        <p:txBody>
          <a:bodyPr/>
          <a:lstStyle/>
          <a:p>
            <a:r>
              <a:rPr lang="zh-CN" altLang="en-US" dirty="0">
                <a:latin typeface="等线" panose="02010600030101010101" pitchFamily="2" charset="-122"/>
                <a:ea typeface="等线" panose="02010600030101010101" pitchFamily="2" charset="-122"/>
              </a:rPr>
              <a:t>爆照与无营养提问</a:t>
            </a:r>
          </a:p>
        </p:txBody>
      </p:sp>
      <p:sp>
        <p:nvSpPr>
          <p:cNvPr id="3" name="内容占位符 2">
            <a:extLst>
              <a:ext uri="{FF2B5EF4-FFF2-40B4-BE49-F238E27FC236}">
                <a16:creationId xmlns:a16="http://schemas.microsoft.com/office/drawing/2014/main" id="{B0C0C2FF-7ACC-42E7-BD19-A0C8CD3407CE}"/>
              </a:ext>
            </a:extLst>
          </p:cNvPr>
          <p:cNvSpPr>
            <a:spLocks noGrp="1"/>
          </p:cNvSpPr>
          <p:nvPr>
            <p:ph idx="1"/>
          </p:nvPr>
        </p:nvSpPr>
        <p:spPr/>
        <p:txBody>
          <a:bodyPr vert="horz" lIns="91440" tIns="45720" rIns="91440" bIns="45720" rtlCol="0" anchor="t">
            <a:normAutofit/>
          </a:bodyPr>
          <a:lstStyle/>
          <a:p>
            <a:r>
              <a:rPr lang="zh-CN" altLang="en-US" dirty="0">
                <a:latin typeface="等线 Light" panose="02010600030101010101" pitchFamily="2" charset="-122"/>
                <a:ea typeface="等线 Light" panose="02010600030101010101" pitchFamily="2" charset="-122"/>
              </a:rPr>
              <a:t>拍照不上镜是一种什么体验？</a:t>
            </a:r>
          </a:p>
          <a:p>
            <a:r>
              <a:rPr lang="zh-CN" altLang="en-US" dirty="0">
                <a:latin typeface="等线 Light" panose="02010600030101010101" pitchFamily="2" charset="-122"/>
                <a:ea typeface="等线 Light" panose="02010600030101010101" pitchFamily="2" charset="-122"/>
              </a:rPr>
              <a:t>长得漂亮是种怎样的体验？</a:t>
            </a:r>
          </a:p>
          <a:p>
            <a:r>
              <a:rPr lang="zh-CN" altLang="en-US" dirty="0">
                <a:latin typeface="等线 Light" panose="02010600030101010101" pitchFamily="2" charset="-122"/>
                <a:ea typeface="等线 Light" panose="02010600030101010101" pitchFamily="2" charset="-122"/>
              </a:rPr>
              <a:t>长的丑但有一个漂亮的女朋友是一种怎样的体验？</a:t>
            </a:r>
          </a:p>
          <a:p>
            <a:r>
              <a:rPr lang="zh-CN" altLang="en-US" dirty="0">
                <a:latin typeface="等线 Light" panose="02010600030101010101" pitchFamily="2" charset="-122"/>
                <a:ea typeface="等线 Light" panose="02010600030101010101" pitchFamily="2" charset="-122"/>
              </a:rPr>
              <a:t>胸大是一种什么样的体验？</a:t>
            </a:r>
          </a:p>
          <a:p>
            <a:r>
              <a:rPr lang="zh-CN" altLang="en-US" dirty="0">
                <a:latin typeface="等线 Light" panose="02010600030101010101" pitchFamily="2" charset="-122"/>
                <a:ea typeface="等线 Light" panose="02010600030101010101" pitchFamily="2" charset="-122"/>
              </a:rPr>
              <a:t>女生胸大怎么穿衣才好看？</a:t>
            </a:r>
          </a:p>
          <a:p>
            <a:r>
              <a:rPr lang="en-US" altLang="zh-CN" dirty="0">
                <a:latin typeface="等线 Light" panose="02010600030101010101" pitchFamily="2" charset="-122"/>
                <a:ea typeface="等线 Light" panose="02010600030101010101" pitchFamily="2" charset="-122"/>
              </a:rPr>
              <a:t>……</a:t>
            </a:r>
            <a:endParaRPr lang="zh-CN" altLang="en-US" dirty="0">
              <a:latin typeface="等线 Light" panose="02010600030101010101" pitchFamily="2" charset="-122"/>
              <a:ea typeface="等线 Light" panose="02010600030101010101" pitchFamily="2" charset="-122"/>
            </a:endParaRPr>
          </a:p>
          <a:p>
            <a:endParaRPr lang="zh-CN" dirty="0">
              <a:latin typeface="宋体"/>
              <a:ea typeface="宋体"/>
            </a:endParaRPr>
          </a:p>
          <a:p>
            <a:endParaRPr lang="zh-CN" dirty="0">
              <a:latin typeface="宋体"/>
              <a:ea typeface="宋体"/>
            </a:endParaRPr>
          </a:p>
          <a:p>
            <a:endParaRPr lang="zh-CN" altLang="en-US" dirty="0">
              <a:latin typeface="宋体"/>
              <a:ea typeface="宋体"/>
            </a:endParaRPr>
          </a:p>
        </p:txBody>
      </p:sp>
      <p:pic>
        <p:nvPicPr>
          <p:cNvPr id="4" name="图片 4">
            <a:extLst>
              <a:ext uri="{FF2B5EF4-FFF2-40B4-BE49-F238E27FC236}">
                <a16:creationId xmlns:a16="http://schemas.microsoft.com/office/drawing/2014/main" id="{0C479C33-D22B-4CFF-80EE-EDF6F3F1ECEF}"/>
              </a:ext>
            </a:extLst>
          </p:cNvPr>
          <p:cNvPicPr>
            <a:picLocks noChangeAspect="1"/>
          </p:cNvPicPr>
          <p:nvPr/>
        </p:nvPicPr>
        <p:blipFill>
          <a:blip r:embed="rId2"/>
          <a:stretch>
            <a:fillRect/>
          </a:stretch>
        </p:blipFill>
        <p:spPr>
          <a:xfrm>
            <a:off x="838199" y="5016830"/>
            <a:ext cx="6858000" cy="1386815"/>
          </a:xfrm>
          <a:prstGeom prst="rect">
            <a:avLst/>
          </a:prstGeom>
        </p:spPr>
      </p:pic>
    </p:spTree>
    <p:extLst>
      <p:ext uri="{BB962C8B-B14F-4D97-AF65-F5344CB8AC3E}">
        <p14:creationId xmlns:p14="http://schemas.microsoft.com/office/powerpoint/2010/main" val="329872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B754D2-3F77-4643-963A-7567B3178456}"/>
              </a:ext>
            </a:extLst>
          </p:cNvPr>
          <p:cNvSpPr>
            <a:spLocks noGrp="1"/>
          </p:cNvSpPr>
          <p:nvPr>
            <p:ph type="title"/>
          </p:nvPr>
        </p:nvSpPr>
        <p:spPr/>
        <p:txBody>
          <a:bodyPr>
            <a:normAutofit/>
          </a:bodyPr>
          <a:lstStyle/>
          <a:p>
            <a:r>
              <a:rPr lang="zh-CN" altLang="en-US" dirty="0">
                <a:latin typeface="等线" panose="02010600030101010101" pitchFamily="2" charset="-122"/>
                <a:ea typeface="等线" panose="02010600030101010101" pitchFamily="2" charset="-122"/>
              </a:rPr>
              <a:t>编故事与抄袭</a:t>
            </a:r>
          </a:p>
        </p:txBody>
      </p:sp>
      <p:pic>
        <p:nvPicPr>
          <p:cNvPr id="13" name="图片 13" descr="图片包含 屏幕截图&#10;&#10;已生成极高可信度的说明">
            <a:extLst>
              <a:ext uri="{FF2B5EF4-FFF2-40B4-BE49-F238E27FC236}">
                <a16:creationId xmlns:a16="http://schemas.microsoft.com/office/drawing/2014/main" id="{C1965EFF-DCAA-4528-B7B8-67BD4D084A6A}"/>
              </a:ext>
            </a:extLst>
          </p:cNvPr>
          <p:cNvPicPr>
            <a:picLocks noChangeAspect="1"/>
          </p:cNvPicPr>
          <p:nvPr/>
        </p:nvPicPr>
        <p:blipFill>
          <a:blip r:embed="rId2"/>
          <a:stretch>
            <a:fillRect/>
          </a:stretch>
        </p:blipFill>
        <p:spPr>
          <a:xfrm>
            <a:off x="3086099" y="2509199"/>
            <a:ext cx="5019675" cy="2954032"/>
          </a:xfrm>
          <a:prstGeom prst="rect">
            <a:avLst/>
          </a:prstGeom>
        </p:spPr>
      </p:pic>
      <p:pic>
        <p:nvPicPr>
          <p:cNvPr id="9" name="图片 9" descr="图片包含 屏幕截图&#10;&#10;已生成极高可信度的说明">
            <a:extLst>
              <a:ext uri="{FF2B5EF4-FFF2-40B4-BE49-F238E27FC236}">
                <a16:creationId xmlns:a16="http://schemas.microsoft.com/office/drawing/2014/main" id="{FC36E222-0DDA-43D3-9AFB-AF834BE1D520}"/>
              </a:ext>
            </a:extLst>
          </p:cNvPr>
          <p:cNvPicPr>
            <a:picLocks noChangeAspect="1"/>
          </p:cNvPicPr>
          <p:nvPr/>
        </p:nvPicPr>
        <p:blipFill>
          <a:blip r:embed="rId3"/>
          <a:stretch>
            <a:fillRect/>
          </a:stretch>
        </p:blipFill>
        <p:spPr>
          <a:xfrm>
            <a:off x="3086102" y="2511517"/>
            <a:ext cx="4238625" cy="2968440"/>
          </a:xfrm>
          <a:prstGeom prst="rect">
            <a:avLst/>
          </a:prstGeom>
        </p:spPr>
      </p:pic>
      <p:pic>
        <p:nvPicPr>
          <p:cNvPr id="5" name="图片 5" descr="图片包含 屏幕截图&#10;&#10;已生成极高可信度的说明">
            <a:extLst>
              <a:ext uri="{FF2B5EF4-FFF2-40B4-BE49-F238E27FC236}">
                <a16:creationId xmlns:a16="http://schemas.microsoft.com/office/drawing/2014/main" id="{C9284F63-4309-45D9-A92C-A369047801B2}"/>
              </a:ext>
            </a:extLst>
          </p:cNvPr>
          <p:cNvPicPr>
            <a:picLocks noChangeAspect="1"/>
          </p:cNvPicPr>
          <p:nvPr/>
        </p:nvPicPr>
        <p:blipFill>
          <a:blip r:embed="rId4"/>
          <a:stretch>
            <a:fillRect/>
          </a:stretch>
        </p:blipFill>
        <p:spPr>
          <a:xfrm>
            <a:off x="3152773" y="2506045"/>
            <a:ext cx="5019675" cy="3207985"/>
          </a:xfrm>
          <a:prstGeom prst="rect">
            <a:avLst/>
          </a:prstGeom>
        </p:spPr>
      </p:pic>
      <p:pic>
        <p:nvPicPr>
          <p:cNvPr id="3" name="图片 3" descr="图片包含 屏幕截图&#10;&#10;已生成极高可信度的说明">
            <a:extLst>
              <a:ext uri="{FF2B5EF4-FFF2-40B4-BE49-F238E27FC236}">
                <a16:creationId xmlns:a16="http://schemas.microsoft.com/office/drawing/2014/main" id="{C140A15E-54D5-4CFC-8611-C37BFF00F94C}"/>
              </a:ext>
            </a:extLst>
          </p:cNvPr>
          <p:cNvPicPr>
            <a:picLocks noChangeAspect="1"/>
          </p:cNvPicPr>
          <p:nvPr/>
        </p:nvPicPr>
        <p:blipFill>
          <a:blip r:embed="rId5"/>
          <a:stretch>
            <a:fillRect/>
          </a:stretch>
        </p:blipFill>
        <p:spPr>
          <a:xfrm>
            <a:off x="3086101" y="2512172"/>
            <a:ext cx="5086350" cy="3319549"/>
          </a:xfrm>
          <a:prstGeom prst="rect">
            <a:avLst/>
          </a:prstGeom>
        </p:spPr>
      </p:pic>
      <p:pic>
        <p:nvPicPr>
          <p:cNvPr id="7" name="图片 7" descr="图片包含 屏幕截图&#10;&#10;已生成极高可信度的说明">
            <a:extLst>
              <a:ext uri="{FF2B5EF4-FFF2-40B4-BE49-F238E27FC236}">
                <a16:creationId xmlns:a16="http://schemas.microsoft.com/office/drawing/2014/main" id="{F943B2A5-FD60-4BDF-8BAB-E4E8468F7617}"/>
              </a:ext>
            </a:extLst>
          </p:cNvPr>
          <p:cNvPicPr>
            <a:picLocks noChangeAspect="1"/>
          </p:cNvPicPr>
          <p:nvPr/>
        </p:nvPicPr>
        <p:blipFill>
          <a:blip r:embed="rId6"/>
          <a:stretch>
            <a:fillRect/>
          </a:stretch>
        </p:blipFill>
        <p:spPr>
          <a:xfrm>
            <a:off x="3086098" y="2516052"/>
            <a:ext cx="5086350" cy="3607065"/>
          </a:xfrm>
          <a:prstGeom prst="rect">
            <a:avLst/>
          </a:prstGeom>
        </p:spPr>
      </p:pic>
      <p:pic>
        <p:nvPicPr>
          <p:cNvPr id="17" name="图片 17">
            <a:extLst>
              <a:ext uri="{FF2B5EF4-FFF2-40B4-BE49-F238E27FC236}">
                <a16:creationId xmlns:a16="http://schemas.microsoft.com/office/drawing/2014/main" id="{A87410DF-3F53-4638-B824-430229EBC5AA}"/>
              </a:ext>
            </a:extLst>
          </p:cNvPr>
          <p:cNvPicPr>
            <a:picLocks noChangeAspect="1"/>
          </p:cNvPicPr>
          <p:nvPr/>
        </p:nvPicPr>
        <p:blipFill>
          <a:blip r:embed="rId7"/>
          <a:stretch>
            <a:fillRect/>
          </a:stretch>
        </p:blipFill>
        <p:spPr>
          <a:xfrm>
            <a:off x="2886075" y="1491715"/>
            <a:ext cx="5486400" cy="807519"/>
          </a:xfrm>
          <a:prstGeom prst="rect">
            <a:avLst/>
          </a:prstGeom>
        </p:spPr>
      </p:pic>
    </p:spTree>
    <p:extLst>
      <p:ext uri="{BB962C8B-B14F-4D97-AF65-F5344CB8AC3E}">
        <p14:creationId xmlns:p14="http://schemas.microsoft.com/office/powerpoint/2010/main" val="1288268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7B7714-EA50-4E99-AA1C-5B590620C628}"/>
              </a:ext>
            </a:extLst>
          </p:cNvPr>
          <p:cNvSpPr>
            <a:spLocks noGrp="1"/>
          </p:cNvSpPr>
          <p:nvPr>
            <p:ph type="title"/>
          </p:nvPr>
        </p:nvSpPr>
        <p:spPr/>
        <p:txBody>
          <a:bodyPr>
            <a:normAutofit/>
          </a:bodyPr>
          <a:lstStyle/>
          <a:p>
            <a:r>
              <a:rPr lang="zh-CN" altLang="en-US" dirty="0">
                <a:latin typeface="等线" panose="02010600030101010101" pitchFamily="2" charset="-122"/>
                <a:ea typeface="等线" panose="02010600030101010101" pitchFamily="2" charset="-122"/>
              </a:rPr>
              <a:t>编故事与抄袭</a:t>
            </a:r>
          </a:p>
        </p:txBody>
      </p:sp>
      <p:pic>
        <p:nvPicPr>
          <p:cNvPr id="4" name="图片 4" descr="图片包含 屏幕截图&#10;&#10;已生成极高可信度的说明">
            <a:extLst>
              <a:ext uri="{FF2B5EF4-FFF2-40B4-BE49-F238E27FC236}">
                <a16:creationId xmlns:a16="http://schemas.microsoft.com/office/drawing/2014/main" id="{E4E1E012-B9F2-459B-92AC-1AD976DAC775}"/>
              </a:ext>
            </a:extLst>
          </p:cNvPr>
          <p:cNvPicPr>
            <a:picLocks noChangeAspect="1"/>
          </p:cNvPicPr>
          <p:nvPr/>
        </p:nvPicPr>
        <p:blipFill>
          <a:blip r:embed="rId2"/>
          <a:stretch>
            <a:fillRect/>
          </a:stretch>
        </p:blipFill>
        <p:spPr>
          <a:xfrm>
            <a:off x="5010150" y="1757"/>
            <a:ext cx="5924550" cy="8226086"/>
          </a:xfrm>
          <a:prstGeom prst="rect">
            <a:avLst/>
          </a:prstGeom>
        </p:spPr>
      </p:pic>
      <p:pic>
        <p:nvPicPr>
          <p:cNvPr id="6" name="图片 6" descr="图片包含 屏幕截图&#10;&#10;已生成极高可信度的说明">
            <a:extLst>
              <a:ext uri="{FF2B5EF4-FFF2-40B4-BE49-F238E27FC236}">
                <a16:creationId xmlns:a16="http://schemas.microsoft.com/office/drawing/2014/main" id="{154B5DC4-B30B-47D3-AB1A-D5F4D253FA5C}"/>
              </a:ext>
            </a:extLst>
          </p:cNvPr>
          <p:cNvPicPr>
            <a:picLocks noChangeAspect="1"/>
          </p:cNvPicPr>
          <p:nvPr/>
        </p:nvPicPr>
        <p:blipFill>
          <a:blip r:embed="rId3"/>
          <a:stretch>
            <a:fillRect/>
          </a:stretch>
        </p:blipFill>
        <p:spPr>
          <a:xfrm>
            <a:off x="5067299" y="1539006"/>
            <a:ext cx="7124700" cy="3665689"/>
          </a:xfrm>
          <a:prstGeom prst="rect">
            <a:avLst/>
          </a:prstGeom>
        </p:spPr>
      </p:pic>
    </p:spTree>
    <p:extLst>
      <p:ext uri="{BB962C8B-B14F-4D97-AF65-F5344CB8AC3E}">
        <p14:creationId xmlns:p14="http://schemas.microsoft.com/office/powerpoint/2010/main" val="75311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BA35F6-2269-4E14-AD24-2B46E6D9F5FE}"/>
              </a:ext>
            </a:extLst>
          </p:cNvPr>
          <p:cNvSpPr>
            <a:spLocks noGrp="1"/>
          </p:cNvSpPr>
          <p:nvPr>
            <p:ph type="title"/>
          </p:nvPr>
        </p:nvSpPr>
        <p:spPr/>
        <p:txBody>
          <a:bodyPr/>
          <a:lstStyle/>
          <a:p>
            <a:r>
              <a:rPr lang="zh-CN" altLang="en-US" dirty="0">
                <a:latin typeface="等线" panose="02010600030101010101" pitchFamily="2" charset="-122"/>
                <a:ea typeface="等线" panose="02010600030101010101" pitchFamily="2" charset="-122"/>
              </a:rPr>
              <a:t>热门推荐和实际热门</a:t>
            </a:r>
          </a:p>
        </p:txBody>
      </p:sp>
      <p:pic>
        <p:nvPicPr>
          <p:cNvPr id="4" name="图片 4" descr="图片包含 文字&#10;&#10;已生成高可信度的说明">
            <a:extLst>
              <a:ext uri="{FF2B5EF4-FFF2-40B4-BE49-F238E27FC236}">
                <a16:creationId xmlns:a16="http://schemas.microsoft.com/office/drawing/2014/main" id="{70AE1647-367A-48A7-BE8E-3AC075994B25}"/>
              </a:ext>
            </a:extLst>
          </p:cNvPr>
          <p:cNvPicPr>
            <a:picLocks noGrp="1" noChangeAspect="1"/>
          </p:cNvPicPr>
          <p:nvPr>
            <p:ph idx="1"/>
          </p:nvPr>
        </p:nvPicPr>
        <p:blipFill>
          <a:blip r:embed="rId2"/>
          <a:stretch>
            <a:fillRect/>
          </a:stretch>
        </p:blipFill>
        <p:spPr>
          <a:xfrm>
            <a:off x="3343" y="2712242"/>
            <a:ext cx="5942264" cy="3179680"/>
          </a:xfrm>
          <a:prstGeom prst="rect">
            <a:avLst/>
          </a:prstGeom>
        </p:spPr>
      </p:pic>
      <p:pic>
        <p:nvPicPr>
          <p:cNvPr id="6" name="图片 6" descr="图片包含 收据, 文字&#10;&#10;已生成高可信度的说明">
            <a:extLst>
              <a:ext uri="{FF2B5EF4-FFF2-40B4-BE49-F238E27FC236}">
                <a16:creationId xmlns:a16="http://schemas.microsoft.com/office/drawing/2014/main" id="{29FB9FB7-E40F-41BB-A3DA-C3669DCB7820}"/>
              </a:ext>
            </a:extLst>
          </p:cNvPr>
          <p:cNvPicPr>
            <a:picLocks noChangeAspect="1"/>
          </p:cNvPicPr>
          <p:nvPr/>
        </p:nvPicPr>
        <p:blipFill>
          <a:blip r:embed="rId3"/>
          <a:stretch>
            <a:fillRect/>
          </a:stretch>
        </p:blipFill>
        <p:spPr>
          <a:xfrm>
            <a:off x="6208296" y="2402628"/>
            <a:ext cx="5724357" cy="3817374"/>
          </a:xfrm>
          <a:prstGeom prst="rect">
            <a:avLst/>
          </a:prstGeom>
        </p:spPr>
      </p:pic>
    </p:spTree>
    <p:extLst>
      <p:ext uri="{BB962C8B-B14F-4D97-AF65-F5344CB8AC3E}">
        <p14:creationId xmlns:p14="http://schemas.microsoft.com/office/powerpoint/2010/main" val="3457702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15A84D-C4E9-4007-8216-2F8E33BB257E}"/>
              </a:ext>
            </a:extLst>
          </p:cNvPr>
          <p:cNvSpPr>
            <a:spLocks noGrp="1"/>
          </p:cNvSpPr>
          <p:nvPr>
            <p:ph type="title"/>
          </p:nvPr>
        </p:nvSpPr>
        <p:spPr/>
        <p:txBody>
          <a:bodyPr/>
          <a:lstStyle/>
          <a:p>
            <a:r>
              <a:rPr lang="zh-CN" altLang="en-US" dirty="0">
                <a:latin typeface="等线" panose="02010600030101010101" pitchFamily="2" charset="-122"/>
                <a:ea typeface="等线" panose="02010600030101010101" pitchFamily="2" charset="-122"/>
              </a:rPr>
              <a:t>终归而言是回答质量的下降</a:t>
            </a:r>
          </a:p>
        </p:txBody>
      </p:sp>
      <p:sp>
        <p:nvSpPr>
          <p:cNvPr id="3" name="内容占位符 2">
            <a:extLst>
              <a:ext uri="{FF2B5EF4-FFF2-40B4-BE49-F238E27FC236}">
                <a16:creationId xmlns:a16="http://schemas.microsoft.com/office/drawing/2014/main" id="{85E4402F-C1A0-4589-B510-73567FD78921}"/>
              </a:ext>
            </a:extLst>
          </p:cNvPr>
          <p:cNvSpPr>
            <a:spLocks noGrp="1"/>
          </p:cNvSpPr>
          <p:nvPr>
            <p:ph idx="1"/>
          </p:nvPr>
        </p:nvSpPr>
        <p:spPr/>
        <p:txBody>
          <a:bodyPr vert="horz" lIns="91440" tIns="45720" rIns="91440" bIns="45720" rtlCol="0" anchor="t">
            <a:normAutofit fontScale="92500" lnSpcReduction="10000"/>
          </a:bodyPr>
          <a:lstStyle/>
          <a:p>
            <a:pPr>
              <a:lnSpc>
                <a:spcPct val="100000"/>
              </a:lnSpc>
            </a:pPr>
            <a:r>
              <a:rPr lang="zh-CN" altLang="en-US" dirty="0">
                <a:latin typeface="等线 Light" panose="02010600030101010101" pitchFamily="2" charset="-122"/>
                <a:ea typeface="等线 Light" panose="02010600030101010101" pitchFamily="2" charset="-122"/>
              </a:rPr>
              <a:t>高质量的回答被稀释</a:t>
            </a:r>
          </a:p>
          <a:p>
            <a:pPr>
              <a:lnSpc>
                <a:spcPct val="100000"/>
              </a:lnSpc>
            </a:pPr>
            <a:endParaRPr lang="zh-CN" altLang="en-US" dirty="0">
              <a:latin typeface="等线 Light" panose="02010600030101010101" pitchFamily="2" charset="-122"/>
              <a:ea typeface="等线 Light" panose="02010600030101010101" pitchFamily="2" charset="-122"/>
            </a:endParaRPr>
          </a:p>
          <a:p>
            <a:pPr>
              <a:lnSpc>
                <a:spcPct val="100000"/>
              </a:lnSpc>
            </a:pPr>
            <a:r>
              <a:rPr lang="zh-CN" altLang="en-US" dirty="0">
                <a:latin typeface="等线 Light" panose="02010600030101010101" pitchFamily="2" charset="-122"/>
                <a:ea typeface="等线 Light" panose="02010600030101010101" pitchFamily="2" charset="-122"/>
              </a:rPr>
              <a:t>时间线被无关推送污染</a:t>
            </a:r>
            <a:endParaRPr lang="en-US" altLang="zh-CN" dirty="0">
              <a:latin typeface="等线 Light" panose="02010600030101010101" pitchFamily="2" charset="-122"/>
              <a:ea typeface="等线 Light" panose="02010600030101010101" pitchFamily="2" charset="-122"/>
            </a:endParaRPr>
          </a:p>
          <a:p>
            <a:pPr>
              <a:lnSpc>
                <a:spcPct val="100000"/>
              </a:lnSpc>
            </a:pPr>
            <a:endParaRPr lang="zh-CN" altLang="en-US" dirty="0">
              <a:latin typeface="等线 Light" panose="02010600030101010101" pitchFamily="2" charset="-122"/>
              <a:ea typeface="等线 Light" panose="02010600030101010101" pitchFamily="2" charset="-122"/>
            </a:endParaRPr>
          </a:p>
          <a:p>
            <a:pPr>
              <a:lnSpc>
                <a:spcPct val="100000"/>
              </a:lnSpc>
            </a:pPr>
            <a:r>
              <a:rPr lang="zh-CN" altLang="en-US" dirty="0">
                <a:latin typeface="等线 Light" panose="02010600030101010101" pitchFamily="2" charset="-122"/>
                <a:ea typeface="等线 Light" panose="02010600030101010101" pitchFamily="2" charset="-122"/>
              </a:rPr>
              <a:t>无引据，未标明转载的回答</a:t>
            </a:r>
          </a:p>
          <a:p>
            <a:pPr>
              <a:lnSpc>
                <a:spcPct val="100000"/>
              </a:lnSpc>
            </a:pPr>
            <a:endParaRPr lang="zh-CN" altLang="en-US" dirty="0">
              <a:latin typeface="等线 Light" panose="02010600030101010101" pitchFamily="2" charset="-122"/>
              <a:ea typeface="等线 Light" panose="02010600030101010101" pitchFamily="2" charset="-122"/>
            </a:endParaRPr>
          </a:p>
          <a:p>
            <a:pPr>
              <a:lnSpc>
                <a:spcPct val="100000"/>
              </a:lnSpc>
            </a:pPr>
            <a:r>
              <a:rPr lang="zh-CN" altLang="en-US" dirty="0">
                <a:latin typeface="等线 Light" panose="02010600030101010101" pitchFamily="2" charset="-122"/>
                <a:ea typeface="等线 Light" panose="02010600030101010101" pitchFamily="2" charset="-122"/>
              </a:rPr>
              <a:t>虚假身份，虚假回答乃至诈骗</a:t>
            </a:r>
          </a:p>
          <a:p>
            <a:pPr>
              <a:lnSpc>
                <a:spcPct val="100000"/>
              </a:lnSpc>
            </a:pPr>
            <a:endParaRPr lang="zh-CN" altLang="en-US" dirty="0">
              <a:latin typeface="等线 Light" panose="02010600030101010101" pitchFamily="2" charset="-122"/>
              <a:ea typeface="等线 Light" panose="02010600030101010101" pitchFamily="2" charset="-122"/>
            </a:endParaRPr>
          </a:p>
          <a:p>
            <a:pPr>
              <a:lnSpc>
                <a:spcPct val="100000"/>
              </a:lnSpc>
            </a:pPr>
            <a:r>
              <a:rPr lang="zh-CN" altLang="en-US" dirty="0">
                <a:latin typeface="等线 Light" panose="02010600030101010101" pitchFamily="2" charset="-122"/>
                <a:ea typeface="等线 Light" panose="02010600030101010101" pitchFamily="2" charset="-122"/>
              </a:rPr>
              <a:t>娱乐化，社交化趋向明显</a:t>
            </a:r>
          </a:p>
        </p:txBody>
      </p:sp>
    </p:spTree>
    <p:extLst>
      <p:ext uri="{BB962C8B-B14F-4D97-AF65-F5344CB8AC3E}">
        <p14:creationId xmlns:p14="http://schemas.microsoft.com/office/powerpoint/2010/main" val="3401079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EF838B-A5CB-4696-951B-2BD41E525BA8}"/>
              </a:ext>
            </a:extLst>
          </p:cNvPr>
          <p:cNvSpPr>
            <a:spLocks noGrp="1"/>
          </p:cNvSpPr>
          <p:nvPr>
            <p:ph type="title"/>
          </p:nvPr>
        </p:nvSpPr>
        <p:spPr/>
        <p:txBody>
          <a:bodyPr/>
          <a:lstStyle/>
          <a:p>
            <a:r>
              <a:rPr lang="zh-CN" altLang="en-US" dirty="0">
                <a:latin typeface="等线" panose="02010600030101010101" pitchFamily="2" charset="-122"/>
                <a:ea typeface="等线" panose="02010600030101010101" pitchFamily="2" charset="-122"/>
              </a:rPr>
              <a:t>知乎现状</a:t>
            </a:r>
          </a:p>
        </p:txBody>
      </p:sp>
      <p:sp>
        <p:nvSpPr>
          <p:cNvPr id="3" name="内容占位符 2">
            <a:extLst>
              <a:ext uri="{FF2B5EF4-FFF2-40B4-BE49-F238E27FC236}">
                <a16:creationId xmlns:a16="http://schemas.microsoft.com/office/drawing/2014/main" id="{338F838D-8887-45CC-8C7A-2D860AB6DBB9}"/>
              </a:ext>
            </a:extLst>
          </p:cNvPr>
          <p:cNvSpPr>
            <a:spLocks noGrp="1"/>
          </p:cNvSpPr>
          <p:nvPr>
            <p:ph idx="1"/>
          </p:nvPr>
        </p:nvSpPr>
        <p:spPr/>
        <p:txBody>
          <a:bodyPr vert="horz" lIns="91440" tIns="45720" rIns="91440" bIns="45720" rtlCol="0" anchor="t">
            <a:normAutofit/>
          </a:bodyPr>
          <a:lstStyle/>
          <a:p>
            <a:r>
              <a:rPr lang="zh-CN" altLang="en-US" sz="2600" dirty="0">
                <a:latin typeface="等线 Light" panose="02010600030101010101" pitchFamily="2" charset="-122"/>
                <a:ea typeface="等线 Light" panose="02010600030101010101" pitchFamily="2" charset="-122"/>
              </a:rPr>
              <a:t>知乎网站于</a:t>
            </a:r>
            <a:r>
              <a:rPr lang="en-US" altLang="zh-CN" sz="2600" dirty="0">
                <a:latin typeface="等线 Light" panose="02010600030101010101" pitchFamily="2" charset="-122"/>
                <a:ea typeface="等线 Light" panose="02010600030101010101" pitchFamily="2" charset="-122"/>
              </a:rPr>
              <a:t>2010</a:t>
            </a:r>
            <a:r>
              <a:rPr lang="zh-CN" altLang="en-US" sz="2600" dirty="0">
                <a:latin typeface="等线 Light" panose="02010600030101010101" pitchFamily="2" charset="-122"/>
                <a:ea typeface="等线 Light" panose="02010600030101010101" pitchFamily="2" charset="-122"/>
              </a:rPr>
              <a:t>年</a:t>
            </a:r>
            <a:r>
              <a:rPr lang="en-US" altLang="zh-CN" sz="2600" dirty="0">
                <a:latin typeface="等线 Light" panose="02010600030101010101" pitchFamily="2" charset="-122"/>
                <a:ea typeface="等线 Light" panose="02010600030101010101" pitchFamily="2" charset="-122"/>
              </a:rPr>
              <a:t>12</a:t>
            </a:r>
            <a:r>
              <a:rPr lang="zh-CN" altLang="en-US" sz="2600" dirty="0">
                <a:latin typeface="等线 Light" panose="02010600030101010101" pitchFamily="2" charset="-122"/>
                <a:ea typeface="等线 Light" panose="02010600030101010101" pitchFamily="2" charset="-122"/>
              </a:rPr>
              <a:t>月开放注册，过去采用邀请制注册方式。</a:t>
            </a:r>
          </a:p>
          <a:p>
            <a:endParaRPr lang="zh-CN" altLang="en-US" sz="2600" dirty="0">
              <a:latin typeface="等线 Light" panose="02010600030101010101" pitchFamily="2" charset="-122"/>
              <a:ea typeface="等线 Light" panose="02010600030101010101" pitchFamily="2" charset="-122"/>
            </a:endParaRPr>
          </a:p>
          <a:p>
            <a:r>
              <a:rPr lang="zh-CN" altLang="en-US" sz="2600" dirty="0">
                <a:latin typeface="等线 Light" panose="02010600030101010101" pitchFamily="2" charset="-122"/>
                <a:ea typeface="等线 Light" panose="02010600030101010101" pitchFamily="2" charset="-122"/>
              </a:rPr>
              <a:t>横向对比美国</a:t>
            </a:r>
            <a:r>
              <a:rPr lang="en-US" altLang="zh-CN" sz="2600" dirty="0">
                <a:latin typeface="等线 Light" panose="02010600030101010101" pitchFamily="2" charset="-122"/>
                <a:ea typeface="等线 Light" panose="02010600030101010101" pitchFamily="2" charset="-122"/>
              </a:rPr>
              <a:t>Quora</a:t>
            </a:r>
            <a:r>
              <a:rPr lang="zh-CN" altLang="en-US" sz="2600" dirty="0">
                <a:latin typeface="等线 Light" panose="02010600030101010101" pitchFamily="2" charset="-122"/>
                <a:ea typeface="等线 Light" panose="02010600030101010101" pitchFamily="2" charset="-122"/>
              </a:rPr>
              <a:t>，旨在和世界分享高质量的见解</a:t>
            </a:r>
          </a:p>
          <a:p>
            <a:endParaRPr lang="zh-CN" altLang="en-US" sz="2600" dirty="0">
              <a:latin typeface="等线 Light" panose="02010600030101010101" pitchFamily="2" charset="-122"/>
              <a:ea typeface="等线 Light" panose="02010600030101010101" pitchFamily="2" charset="-122"/>
            </a:endParaRPr>
          </a:p>
          <a:p>
            <a:r>
              <a:rPr lang="zh-CN" altLang="en-US" sz="2600" dirty="0">
                <a:latin typeface="等线 Light" panose="02010600030101010101" pitchFamily="2" charset="-122"/>
                <a:ea typeface="等线 Light" panose="02010600030101010101" pitchFamily="2" charset="-122"/>
              </a:rPr>
              <a:t>截至2017年7月，日活跃用户600万人。</a:t>
            </a:r>
          </a:p>
          <a:p>
            <a:endParaRPr lang="zh-CN" altLang="en-US" sz="2600" dirty="0">
              <a:latin typeface="等线 Light" panose="02010600030101010101" pitchFamily="2" charset="-122"/>
              <a:ea typeface="等线 Light" panose="02010600030101010101" pitchFamily="2" charset="-122"/>
            </a:endParaRPr>
          </a:p>
          <a:p>
            <a:r>
              <a:rPr lang="zh-CN" altLang="en-US" sz="2600" dirty="0">
                <a:latin typeface="等线" panose="02010600030101010101" pitchFamily="2" charset="-122"/>
                <a:ea typeface="等线" panose="02010600030101010101" pitchFamily="2" charset="-122"/>
              </a:rPr>
              <a:t>截止目前，知乎注册用户数达</a:t>
            </a:r>
            <a:r>
              <a:rPr lang="en-US" altLang="zh-CN" sz="2600" dirty="0">
                <a:latin typeface="等线" panose="02010600030101010101" pitchFamily="2" charset="-122"/>
                <a:ea typeface="等线" panose="02010600030101010101" pitchFamily="2" charset="-122"/>
              </a:rPr>
              <a:t>1.6</a:t>
            </a:r>
            <a:r>
              <a:rPr lang="zh-CN" altLang="en-US" sz="2600" dirty="0">
                <a:latin typeface="等线" panose="02010600030101010101" pitchFamily="2" charset="-122"/>
                <a:ea typeface="等线" panose="02010600030101010101" pitchFamily="2" charset="-122"/>
              </a:rPr>
              <a:t>亿，用户结构也发生大幅变化，大量二三线城市的用户在知乎进行讨论、分享和交流。</a:t>
            </a:r>
          </a:p>
          <a:p>
            <a:endParaRPr lang="zh-CN" dirty="0">
              <a:latin typeface="Segoe UI"/>
              <a:ea typeface="宋体"/>
              <a:cs typeface="Segoe UI"/>
            </a:endParaRPr>
          </a:p>
        </p:txBody>
      </p:sp>
    </p:spTree>
    <p:extLst>
      <p:ext uri="{BB962C8B-B14F-4D97-AF65-F5344CB8AC3E}">
        <p14:creationId xmlns:p14="http://schemas.microsoft.com/office/powerpoint/2010/main" val="358627273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416</Words>
  <Application>Microsoft Office PowerPoint</Application>
  <PresentationFormat>宽屏</PresentationFormat>
  <Paragraphs>49</Paragraphs>
  <Slides>16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等线</vt:lpstr>
      <vt:lpstr>等线 Light</vt:lpstr>
      <vt:lpstr>宋体</vt:lpstr>
      <vt:lpstr>Arial</vt:lpstr>
      <vt:lpstr>Calibri</vt:lpstr>
      <vt:lpstr>Calibri Light</vt:lpstr>
      <vt:lpstr>Segoe UI</vt:lpstr>
      <vt:lpstr>Segoe UI Light</vt:lpstr>
      <vt:lpstr>Office 主题</vt:lpstr>
      <vt:lpstr>知乎的发展与反思</vt:lpstr>
      <vt:lpstr>知乎因管理不严传播违法违规信息 App下架7天</vt:lpstr>
      <vt:lpstr>PowerPoint 演示文稿</vt:lpstr>
      <vt:lpstr>爆照与无营养提问</vt:lpstr>
      <vt:lpstr>编故事与抄袭</vt:lpstr>
      <vt:lpstr>编故事与抄袭</vt:lpstr>
      <vt:lpstr>热门推荐和实际热门</vt:lpstr>
      <vt:lpstr>终归而言是回答质量的下降</vt:lpstr>
      <vt:lpstr>知乎现状</vt:lpstr>
      <vt:lpstr>反面</vt:lpstr>
      <vt:lpstr>另一种声音</vt:lpstr>
      <vt:lpstr>另一种声音</vt:lpstr>
      <vt:lpstr>周源：知乎注册用户数1.6亿 知识不应该是小众的 </vt:lpstr>
      <vt:lpstr>我的观点</vt:lpstr>
      <vt:lpstr>作为用户</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Chang Yu</cp:lastModifiedBy>
  <cp:revision>16</cp:revision>
  <dcterms:created xsi:type="dcterms:W3CDTF">2012-07-28T05:39:45Z</dcterms:created>
  <dcterms:modified xsi:type="dcterms:W3CDTF">2018-05-30T15:10:12Z</dcterms:modified>
</cp:coreProperties>
</file>