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63" r:id="rId4"/>
    <p:sldId id="267" r:id="rId5"/>
    <p:sldId id="259" r:id="rId6"/>
    <p:sldId id="258" r:id="rId7"/>
    <p:sldId id="260"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Kumar" initials="SK" lastIdx="1" clrIdx="0">
    <p:extLst>
      <p:ext uri="{19B8F6BF-5375-455C-9EA6-DF929625EA0E}">
        <p15:presenceInfo xmlns:p15="http://schemas.microsoft.com/office/powerpoint/2012/main" userId="59b9ac91ed54a9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7E2C-9C15-4BA5-9AE0-8913C710FE29}"/>
              </a:ext>
            </a:extLst>
          </p:cNvPr>
          <p:cNvSpPr>
            <a:spLocks noGrp="1"/>
          </p:cNvSpPr>
          <p:nvPr>
            <p:ph type="ctrTitle"/>
          </p:nvPr>
        </p:nvSpPr>
        <p:spPr/>
        <p:txBody>
          <a:bodyPr/>
          <a:lstStyle/>
          <a:p>
            <a:r>
              <a:rPr lang="en-US" dirty="0"/>
              <a:t>Paradise Nursery</a:t>
            </a:r>
            <a:endParaRPr lang="en-IN" dirty="0"/>
          </a:p>
        </p:txBody>
      </p:sp>
      <p:sp>
        <p:nvSpPr>
          <p:cNvPr id="3" name="Subtitle 2">
            <a:extLst>
              <a:ext uri="{FF2B5EF4-FFF2-40B4-BE49-F238E27FC236}">
                <a16:creationId xmlns:a16="http://schemas.microsoft.com/office/drawing/2014/main" id="{AD43E533-7A10-4712-876B-EDB8FD4210A9}"/>
              </a:ext>
            </a:extLst>
          </p:cNvPr>
          <p:cNvSpPr>
            <a:spLocks noGrp="1"/>
          </p:cNvSpPr>
          <p:nvPr>
            <p:ph type="subTitle" idx="1"/>
          </p:nvPr>
        </p:nvSpPr>
        <p:spPr>
          <a:xfrm>
            <a:off x="1154954" y="4777380"/>
            <a:ext cx="10324741" cy="861420"/>
          </a:xfrm>
        </p:spPr>
        <p:txBody>
          <a:bodyPr>
            <a:normAutofit fontScale="77500" lnSpcReduction="20000"/>
          </a:bodyPr>
          <a:lstStyle/>
          <a:p>
            <a:r>
              <a:rPr lang="en-IN" dirty="0"/>
              <a:t>Name – Shubham </a:t>
            </a:r>
            <a:r>
              <a:rPr lang="en-IN" dirty="0" err="1"/>
              <a:t>kumar</a:t>
            </a:r>
            <a:r>
              <a:rPr lang="en-IN" dirty="0"/>
              <a:t>												</a:t>
            </a:r>
          </a:p>
          <a:p>
            <a:r>
              <a:rPr lang="en-IN" dirty="0"/>
              <a:t>Reg. no – 2019202053</a:t>
            </a:r>
          </a:p>
          <a:p>
            <a:r>
              <a:rPr lang="en-IN" dirty="0" err="1"/>
              <a:t>Mca</a:t>
            </a:r>
            <a:r>
              <a:rPr lang="en-IN" dirty="0"/>
              <a:t> (r)</a:t>
            </a:r>
          </a:p>
        </p:txBody>
      </p:sp>
      <p:sp>
        <p:nvSpPr>
          <p:cNvPr id="4" name="TextBox 3">
            <a:extLst>
              <a:ext uri="{FF2B5EF4-FFF2-40B4-BE49-F238E27FC236}">
                <a16:creationId xmlns:a16="http://schemas.microsoft.com/office/drawing/2014/main" id="{10EC5E79-2D7C-4020-A7FC-6886C0F3A0F4}"/>
              </a:ext>
            </a:extLst>
          </p:cNvPr>
          <p:cNvSpPr txBox="1"/>
          <p:nvPr/>
        </p:nvSpPr>
        <p:spPr>
          <a:xfrm>
            <a:off x="1013791" y="964096"/>
            <a:ext cx="4065105" cy="646331"/>
          </a:xfrm>
          <a:prstGeom prst="rect">
            <a:avLst/>
          </a:prstGeom>
          <a:noFill/>
        </p:spPr>
        <p:txBody>
          <a:bodyPr wrap="square" rtlCol="0">
            <a:spAutoFit/>
          </a:bodyPr>
          <a:lstStyle/>
          <a:p>
            <a:r>
              <a:rPr lang="en-IN" b="1" dirty="0">
                <a:solidFill>
                  <a:schemeClr val="bg1"/>
                </a:solidFill>
              </a:rPr>
              <a:t>Guide: </a:t>
            </a:r>
            <a:r>
              <a:rPr lang="en-IN" b="1" dirty="0" err="1">
                <a:solidFill>
                  <a:schemeClr val="bg1"/>
                </a:solidFill>
              </a:rPr>
              <a:t>Dr.</a:t>
            </a:r>
            <a:r>
              <a:rPr lang="en-IN" b="1" dirty="0">
                <a:solidFill>
                  <a:schemeClr val="bg1"/>
                </a:solidFill>
              </a:rPr>
              <a:t> R. Geetha Ramani</a:t>
            </a:r>
          </a:p>
          <a:p>
            <a:r>
              <a:rPr lang="en-IN" b="1" dirty="0">
                <a:solidFill>
                  <a:schemeClr val="bg1"/>
                </a:solidFill>
              </a:rPr>
              <a:t>Professor(DIST)</a:t>
            </a:r>
          </a:p>
        </p:txBody>
      </p:sp>
    </p:spTree>
    <p:extLst>
      <p:ext uri="{BB962C8B-B14F-4D97-AF65-F5344CB8AC3E}">
        <p14:creationId xmlns:p14="http://schemas.microsoft.com/office/powerpoint/2010/main" val="398189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9249-78E5-4A7F-9BD4-D4B789B38984}"/>
              </a:ext>
            </a:extLst>
          </p:cNvPr>
          <p:cNvSpPr>
            <a:spLocks noGrp="1"/>
          </p:cNvSpPr>
          <p:nvPr>
            <p:ph idx="1"/>
          </p:nvPr>
        </p:nvSpPr>
        <p:spPr/>
        <p:txBody>
          <a:bodyPr>
            <a:normAutofit/>
          </a:bodyPr>
          <a:lstStyle/>
          <a:p>
            <a:r>
              <a:rPr lang="en-IN" sz="2800" dirty="0"/>
              <a:t>Thank You…………</a:t>
            </a:r>
          </a:p>
        </p:txBody>
      </p:sp>
    </p:spTree>
    <p:extLst>
      <p:ext uri="{BB962C8B-B14F-4D97-AF65-F5344CB8AC3E}">
        <p14:creationId xmlns:p14="http://schemas.microsoft.com/office/powerpoint/2010/main" val="77647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FF99-2B05-4EF0-B67C-F2882156956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B850E91-100E-4190-9400-6E34A47B2EC1}"/>
              </a:ext>
            </a:extLst>
          </p:cNvPr>
          <p:cNvSpPr>
            <a:spLocks noGrp="1"/>
          </p:cNvSpPr>
          <p:nvPr>
            <p:ph idx="1"/>
          </p:nvPr>
        </p:nvSpPr>
        <p:spPr/>
        <p:txBody>
          <a:bodyPr/>
          <a:lstStyle/>
          <a:p>
            <a:r>
              <a:rPr lang="en-US" dirty="0"/>
              <a:t>Many people want to buy plants and they directly concerned to nursery and plants but sometimes people does not know specific information about particular items as well as seller which are not technically skilled.</a:t>
            </a:r>
          </a:p>
          <a:p>
            <a:r>
              <a:rPr lang="en-US" dirty="0"/>
              <a:t>Limited customers reached to the nursery because sometime customer need to travel for long distance as nursery is far from home.</a:t>
            </a:r>
          </a:p>
          <a:p>
            <a:endParaRPr lang="en-IN" dirty="0"/>
          </a:p>
        </p:txBody>
      </p:sp>
    </p:spTree>
    <p:extLst>
      <p:ext uri="{BB962C8B-B14F-4D97-AF65-F5344CB8AC3E}">
        <p14:creationId xmlns:p14="http://schemas.microsoft.com/office/powerpoint/2010/main" val="92053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F271-EEDC-4EF5-BCD0-24402F78C26C}"/>
              </a:ext>
            </a:extLst>
          </p:cNvPr>
          <p:cNvSpPr>
            <a:spLocks noGrp="1"/>
          </p:cNvSpPr>
          <p:nvPr>
            <p:ph type="title"/>
          </p:nvPr>
        </p:nvSpPr>
        <p:spPr/>
        <p:txBody>
          <a:bodyPr/>
          <a:lstStyle/>
          <a:p>
            <a:r>
              <a:rPr lang="en-IN" dirty="0"/>
              <a:t>Architecture</a:t>
            </a:r>
          </a:p>
        </p:txBody>
      </p:sp>
      <p:cxnSp>
        <p:nvCxnSpPr>
          <p:cNvPr id="36" name="Straight Arrow Connector 35">
            <a:extLst>
              <a:ext uri="{FF2B5EF4-FFF2-40B4-BE49-F238E27FC236}">
                <a16:creationId xmlns:a16="http://schemas.microsoft.com/office/drawing/2014/main" id="{14B5B498-0B41-47AC-BF43-9E7F85EF8766}"/>
              </a:ext>
            </a:extLst>
          </p:cNvPr>
          <p:cNvCxnSpPr>
            <a:cxnSpLocks/>
          </p:cNvCxnSpPr>
          <p:nvPr/>
        </p:nvCxnSpPr>
        <p:spPr>
          <a:xfrm>
            <a:off x="5381392" y="5764949"/>
            <a:ext cx="15886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4" name="Group 243">
            <a:extLst>
              <a:ext uri="{FF2B5EF4-FFF2-40B4-BE49-F238E27FC236}">
                <a16:creationId xmlns:a16="http://schemas.microsoft.com/office/drawing/2014/main" id="{10F7B17A-621B-453F-8889-3552D7ADDDA9}"/>
              </a:ext>
            </a:extLst>
          </p:cNvPr>
          <p:cNvGrpSpPr/>
          <p:nvPr/>
        </p:nvGrpSpPr>
        <p:grpSpPr>
          <a:xfrm>
            <a:off x="1370772" y="2852669"/>
            <a:ext cx="9450455" cy="3425041"/>
            <a:chOff x="487016" y="2455104"/>
            <a:chExt cx="9450455" cy="3425041"/>
          </a:xfrm>
        </p:grpSpPr>
        <p:sp>
          <p:nvSpPr>
            <p:cNvPr id="8" name="Rectangle 7">
              <a:extLst>
                <a:ext uri="{FF2B5EF4-FFF2-40B4-BE49-F238E27FC236}">
                  <a16:creationId xmlns:a16="http://schemas.microsoft.com/office/drawing/2014/main" id="{7F435FFC-1426-44B2-95FE-269C93128CAF}"/>
                </a:ext>
              </a:extLst>
            </p:cNvPr>
            <p:cNvSpPr/>
            <p:nvPr/>
          </p:nvSpPr>
          <p:spPr>
            <a:xfrm>
              <a:off x="487017" y="2455104"/>
              <a:ext cx="1302026" cy="526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Customer</a:t>
              </a:r>
            </a:p>
          </p:txBody>
        </p:sp>
        <p:sp>
          <p:nvSpPr>
            <p:cNvPr id="9" name="Rectangle 8">
              <a:extLst>
                <a:ext uri="{FF2B5EF4-FFF2-40B4-BE49-F238E27FC236}">
                  <a16:creationId xmlns:a16="http://schemas.microsoft.com/office/drawing/2014/main" id="{6E4A2A2F-EFA0-4BD7-86C2-DCCA3631FE46}"/>
                </a:ext>
              </a:extLst>
            </p:cNvPr>
            <p:cNvSpPr/>
            <p:nvPr/>
          </p:nvSpPr>
          <p:spPr>
            <a:xfrm>
              <a:off x="2445026" y="2455104"/>
              <a:ext cx="2822713" cy="526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Search or View Product</a:t>
              </a:r>
            </a:p>
          </p:txBody>
        </p:sp>
        <p:sp>
          <p:nvSpPr>
            <p:cNvPr id="10" name="Rectangle 9">
              <a:extLst>
                <a:ext uri="{FF2B5EF4-FFF2-40B4-BE49-F238E27FC236}">
                  <a16:creationId xmlns:a16="http://schemas.microsoft.com/office/drawing/2014/main" id="{4CA352E8-FE2F-490E-B839-2C432BA499BA}"/>
                </a:ext>
              </a:extLst>
            </p:cNvPr>
            <p:cNvSpPr/>
            <p:nvPr/>
          </p:nvSpPr>
          <p:spPr>
            <a:xfrm>
              <a:off x="2445026" y="3402730"/>
              <a:ext cx="2822713" cy="526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Product to Cart</a:t>
              </a:r>
            </a:p>
          </p:txBody>
        </p:sp>
        <p:sp>
          <p:nvSpPr>
            <p:cNvPr id="11" name="Rectangle: Single Corner Snipped 10">
              <a:extLst>
                <a:ext uri="{FF2B5EF4-FFF2-40B4-BE49-F238E27FC236}">
                  <a16:creationId xmlns:a16="http://schemas.microsoft.com/office/drawing/2014/main" id="{CF6296A4-6D31-40AE-801E-12535F5CB237}"/>
                </a:ext>
              </a:extLst>
            </p:cNvPr>
            <p:cNvSpPr/>
            <p:nvPr/>
          </p:nvSpPr>
          <p:spPr>
            <a:xfrm>
              <a:off x="487017" y="3342062"/>
              <a:ext cx="1302026" cy="647972"/>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Temp DB (MySQL)</a:t>
              </a:r>
            </a:p>
          </p:txBody>
        </p:sp>
        <p:sp>
          <p:nvSpPr>
            <p:cNvPr id="12" name="Rectangle 11">
              <a:extLst>
                <a:ext uri="{FF2B5EF4-FFF2-40B4-BE49-F238E27FC236}">
                  <a16:creationId xmlns:a16="http://schemas.microsoft.com/office/drawing/2014/main" id="{795DF091-01BB-42F9-86AB-01C2CCE559DA}"/>
                </a:ext>
              </a:extLst>
            </p:cNvPr>
            <p:cNvSpPr/>
            <p:nvPr/>
          </p:nvSpPr>
          <p:spPr>
            <a:xfrm>
              <a:off x="2445026" y="4229422"/>
              <a:ext cx="2832652" cy="526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Order Product</a:t>
              </a:r>
            </a:p>
          </p:txBody>
        </p:sp>
        <p:sp>
          <p:nvSpPr>
            <p:cNvPr id="13" name="Rectangle: Single Corner Snipped 12">
              <a:extLst>
                <a:ext uri="{FF2B5EF4-FFF2-40B4-BE49-F238E27FC236}">
                  <a16:creationId xmlns:a16="http://schemas.microsoft.com/office/drawing/2014/main" id="{B074A7E4-5349-4299-A1FE-8FD32889698F}"/>
                </a:ext>
              </a:extLst>
            </p:cNvPr>
            <p:cNvSpPr/>
            <p:nvPr/>
          </p:nvSpPr>
          <p:spPr>
            <a:xfrm>
              <a:off x="3205369" y="5153118"/>
              <a:ext cx="1302026" cy="647972"/>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Temp DB (MySQL)</a:t>
              </a:r>
            </a:p>
          </p:txBody>
        </p:sp>
        <p:sp>
          <p:nvSpPr>
            <p:cNvPr id="14" name="Rectangle 13">
              <a:extLst>
                <a:ext uri="{FF2B5EF4-FFF2-40B4-BE49-F238E27FC236}">
                  <a16:creationId xmlns:a16="http://schemas.microsoft.com/office/drawing/2014/main" id="{02570183-98D8-4517-BBC2-E97E409B3EDE}"/>
                </a:ext>
              </a:extLst>
            </p:cNvPr>
            <p:cNvSpPr/>
            <p:nvPr/>
          </p:nvSpPr>
          <p:spPr>
            <a:xfrm>
              <a:off x="6096000" y="5207296"/>
              <a:ext cx="1477617" cy="5396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a:t>
              </a:r>
            </a:p>
          </p:txBody>
        </p:sp>
        <p:sp>
          <p:nvSpPr>
            <p:cNvPr id="15" name="Rectangle: Single Corner Snipped 14">
              <a:extLst>
                <a:ext uri="{FF2B5EF4-FFF2-40B4-BE49-F238E27FC236}">
                  <a16:creationId xmlns:a16="http://schemas.microsoft.com/office/drawing/2014/main" id="{335AC8A5-7146-4102-B746-0593FADD98B8}"/>
                </a:ext>
              </a:extLst>
            </p:cNvPr>
            <p:cNvSpPr/>
            <p:nvPr/>
          </p:nvSpPr>
          <p:spPr>
            <a:xfrm>
              <a:off x="6231835" y="3869708"/>
              <a:ext cx="1401418" cy="419372"/>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MySQL DB</a:t>
              </a:r>
            </a:p>
          </p:txBody>
        </p:sp>
        <p:cxnSp>
          <p:nvCxnSpPr>
            <p:cNvPr id="17" name="Straight Arrow Connector 16">
              <a:extLst>
                <a:ext uri="{FF2B5EF4-FFF2-40B4-BE49-F238E27FC236}">
                  <a16:creationId xmlns:a16="http://schemas.microsoft.com/office/drawing/2014/main" id="{E35BA7E8-2F48-4222-A36E-D5763C8FD206}"/>
                </a:ext>
              </a:extLst>
            </p:cNvPr>
            <p:cNvCxnSpPr>
              <a:stCxn id="8" idx="3"/>
              <a:endCxn id="9" idx="1"/>
            </p:cNvCxnSpPr>
            <p:nvPr/>
          </p:nvCxnSpPr>
          <p:spPr>
            <a:xfrm>
              <a:off x="1789043" y="2718422"/>
              <a:ext cx="6559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4D6521A-E4B9-4AD1-9F88-64AD8DE1554B}"/>
                </a:ext>
              </a:extLst>
            </p:cNvPr>
            <p:cNvCxnSpPr>
              <a:cxnSpLocks/>
              <a:stCxn id="9" idx="2"/>
              <a:endCxn id="10" idx="0"/>
            </p:cNvCxnSpPr>
            <p:nvPr/>
          </p:nvCxnSpPr>
          <p:spPr>
            <a:xfrm>
              <a:off x="3856383" y="2981740"/>
              <a:ext cx="0" cy="4209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01CA8FF-4311-484C-9E89-F5F69D095F28}"/>
                </a:ext>
              </a:extLst>
            </p:cNvPr>
            <p:cNvCxnSpPr>
              <a:cxnSpLocks/>
              <a:stCxn id="10" idx="2"/>
              <a:endCxn id="12" idx="0"/>
            </p:cNvCxnSpPr>
            <p:nvPr/>
          </p:nvCxnSpPr>
          <p:spPr>
            <a:xfrm>
              <a:off x="3856383" y="3929366"/>
              <a:ext cx="4969" cy="300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A1A1498-125B-4D42-9F99-D116D5F1636A}"/>
                </a:ext>
              </a:extLst>
            </p:cNvPr>
            <p:cNvCxnSpPr>
              <a:cxnSpLocks/>
              <a:stCxn id="10" idx="1"/>
              <a:endCxn id="11" idx="0"/>
            </p:cNvCxnSpPr>
            <p:nvPr/>
          </p:nvCxnSpPr>
          <p:spPr>
            <a:xfrm flipH="1">
              <a:off x="1789043" y="3666048"/>
              <a:ext cx="6559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780E8C8-BBC9-4684-8B52-183A211A3445}"/>
                </a:ext>
              </a:extLst>
            </p:cNvPr>
            <p:cNvCxnSpPr>
              <a:cxnSpLocks/>
            </p:cNvCxnSpPr>
            <p:nvPr/>
          </p:nvCxnSpPr>
          <p:spPr>
            <a:xfrm>
              <a:off x="3856382" y="4756058"/>
              <a:ext cx="0" cy="4209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7B35DD5E-C63F-40B1-9E56-942C8EF8D847}"/>
                </a:ext>
              </a:extLst>
            </p:cNvPr>
            <p:cNvCxnSpPr>
              <a:stCxn id="12" idx="1"/>
              <a:endCxn id="11" idx="1"/>
            </p:cNvCxnSpPr>
            <p:nvPr/>
          </p:nvCxnSpPr>
          <p:spPr>
            <a:xfrm rot="10800000">
              <a:off x="1138030" y="3990034"/>
              <a:ext cx="1306996" cy="5027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650FB0D9-C89F-48E9-A13B-D0274A10F8E0}"/>
                </a:ext>
              </a:extLst>
            </p:cNvPr>
            <p:cNvCxnSpPr/>
            <p:nvPr/>
          </p:nvCxnSpPr>
          <p:spPr>
            <a:xfrm flipH="1">
              <a:off x="4507395" y="5635487"/>
              <a:ext cx="15886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1B641763-7BE0-4F22-886A-539BE661ACC0}"/>
                </a:ext>
              </a:extLst>
            </p:cNvPr>
            <p:cNvCxnSpPr>
              <a:cxnSpLocks/>
            </p:cNvCxnSpPr>
            <p:nvPr/>
          </p:nvCxnSpPr>
          <p:spPr>
            <a:xfrm flipV="1">
              <a:off x="6281530" y="4289080"/>
              <a:ext cx="0" cy="9182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84D1137-CDA6-4D5D-89F6-2F93F208DAB4}"/>
                </a:ext>
              </a:extLst>
            </p:cNvPr>
            <p:cNvCxnSpPr/>
            <p:nvPr/>
          </p:nvCxnSpPr>
          <p:spPr>
            <a:xfrm flipV="1">
              <a:off x="6096000" y="3429000"/>
              <a:ext cx="0" cy="1748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48884BDE-124A-4F12-9590-020393F270B9}"/>
                </a:ext>
              </a:extLst>
            </p:cNvPr>
            <p:cNvSpPr/>
            <p:nvPr/>
          </p:nvSpPr>
          <p:spPr>
            <a:xfrm>
              <a:off x="5923722" y="3035710"/>
              <a:ext cx="2484775" cy="4474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Send Details to Delivery Partner</a:t>
              </a:r>
            </a:p>
          </p:txBody>
        </p:sp>
        <p:cxnSp>
          <p:nvCxnSpPr>
            <p:cNvPr id="46" name="Connector: Elbow 45">
              <a:extLst>
                <a:ext uri="{FF2B5EF4-FFF2-40B4-BE49-F238E27FC236}">
                  <a16:creationId xmlns:a16="http://schemas.microsoft.com/office/drawing/2014/main" id="{44802FDE-1044-4F15-B55D-11B3C7B35E0D}"/>
                </a:ext>
              </a:extLst>
            </p:cNvPr>
            <p:cNvCxnSpPr>
              <a:endCxn id="8" idx="0"/>
            </p:cNvCxnSpPr>
            <p:nvPr/>
          </p:nvCxnSpPr>
          <p:spPr>
            <a:xfrm rot="10800000">
              <a:off x="1138031" y="2455104"/>
              <a:ext cx="5093805" cy="580606"/>
            </a:xfrm>
            <a:prstGeom prst="bentConnector4">
              <a:avLst>
                <a:gd name="adj1" fmla="val -1268"/>
                <a:gd name="adj2" fmla="val 139373"/>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A89E901C-7667-4702-A025-B360E381A6AE}"/>
                </a:ext>
              </a:extLst>
            </p:cNvPr>
            <p:cNvSpPr/>
            <p:nvPr/>
          </p:nvSpPr>
          <p:spPr>
            <a:xfrm>
              <a:off x="7870136" y="4492740"/>
              <a:ext cx="2067335" cy="5762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Manage Product</a:t>
              </a:r>
            </a:p>
          </p:txBody>
        </p:sp>
        <p:cxnSp>
          <p:nvCxnSpPr>
            <p:cNvPr id="50" name="Connector: Elbow 49">
              <a:extLst>
                <a:ext uri="{FF2B5EF4-FFF2-40B4-BE49-F238E27FC236}">
                  <a16:creationId xmlns:a16="http://schemas.microsoft.com/office/drawing/2014/main" id="{6A92B01D-50B6-4820-82C8-140BB2EF913A}"/>
                </a:ext>
              </a:extLst>
            </p:cNvPr>
            <p:cNvCxnSpPr>
              <a:stCxn id="14" idx="3"/>
              <a:endCxn id="48" idx="2"/>
            </p:cNvCxnSpPr>
            <p:nvPr/>
          </p:nvCxnSpPr>
          <p:spPr>
            <a:xfrm flipV="1">
              <a:off x="7573617" y="5068957"/>
              <a:ext cx="1330187" cy="40814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64D52556-0FBB-48D8-B1B0-619E2EBCF3C7}"/>
                </a:ext>
              </a:extLst>
            </p:cNvPr>
            <p:cNvCxnSpPr>
              <a:stCxn id="48" idx="0"/>
              <a:endCxn id="15" idx="0"/>
            </p:cNvCxnSpPr>
            <p:nvPr/>
          </p:nvCxnSpPr>
          <p:spPr>
            <a:xfrm rot="16200000" flipV="1">
              <a:off x="8061856" y="3650791"/>
              <a:ext cx="413346" cy="127055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9BC20C0C-4F56-4266-A668-F94B9DBFB43A}"/>
                </a:ext>
              </a:extLst>
            </p:cNvPr>
            <p:cNvSpPr/>
            <p:nvPr/>
          </p:nvSpPr>
          <p:spPr>
            <a:xfrm>
              <a:off x="487018" y="5317045"/>
              <a:ext cx="1958008" cy="5027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Create/Update Profile</a:t>
              </a:r>
            </a:p>
          </p:txBody>
        </p:sp>
        <p:cxnSp>
          <p:nvCxnSpPr>
            <p:cNvPr id="57" name="Connector: Elbow 56">
              <a:extLst>
                <a:ext uri="{FF2B5EF4-FFF2-40B4-BE49-F238E27FC236}">
                  <a16:creationId xmlns:a16="http://schemas.microsoft.com/office/drawing/2014/main" id="{9B47DD60-F70A-433F-A6F0-B8B93FE83DEF}"/>
                </a:ext>
              </a:extLst>
            </p:cNvPr>
            <p:cNvCxnSpPr>
              <a:cxnSpLocks/>
              <a:stCxn id="8" idx="1"/>
              <a:endCxn id="55" idx="1"/>
            </p:cNvCxnSpPr>
            <p:nvPr/>
          </p:nvCxnSpPr>
          <p:spPr>
            <a:xfrm rot="10800000" flipH="1" flipV="1">
              <a:off x="487016" y="2718422"/>
              <a:ext cx="1" cy="2849976"/>
            </a:xfrm>
            <a:prstGeom prst="bentConnector3">
              <a:avLst>
                <a:gd name="adj1" fmla="val -228600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7938081-F1CF-46A8-90A5-78EFFC77BEEC}"/>
                </a:ext>
              </a:extLst>
            </p:cNvPr>
            <p:cNvCxnSpPr>
              <a:stCxn id="55" idx="2"/>
              <a:endCxn id="15" idx="0"/>
            </p:cNvCxnSpPr>
            <p:nvPr/>
          </p:nvCxnSpPr>
          <p:spPr>
            <a:xfrm rot="5400000" flipH="1" flipV="1">
              <a:off x="3679458" y="1865957"/>
              <a:ext cx="1740357" cy="6167231"/>
            </a:xfrm>
            <a:prstGeom prst="bentConnector4">
              <a:avLst>
                <a:gd name="adj1" fmla="val -13135"/>
                <a:gd name="adj2" fmla="val 1467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741D0B77-AD97-47C3-94BC-74835CEA533E}"/>
                </a:ext>
              </a:extLst>
            </p:cNvPr>
            <p:cNvCxnSpPr>
              <a:cxnSpLocks/>
              <a:stCxn id="15" idx="2"/>
              <a:endCxn id="9" idx="3"/>
            </p:cNvCxnSpPr>
            <p:nvPr/>
          </p:nvCxnSpPr>
          <p:spPr>
            <a:xfrm rot="10800000">
              <a:off x="5267739" y="2718422"/>
              <a:ext cx="964096" cy="136097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F6B4435A-A70A-4B89-A5C8-0EB4B3408AFF}"/>
                </a:ext>
              </a:extLst>
            </p:cNvPr>
            <p:cNvSpPr txBox="1"/>
            <p:nvPr/>
          </p:nvSpPr>
          <p:spPr>
            <a:xfrm>
              <a:off x="1253339" y="4233234"/>
              <a:ext cx="1290071" cy="292388"/>
            </a:xfrm>
            <a:prstGeom prst="rect">
              <a:avLst/>
            </a:prstGeom>
            <a:noFill/>
          </p:spPr>
          <p:txBody>
            <a:bodyPr wrap="square" rtlCol="0">
              <a:spAutoFit/>
            </a:bodyPr>
            <a:lstStyle/>
            <a:p>
              <a:r>
                <a:rPr lang="en-IN" sz="1300" dirty="0"/>
                <a:t>Clear DB</a:t>
              </a:r>
            </a:p>
          </p:txBody>
        </p:sp>
        <p:sp>
          <p:nvSpPr>
            <p:cNvPr id="71" name="TextBox 70">
              <a:extLst>
                <a:ext uri="{FF2B5EF4-FFF2-40B4-BE49-F238E27FC236}">
                  <a16:creationId xmlns:a16="http://schemas.microsoft.com/office/drawing/2014/main" id="{A9CD30CE-1E3E-441F-9051-28A91D5F4B35}"/>
                </a:ext>
              </a:extLst>
            </p:cNvPr>
            <p:cNvSpPr txBox="1"/>
            <p:nvPr/>
          </p:nvSpPr>
          <p:spPr>
            <a:xfrm>
              <a:off x="4684643" y="5147380"/>
              <a:ext cx="1363316" cy="276999"/>
            </a:xfrm>
            <a:prstGeom prst="rect">
              <a:avLst/>
            </a:prstGeom>
            <a:noFill/>
          </p:spPr>
          <p:txBody>
            <a:bodyPr wrap="square" rtlCol="0">
              <a:spAutoFit/>
            </a:bodyPr>
            <a:lstStyle/>
            <a:p>
              <a:r>
                <a:rPr lang="en-IN" sz="1200" dirty="0"/>
                <a:t>For </a:t>
              </a:r>
              <a:r>
                <a:rPr lang="en-IN" sz="1200" dirty="0" err="1"/>
                <a:t>Approvel</a:t>
              </a:r>
              <a:endParaRPr lang="en-IN" sz="1200" dirty="0"/>
            </a:p>
          </p:txBody>
        </p:sp>
        <p:sp>
          <p:nvSpPr>
            <p:cNvPr id="72" name="TextBox 71">
              <a:extLst>
                <a:ext uri="{FF2B5EF4-FFF2-40B4-BE49-F238E27FC236}">
                  <a16:creationId xmlns:a16="http://schemas.microsoft.com/office/drawing/2014/main" id="{C9F831DA-0402-4A1C-B1C1-2B0FCB4F540C}"/>
                </a:ext>
              </a:extLst>
            </p:cNvPr>
            <p:cNvSpPr txBox="1"/>
            <p:nvPr/>
          </p:nvSpPr>
          <p:spPr>
            <a:xfrm>
              <a:off x="4796170" y="5587757"/>
              <a:ext cx="1290071" cy="292388"/>
            </a:xfrm>
            <a:prstGeom prst="rect">
              <a:avLst/>
            </a:prstGeom>
            <a:noFill/>
          </p:spPr>
          <p:txBody>
            <a:bodyPr wrap="square" rtlCol="0">
              <a:spAutoFit/>
            </a:bodyPr>
            <a:lstStyle/>
            <a:p>
              <a:r>
                <a:rPr lang="en-IN" sz="1300" dirty="0"/>
                <a:t>Clear DB</a:t>
              </a:r>
            </a:p>
          </p:txBody>
        </p:sp>
        <p:sp>
          <p:nvSpPr>
            <p:cNvPr id="73" name="TextBox 72">
              <a:extLst>
                <a:ext uri="{FF2B5EF4-FFF2-40B4-BE49-F238E27FC236}">
                  <a16:creationId xmlns:a16="http://schemas.microsoft.com/office/drawing/2014/main" id="{2CDA8796-0F0F-477E-8B39-87BC211E16DA}"/>
                </a:ext>
              </a:extLst>
            </p:cNvPr>
            <p:cNvSpPr txBox="1"/>
            <p:nvPr/>
          </p:nvSpPr>
          <p:spPr>
            <a:xfrm>
              <a:off x="6247395" y="4642348"/>
              <a:ext cx="1264931" cy="276999"/>
            </a:xfrm>
            <a:prstGeom prst="rect">
              <a:avLst/>
            </a:prstGeom>
            <a:noFill/>
          </p:spPr>
          <p:txBody>
            <a:bodyPr wrap="square" rtlCol="0">
              <a:spAutoFit/>
            </a:bodyPr>
            <a:lstStyle/>
            <a:p>
              <a:r>
                <a:rPr lang="en-IN" sz="1200" dirty="0"/>
                <a:t>Update DB</a:t>
              </a:r>
            </a:p>
          </p:txBody>
        </p:sp>
      </p:grpSp>
      <p:sp>
        <p:nvSpPr>
          <p:cNvPr id="74" name="TextBox 73">
            <a:extLst>
              <a:ext uri="{FF2B5EF4-FFF2-40B4-BE49-F238E27FC236}">
                <a16:creationId xmlns:a16="http://schemas.microsoft.com/office/drawing/2014/main" id="{F60D0CD7-78CD-4DF3-A619-019F06067136}"/>
              </a:ext>
            </a:extLst>
          </p:cNvPr>
          <p:cNvSpPr txBox="1"/>
          <p:nvPr/>
        </p:nvSpPr>
        <p:spPr>
          <a:xfrm>
            <a:off x="2349778" y="2326033"/>
            <a:ext cx="4765814" cy="276999"/>
          </a:xfrm>
          <a:prstGeom prst="rect">
            <a:avLst/>
          </a:prstGeom>
          <a:noFill/>
        </p:spPr>
        <p:txBody>
          <a:bodyPr wrap="square" rtlCol="0">
            <a:spAutoFit/>
          </a:bodyPr>
          <a:lstStyle/>
          <a:p>
            <a:r>
              <a:rPr lang="en-IN" sz="1200" dirty="0"/>
              <a:t>Send Notification To Customer for order confirmation</a:t>
            </a:r>
          </a:p>
        </p:txBody>
      </p:sp>
    </p:spTree>
    <p:extLst>
      <p:ext uri="{BB962C8B-B14F-4D97-AF65-F5344CB8AC3E}">
        <p14:creationId xmlns:p14="http://schemas.microsoft.com/office/powerpoint/2010/main" val="250399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63B16F-FD50-4D13-B9B5-D3601236A0F2}"/>
              </a:ext>
            </a:extLst>
          </p:cNvPr>
          <p:cNvSpPr/>
          <p:nvPr/>
        </p:nvSpPr>
        <p:spPr>
          <a:xfrm>
            <a:off x="357808" y="511864"/>
            <a:ext cx="11280913" cy="12209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86C99DF8-54BA-4662-B359-60206B277205}"/>
              </a:ext>
            </a:extLst>
          </p:cNvPr>
          <p:cNvSpPr/>
          <p:nvPr/>
        </p:nvSpPr>
        <p:spPr>
          <a:xfrm>
            <a:off x="298175" y="2080590"/>
            <a:ext cx="11320669" cy="4618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a:t>
            </a:r>
          </a:p>
        </p:txBody>
      </p:sp>
      <p:sp>
        <p:nvSpPr>
          <p:cNvPr id="4" name="Rectangle: Rounded Corners 3">
            <a:extLst>
              <a:ext uri="{FF2B5EF4-FFF2-40B4-BE49-F238E27FC236}">
                <a16:creationId xmlns:a16="http://schemas.microsoft.com/office/drawing/2014/main" id="{AC7DC77B-5AD2-4252-9350-E2E99E36B016}"/>
              </a:ext>
            </a:extLst>
          </p:cNvPr>
          <p:cNvSpPr/>
          <p:nvPr/>
        </p:nvSpPr>
        <p:spPr>
          <a:xfrm>
            <a:off x="1504154" y="5017598"/>
            <a:ext cx="10031855" cy="15654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C0AB747E-7DF8-496A-AE56-295582EE63D2}"/>
              </a:ext>
            </a:extLst>
          </p:cNvPr>
          <p:cNvCxnSpPr>
            <a:cxnSpLocks/>
          </p:cNvCxnSpPr>
          <p:nvPr/>
        </p:nvCxnSpPr>
        <p:spPr>
          <a:xfrm>
            <a:off x="1470992" y="571499"/>
            <a:ext cx="0" cy="1220962"/>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1150523B-D2DC-4B87-9D10-864C550BFF27}"/>
              </a:ext>
            </a:extLst>
          </p:cNvPr>
          <p:cNvSpPr/>
          <p:nvPr/>
        </p:nvSpPr>
        <p:spPr>
          <a:xfrm>
            <a:off x="1828800" y="1143000"/>
            <a:ext cx="3120877"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Sites</a:t>
            </a:r>
          </a:p>
        </p:txBody>
      </p:sp>
      <p:sp>
        <p:nvSpPr>
          <p:cNvPr id="7" name="Rectangle 6">
            <a:extLst>
              <a:ext uri="{FF2B5EF4-FFF2-40B4-BE49-F238E27FC236}">
                <a16:creationId xmlns:a16="http://schemas.microsoft.com/office/drawing/2014/main" id="{A24A9BF9-6742-4EF6-B940-2E34FC576790}"/>
              </a:ext>
            </a:extLst>
          </p:cNvPr>
          <p:cNvSpPr/>
          <p:nvPr/>
        </p:nvSpPr>
        <p:spPr>
          <a:xfrm>
            <a:off x="7381471" y="1113184"/>
            <a:ext cx="3120877"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Store Admin Sites</a:t>
            </a:r>
          </a:p>
        </p:txBody>
      </p:sp>
      <p:cxnSp>
        <p:nvCxnSpPr>
          <p:cNvPr id="8" name="Straight Connector 7">
            <a:extLst>
              <a:ext uri="{FF2B5EF4-FFF2-40B4-BE49-F238E27FC236}">
                <a16:creationId xmlns:a16="http://schemas.microsoft.com/office/drawing/2014/main" id="{6CE8AE72-6624-44BC-93F7-D19DEB43734D}"/>
              </a:ext>
            </a:extLst>
          </p:cNvPr>
          <p:cNvCxnSpPr>
            <a:cxnSpLocks/>
          </p:cNvCxnSpPr>
          <p:nvPr/>
        </p:nvCxnSpPr>
        <p:spPr>
          <a:xfrm>
            <a:off x="1391479" y="2080591"/>
            <a:ext cx="0" cy="4618383"/>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E70E221-8A84-46A3-9536-F34EC67647B2}"/>
              </a:ext>
            </a:extLst>
          </p:cNvPr>
          <p:cNvCxnSpPr/>
          <p:nvPr/>
        </p:nvCxnSpPr>
        <p:spPr>
          <a:xfrm>
            <a:off x="1391479" y="2504661"/>
            <a:ext cx="102273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3C267B8-E18C-45E0-BD57-4B9CA90A14A3}"/>
              </a:ext>
            </a:extLst>
          </p:cNvPr>
          <p:cNvCxnSpPr>
            <a:cxnSpLocks/>
          </p:cNvCxnSpPr>
          <p:nvPr/>
        </p:nvCxnSpPr>
        <p:spPr>
          <a:xfrm>
            <a:off x="1470992" y="967408"/>
            <a:ext cx="10167729"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ADFF9F4-0730-4CF5-8FC7-03C01922CF59}"/>
              </a:ext>
            </a:extLst>
          </p:cNvPr>
          <p:cNvSpPr/>
          <p:nvPr/>
        </p:nvSpPr>
        <p:spPr>
          <a:xfrm>
            <a:off x="1497519" y="2713382"/>
            <a:ext cx="2716586"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Product Management</a:t>
            </a:r>
          </a:p>
        </p:txBody>
      </p:sp>
      <p:sp>
        <p:nvSpPr>
          <p:cNvPr id="12" name="Rectangle 11">
            <a:extLst>
              <a:ext uri="{FF2B5EF4-FFF2-40B4-BE49-F238E27FC236}">
                <a16:creationId xmlns:a16="http://schemas.microsoft.com/office/drawing/2014/main" id="{C0A70E85-7DF5-4825-86F9-6BAE5EB340D8}"/>
              </a:ext>
            </a:extLst>
          </p:cNvPr>
          <p:cNvSpPr/>
          <p:nvPr/>
        </p:nvSpPr>
        <p:spPr>
          <a:xfrm>
            <a:off x="4437826" y="2708412"/>
            <a:ext cx="2943646"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Customer Management</a:t>
            </a:r>
          </a:p>
        </p:txBody>
      </p:sp>
      <p:sp>
        <p:nvSpPr>
          <p:cNvPr id="13" name="Rectangle 12">
            <a:extLst>
              <a:ext uri="{FF2B5EF4-FFF2-40B4-BE49-F238E27FC236}">
                <a16:creationId xmlns:a16="http://schemas.microsoft.com/office/drawing/2014/main" id="{A5EF4982-93D1-4926-8AF2-512C2C34A366}"/>
              </a:ext>
            </a:extLst>
          </p:cNvPr>
          <p:cNvSpPr/>
          <p:nvPr/>
        </p:nvSpPr>
        <p:spPr>
          <a:xfrm>
            <a:off x="7673110" y="2718351"/>
            <a:ext cx="1938030"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 Components</a:t>
            </a:r>
          </a:p>
        </p:txBody>
      </p:sp>
      <p:sp>
        <p:nvSpPr>
          <p:cNvPr id="14" name="Rectangle 13">
            <a:extLst>
              <a:ext uri="{FF2B5EF4-FFF2-40B4-BE49-F238E27FC236}">
                <a16:creationId xmlns:a16="http://schemas.microsoft.com/office/drawing/2014/main" id="{53AD55A2-FF85-4A2D-AE04-FA33BC82FC06}"/>
              </a:ext>
            </a:extLst>
          </p:cNvPr>
          <p:cNvSpPr/>
          <p:nvPr/>
        </p:nvSpPr>
        <p:spPr>
          <a:xfrm>
            <a:off x="9902774" y="2711726"/>
            <a:ext cx="1633243" cy="2092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Information for Product</a:t>
            </a:r>
          </a:p>
        </p:txBody>
      </p:sp>
      <p:sp>
        <p:nvSpPr>
          <p:cNvPr id="16" name="Rectangle 15">
            <a:extLst>
              <a:ext uri="{FF2B5EF4-FFF2-40B4-BE49-F238E27FC236}">
                <a16:creationId xmlns:a16="http://schemas.microsoft.com/office/drawing/2014/main" id="{0FD5BE62-34C4-4332-B616-E7C1ADF10CCE}"/>
              </a:ext>
            </a:extLst>
          </p:cNvPr>
          <p:cNvSpPr/>
          <p:nvPr/>
        </p:nvSpPr>
        <p:spPr>
          <a:xfrm>
            <a:off x="1504155" y="3525077"/>
            <a:ext cx="2709892"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Order Management	</a:t>
            </a:r>
          </a:p>
        </p:txBody>
      </p:sp>
      <p:sp>
        <p:nvSpPr>
          <p:cNvPr id="17" name="Rectangle 16">
            <a:extLst>
              <a:ext uri="{FF2B5EF4-FFF2-40B4-BE49-F238E27FC236}">
                <a16:creationId xmlns:a16="http://schemas.microsoft.com/office/drawing/2014/main" id="{635B276B-E13D-4616-8F74-B3330F0E3C06}"/>
              </a:ext>
            </a:extLst>
          </p:cNvPr>
          <p:cNvSpPr/>
          <p:nvPr/>
        </p:nvSpPr>
        <p:spPr>
          <a:xfrm>
            <a:off x="1497519" y="4287076"/>
            <a:ext cx="2744706"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History/Report/Statistic</a:t>
            </a:r>
          </a:p>
        </p:txBody>
      </p:sp>
      <p:sp>
        <p:nvSpPr>
          <p:cNvPr id="18" name="Rectangle 17">
            <a:extLst>
              <a:ext uri="{FF2B5EF4-FFF2-40B4-BE49-F238E27FC236}">
                <a16:creationId xmlns:a16="http://schemas.microsoft.com/office/drawing/2014/main" id="{DD8C82FF-320C-473E-A98A-F5E4AEA56EB7}"/>
              </a:ext>
            </a:extLst>
          </p:cNvPr>
          <p:cNvSpPr/>
          <p:nvPr/>
        </p:nvSpPr>
        <p:spPr>
          <a:xfrm>
            <a:off x="4437826" y="3533362"/>
            <a:ext cx="2943646"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Scheduler</a:t>
            </a:r>
          </a:p>
        </p:txBody>
      </p:sp>
      <p:sp>
        <p:nvSpPr>
          <p:cNvPr id="19" name="Rectangle 18">
            <a:extLst>
              <a:ext uri="{FF2B5EF4-FFF2-40B4-BE49-F238E27FC236}">
                <a16:creationId xmlns:a16="http://schemas.microsoft.com/office/drawing/2014/main" id="{E1F663D6-543F-4FC8-8DA2-8A5CC7C650CB}"/>
              </a:ext>
            </a:extLst>
          </p:cNvPr>
          <p:cNvSpPr/>
          <p:nvPr/>
        </p:nvSpPr>
        <p:spPr>
          <a:xfrm>
            <a:off x="4437827" y="4283762"/>
            <a:ext cx="2943644"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Email Automation</a:t>
            </a:r>
          </a:p>
        </p:txBody>
      </p:sp>
      <p:sp>
        <p:nvSpPr>
          <p:cNvPr id="20" name="Rectangle 19">
            <a:extLst>
              <a:ext uri="{FF2B5EF4-FFF2-40B4-BE49-F238E27FC236}">
                <a16:creationId xmlns:a16="http://schemas.microsoft.com/office/drawing/2014/main" id="{65AD5868-2656-4A16-86E9-57506E8056E1}"/>
              </a:ext>
            </a:extLst>
          </p:cNvPr>
          <p:cNvSpPr/>
          <p:nvPr/>
        </p:nvSpPr>
        <p:spPr>
          <a:xfrm>
            <a:off x="7673106" y="3478694"/>
            <a:ext cx="1938031"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Store/Vendor Management</a:t>
            </a:r>
          </a:p>
        </p:txBody>
      </p:sp>
      <p:sp>
        <p:nvSpPr>
          <p:cNvPr id="21" name="Rectangle 20">
            <a:extLst>
              <a:ext uri="{FF2B5EF4-FFF2-40B4-BE49-F238E27FC236}">
                <a16:creationId xmlns:a16="http://schemas.microsoft.com/office/drawing/2014/main" id="{4963F484-BA6E-4222-AEF1-8418404CCFD2}"/>
              </a:ext>
            </a:extLst>
          </p:cNvPr>
          <p:cNvSpPr/>
          <p:nvPr/>
        </p:nvSpPr>
        <p:spPr>
          <a:xfrm>
            <a:off x="7669770" y="4287076"/>
            <a:ext cx="1938031" cy="516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Configuration</a:t>
            </a:r>
          </a:p>
        </p:txBody>
      </p:sp>
      <p:sp>
        <p:nvSpPr>
          <p:cNvPr id="22" name="Rectangle 21">
            <a:extLst>
              <a:ext uri="{FF2B5EF4-FFF2-40B4-BE49-F238E27FC236}">
                <a16:creationId xmlns:a16="http://schemas.microsoft.com/office/drawing/2014/main" id="{5E4D6B14-DE01-4375-A9E4-00AE44EBA2FD}"/>
              </a:ext>
            </a:extLst>
          </p:cNvPr>
          <p:cNvSpPr/>
          <p:nvPr/>
        </p:nvSpPr>
        <p:spPr>
          <a:xfrm>
            <a:off x="1693120" y="5113673"/>
            <a:ext cx="2520927" cy="740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Compute (Amazon EC2)</a:t>
            </a:r>
          </a:p>
        </p:txBody>
      </p:sp>
      <p:sp>
        <p:nvSpPr>
          <p:cNvPr id="23" name="Rectangle 22">
            <a:extLst>
              <a:ext uri="{FF2B5EF4-FFF2-40B4-BE49-F238E27FC236}">
                <a16:creationId xmlns:a16="http://schemas.microsoft.com/office/drawing/2014/main" id="{81E19646-ECC3-425A-9FD1-B667769BB9EF}"/>
              </a:ext>
            </a:extLst>
          </p:cNvPr>
          <p:cNvSpPr/>
          <p:nvPr/>
        </p:nvSpPr>
        <p:spPr>
          <a:xfrm>
            <a:off x="4437826" y="5130215"/>
            <a:ext cx="2744706" cy="72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Storage(Amazon S3)</a:t>
            </a:r>
          </a:p>
        </p:txBody>
      </p:sp>
      <p:sp>
        <p:nvSpPr>
          <p:cNvPr id="24" name="Rectangle 23">
            <a:extLst>
              <a:ext uri="{FF2B5EF4-FFF2-40B4-BE49-F238E27FC236}">
                <a16:creationId xmlns:a16="http://schemas.microsoft.com/office/drawing/2014/main" id="{AE7F7252-507D-4D56-88E8-C493C8CD45DD}"/>
              </a:ext>
            </a:extLst>
          </p:cNvPr>
          <p:cNvSpPr/>
          <p:nvPr/>
        </p:nvSpPr>
        <p:spPr>
          <a:xfrm>
            <a:off x="7663284" y="5150122"/>
            <a:ext cx="1944517" cy="664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Mail(Google Service)</a:t>
            </a:r>
          </a:p>
        </p:txBody>
      </p:sp>
      <p:sp>
        <p:nvSpPr>
          <p:cNvPr id="25" name="Rectangle 24">
            <a:extLst>
              <a:ext uri="{FF2B5EF4-FFF2-40B4-BE49-F238E27FC236}">
                <a16:creationId xmlns:a16="http://schemas.microsoft.com/office/drawing/2014/main" id="{28FB187F-42B6-4DCC-B690-4AC61B79EFD2}"/>
              </a:ext>
            </a:extLst>
          </p:cNvPr>
          <p:cNvSpPr/>
          <p:nvPr/>
        </p:nvSpPr>
        <p:spPr>
          <a:xfrm>
            <a:off x="9762664" y="5151774"/>
            <a:ext cx="1630814" cy="6195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Database (MySQL)</a:t>
            </a:r>
          </a:p>
        </p:txBody>
      </p:sp>
      <p:sp>
        <p:nvSpPr>
          <p:cNvPr id="26" name="Rectangle 25">
            <a:extLst>
              <a:ext uri="{FF2B5EF4-FFF2-40B4-BE49-F238E27FC236}">
                <a16:creationId xmlns:a16="http://schemas.microsoft.com/office/drawing/2014/main" id="{182A69ED-F7CC-45BE-B5A9-D7A0100AEC06}"/>
              </a:ext>
            </a:extLst>
          </p:cNvPr>
          <p:cNvSpPr/>
          <p:nvPr/>
        </p:nvSpPr>
        <p:spPr>
          <a:xfrm>
            <a:off x="1716233" y="5970076"/>
            <a:ext cx="9677245" cy="526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AWS Global Physical Infrastructure (Availability Zone, Scalability, Geographical Regions)</a:t>
            </a:r>
          </a:p>
        </p:txBody>
      </p:sp>
      <p:sp>
        <p:nvSpPr>
          <p:cNvPr id="27" name="TextBox 26">
            <a:extLst>
              <a:ext uri="{FF2B5EF4-FFF2-40B4-BE49-F238E27FC236}">
                <a16:creationId xmlns:a16="http://schemas.microsoft.com/office/drawing/2014/main" id="{CD8816CC-DC4F-4484-8581-1F87C381B9D7}"/>
              </a:ext>
            </a:extLst>
          </p:cNvPr>
          <p:cNvSpPr txBox="1"/>
          <p:nvPr/>
        </p:nvSpPr>
        <p:spPr>
          <a:xfrm flipH="1">
            <a:off x="392911" y="3718745"/>
            <a:ext cx="822945" cy="646331"/>
          </a:xfrm>
          <a:prstGeom prst="rect">
            <a:avLst/>
          </a:prstGeom>
          <a:noFill/>
        </p:spPr>
        <p:txBody>
          <a:bodyPr wrap="square" rtlCol="0">
            <a:spAutoFit/>
          </a:bodyPr>
          <a:lstStyle/>
          <a:p>
            <a:r>
              <a:rPr lang="en-IN" b="1" dirty="0"/>
              <a:t>BACKEND</a:t>
            </a:r>
          </a:p>
        </p:txBody>
      </p:sp>
      <p:sp>
        <p:nvSpPr>
          <p:cNvPr id="30" name="Arrow: Up-Down 29">
            <a:extLst>
              <a:ext uri="{FF2B5EF4-FFF2-40B4-BE49-F238E27FC236}">
                <a16:creationId xmlns:a16="http://schemas.microsoft.com/office/drawing/2014/main" id="{2BC8804A-B3E7-4B66-9C89-CDD7F50AEDCF}"/>
              </a:ext>
            </a:extLst>
          </p:cNvPr>
          <p:cNvSpPr/>
          <p:nvPr/>
        </p:nvSpPr>
        <p:spPr>
          <a:xfrm>
            <a:off x="5810179" y="1350892"/>
            <a:ext cx="421638" cy="1113181"/>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t>https</a:t>
            </a:r>
          </a:p>
        </p:txBody>
      </p:sp>
      <p:sp>
        <p:nvSpPr>
          <p:cNvPr id="31" name="TextBox 30">
            <a:extLst>
              <a:ext uri="{FF2B5EF4-FFF2-40B4-BE49-F238E27FC236}">
                <a16:creationId xmlns:a16="http://schemas.microsoft.com/office/drawing/2014/main" id="{18E135BA-C74E-4465-9FD6-6F073A9E9240}"/>
              </a:ext>
            </a:extLst>
          </p:cNvPr>
          <p:cNvSpPr txBox="1"/>
          <p:nvPr/>
        </p:nvSpPr>
        <p:spPr>
          <a:xfrm>
            <a:off x="6361044" y="2117139"/>
            <a:ext cx="1801413" cy="369332"/>
          </a:xfrm>
          <a:prstGeom prst="rect">
            <a:avLst/>
          </a:prstGeom>
          <a:noFill/>
        </p:spPr>
        <p:txBody>
          <a:bodyPr wrap="square" rtlCol="0">
            <a:spAutoFit/>
          </a:bodyPr>
          <a:lstStyle/>
          <a:p>
            <a:r>
              <a:rPr lang="en-IN" b="1" dirty="0"/>
              <a:t>Rest API</a:t>
            </a:r>
          </a:p>
        </p:txBody>
      </p:sp>
      <p:sp>
        <p:nvSpPr>
          <p:cNvPr id="34" name="TextBox 33">
            <a:extLst>
              <a:ext uri="{FF2B5EF4-FFF2-40B4-BE49-F238E27FC236}">
                <a16:creationId xmlns:a16="http://schemas.microsoft.com/office/drawing/2014/main" id="{A2F5EF59-2393-4875-965D-EFA713D69100}"/>
              </a:ext>
            </a:extLst>
          </p:cNvPr>
          <p:cNvSpPr txBox="1"/>
          <p:nvPr/>
        </p:nvSpPr>
        <p:spPr>
          <a:xfrm>
            <a:off x="475408" y="822965"/>
            <a:ext cx="995577" cy="646331"/>
          </a:xfrm>
          <a:prstGeom prst="rect">
            <a:avLst/>
          </a:prstGeom>
          <a:noFill/>
        </p:spPr>
        <p:txBody>
          <a:bodyPr wrap="square" rtlCol="0">
            <a:spAutoFit/>
          </a:bodyPr>
          <a:lstStyle/>
          <a:p>
            <a:r>
              <a:rPr lang="en-IN" b="1" dirty="0"/>
              <a:t>FRONT END</a:t>
            </a:r>
          </a:p>
        </p:txBody>
      </p:sp>
      <p:sp>
        <p:nvSpPr>
          <p:cNvPr id="35" name="TextBox 34">
            <a:extLst>
              <a:ext uri="{FF2B5EF4-FFF2-40B4-BE49-F238E27FC236}">
                <a16:creationId xmlns:a16="http://schemas.microsoft.com/office/drawing/2014/main" id="{BCF705D6-0C69-481B-80A9-852936CD3E27}"/>
              </a:ext>
            </a:extLst>
          </p:cNvPr>
          <p:cNvSpPr txBox="1"/>
          <p:nvPr/>
        </p:nvSpPr>
        <p:spPr>
          <a:xfrm flipH="1">
            <a:off x="4179049" y="586030"/>
            <a:ext cx="4105535" cy="369332"/>
          </a:xfrm>
          <a:prstGeom prst="rect">
            <a:avLst/>
          </a:prstGeom>
          <a:noFill/>
        </p:spPr>
        <p:txBody>
          <a:bodyPr wrap="square" rtlCol="0">
            <a:spAutoFit/>
          </a:bodyPr>
          <a:lstStyle/>
          <a:p>
            <a:r>
              <a:rPr lang="en-IN" b="1" dirty="0"/>
              <a:t>React JS/Bootstrap Framework</a:t>
            </a:r>
          </a:p>
        </p:txBody>
      </p:sp>
      <p:sp>
        <p:nvSpPr>
          <p:cNvPr id="36" name="TextBox 35">
            <a:extLst>
              <a:ext uri="{FF2B5EF4-FFF2-40B4-BE49-F238E27FC236}">
                <a16:creationId xmlns:a16="http://schemas.microsoft.com/office/drawing/2014/main" id="{E594A80F-A7A6-4A27-A566-86DA6D53A555}"/>
              </a:ext>
            </a:extLst>
          </p:cNvPr>
          <p:cNvSpPr txBox="1"/>
          <p:nvPr/>
        </p:nvSpPr>
        <p:spPr>
          <a:xfrm>
            <a:off x="1466044" y="2412754"/>
            <a:ext cx="2110332" cy="369314"/>
          </a:xfrm>
          <a:prstGeom prst="rect">
            <a:avLst/>
          </a:prstGeom>
          <a:noFill/>
        </p:spPr>
        <p:txBody>
          <a:bodyPr wrap="square" rtlCol="0">
            <a:spAutoFit/>
          </a:bodyPr>
          <a:lstStyle/>
          <a:p>
            <a:r>
              <a:rPr lang="en-IN" b="1" dirty="0"/>
              <a:t>Spring Boot</a:t>
            </a:r>
          </a:p>
        </p:txBody>
      </p:sp>
    </p:spTree>
    <p:extLst>
      <p:ext uri="{BB962C8B-B14F-4D97-AF65-F5344CB8AC3E}">
        <p14:creationId xmlns:p14="http://schemas.microsoft.com/office/powerpoint/2010/main" val="31256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9445-9285-4EA1-98E0-CCDEE28AA77D}"/>
              </a:ext>
            </a:extLst>
          </p:cNvPr>
          <p:cNvSpPr>
            <a:spLocks noGrp="1"/>
          </p:cNvSpPr>
          <p:nvPr>
            <p:ph type="title"/>
          </p:nvPr>
        </p:nvSpPr>
        <p:spPr/>
        <p:txBody>
          <a:bodyPr/>
          <a:lstStyle/>
          <a:p>
            <a:r>
              <a:rPr lang="en-IN" dirty="0"/>
              <a:t>Complexity</a:t>
            </a:r>
          </a:p>
        </p:txBody>
      </p:sp>
      <p:sp>
        <p:nvSpPr>
          <p:cNvPr id="3" name="Content Placeholder 2">
            <a:extLst>
              <a:ext uri="{FF2B5EF4-FFF2-40B4-BE49-F238E27FC236}">
                <a16:creationId xmlns:a16="http://schemas.microsoft.com/office/drawing/2014/main" id="{D30A048D-E9AE-4224-982B-A0A2B878EDFF}"/>
              </a:ext>
            </a:extLst>
          </p:cNvPr>
          <p:cNvSpPr>
            <a:spLocks noGrp="1"/>
          </p:cNvSpPr>
          <p:nvPr>
            <p:ph idx="1"/>
          </p:nvPr>
        </p:nvSpPr>
        <p:spPr/>
        <p:txBody>
          <a:bodyPr/>
          <a:lstStyle/>
          <a:p>
            <a:r>
              <a:rPr lang="en-IN" dirty="0"/>
              <a:t>Search Suggestion Service: Provide default search suggestion and provides suggestions based on a prefix using </a:t>
            </a:r>
            <a:r>
              <a:rPr lang="en-IN" dirty="0" err="1"/>
              <a:t>Hashmap</a:t>
            </a:r>
            <a:r>
              <a:rPr lang="en-IN" dirty="0"/>
              <a:t>. The Service creates the </a:t>
            </a:r>
            <a:r>
              <a:rPr lang="en-IN" dirty="0" err="1"/>
              <a:t>Hashmap</a:t>
            </a:r>
            <a:r>
              <a:rPr lang="en-IN" dirty="0"/>
              <a:t> based on available data from database with various combinations and populate the map.</a:t>
            </a:r>
          </a:p>
          <a:p>
            <a:r>
              <a:rPr lang="en-IN" dirty="0"/>
              <a:t>Add Chat Bot feature that help to provide solution instantly</a:t>
            </a:r>
          </a:p>
          <a:p>
            <a:r>
              <a:rPr lang="en-IN" dirty="0"/>
              <a:t>Giving suggestion according to their previous order.</a:t>
            </a:r>
          </a:p>
        </p:txBody>
      </p:sp>
    </p:spTree>
    <p:extLst>
      <p:ext uri="{BB962C8B-B14F-4D97-AF65-F5344CB8AC3E}">
        <p14:creationId xmlns:p14="http://schemas.microsoft.com/office/powerpoint/2010/main" val="132101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FF99-2B05-4EF0-B67C-F2882156956D}"/>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EB850E91-100E-4190-9400-6E34A47B2EC1}"/>
              </a:ext>
            </a:extLst>
          </p:cNvPr>
          <p:cNvSpPr>
            <a:spLocks noGrp="1"/>
          </p:cNvSpPr>
          <p:nvPr>
            <p:ph idx="1"/>
          </p:nvPr>
        </p:nvSpPr>
        <p:spPr/>
        <p:txBody>
          <a:bodyPr>
            <a:normAutofit/>
          </a:bodyPr>
          <a:lstStyle/>
          <a:p>
            <a:r>
              <a:rPr lang="en-US" dirty="0"/>
              <a:t>Admin Module (Admin can add or maintain the product and also manage the order)</a:t>
            </a:r>
          </a:p>
          <a:p>
            <a:r>
              <a:rPr lang="en-US" dirty="0"/>
              <a:t>Customer Module (Customer can view, search or order the product)</a:t>
            </a:r>
          </a:p>
          <a:p>
            <a:r>
              <a:rPr lang="en-US" dirty="0"/>
              <a:t>Cart and checkout (User can add product on cart for order)</a:t>
            </a:r>
          </a:p>
          <a:p>
            <a:r>
              <a:rPr lang="en-US" dirty="0"/>
              <a:t>Order management (User order the product)</a:t>
            </a:r>
          </a:p>
          <a:p>
            <a:r>
              <a:rPr lang="en-US" dirty="0"/>
              <a:t>Chat Bot</a:t>
            </a:r>
          </a:p>
          <a:p>
            <a:endParaRPr lang="en-IN" dirty="0"/>
          </a:p>
        </p:txBody>
      </p:sp>
    </p:spTree>
    <p:extLst>
      <p:ext uri="{BB962C8B-B14F-4D97-AF65-F5344CB8AC3E}">
        <p14:creationId xmlns:p14="http://schemas.microsoft.com/office/powerpoint/2010/main" val="120124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F670-94EE-4290-88C7-DC09F97077F5}"/>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C529D0F0-A01D-410B-97EE-45E60368D758}"/>
              </a:ext>
            </a:extLst>
          </p:cNvPr>
          <p:cNvSpPr>
            <a:spLocks noGrp="1"/>
          </p:cNvSpPr>
          <p:nvPr>
            <p:ph idx="1"/>
          </p:nvPr>
        </p:nvSpPr>
        <p:spPr>
          <a:xfrm>
            <a:off x="1154954" y="2603500"/>
            <a:ext cx="10364498" cy="3936448"/>
          </a:xfrm>
        </p:spPr>
        <p:txBody>
          <a:bodyPr>
            <a:normAutofit lnSpcReduction="10000"/>
          </a:bodyPr>
          <a:lstStyle/>
          <a:p>
            <a:r>
              <a:rPr lang="en-US" dirty="0"/>
              <a:t>Google OAuth 2.0 support for quick login. Regular Username/Password authentication.</a:t>
            </a:r>
          </a:p>
          <a:p>
            <a:r>
              <a:rPr lang="en-US" dirty="0"/>
              <a:t>Stores user information in the MySQL database.</a:t>
            </a:r>
          </a:p>
          <a:p>
            <a:r>
              <a:rPr lang="en-IN" dirty="0"/>
              <a:t>Stores API data in Redis Cache to minimize network calls.</a:t>
            </a:r>
            <a:endParaRPr lang="en-US" dirty="0"/>
          </a:p>
          <a:p>
            <a:r>
              <a:rPr lang="en-US" dirty="0"/>
              <a:t>Select filters to display products based on the selections.</a:t>
            </a:r>
          </a:p>
          <a:p>
            <a:r>
              <a:rPr lang="en-US" dirty="0"/>
              <a:t>Sort products by popularity, newest, and prices.</a:t>
            </a:r>
          </a:p>
          <a:p>
            <a:r>
              <a:rPr lang="en-US" dirty="0"/>
              <a:t>Pagination to display max products on a single page.</a:t>
            </a:r>
          </a:p>
          <a:p>
            <a:r>
              <a:rPr lang="en-US" dirty="0"/>
              <a:t>Stores authentication details like token information in cookies.</a:t>
            </a:r>
          </a:p>
          <a:p>
            <a:r>
              <a:rPr lang="en-US" dirty="0"/>
              <a:t>Store cart's product information in cookies.</a:t>
            </a:r>
          </a:p>
          <a:p>
            <a:r>
              <a:rPr lang="en-US" dirty="0"/>
              <a:t>Payment service using Stripe's API to buy products.</a:t>
            </a:r>
          </a:p>
          <a:p>
            <a:r>
              <a:rPr lang="en-US" dirty="0"/>
              <a:t>Responsiveness support for all devices.</a:t>
            </a:r>
            <a:endParaRPr lang="en-IN" dirty="0"/>
          </a:p>
        </p:txBody>
      </p:sp>
    </p:spTree>
    <p:extLst>
      <p:ext uri="{BB962C8B-B14F-4D97-AF65-F5344CB8AC3E}">
        <p14:creationId xmlns:p14="http://schemas.microsoft.com/office/powerpoint/2010/main" val="135349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4058-F21D-41B0-A325-458D18312CA2}"/>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CB3826E2-9BAD-4F1C-B975-FE5A5E7CC46D}"/>
              </a:ext>
            </a:extLst>
          </p:cNvPr>
          <p:cNvSpPr>
            <a:spLocks noGrp="1"/>
          </p:cNvSpPr>
          <p:nvPr>
            <p:ph idx="1"/>
          </p:nvPr>
        </p:nvSpPr>
        <p:spPr>
          <a:xfrm>
            <a:off x="1154954" y="2425148"/>
            <a:ext cx="10473829" cy="4293704"/>
          </a:xfrm>
        </p:spPr>
        <p:txBody>
          <a:bodyPr>
            <a:normAutofit fontScale="85000" lnSpcReduction="10000"/>
          </a:bodyPr>
          <a:lstStyle/>
          <a:p>
            <a:r>
              <a:rPr lang="en-IN" dirty="0"/>
              <a:t>ReactJS: Front-end </a:t>
            </a:r>
            <a:r>
              <a:rPr lang="en-IN" dirty="0" err="1"/>
              <a:t>Javascript</a:t>
            </a:r>
            <a:r>
              <a:rPr lang="en-IN" dirty="0"/>
              <a:t> framework.</a:t>
            </a:r>
          </a:p>
          <a:p>
            <a:r>
              <a:rPr lang="en-IN" dirty="0"/>
              <a:t>Spring Boot 2.0: Back-end JAVA framework to build microservices using Spring Rest Controller and Spring JPA.</a:t>
            </a:r>
          </a:p>
          <a:p>
            <a:r>
              <a:rPr lang="en-IN" dirty="0"/>
              <a:t>Material-UI: Used Google's material design based on the CSS Framework for a responsive website.</a:t>
            </a:r>
          </a:p>
          <a:p>
            <a:r>
              <a:rPr lang="en-IN" dirty="0"/>
              <a:t>Semantic-UI: Used some components which Material-UI doesn't support.</a:t>
            </a:r>
          </a:p>
          <a:p>
            <a:r>
              <a:rPr lang="en-IN" dirty="0"/>
              <a:t>MySQL: Stores product and user information.</a:t>
            </a:r>
          </a:p>
          <a:p>
            <a:r>
              <a:rPr lang="en-IN" dirty="0"/>
              <a:t>Redis: Stores API data in key-value pairs.</a:t>
            </a:r>
          </a:p>
          <a:p>
            <a:r>
              <a:rPr lang="en-US" dirty="0" err="1"/>
              <a:t>Cloudinary</a:t>
            </a:r>
            <a:r>
              <a:rPr lang="en-US" dirty="0"/>
              <a:t>: CDN server for storing product images.</a:t>
            </a:r>
          </a:p>
          <a:p>
            <a:r>
              <a:rPr lang="en-US" dirty="0"/>
              <a:t>Google OAuth: 3rd Party authentication service for quick login by retrieving user profile information.</a:t>
            </a:r>
          </a:p>
          <a:p>
            <a:r>
              <a:rPr lang="en-US" dirty="0"/>
              <a:t>Stripe: Payment service API to handle user payment requests.</a:t>
            </a:r>
          </a:p>
          <a:p>
            <a:r>
              <a:rPr lang="en-US" dirty="0"/>
              <a:t>AWS Cloud Platform: Deploying microservices on AWS.</a:t>
            </a:r>
          </a:p>
          <a:p>
            <a:r>
              <a:rPr lang="en-US" dirty="0"/>
              <a:t>Docker-Compose: Easy way to bring up the application using containerization and behaves similarly in the production environment.</a:t>
            </a:r>
            <a:endParaRPr lang="en-IN" dirty="0"/>
          </a:p>
        </p:txBody>
      </p:sp>
    </p:spTree>
    <p:extLst>
      <p:ext uri="{BB962C8B-B14F-4D97-AF65-F5344CB8AC3E}">
        <p14:creationId xmlns:p14="http://schemas.microsoft.com/office/powerpoint/2010/main" val="141501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20D1-C6EB-4258-90BC-38ECC1AED2AE}"/>
              </a:ext>
            </a:extLst>
          </p:cNvPr>
          <p:cNvSpPr>
            <a:spLocks noGrp="1"/>
          </p:cNvSpPr>
          <p:nvPr>
            <p:ph type="title"/>
          </p:nvPr>
        </p:nvSpPr>
        <p:spPr/>
        <p:txBody>
          <a:bodyPr/>
          <a:lstStyle/>
          <a:p>
            <a:r>
              <a:rPr lang="en-IN" dirty="0"/>
              <a:t>Microservice</a:t>
            </a:r>
          </a:p>
        </p:txBody>
      </p:sp>
      <p:sp>
        <p:nvSpPr>
          <p:cNvPr id="3" name="Content Placeholder 2">
            <a:extLst>
              <a:ext uri="{FF2B5EF4-FFF2-40B4-BE49-F238E27FC236}">
                <a16:creationId xmlns:a16="http://schemas.microsoft.com/office/drawing/2014/main" id="{EAC57A62-F8AC-44F9-9116-7F766ABB0791}"/>
              </a:ext>
            </a:extLst>
          </p:cNvPr>
          <p:cNvSpPr>
            <a:spLocks noGrp="1"/>
          </p:cNvSpPr>
          <p:nvPr>
            <p:ph idx="1"/>
          </p:nvPr>
        </p:nvSpPr>
        <p:spPr>
          <a:xfrm>
            <a:off x="1154954" y="2603500"/>
            <a:ext cx="10523524" cy="3727726"/>
          </a:xfrm>
        </p:spPr>
        <p:txBody>
          <a:bodyPr>
            <a:normAutofit/>
          </a:bodyPr>
          <a:lstStyle/>
          <a:p>
            <a:r>
              <a:rPr lang="en-US" dirty="0"/>
              <a:t>React-UI Service: Front-end client UI which displays data and makes API calls using </a:t>
            </a:r>
            <a:r>
              <a:rPr lang="en-US" dirty="0" err="1"/>
              <a:t>Axios</a:t>
            </a:r>
            <a:r>
              <a:rPr lang="en-US" dirty="0"/>
              <a:t> API.</a:t>
            </a:r>
          </a:p>
          <a:p>
            <a:r>
              <a:rPr lang="en-US" dirty="0"/>
              <a:t>Common Data Service: Handles client request to provide common data such as product, filters, categories and order information, etc.</a:t>
            </a:r>
          </a:p>
          <a:p>
            <a:r>
              <a:rPr lang="en-US" dirty="0"/>
              <a:t>Authentication Service: Creates user account and handles username/password authentication.</a:t>
            </a:r>
          </a:p>
          <a:p>
            <a:r>
              <a:rPr lang="en-US" dirty="0"/>
              <a:t>Payment Service: Handles payment requests from the client and makes a subsequent request to Stripe API for money deduction.</a:t>
            </a:r>
          </a:p>
          <a:p>
            <a:r>
              <a:rPr lang="en-US" dirty="0"/>
              <a:t>Search Suggestion Service: Provide default search suggestions and provides suggestions based on a prefix using </a:t>
            </a:r>
            <a:r>
              <a:rPr lang="en-US" dirty="0" err="1"/>
              <a:t>Hashmap</a:t>
            </a:r>
            <a:r>
              <a:rPr lang="en-US" dirty="0"/>
              <a:t>. The service creates the </a:t>
            </a:r>
            <a:r>
              <a:rPr lang="en-US" dirty="0" err="1"/>
              <a:t>Hashmap</a:t>
            </a:r>
            <a:r>
              <a:rPr lang="en-US" dirty="0"/>
              <a:t> based on available data from the database with various combinations and populates the map.</a:t>
            </a:r>
            <a:endParaRPr lang="en-IN" dirty="0"/>
          </a:p>
        </p:txBody>
      </p:sp>
    </p:spTree>
    <p:extLst>
      <p:ext uri="{BB962C8B-B14F-4D97-AF65-F5344CB8AC3E}">
        <p14:creationId xmlns:p14="http://schemas.microsoft.com/office/powerpoint/2010/main" val="3800674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{2F9ACAB1-C657-4B14-BB90-A33F02B47507}tf02900722</Template>
  <TotalTime>361</TotalTime>
  <Words>678</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Paradise Nursery</vt:lpstr>
      <vt:lpstr>PROBLEM STATEMENT</vt:lpstr>
      <vt:lpstr>Architecture</vt:lpstr>
      <vt:lpstr>PowerPoint Presentation</vt:lpstr>
      <vt:lpstr>Complexity</vt:lpstr>
      <vt:lpstr>MODULES</vt:lpstr>
      <vt:lpstr>Features</vt:lpstr>
      <vt:lpstr>Tools</vt:lpstr>
      <vt:lpstr>Microservice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Paradise Nursery</dc:title>
  <dc:creator>Shubham Kumar</dc:creator>
  <cp:lastModifiedBy>Shubham Kumar</cp:lastModifiedBy>
  <cp:revision>3</cp:revision>
  <dcterms:created xsi:type="dcterms:W3CDTF">2022-04-07T09:07:45Z</dcterms:created>
  <dcterms:modified xsi:type="dcterms:W3CDTF">2022-04-08T06:37:42Z</dcterms:modified>
</cp:coreProperties>
</file>