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BFF94-614C-9845-9D31-FFEDC4A1D7A5}" type="doc">
      <dgm:prSet loTypeId="urn:microsoft.com/office/officeart/2005/8/layout/hProcess3" loCatId="" qsTypeId="urn:microsoft.com/office/officeart/2005/8/quickstyle/3d3" qsCatId="3D" csTypeId="urn:microsoft.com/office/officeart/2005/8/colors/accent6_4" csCatId="accent6" phldr="1"/>
      <dgm:spPr/>
    </dgm:pt>
    <dgm:pt modelId="{44FDB2C5-49F0-4040-AF1E-521E04F27D1F}" type="pres">
      <dgm:prSet presAssocID="{CADBFF94-614C-9845-9D31-FFEDC4A1D7A5}" presName="Name0" presStyleCnt="0">
        <dgm:presLayoutVars>
          <dgm:dir/>
          <dgm:animLvl val="lvl"/>
          <dgm:resizeHandles val="exact"/>
        </dgm:presLayoutVars>
      </dgm:prSet>
      <dgm:spPr/>
    </dgm:pt>
    <dgm:pt modelId="{3B0044B2-A6D5-454C-A195-798957477593}" type="pres">
      <dgm:prSet presAssocID="{CADBFF94-614C-9845-9D31-FFEDC4A1D7A5}" presName="dummy" presStyleCnt="0"/>
      <dgm:spPr/>
    </dgm:pt>
    <dgm:pt modelId="{75542D44-7B3A-0E4F-BDB1-9B05204D3F34}" type="pres">
      <dgm:prSet presAssocID="{CADBFF94-614C-9845-9D31-FFEDC4A1D7A5}" presName="linH" presStyleCnt="0"/>
      <dgm:spPr/>
    </dgm:pt>
    <dgm:pt modelId="{BE276DD6-D240-CC4C-A156-0E1668BA2B4A}" type="pres">
      <dgm:prSet presAssocID="{CADBFF94-614C-9845-9D31-FFEDC4A1D7A5}" presName="padding1" presStyleCnt="0"/>
      <dgm:spPr/>
    </dgm:pt>
    <dgm:pt modelId="{CA9281CC-1862-044E-B82A-A7141A1196AC}" type="pres">
      <dgm:prSet presAssocID="{CADBFF94-614C-9845-9D31-FFEDC4A1D7A5}" presName="padding2" presStyleCnt="0"/>
      <dgm:spPr/>
    </dgm:pt>
    <dgm:pt modelId="{2ADDCEB4-5197-884A-9EAF-30AE651CE728}" type="pres">
      <dgm:prSet presAssocID="{CADBFF94-614C-9845-9D31-FFEDC4A1D7A5}" presName="negArrow" presStyleCnt="0"/>
      <dgm:spPr/>
    </dgm:pt>
    <dgm:pt modelId="{CADB246B-067A-B543-B3C8-A15C338B28AB}" type="pres">
      <dgm:prSet presAssocID="{CADBFF94-614C-9845-9D31-FFEDC4A1D7A5}" presName="backgroundArrow" presStyleLbl="node1" presStyleIdx="0" presStyleCnt="1" custFlipVert="1" custScaleX="23180" custScaleY="14762" custLinFactNeighborX="73514" custLinFactNeighborY="38738"/>
      <dgm:spPr/>
    </dgm:pt>
  </dgm:ptLst>
  <dgm:cxnLst>
    <dgm:cxn modelId="{9ABAB1D3-8C47-7144-9D0F-AC7438059F37}" type="presOf" srcId="{CADBFF94-614C-9845-9D31-FFEDC4A1D7A5}" destId="{44FDB2C5-49F0-4040-AF1E-521E04F27D1F}" srcOrd="0" destOrd="0" presId="urn:microsoft.com/office/officeart/2005/8/layout/hProcess3"/>
    <dgm:cxn modelId="{815746AA-2387-1F43-890F-8D59C0D2EFF7}" type="presParOf" srcId="{44FDB2C5-49F0-4040-AF1E-521E04F27D1F}" destId="{3B0044B2-A6D5-454C-A195-798957477593}" srcOrd="0" destOrd="0" presId="urn:microsoft.com/office/officeart/2005/8/layout/hProcess3"/>
    <dgm:cxn modelId="{D7C8020F-947F-C04F-93DB-CDE28C010D9F}" type="presParOf" srcId="{44FDB2C5-49F0-4040-AF1E-521E04F27D1F}" destId="{75542D44-7B3A-0E4F-BDB1-9B05204D3F34}" srcOrd="1" destOrd="0" presId="urn:microsoft.com/office/officeart/2005/8/layout/hProcess3"/>
    <dgm:cxn modelId="{284C922B-0E3D-0F4C-8376-319FD4491046}" type="presParOf" srcId="{75542D44-7B3A-0E4F-BDB1-9B05204D3F34}" destId="{BE276DD6-D240-CC4C-A156-0E1668BA2B4A}" srcOrd="0" destOrd="0" presId="urn:microsoft.com/office/officeart/2005/8/layout/hProcess3"/>
    <dgm:cxn modelId="{1361A998-155E-F340-9486-833CAFFD2FAC}" type="presParOf" srcId="{75542D44-7B3A-0E4F-BDB1-9B05204D3F34}" destId="{CA9281CC-1862-044E-B82A-A7141A1196AC}" srcOrd="1" destOrd="0" presId="urn:microsoft.com/office/officeart/2005/8/layout/hProcess3"/>
    <dgm:cxn modelId="{CEA43363-B5BC-774A-A011-71285ED23D03}" type="presParOf" srcId="{75542D44-7B3A-0E4F-BDB1-9B05204D3F34}" destId="{2ADDCEB4-5197-884A-9EAF-30AE651CE728}" srcOrd="2" destOrd="0" presId="urn:microsoft.com/office/officeart/2005/8/layout/hProcess3"/>
    <dgm:cxn modelId="{7026F08E-716D-A94B-837D-DBA0F748E854}" type="presParOf" srcId="{75542D44-7B3A-0E4F-BDB1-9B05204D3F34}" destId="{CADB246B-067A-B543-B3C8-A15C338B28AB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B246B-067A-B543-B3C8-A15C338B28AB}">
      <dsp:nvSpPr>
        <dsp:cNvPr id="0" name=""/>
        <dsp:cNvSpPr/>
      </dsp:nvSpPr>
      <dsp:spPr>
        <a:xfrm flipV="1">
          <a:off x="2914005" y="2550589"/>
          <a:ext cx="918826" cy="462797"/>
        </a:xfrm>
        <a:prstGeom prst="rightArrow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85B1-64BB-6046-A971-28679041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910630"/>
            <a:ext cx="8361229" cy="2098226"/>
          </a:xfrm>
        </p:spPr>
        <p:txBody>
          <a:bodyPr/>
          <a:lstStyle/>
          <a:p>
            <a:r>
              <a:rPr lang="en-US" altLang="zh-Hans" sz="4400" b="1" dirty="0"/>
              <a:t>Prediction</a:t>
            </a:r>
            <a:r>
              <a:rPr lang="zh-Hans" altLang="en-US" sz="4400" b="1" dirty="0"/>
              <a:t> </a:t>
            </a:r>
            <a:r>
              <a:rPr lang="en-US" altLang="zh-Hans" sz="4400" b="1" dirty="0"/>
              <a:t>of</a:t>
            </a:r>
            <a:r>
              <a:rPr lang="zh-Hans" altLang="en-US" sz="4400" b="1" dirty="0"/>
              <a:t> </a:t>
            </a:r>
            <a:r>
              <a:rPr lang="en-US" altLang="zh-Hans" sz="4400" b="1" dirty="0"/>
              <a:t>housing</a:t>
            </a:r>
            <a:r>
              <a:rPr lang="zh-Hans" altLang="en-US" sz="4400" b="1" dirty="0"/>
              <a:t> </a:t>
            </a:r>
            <a:r>
              <a:rPr lang="en-US" altLang="zh-Hans" sz="4400" b="1" dirty="0"/>
              <a:t>price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B49D-2D99-1443-BE01-0F5254269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>
                <a:solidFill>
                  <a:schemeClr val="tx1"/>
                </a:solidFill>
              </a:rPr>
              <a:t>Yuhao</a:t>
            </a:r>
            <a:r>
              <a:rPr lang="zh-Hans" altLang="en-US" dirty="0">
                <a:solidFill>
                  <a:schemeClr val="tx1"/>
                </a:solidFill>
              </a:rPr>
              <a:t> </a:t>
            </a:r>
            <a:r>
              <a:rPr lang="en-US" altLang="zh-Hans" dirty="0">
                <a:solidFill>
                  <a:schemeClr val="tx1"/>
                </a:solidFill>
              </a:rPr>
              <a:t>Wu</a:t>
            </a:r>
            <a:r>
              <a:rPr lang="zh-Hans" altLang="en-US" dirty="0">
                <a:solidFill>
                  <a:schemeClr val="tx1"/>
                </a:solidFill>
              </a:rPr>
              <a:t> </a:t>
            </a:r>
            <a:r>
              <a:rPr lang="en-US" altLang="zh-Hans" dirty="0">
                <a:solidFill>
                  <a:schemeClr val="tx1"/>
                </a:solidFill>
              </a:rPr>
              <a:t>yuw121@pitt.edu</a:t>
            </a:r>
          </a:p>
          <a:p>
            <a:r>
              <a:rPr lang="en-US" altLang="zh-Hans" dirty="0">
                <a:solidFill>
                  <a:schemeClr val="tx1"/>
                </a:solidFill>
              </a:rPr>
              <a:t>Yuling</a:t>
            </a:r>
            <a:r>
              <a:rPr lang="zh-Hans" altLang="en-US" dirty="0">
                <a:solidFill>
                  <a:schemeClr val="tx1"/>
                </a:solidFill>
              </a:rPr>
              <a:t> </a:t>
            </a:r>
            <a:r>
              <a:rPr lang="en-US" altLang="zh-Hans" dirty="0">
                <a:solidFill>
                  <a:schemeClr val="tx1"/>
                </a:solidFill>
              </a:rPr>
              <a:t>Chen</a:t>
            </a:r>
            <a:r>
              <a:rPr lang="zh-Hans" altLang="en-US" dirty="0">
                <a:solidFill>
                  <a:schemeClr val="tx1"/>
                </a:solidFill>
              </a:rPr>
              <a:t> </a:t>
            </a:r>
            <a:r>
              <a:rPr lang="en-US" altLang="zh-Hans" dirty="0">
                <a:solidFill>
                  <a:schemeClr val="tx1"/>
                </a:solidFill>
              </a:rPr>
              <a:t>yuc104@pitt.edu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5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08C3-0988-064B-AC68-C802E687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466344"/>
            <a:ext cx="7680960" cy="978408"/>
          </a:xfrm>
        </p:spPr>
        <p:txBody>
          <a:bodyPr>
            <a:normAutofit fontScale="90000"/>
          </a:bodyPr>
          <a:lstStyle/>
          <a:p>
            <a:r>
              <a:rPr lang="en-US" altLang="zh-Hans" b="1" dirty="0"/>
              <a:t>Comparison</a:t>
            </a:r>
            <a:r>
              <a:rPr lang="zh-Hans" altLang="en-US" b="1" dirty="0"/>
              <a:t> </a:t>
            </a:r>
            <a:r>
              <a:rPr lang="en-US" altLang="zh-Hans" b="1" dirty="0"/>
              <a:t>of</a:t>
            </a:r>
            <a:r>
              <a:rPr lang="zh-Hans" altLang="en-US" b="1" dirty="0"/>
              <a:t> </a:t>
            </a:r>
            <a:r>
              <a:rPr lang="en-US" altLang="zh-Hans" b="1" dirty="0"/>
              <a:t>performance</a:t>
            </a:r>
            <a:r>
              <a:rPr lang="zh-Hans" altLang="en-US" b="1" dirty="0"/>
              <a:t> </a:t>
            </a:r>
            <a:br>
              <a:rPr lang="en-US" altLang="zh-Hans" dirty="0"/>
            </a:br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DD4E4624-5540-5F44-AE15-1D0C473A1A13}"/>
              </a:ext>
            </a:extLst>
          </p:cNvPr>
          <p:cNvSpPr/>
          <p:nvPr/>
        </p:nvSpPr>
        <p:spPr>
          <a:xfrm rot="13181190">
            <a:off x="3278328" y="1958439"/>
            <a:ext cx="1681698" cy="1632254"/>
          </a:xfrm>
          <a:prstGeom prst="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B56DF-2B1A-F34F-B6E2-2C6AE66FFF50}"/>
              </a:ext>
            </a:extLst>
          </p:cNvPr>
          <p:cNvSpPr txBox="1"/>
          <p:nvPr/>
        </p:nvSpPr>
        <p:spPr>
          <a:xfrm>
            <a:off x="731519" y="2000807"/>
            <a:ext cx="2889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4400" dirty="0">
                <a:solidFill>
                  <a:srgbClr val="FF0000"/>
                </a:solidFill>
              </a:rPr>
              <a:t>Random</a:t>
            </a:r>
            <a:r>
              <a:rPr lang="zh-Hans" altLang="en-US" sz="4400" dirty="0">
                <a:solidFill>
                  <a:srgbClr val="FF0000"/>
                </a:solidFill>
              </a:rPr>
              <a:t> </a:t>
            </a:r>
            <a:r>
              <a:rPr lang="en-US" altLang="zh-Hans" sz="4400" dirty="0">
                <a:solidFill>
                  <a:srgbClr val="FF0000"/>
                </a:solidFill>
              </a:rPr>
              <a:t>Forest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9CED8-9DB4-5D43-9DC1-D8573BB77A29}"/>
              </a:ext>
            </a:extLst>
          </p:cNvPr>
          <p:cNvSpPr txBox="1"/>
          <p:nvPr/>
        </p:nvSpPr>
        <p:spPr>
          <a:xfrm>
            <a:off x="4956049" y="2269697"/>
            <a:ext cx="288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4400" dirty="0">
                <a:solidFill>
                  <a:srgbClr val="C00000"/>
                </a:solidFill>
              </a:rPr>
              <a:t>Lasso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1D9A6BA-E445-0148-B06D-DC91CB9307FE}"/>
              </a:ext>
            </a:extLst>
          </p:cNvPr>
          <p:cNvSpPr/>
          <p:nvPr/>
        </p:nvSpPr>
        <p:spPr>
          <a:xfrm rot="13181190">
            <a:off x="7171487" y="1838291"/>
            <a:ext cx="1681698" cy="1632254"/>
          </a:xfrm>
          <a:prstGeom prst="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1CBB0-B057-A342-B9AF-7FD0A54BFE4C}"/>
              </a:ext>
            </a:extLst>
          </p:cNvPr>
          <p:cNvSpPr txBox="1"/>
          <p:nvPr/>
        </p:nvSpPr>
        <p:spPr>
          <a:xfrm>
            <a:off x="9180579" y="2268867"/>
            <a:ext cx="2889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4400" dirty="0">
                <a:solidFill>
                  <a:schemeClr val="accent6"/>
                </a:solidFill>
              </a:rPr>
              <a:t>Ridge</a:t>
            </a:r>
            <a:endParaRPr lang="en-US" sz="4400" dirty="0">
              <a:solidFill>
                <a:schemeClr val="accent6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86A88-EEAC-5E45-9938-8B9355B1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1" y="4753665"/>
            <a:ext cx="9613900" cy="120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CDD94-CC7D-2A4E-A9D9-687B7F0A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27" y="4093687"/>
            <a:ext cx="9749287" cy="448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C26B32-574E-B243-8FEE-CD82A250ABE9}"/>
              </a:ext>
            </a:extLst>
          </p:cNvPr>
          <p:cNvSpPr txBox="1"/>
          <p:nvPr/>
        </p:nvSpPr>
        <p:spPr>
          <a:xfrm>
            <a:off x="1773934" y="6172056"/>
            <a:ext cx="958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Random</a:t>
            </a:r>
            <a:r>
              <a:rPr lang="zh-Hans" altLang="en-US" sz="2400" dirty="0"/>
              <a:t> </a:t>
            </a:r>
            <a:r>
              <a:rPr lang="en-US" altLang="zh-Hans" sz="2400" dirty="0"/>
              <a:t>forest</a:t>
            </a:r>
            <a:r>
              <a:rPr lang="zh-Hans" altLang="en-US" sz="2400" dirty="0"/>
              <a:t> </a:t>
            </a:r>
            <a:r>
              <a:rPr lang="en-US" altLang="zh-Hans" sz="2400" dirty="0"/>
              <a:t>maybe</a:t>
            </a:r>
            <a:r>
              <a:rPr lang="zh-Hans" altLang="en-US" sz="2400" dirty="0"/>
              <a:t> </a:t>
            </a:r>
            <a:r>
              <a:rPr lang="en-US" altLang="zh-Hans" sz="2400" dirty="0"/>
              <a:t>overfitting,</a:t>
            </a:r>
            <a:r>
              <a:rPr lang="zh-Hans" altLang="en-US" sz="2400" dirty="0"/>
              <a:t> </a:t>
            </a:r>
            <a:r>
              <a:rPr lang="en-US" altLang="zh-Hans" sz="2400" dirty="0"/>
              <a:t>so</a:t>
            </a:r>
            <a:r>
              <a:rPr lang="zh-Hans" altLang="en-US" sz="2400" dirty="0"/>
              <a:t> </a:t>
            </a:r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n-US" altLang="zh-Hans" sz="2400" dirty="0"/>
              <a:t>lasso</a:t>
            </a:r>
            <a:r>
              <a:rPr lang="zh-Hans" altLang="en-US" sz="2400" dirty="0"/>
              <a:t> </a:t>
            </a:r>
            <a:r>
              <a:rPr lang="en-US" altLang="zh-Hans" sz="2400" dirty="0"/>
              <a:t>is</a:t>
            </a:r>
            <a:r>
              <a:rPr lang="zh-Hans" altLang="en-US" sz="2400" dirty="0"/>
              <a:t> </a:t>
            </a:r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n-US" altLang="zh-Hans" sz="2400" dirty="0"/>
              <a:t>best</a:t>
            </a:r>
            <a:r>
              <a:rPr lang="zh-Hans" altLang="en-US" sz="2400" dirty="0"/>
              <a:t> </a:t>
            </a:r>
            <a:r>
              <a:rPr lang="en-US" altLang="zh-Hans" sz="2400" dirty="0"/>
              <a:t>in</a:t>
            </a:r>
            <a:r>
              <a:rPr lang="zh-Hans" altLang="en-US" sz="2400" dirty="0"/>
              <a:t> </a:t>
            </a:r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n-US" altLang="zh-Hans" sz="2400" dirty="0" err="1"/>
              <a:t>Kaggle</a:t>
            </a:r>
            <a:r>
              <a:rPr lang="en-US" altLang="zh-Han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716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8A81-63C6-1246-8440-81CB56B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sz="6000" b="1" dirty="0"/>
              <a:t>Four</a:t>
            </a:r>
            <a:r>
              <a:rPr lang="zh-Hans" altLang="en-US" sz="6000" b="1" dirty="0"/>
              <a:t> </a:t>
            </a:r>
            <a:r>
              <a:rPr lang="en-US" altLang="zh-Hans" sz="6000" b="1" dirty="0"/>
              <a:t>Steps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3BF5-55B1-FA42-8F16-60DBD63A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3600" dirty="0"/>
              <a:t>Analyze</a:t>
            </a:r>
            <a:r>
              <a:rPr lang="zh-Hans" altLang="en-US" sz="3600" dirty="0"/>
              <a:t> </a:t>
            </a:r>
            <a:r>
              <a:rPr lang="en-US" altLang="zh-Hans" sz="3600" dirty="0"/>
              <a:t>problem</a:t>
            </a:r>
            <a:r>
              <a:rPr lang="zh-Hans" altLang="en-US" sz="3600" dirty="0"/>
              <a:t> </a:t>
            </a:r>
            <a:endParaRPr lang="en-US" altLang="zh-Hans" sz="3600" dirty="0"/>
          </a:p>
          <a:p>
            <a:r>
              <a:rPr lang="en-US" altLang="zh-Hans" sz="3600" dirty="0"/>
              <a:t>Data</a:t>
            </a:r>
            <a:r>
              <a:rPr lang="zh-Hans" altLang="en-US" sz="3600" dirty="0"/>
              <a:t> </a:t>
            </a:r>
            <a:r>
              <a:rPr lang="en-US" altLang="zh-Hans" sz="3600" dirty="0"/>
              <a:t>preprocessing</a:t>
            </a:r>
          </a:p>
          <a:p>
            <a:r>
              <a:rPr lang="en-US" altLang="zh-Hans" sz="3600" dirty="0"/>
              <a:t>Training</a:t>
            </a:r>
            <a:r>
              <a:rPr lang="zh-Hans" altLang="en-US" sz="3600" dirty="0"/>
              <a:t> </a:t>
            </a:r>
            <a:r>
              <a:rPr lang="en-US" altLang="zh-Hans" sz="3600" dirty="0"/>
              <a:t>models</a:t>
            </a:r>
          </a:p>
          <a:p>
            <a:r>
              <a:rPr lang="en-US" altLang="zh-Hans" sz="3600" dirty="0"/>
              <a:t>Comparison</a:t>
            </a:r>
            <a:r>
              <a:rPr lang="zh-Hans" altLang="en-US" sz="3600" dirty="0"/>
              <a:t> </a:t>
            </a:r>
            <a:r>
              <a:rPr lang="en-US" altLang="zh-Hans" sz="3600" dirty="0"/>
              <a:t>of</a:t>
            </a:r>
            <a:r>
              <a:rPr lang="zh-Hans" altLang="en-US" sz="3600" dirty="0"/>
              <a:t> </a:t>
            </a:r>
            <a:r>
              <a:rPr lang="en-US" altLang="zh-Hans" sz="3600" dirty="0"/>
              <a:t>performance</a:t>
            </a:r>
            <a:r>
              <a:rPr lang="zh-Hans" altLang="en-US" sz="3600" dirty="0"/>
              <a:t> </a:t>
            </a:r>
            <a:endParaRPr lang="en-US" altLang="zh-Hans" sz="3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4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D756-63E4-854B-B3FE-8918D935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667512"/>
            <a:ext cx="6876288" cy="868680"/>
          </a:xfrm>
        </p:spPr>
        <p:txBody>
          <a:bodyPr>
            <a:noAutofit/>
          </a:bodyPr>
          <a:lstStyle/>
          <a:p>
            <a:r>
              <a:rPr lang="en-US" altLang="zh-Hans" b="1" dirty="0"/>
              <a:t>Analyze</a:t>
            </a:r>
            <a:r>
              <a:rPr lang="zh-Hans" altLang="en-US" b="1" dirty="0"/>
              <a:t> </a:t>
            </a:r>
            <a:r>
              <a:rPr lang="en-US" altLang="zh-Hans" b="1" dirty="0"/>
              <a:t>problem</a:t>
            </a:r>
            <a:r>
              <a:rPr lang="zh-Hans" altLang="en-US" b="1" dirty="0"/>
              <a:t> </a:t>
            </a:r>
            <a:br>
              <a:rPr lang="en-US" altLang="zh-Han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86E9-043B-594A-A6C5-A8F0A95E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8" y="2450592"/>
            <a:ext cx="10588752" cy="250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sz="3600" dirty="0"/>
              <a:t>There</a:t>
            </a:r>
            <a:r>
              <a:rPr lang="zh-Hans" altLang="en-US" sz="3600" dirty="0"/>
              <a:t> </a:t>
            </a:r>
            <a:r>
              <a:rPr lang="en-US" altLang="zh-Hans" sz="3600" dirty="0"/>
              <a:t>are</a:t>
            </a:r>
            <a:r>
              <a:rPr lang="zh-Hans" altLang="en-US" sz="3600" dirty="0"/>
              <a:t> </a:t>
            </a:r>
            <a:r>
              <a:rPr lang="en-US" altLang="zh-Hans" sz="3600" dirty="0"/>
              <a:t>79</a:t>
            </a:r>
            <a:r>
              <a:rPr lang="zh-Hans" altLang="en-US" sz="3600" dirty="0"/>
              <a:t> </a:t>
            </a:r>
            <a:r>
              <a:rPr lang="en-US" altLang="zh-Hans" sz="3600" dirty="0"/>
              <a:t>explanatory</a:t>
            </a:r>
            <a:r>
              <a:rPr lang="zh-Hans" altLang="en-US" sz="3600" dirty="0"/>
              <a:t> </a:t>
            </a:r>
            <a:r>
              <a:rPr lang="en-US" altLang="zh-Hans" sz="3600" dirty="0"/>
              <a:t>variables</a:t>
            </a:r>
            <a:r>
              <a:rPr lang="zh-Hans" altLang="en-US" sz="3600" dirty="0"/>
              <a:t> </a:t>
            </a:r>
            <a:r>
              <a:rPr lang="en-US" altLang="zh-Hans" sz="3600" dirty="0"/>
              <a:t>from</a:t>
            </a:r>
            <a:r>
              <a:rPr lang="zh-Hans" altLang="en-US" sz="3600" dirty="0"/>
              <a:t> </a:t>
            </a:r>
            <a:r>
              <a:rPr lang="en-US" altLang="zh-Hans" sz="3600" dirty="0"/>
              <a:t>different</a:t>
            </a:r>
            <a:r>
              <a:rPr lang="zh-Hans" altLang="en-US" sz="3600" dirty="0"/>
              <a:t> </a:t>
            </a:r>
            <a:r>
              <a:rPr lang="en-US" altLang="zh-Hans" sz="3600" dirty="0"/>
              <a:t>aspects</a:t>
            </a:r>
            <a:r>
              <a:rPr lang="zh-Hans" altLang="en-US" sz="3600" dirty="0"/>
              <a:t> </a:t>
            </a:r>
            <a:r>
              <a:rPr lang="en-US" altLang="zh-Hans" sz="3600" dirty="0"/>
              <a:t>that</a:t>
            </a:r>
            <a:r>
              <a:rPr lang="zh-Hans" altLang="en-US" sz="3600" dirty="0"/>
              <a:t> </a:t>
            </a:r>
            <a:r>
              <a:rPr lang="en-US" altLang="zh-Hans" sz="3600" dirty="0"/>
              <a:t>decide</a:t>
            </a:r>
            <a:r>
              <a:rPr lang="zh-Hans" altLang="en-US" sz="3600" dirty="0"/>
              <a:t> </a:t>
            </a:r>
            <a:r>
              <a:rPr lang="en-US" altLang="zh-Hans" sz="3600" dirty="0"/>
              <a:t>how</a:t>
            </a:r>
            <a:r>
              <a:rPr lang="zh-Hans" altLang="en-US" sz="3600" dirty="0"/>
              <a:t> </a:t>
            </a:r>
            <a:r>
              <a:rPr lang="en-US" altLang="zh-Hans" sz="3600" dirty="0"/>
              <a:t>much</a:t>
            </a:r>
            <a:r>
              <a:rPr lang="zh-Hans" altLang="en-US" sz="3600" dirty="0"/>
              <a:t> </a:t>
            </a:r>
            <a:r>
              <a:rPr lang="en-US" altLang="zh-Hans" sz="3600" dirty="0"/>
              <a:t>about</a:t>
            </a:r>
            <a:r>
              <a:rPr lang="zh-Hans" altLang="en-US" sz="3600" dirty="0"/>
              <a:t> </a:t>
            </a:r>
            <a:r>
              <a:rPr lang="en-US" altLang="zh-Hans" sz="3600" dirty="0"/>
              <a:t>the</a:t>
            </a:r>
            <a:r>
              <a:rPr lang="zh-Hans" altLang="en-US" sz="3600" dirty="0"/>
              <a:t> </a:t>
            </a:r>
            <a:r>
              <a:rPr lang="en-US" altLang="zh-Hans" sz="3600" dirty="0"/>
              <a:t>house</a:t>
            </a:r>
            <a:r>
              <a:rPr lang="zh-Hans" altLang="en-US" sz="3600" dirty="0"/>
              <a:t> </a:t>
            </a:r>
            <a:r>
              <a:rPr lang="en-US" altLang="zh-Hans" sz="3600" dirty="0"/>
              <a:t>price,</a:t>
            </a:r>
            <a:r>
              <a:rPr lang="zh-Hans" altLang="en-US" sz="3600" dirty="0"/>
              <a:t> </a:t>
            </a:r>
            <a:r>
              <a:rPr lang="en-US" altLang="zh-Hans" sz="3600" dirty="0"/>
              <a:t>we</a:t>
            </a:r>
            <a:r>
              <a:rPr lang="zh-Hans" altLang="en-US" sz="3600" dirty="0"/>
              <a:t> </a:t>
            </a:r>
            <a:r>
              <a:rPr lang="en-US" altLang="zh-Hans" sz="3600" dirty="0"/>
              <a:t>need</a:t>
            </a:r>
            <a:r>
              <a:rPr lang="zh-Hans" altLang="en-US" sz="3600" dirty="0"/>
              <a:t> </a:t>
            </a:r>
            <a:r>
              <a:rPr lang="en-US" altLang="zh-Hans" sz="3600" dirty="0"/>
              <a:t>to</a:t>
            </a:r>
            <a:r>
              <a:rPr lang="zh-Hans" altLang="en-US" sz="3600" dirty="0"/>
              <a:t> </a:t>
            </a:r>
            <a:r>
              <a:rPr lang="en-US" altLang="zh-Hans" sz="3600" dirty="0"/>
              <a:t>find</a:t>
            </a:r>
            <a:r>
              <a:rPr lang="zh-Hans" altLang="en-US" sz="3600" dirty="0"/>
              <a:t> </a:t>
            </a:r>
            <a:r>
              <a:rPr lang="en-US" altLang="zh-Hans" sz="3600" dirty="0"/>
              <a:t>the</a:t>
            </a:r>
            <a:r>
              <a:rPr lang="zh-Hans" altLang="en-US" sz="3600" dirty="0"/>
              <a:t> </a:t>
            </a:r>
            <a:r>
              <a:rPr lang="en-US" altLang="zh-Hans" sz="3600" dirty="0"/>
              <a:t>most</a:t>
            </a:r>
            <a:r>
              <a:rPr lang="zh-Hans" altLang="en-US" sz="3600" dirty="0"/>
              <a:t> </a:t>
            </a:r>
            <a:r>
              <a:rPr lang="en-US" altLang="zh-Hans" sz="3600" dirty="0"/>
              <a:t>related</a:t>
            </a:r>
            <a:r>
              <a:rPr lang="zh-Hans" altLang="en-US" sz="3600" dirty="0"/>
              <a:t> </a:t>
            </a:r>
            <a:r>
              <a:rPr lang="en-US" altLang="zh-Hans" sz="3600" dirty="0"/>
              <a:t>features</a:t>
            </a:r>
            <a:r>
              <a:rPr lang="zh-Hans" altLang="en-US" sz="3600" dirty="0"/>
              <a:t> </a:t>
            </a:r>
            <a:r>
              <a:rPr lang="en-US" altLang="zh-Hans" sz="3600" dirty="0"/>
              <a:t>then</a:t>
            </a:r>
            <a:r>
              <a:rPr lang="zh-Hans" altLang="en-US" sz="3600" dirty="0"/>
              <a:t> </a:t>
            </a:r>
            <a:r>
              <a:rPr lang="en-US" altLang="zh-Hans" sz="3600" dirty="0"/>
              <a:t>using</a:t>
            </a:r>
            <a:r>
              <a:rPr lang="zh-Hans" altLang="en-US" sz="3600" dirty="0"/>
              <a:t> </a:t>
            </a:r>
            <a:r>
              <a:rPr lang="en-US" altLang="zh-Hans" sz="3600" dirty="0"/>
              <a:t>them</a:t>
            </a:r>
            <a:r>
              <a:rPr lang="zh-Hans" altLang="en-US" sz="3600" dirty="0"/>
              <a:t> </a:t>
            </a:r>
            <a:r>
              <a:rPr lang="en-US" altLang="zh-Hans" sz="3600" dirty="0"/>
              <a:t>to</a:t>
            </a:r>
            <a:r>
              <a:rPr lang="zh-Hans" altLang="en-US" sz="3600" dirty="0"/>
              <a:t> </a:t>
            </a:r>
            <a:r>
              <a:rPr lang="en-US" altLang="zh-Hans" sz="3600" dirty="0"/>
              <a:t>predict</a:t>
            </a:r>
            <a:r>
              <a:rPr lang="zh-Hans" altLang="en-US" sz="3600" dirty="0"/>
              <a:t> </a:t>
            </a:r>
            <a:r>
              <a:rPr lang="en-US" altLang="zh-Hans" sz="3600" dirty="0"/>
              <a:t>the</a:t>
            </a:r>
            <a:r>
              <a:rPr lang="zh-Hans" altLang="en-US" sz="3600" dirty="0"/>
              <a:t> </a:t>
            </a:r>
            <a:r>
              <a:rPr lang="en-US" altLang="zh-Hans" sz="3600" dirty="0"/>
              <a:t>sales</a:t>
            </a:r>
            <a:r>
              <a:rPr lang="zh-Hans" altLang="en-US" sz="3600" dirty="0"/>
              <a:t> </a:t>
            </a:r>
            <a:r>
              <a:rPr lang="en-US" altLang="zh-Hans" sz="3600" dirty="0"/>
              <a:t>prices</a:t>
            </a:r>
            <a:r>
              <a:rPr lang="zh-Hans" altLang="en-US" sz="3600" dirty="0"/>
              <a:t> </a:t>
            </a:r>
            <a:r>
              <a:rPr lang="en-US" altLang="zh-Hans" sz="3600" dirty="0"/>
              <a:t>for</a:t>
            </a:r>
            <a:r>
              <a:rPr lang="zh-Hans" altLang="en-US" sz="3600" dirty="0"/>
              <a:t> </a:t>
            </a:r>
            <a:r>
              <a:rPr lang="en-US" altLang="zh-Hans" sz="3600" dirty="0"/>
              <a:t>each</a:t>
            </a:r>
            <a:r>
              <a:rPr lang="zh-Hans" altLang="en-US" sz="3600" dirty="0"/>
              <a:t> </a:t>
            </a:r>
            <a:r>
              <a:rPr lang="en-US" altLang="zh-Hans" sz="3600" dirty="0"/>
              <a:t>house</a:t>
            </a:r>
            <a:r>
              <a:rPr lang="zh-Hans" altLang="en-US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42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61AB-D7BD-424F-9686-0F934A10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01752"/>
            <a:ext cx="6784848" cy="868680"/>
          </a:xfrm>
        </p:spPr>
        <p:txBody>
          <a:bodyPr>
            <a:normAutofit/>
          </a:bodyPr>
          <a:lstStyle/>
          <a:p>
            <a:r>
              <a:rPr lang="en-US" altLang="zh-Hans" b="1" dirty="0"/>
              <a:t>Data</a:t>
            </a:r>
            <a:r>
              <a:rPr lang="zh-Hans" altLang="en-US" b="1" dirty="0"/>
              <a:t> </a:t>
            </a:r>
            <a:r>
              <a:rPr lang="en-US" altLang="zh-Hans" b="1" dirty="0"/>
              <a:t>preprocessing</a:t>
            </a:r>
            <a:r>
              <a:rPr lang="zh-Hans" altLang="en-US" b="1" dirty="0"/>
              <a:t> </a:t>
            </a:r>
            <a:r>
              <a:rPr lang="en-US" altLang="zh-Hans" b="1" dirty="0"/>
              <a:t>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6041-CA0A-424E-A54C-7ACEB67B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70432"/>
            <a:ext cx="4785868" cy="13822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ans" sz="3200" dirty="0"/>
              <a:t>Choose</a:t>
            </a:r>
            <a:r>
              <a:rPr lang="zh-Hans" altLang="en-US" sz="3200" dirty="0"/>
              <a:t> </a:t>
            </a:r>
            <a:r>
              <a:rPr lang="en-US" altLang="zh-Hans" sz="3200" dirty="0"/>
              <a:t>one</a:t>
            </a:r>
            <a:r>
              <a:rPr lang="zh-Hans" altLang="en-US" sz="3200" dirty="0"/>
              <a:t> </a:t>
            </a:r>
            <a:r>
              <a:rPr lang="en-US" altLang="zh-Hans" sz="3200" dirty="0"/>
              <a:t>feature</a:t>
            </a:r>
            <a:r>
              <a:rPr lang="zh-Hans" altLang="en-US" sz="3200" dirty="0"/>
              <a:t> </a:t>
            </a:r>
            <a:r>
              <a:rPr lang="en-US" altLang="zh-Hans" sz="3200" dirty="0"/>
              <a:t>randomly</a:t>
            </a:r>
            <a:r>
              <a:rPr lang="zh-Hans" altLang="en-US" sz="3200" dirty="0"/>
              <a:t> </a:t>
            </a:r>
            <a:r>
              <a:rPr lang="en-US" altLang="zh-Hans" sz="3200" dirty="0"/>
              <a:t>from</a:t>
            </a:r>
            <a:r>
              <a:rPr lang="zh-Hans" altLang="en-US" sz="3200" dirty="0"/>
              <a:t> </a:t>
            </a:r>
            <a:r>
              <a:rPr lang="en-US" altLang="zh-Hans" sz="3200" dirty="0"/>
              <a:t>dataset</a:t>
            </a:r>
            <a:r>
              <a:rPr lang="zh-Hans" altLang="en-US" sz="3200" dirty="0"/>
              <a:t> </a:t>
            </a:r>
            <a:r>
              <a:rPr lang="en-US" altLang="zh-Hans" sz="3200" dirty="0"/>
              <a:t>for</a:t>
            </a:r>
            <a:r>
              <a:rPr lang="zh-Hans" altLang="en-US" sz="3200" dirty="0"/>
              <a:t> </a:t>
            </a:r>
            <a:r>
              <a:rPr lang="en-US" altLang="zh-Hans" sz="3200" dirty="0"/>
              <a:t>testing.</a:t>
            </a:r>
            <a:r>
              <a:rPr lang="zh-Hans" altLang="en-US" sz="3200" dirty="0"/>
              <a:t>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91D80-7ED8-C64B-B783-8BCD728C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680716"/>
            <a:ext cx="5077968" cy="3823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0C40B0-F774-4642-B1D9-4632AA0C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453562"/>
            <a:ext cx="5349609" cy="4454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D284B4-7EDE-304C-A4A2-22BBD62D0748}"/>
              </a:ext>
            </a:extLst>
          </p:cNvPr>
          <p:cNvSpPr txBox="1"/>
          <p:nvPr/>
        </p:nvSpPr>
        <p:spPr>
          <a:xfrm>
            <a:off x="6698164" y="5285232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>
                <a:solidFill>
                  <a:srgbClr val="C00000"/>
                </a:solidFill>
              </a:rPr>
              <a:t>Almost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Linear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regression!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8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FD3-7C22-EE47-B78E-C9250B1E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03200"/>
            <a:ext cx="5880100" cy="787400"/>
          </a:xfrm>
        </p:spPr>
        <p:txBody>
          <a:bodyPr/>
          <a:lstStyle/>
          <a:p>
            <a:r>
              <a:rPr lang="en-US" altLang="zh-Hans" b="1" dirty="0"/>
              <a:t>Data</a:t>
            </a:r>
            <a:r>
              <a:rPr lang="zh-Hans" altLang="en-US" b="1" dirty="0"/>
              <a:t> </a:t>
            </a:r>
            <a:r>
              <a:rPr lang="en-US" altLang="zh-Hans" b="1" dirty="0"/>
              <a:t>preprocessing</a:t>
            </a:r>
            <a:r>
              <a:rPr lang="zh-Hans" altLang="en-US" b="1" dirty="0"/>
              <a:t> </a:t>
            </a:r>
            <a:r>
              <a:rPr lang="en-US" altLang="zh-Hans" b="1" dirty="0"/>
              <a:t>(1)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5F808-2DA6-7845-84BC-2088CE132130}"/>
              </a:ext>
            </a:extLst>
          </p:cNvPr>
          <p:cNvSpPr txBox="1">
            <a:spLocks/>
          </p:cNvSpPr>
          <p:nvPr/>
        </p:nvSpPr>
        <p:spPr>
          <a:xfrm>
            <a:off x="841290" y="990600"/>
            <a:ext cx="5742432" cy="58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" sz="3200" dirty="0"/>
              <a:t>2.</a:t>
            </a:r>
            <a:r>
              <a:rPr lang="zh-Hans" altLang="en-US" sz="3200" dirty="0"/>
              <a:t> </a:t>
            </a:r>
            <a:r>
              <a:rPr lang="en-US" altLang="zh-Hans" sz="3200" dirty="0"/>
              <a:t>Plot</a:t>
            </a:r>
            <a:r>
              <a:rPr lang="zh-Hans" altLang="en-US" sz="3200" dirty="0"/>
              <a:t> </a:t>
            </a:r>
            <a:r>
              <a:rPr lang="en-US" altLang="zh-Hans" sz="3200" dirty="0"/>
              <a:t>the</a:t>
            </a:r>
            <a:r>
              <a:rPr lang="zh-Hans" altLang="en-US" sz="3200" dirty="0"/>
              <a:t> </a:t>
            </a:r>
            <a:r>
              <a:rPr lang="en-US" altLang="zh-Hans" sz="3200" dirty="0"/>
              <a:t>distribution</a:t>
            </a:r>
            <a:r>
              <a:rPr lang="zh-Hans" altLang="en-US" sz="3200" dirty="0"/>
              <a:t> </a:t>
            </a:r>
            <a:r>
              <a:rPr lang="en-US" altLang="zh-Hans" sz="3200" dirty="0"/>
              <a:t>diagram</a:t>
            </a:r>
          </a:p>
          <a:p>
            <a:pPr marL="0" indent="0">
              <a:buNone/>
            </a:pPr>
            <a:r>
              <a:rPr lang="zh-Hans" altLang="en-US" sz="3200" dirty="0"/>
              <a:t>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E2F96-D705-4045-A1B6-C5B2A69B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90" y="1619442"/>
            <a:ext cx="5017635" cy="3111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A77EC-9944-2E44-A869-3FFF808A1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39" y="3251392"/>
            <a:ext cx="4977938" cy="3276472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0E5A267-88E4-0048-9EA6-9CEAF64E8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295913"/>
              </p:ext>
            </p:extLst>
          </p:nvPr>
        </p:nvGraphicFramePr>
        <p:xfrm>
          <a:off x="3075961" y="1475040"/>
          <a:ext cx="3963878" cy="3135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F56979-1106-A04C-A3FD-427EAC663490}"/>
              </a:ext>
            </a:extLst>
          </p:cNvPr>
          <p:cNvSpPr txBox="1"/>
          <p:nvPr/>
        </p:nvSpPr>
        <p:spPr>
          <a:xfrm>
            <a:off x="6472510" y="2059496"/>
            <a:ext cx="560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Applying</a:t>
            </a:r>
            <a:r>
              <a:rPr lang="zh-Hans" altLang="en-US" sz="2400" dirty="0"/>
              <a:t> </a:t>
            </a:r>
            <a:r>
              <a:rPr lang="en-US" altLang="zh-Hans" sz="2400" dirty="0"/>
              <a:t>log(1+x)</a:t>
            </a:r>
            <a:r>
              <a:rPr lang="zh-Hans" altLang="en-US" sz="2400" dirty="0"/>
              <a:t> </a:t>
            </a:r>
            <a:r>
              <a:rPr lang="en-US" altLang="zh-Hans" sz="2400" dirty="0"/>
              <a:t>function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 err="1"/>
              <a:t>saleprice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numeric</a:t>
            </a:r>
            <a:r>
              <a:rPr lang="zh-Hans" altLang="en-US" sz="2400" dirty="0"/>
              <a:t> </a:t>
            </a:r>
            <a:r>
              <a:rPr lang="en-US" altLang="zh-Hans" sz="2400" dirty="0"/>
              <a:t>variables</a:t>
            </a:r>
            <a:r>
              <a:rPr lang="zh-Hans" altLang="en-US" sz="2400" dirty="0"/>
              <a:t> </a:t>
            </a:r>
            <a:r>
              <a:rPr lang="en-US" altLang="zh-Hans" sz="2400" dirty="0"/>
              <a:t>for</a:t>
            </a:r>
            <a:r>
              <a:rPr lang="zh-Hans" altLang="en-US" sz="2400" dirty="0"/>
              <a:t> </a:t>
            </a:r>
            <a:r>
              <a:rPr lang="en-US" altLang="zh-Hans" sz="2400" dirty="0"/>
              <a:t>changing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n-US" altLang="zh-Hans" sz="2400" dirty="0"/>
              <a:t>Normal</a:t>
            </a:r>
            <a:r>
              <a:rPr lang="zh-Hans" altLang="en-US" sz="2400" dirty="0"/>
              <a:t> </a:t>
            </a:r>
            <a:r>
              <a:rPr lang="en-US" altLang="zh-Hans" sz="2400" dirty="0"/>
              <a:t>distribution</a:t>
            </a:r>
            <a:r>
              <a:rPr lang="zh-Hans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56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568C-2124-A547-8CDD-BE0C7B54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10896"/>
            <a:ext cx="5852160" cy="868680"/>
          </a:xfrm>
        </p:spPr>
        <p:txBody>
          <a:bodyPr/>
          <a:lstStyle/>
          <a:p>
            <a:r>
              <a:rPr lang="en-US" altLang="zh-Hans" b="1" dirty="0"/>
              <a:t>Data</a:t>
            </a:r>
            <a:r>
              <a:rPr lang="zh-Hans" altLang="en-US" b="1" dirty="0"/>
              <a:t> </a:t>
            </a:r>
            <a:r>
              <a:rPr lang="en-US" altLang="zh-Hans" b="1" dirty="0"/>
              <a:t>preprocessing</a:t>
            </a:r>
            <a:r>
              <a:rPr lang="zh-Hans" altLang="en-US" b="1" dirty="0"/>
              <a:t> </a:t>
            </a:r>
            <a:r>
              <a:rPr lang="en-US" altLang="zh-Hans" b="1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D23-2560-6946-9794-845A4DB0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1293876"/>
            <a:ext cx="6492240" cy="118872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ans" sz="3200" dirty="0"/>
              <a:t>Feature</a:t>
            </a:r>
            <a:r>
              <a:rPr lang="zh-Hans" altLang="en-US" sz="3200" dirty="0"/>
              <a:t> </a:t>
            </a:r>
            <a:r>
              <a:rPr lang="en-US" altLang="zh-Hans" sz="3200" dirty="0"/>
              <a:t>selection:</a:t>
            </a:r>
            <a:r>
              <a:rPr lang="zh-Hans" altLang="en-US" sz="3200" dirty="0"/>
              <a:t> </a:t>
            </a:r>
            <a:r>
              <a:rPr lang="en-US" altLang="zh-Hans" sz="3200" dirty="0"/>
              <a:t>checking</a:t>
            </a:r>
            <a:r>
              <a:rPr lang="zh-Hans" altLang="en-US" sz="3200" dirty="0"/>
              <a:t> </a:t>
            </a:r>
            <a:r>
              <a:rPr lang="en-US" altLang="zh-Hans" sz="3200" dirty="0"/>
              <a:t>the</a:t>
            </a:r>
            <a:r>
              <a:rPr lang="zh-Hans" altLang="en-US" sz="3200" dirty="0"/>
              <a:t> </a:t>
            </a:r>
            <a:r>
              <a:rPr lang="en-US" altLang="zh-Hans" sz="3200" dirty="0"/>
              <a:t>missing</a:t>
            </a:r>
            <a:r>
              <a:rPr lang="zh-Hans" altLang="en-US" sz="3200" dirty="0"/>
              <a:t> </a:t>
            </a:r>
            <a:r>
              <a:rPr lang="en-US" altLang="zh-Hans" sz="3200" dirty="0"/>
              <a:t>value,</a:t>
            </a:r>
            <a:r>
              <a:rPr lang="zh-Hans" altLang="en-US" sz="3200" dirty="0"/>
              <a:t> </a:t>
            </a:r>
            <a:r>
              <a:rPr lang="en-US" altLang="zh-Hans" sz="3200" dirty="0"/>
              <a:t>drop</a:t>
            </a:r>
            <a:r>
              <a:rPr lang="zh-Hans" altLang="en-US" sz="3200" dirty="0"/>
              <a:t> </a:t>
            </a:r>
            <a:r>
              <a:rPr lang="en-US" altLang="zh-Hans" sz="3200" dirty="0"/>
              <a:t>some</a:t>
            </a:r>
            <a:r>
              <a:rPr lang="zh-Hans" altLang="en-US" sz="3200" dirty="0"/>
              <a:t> </a:t>
            </a:r>
            <a:r>
              <a:rPr lang="en-US" altLang="zh-Hans" sz="3200" dirty="0"/>
              <a:t>features</a:t>
            </a:r>
            <a:r>
              <a:rPr lang="zh-Hans" altLang="en-US" sz="3200" dirty="0"/>
              <a:t> </a:t>
            </a:r>
            <a:r>
              <a:rPr lang="en-US" altLang="zh-Hans" sz="3200" dirty="0"/>
              <a:t>that</a:t>
            </a:r>
            <a:r>
              <a:rPr lang="zh-Hans" altLang="en-US" sz="3200" dirty="0"/>
              <a:t> </a:t>
            </a:r>
            <a:r>
              <a:rPr lang="en-US" altLang="zh-Hans" sz="3200" dirty="0"/>
              <a:t>has</a:t>
            </a:r>
            <a:r>
              <a:rPr lang="zh-Hans" altLang="en-US" sz="3200" dirty="0"/>
              <a:t> </a:t>
            </a:r>
            <a:r>
              <a:rPr lang="en-US" altLang="zh-Hans" sz="3200" dirty="0"/>
              <a:t>more</a:t>
            </a:r>
            <a:r>
              <a:rPr lang="zh-Hans" altLang="en-US" sz="3200" dirty="0"/>
              <a:t> </a:t>
            </a:r>
            <a:r>
              <a:rPr lang="en-US" altLang="zh-Hans" sz="3200" dirty="0"/>
              <a:t>than</a:t>
            </a:r>
            <a:r>
              <a:rPr lang="zh-Hans" altLang="en-US" sz="3200" dirty="0"/>
              <a:t> </a:t>
            </a:r>
            <a:r>
              <a:rPr lang="en-US" altLang="zh-Hans" sz="3200" dirty="0"/>
              <a:t>10%</a:t>
            </a:r>
            <a:r>
              <a:rPr lang="zh-Hans" altLang="en-US" sz="3200" dirty="0"/>
              <a:t> </a:t>
            </a:r>
            <a:r>
              <a:rPr lang="en-US" altLang="zh-Hans" sz="3200" dirty="0"/>
              <a:t>data</a:t>
            </a:r>
            <a:r>
              <a:rPr lang="zh-Hans" altLang="en-US" sz="3200" dirty="0"/>
              <a:t> </a:t>
            </a:r>
            <a:r>
              <a:rPr lang="en-US" altLang="zh-Hans" sz="3200" dirty="0"/>
              <a:t>missing</a:t>
            </a:r>
            <a:r>
              <a:rPr lang="zh-Hans" altLang="en-US" sz="3200" dirty="0"/>
              <a:t>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5F20E-16A9-D749-AB7B-6896096F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265176"/>
            <a:ext cx="4114800" cy="2057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F34D38-A01F-AD44-9F3D-35BAA1EDC04B}"/>
              </a:ext>
            </a:extLst>
          </p:cNvPr>
          <p:cNvSpPr txBox="1">
            <a:spLocks/>
          </p:cNvSpPr>
          <p:nvPr/>
        </p:nvSpPr>
        <p:spPr>
          <a:xfrm>
            <a:off x="1024128" y="2596896"/>
            <a:ext cx="8961120" cy="110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" sz="2700" dirty="0"/>
              <a:t>2.</a:t>
            </a:r>
            <a:r>
              <a:rPr lang="zh-Hans" altLang="en-US" sz="2700" dirty="0"/>
              <a:t> </a:t>
            </a:r>
            <a:r>
              <a:rPr lang="en-US" altLang="zh-Hans" sz="2700" dirty="0"/>
              <a:t>Replacing missing data of categorical variables with None</a:t>
            </a:r>
          </a:p>
          <a:p>
            <a:pPr marL="0" indent="0">
              <a:buNone/>
            </a:pPr>
            <a:r>
              <a:rPr lang="zh-Hans" altLang="en-US" sz="2700" dirty="0"/>
              <a:t>    </a:t>
            </a:r>
            <a:r>
              <a:rPr lang="en-US" altLang="zh-Hans" sz="2700" dirty="0"/>
              <a:t>Replacing missing data of numeric variables with 0</a:t>
            </a:r>
            <a:endParaRPr lang="en-US" sz="27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DEFEB5-9B33-AA47-8568-FC1AE4373DE3}"/>
              </a:ext>
            </a:extLst>
          </p:cNvPr>
          <p:cNvSpPr txBox="1">
            <a:spLocks/>
          </p:cNvSpPr>
          <p:nvPr/>
        </p:nvSpPr>
        <p:spPr>
          <a:xfrm>
            <a:off x="1024128" y="3739896"/>
            <a:ext cx="10479024" cy="103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" sz="2700" dirty="0"/>
              <a:t>3.</a:t>
            </a:r>
            <a:r>
              <a:rPr lang="zh-Hans" altLang="en-US" sz="2700" dirty="0"/>
              <a:t> </a:t>
            </a:r>
            <a:r>
              <a:rPr lang="en-US" altLang="zh-Hans" sz="2700" dirty="0"/>
              <a:t>Analyzing</a:t>
            </a:r>
            <a:r>
              <a:rPr lang="zh-Hans" altLang="en-US" sz="2700" dirty="0"/>
              <a:t> </a:t>
            </a:r>
            <a:r>
              <a:rPr lang="en-US" altLang="zh-Hans" sz="2700" dirty="0"/>
              <a:t>data</a:t>
            </a:r>
            <a:r>
              <a:rPr lang="zh-Hans" altLang="en-US" sz="2700" dirty="0"/>
              <a:t> </a:t>
            </a:r>
            <a:r>
              <a:rPr lang="en-US" altLang="zh-Hans" sz="2700" dirty="0"/>
              <a:t>and</a:t>
            </a:r>
            <a:r>
              <a:rPr lang="zh-Hans" altLang="en-US" sz="2700" dirty="0"/>
              <a:t> </a:t>
            </a:r>
            <a:r>
              <a:rPr lang="en-US" altLang="zh-Hans" sz="2700" dirty="0"/>
              <a:t>decide</a:t>
            </a:r>
            <a:r>
              <a:rPr lang="zh-Hans" altLang="en-US" sz="2700" dirty="0"/>
              <a:t> </a:t>
            </a:r>
            <a:r>
              <a:rPr lang="en-US" altLang="zh-Hans" sz="2700" dirty="0"/>
              <a:t>how</a:t>
            </a:r>
            <a:r>
              <a:rPr lang="zh-Hans" altLang="en-US" sz="2700" dirty="0"/>
              <a:t> </a:t>
            </a:r>
            <a:r>
              <a:rPr lang="en-US" altLang="zh-Hans" sz="2700" dirty="0"/>
              <a:t>to</a:t>
            </a:r>
            <a:r>
              <a:rPr lang="zh-Hans" altLang="en-US" sz="2700" dirty="0"/>
              <a:t> </a:t>
            </a:r>
            <a:r>
              <a:rPr lang="en-US" altLang="zh-Hans" sz="2700" dirty="0"/>
              <a:t>deal</a:t>
            </a:r>
            <a:r>
              <a:rPr lang="zh-Hans" altLang="en-US" sz="2700" dirty="0"/>
              <a:t> </a:t>
            </a:r>
            <a:r>
              <a:rPr lang="en-US" altLang="zh-Hans" sz="2700" dirty="0"/>
              <a:t>with</a:t>
            </a:r>
            <a:r>
              <a:rPr lang="zh-Hans" altLang="en-US" sz="2700" dirty="0"/>
              <a:t> </a:t>
            </a:r>
            <a:r>
              <a:rPr lang="en-US" altLang="zh-Hans" sz="2700" dirty="0"/>
              <a:t>some</a:t>
            </a:r>
            <a:r>
              <a:rPr lang="zh-Hans" altLang="en-US" sz="2700" dirty="0"/>
              <a:t> </a:t>
            </a:r>
            <a:r>
              <a:rPr lang="en-US" altLang="zh-Hans" sz="2700" dirty="0"/>
              <a:t>of</a:t>
            </a:r>
            <a:r>
              <a:rPr lang="zh-Hans" altLang="en-US" sz="2700" dirty="0"/>
              <a:t> </a:t>
            </a:r>
            <a:r>
              <a:rPr lang="en-US" altLang="zh-Hans" sz="2700" dirty="0"/>
              <a:t>the</a:t>
            </a:r>
            <a:r>
              <a:rPr lang="zh-Hans" altLang="en-US" sz="2700" dirty="0"/>
              <a:t> </a:t>
            </a:r>
            <a:r>
              <a:rPr lang="en-US" altLang="zh-Hans" sz="2700" dirty="0"/>
              <a:t>features.</a:t>
            </a:r>
          </a:p>
          <a:p>
            <a:pPr marL="0" indent="0">
              <a:buNone/>
            </a:pPr>
            <a:r>
              <a:rPr lang="en-US" altLang="zh-Hans" sz="2700" dirty="0"/>
              <a:t>(filling</a:t>
            </a:r>
            <a:r>
              <a:rPr lang="zh-Hans" altLang="en-US" sz="2700" dirty="0"/>
              <a:t> </a:t>
            </a:r>
            <a:r>
              <a:rPr lang="en-US" altLang="zh-Hans" sz="2700" dirty="0"/>
              <a:t>with</a:t>
            </a:r>
            <a:r>
              <a:rPr lang="zh-Hans" altLang="en-US" sz="2700" dirty="0"/>
              <a:t> </a:t>
            </a:r>
            <a:r>
              <a:rPr lang="en-US" altLang="zh-Hans" sz="2700" dirty="0"/>
              <a:t>the</a:t>
            </a:r>
            <a:r>
              <a:rPr lang="zh-Hans" altLang="en-US" sz="2700" dirty="0"/>
              <a:t> </a:t>
            </a:r>
            <a:r>
              <a:rPr lang="en-US" altLang="zh-Hans" sz="2700" dirty="0"/>
              <a:t>common</a:t>
            </a:r>
            <a:r>
              <a:rPr lang="zh-Hans" altLang="en-US" sz="2700" dirty="0"/>
              <a:t> </a:t>
            </a:r>
            <a:r>
              <a:rPr lang="en-US" altLang="zh-Hans" sz="2700" dirty="0"/>
              <a:t>values</a:t>
            </a:r>
            <a:r>
              <a:rPr lang="zh-Hans" altLang="en-US" sz="2700" dirty="0"/>
              <a:t> </a:t>
            </a:r>
            <a:r>
              <a:rPr lang="en-US" altLang="zh-Hans" sz="2700" dirty="0"/>
              <a:t>or</a:t>
            </a:r>
            <a:r>
              <a:rPr lang="zh-Hans" altLang="en-US" sz="2700" dirty="0"/>
              <a:t> </a:t>
            </a:r>
            <a:r>
              <a:rPr lang="en-US" altLang="zh-Hans" sz="2700" dirty="0"/>
              <a:t>remove</a:t>
            </a:r>
            <a:r>
              <a:rPr lang="zh-Hans" altLang="en-US" sz="2700" dirty="0"/>
              <a:t> </a:t>
            </a:r>
            <a:r>
              <a:rPr lang="en-US" altLang="zh-Hans" sz="2700" dirty="0"/>
              <a:t>them)</a:t>
            </a:r>
            <a:r>
              <a:rPr lang="zh-Hans" altLang="en-US" sz="2700" dirty="0"/>
              <a:t> </a:t>
            </a:r>
            <a:endParaRPr lang="en-US" sz="2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44B02-0DE3-F14E-A853-E095AC137060}"/>
              </a:ext>
            </a:extLst>
          </p:cNvPr>
          <p:cNvCxnSpPr>
            <a:cxnSpLocks/>
          </p:cNvCxnSpPr>
          <p:nvPr/>
        </p:nvCxnSpPr>
        <p:spPr>
          <a:xfrm>
            <a:off x="1024128" y="4974336"/>
            <a:ext cx="10972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D64C87-B033-2C4C-9C48-B9191DEAF358}"/>
              </a:ext>
            </a:extLst>
          </p:cNvPr>
          <p:cNvSpPr txBox="1"/>
          <p:nvPr/>
        </p:nvSpPr>
        <p:spPr>
          <a:xfrm>
            <a:off x="786384" y="5280910"/>
            <a:ext cx="11064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3200" dirty="0">
                <a:solidFill>
                  <a:srgbClr val="C00000"/>
                </a:solidFill>
              </a:rPr>
              <a:t>Split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dataset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to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train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set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and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test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set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endParaRPr lang="en-US" altLang="zh-Hans" sz="3200" dirty="0">
              <a:solidFill>
                <a:srgbClr val="C00000"/>
              </a:solidFill>
            </a:endParaRPr>
          </a:p>
          <a:p>
            <a:pPr algn="ctr"/>
            <a:r>
              <a:rPr lang="en-US" altLang="zh-Hans" sz="3200" dirty="0">
                <a:solidFill>
                  <a:srgbClr val="C00000"/>
                </a:solidFill>
              </a:rPr>
              <a:t>then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using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StandardScaler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for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processing</a:t>
            </a:r>
            <a:r>
              <a:rPr lang="zh-Hans" altLang="en-US" sz="3200" dirty="0">
                <a:solidFill>
                  <a:srgbClr val="C00000"/>
                </a:solidFill>
              </a:rPr>
              <a:t> </a:t>
            </a:r>
            <a:r>
              <a:rPr lang="en-US" altLang="zh-Hans" sz="3200" dirty="0">
                <a:solidFill>
                  <a:srgbClr val="C00000"/>
                </a:solidFill>
              </a:rPr>
              <a:t>data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0423-2852-0948-9BEE-1D14A79F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374904"/>
            <a:ext cx="4370832" cy="832104"/>
          </a:xfrm>
        </p:spPr>
        <p:txBody>
          <a:bodyPr>
            <a:normAutofit/>
          </a:bodyPr>
          <a:lstStyle/>
          <a:p>
            <a:r>
              <a:rPr lang="en-US" altLang="zh-Hans" b="1" dirty="0"/>
              <a:t>Training</a:t>
            </a:r>
            <a:r>
              <a:rPr lang="zh-Hans" altLang="en-US" b="1" dirty="0"/>
              <a:t> </a:t>
            </a:r>
            <a:r>
              <a:rPr lang="en-US" altLang="zh-Hans" b="1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D671-994E-6349-A9BD-9CF2B2E0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504" y="374904"/>
            <a:ext cx="6419088" cy="107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ans" sz="3600" dirty="0"/>
              <a:t>(Using</a:t>
            </a:r>
            <a:r>
              <a:rPr lang="zh-Hans" altLang="en-US" sz="3600" dirty="0"/>
              <a:t> </a:t>
            </a:r>
            <a:r>
              <a:rPr lang="en-US" altLang="zh-Hans" sz="3600" dirty="0"/>
              <a:t>10-fold</a:t>
            </a:r>
            <a:r>
              <a:rPr lang="zh-Hans" altLang="en-US" sz="3600" dirty="0"/>
              <a:t> </a:t>
            </a:r>
            <a:r>
              <a:rPr lang="en-US" altLang="zh-Hans" sz="3600" dirty="0"/>
              <a:t>cross</a:t>
            </a:r>
            <a:r>
              <a:rPr lang="zh-Hans" altLang="en-US" sz="3600" dirty="0"/>
              <a:t> </a:t>
            </a:r>
            <a:r>
              <a:rPr lang="en-US" altLang="zh-Hans" sz="3600" dirty="0"/>
              <a:t>validation)</a:t>
            </a:r>
            <a:r>
              <a:rPr lang="zh-Hans" altLang="en-US" sz="3600" dirty="0"/>
              <a:t> 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77B00-1A4D-8E40-A332-502F63A440F4}"/>
              </a:ext>
            </a:extLst>
          </p:cNvPr>
          <p:cNvSpPr txBox="1"/>
          <p:nvPr/>
        </p:nvSpPr>
        <p:spPr>
          <a:xfrm>
            <a:off x="1893898" y="1290344"/>
            <a:ext cx="42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/>
              <a:t>1.</a:t>
            </a:r>
            <a:r>
              <a:rPr lang="zh-Hans" altLang="en-US" sz="3600" b="1" dirty="0"/>
              <a:t> </a:t>
            </a:r>
            <a:r>
              <a:rPr lang="en-US" altLang="zh-Hans" sz="3600" b="1" dirty="0"/>
              <a:t>Ridge</a:t>
            </a:r>
            <a:r>
              <a:rPr lang="zh-Hans" altLang="en-US" sz="3600" b="1" dirty="0"/>
              <a:t> </a:t>
            </a:r>
            <a:r>
              <a:rPr lang="en-US" altLang="zh-Hans" sz="3600" b="1" dirty="0"/>
              <a:t>regression</a:t>
            </a:r>
            <a:r>
              <a:rPr lang="zh-Hans" altLang="en-US" sz="3600" b="1" dirty="0"/>
              <a:t> 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0D425-2176-8242-823A-37ECC4D0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46" y="961409"/>
            <a:ext cx="4850380" cy="12794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FB3582-0537-7B4D-8951-95B961AE5F30}"/>
              </a:ext>
            </a:extLst>
          </p:cNvPr>
          <p:cNvSpPr/>
          <p:nvPr/>
        </p:nvSpPr>
        <p:spPr>
          <a:xfrm>
            <a:off x="7475817" y="767392"/>
            <a:ext cx="3014596" cy="1531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4C3AD-F225-E746-863F-7BE27C2E3B25}"/>
              </a:ext>
            </a:extLst>
          </p:cNvPr>
          <p:cNvSpPr txBox="1"/>
          <p:nvPr/>
        </p:nvSpPr>
        <p:spPr>
          <a:xfrm>
            <a:off x="-4754880" y="-391363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80EFD-7BC5-294C-93FD-8F779E70697C}"/>
              </a:ext>
            </a:extLst>
          </p:cNvPr>
          <p:cNvSpPr/>
          <p:nvPr/>
        </p:nvSpPr>
        <p:spPr>
          <a:xfrm>
            <a:off x="10586717" y="1034364"/>
            <a:ext cx="1358578" cy="1184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8FD1CC-62FC-D34E-B1DC-FED2E0A4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09" y="3121753"/>
            <a:ext cx="8587453" cy="4152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1A86B3-B2C5-3949-90C6-AE9B34B41BD0}"/>
              </a:ext>
            </a:extLst>
          </p:cNvPr>
          <p:cNvSpPr txBox="1"/>
          <p:nvPr/>
        </p:nvSpPr>
        <p:spPr>
          <a:xfrm>
            <a:off x="862584" y="2101093"/>
            <a:ext cx="7634120" cy="1051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Reduce</a:t>
            </a:r>
            <a:r>
              <a:rPr lang="zh-Hans" altLang="en-US" sz="2800" dirty="0"/>
              <a:t> </a:t>
            </a:r>
            <a:r>
              <a:rPr lang="en-US" altLang="zh-Hans" sz="2800" dirty="0"/>
              <a:t>variances(</a:t>
            </a:r>
            <a:r>
              <a:rPr lang="zh-Hans" altLang="en-US" sz="2800" dirty="0"/>
              <a:t> </a:t>
            </a:r>
            <a:r>
              <a:rPr lang="en-US" altLang="zh-Hans" sz="2800" dirty="0"/>
              <a:t>when</a:t>
            </a:r>
            <a:r>
              <a:rPr lang="zh-Hans" altLang="en-US" sz="2800" dirty="0"/>
              <a:t> </a:t>
            </a:r>
            <a:r>
              <a:rPr lang="en-US" altLang="zh-Hans" sz="2800" dirty="0"/>
              <a:t>features</a:t>
            </a:r>
            <a:r>
              <a:rPr lang="zh-Hans" altLang="en-US" sz="2800" dirty="0"/>
              <a:t> </a:t>
            </a:r>
            <a:r>
              <a:rPr lang="en-US" altLang="zh-Hans" sz="2800" dirty="0"/>
              <a:t>is</a:t>
            </a:r>
            <a:r>
              <a:rPr lang="zh-Hans" altLang="en-US" sz="2800" dirty="0"/>
              <a:t> </a:t>
            </a:r>
            <a:r>
              <a:rPr lang="en-US" altLang="zh-Hans" sz="2800" dirty="0"/>
              <a:t>too</a:t>
            </a:r>
            <a:r>
              <a:rPr lang="zh-Hans" altLang="en-US" sz="2800" dirty="0"/>
              <a:t> </a:t>
            </a:r>
            <a:r>
              <a:rPr lang="en-US" altLang="zh-Hans" sz="2800" dirty="0"/>
              <a:t>much)</a:t>
            </a:r>
          </a:p>
          <a:p>
            <a:r>
              <a:rPr lang="en-US" altLang="zh-Hans" sz="2800" dirty="0"/>
              <a:t>Training</a:t>
            </a:r>
            <a:r>
              <a:rPr lang="zh-Hans" altLang="en-US" sz="2800" dirty="0"/>
              <a:t> </a:t>
            </a:r>
            <a:r>
              <a:rPr lang="en-US" altLang="zh-Hans" sz="2800" dirty="0"/>
              <a:t>models</a:t>
            </a:r>
            <a:r>
              <a:rPr lang="zh-Hans" altLang="en-US" sz="2800" dirty="0"/>
              <a:t> </a:t>
            </a:r>
            <a:r>
              <a:rPr lang="en-US" altLang="zh-Hans" sz="2800" dirty="0"/>
              <a:t>with</a:t>
            </a:r>
            <a:r>
              <a:rPr lang="zh-Hans" altLang="en-US" sz="2800" dirty="0"/>
              <a:t> </a:t>
            </a:r>
            <a:r>
              <a:rPr lang="en-US" altLang="zh-Hans" sz="2800" dirty="0"/>
              <a:t>different</a:t>
            </a:r>
            <a:r>
              <a:rPr lang="zh-Hans" altLang="en-US" sz="2800" dirty="0"/>
              <a:t> </a:t>
            </a:r>
            <a:r>
              <a:rPr lang="en-US" altLang="zh-Hans" sz="2800" dirty="0"/>
              <a:t>alpha</a:t>
            </a:r>
            <a:r>
              <a:rPr lang="zh-Hans" altLang="en-US" sz="2800" dirty="0"/>
              <a:t> </a:t>
            </a:r>
            <a:r>
              <a:rPr lang="en-US" altLang="zh-Hans" sz="2800" dirty="0"/>
              <a:t>value</a:t>
            </a:r>
            <a:r>
              <a:rPr lang="en-US" altLang="zh-Hans" sz="3200" dirty="0"/>
              <a:t>:</a:t>
            </a:r>
            <a:r>
              <a:rPr lang="zh-Hans" altLang="en-US" sz="3200" dirty="0"/>
              <a:t> </a:t>
            </a:r>
            <a:endParaRPr lang="en-US" altLang="zh-Han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CCC7A4-6927-FD49-81AE-A9DBF94BD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599" y="3513063"/>
            <a:ext cx="4352927" cy="3163885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190FF04-EECA-7841-918D-7F2072B83DC0}"/>
              </a:ext>
            </a:extLst>
          </p:cNvPr>
          <p:cNvSpPr/>
          <p:nvPr/>
        </p:nvSpPr>
        <p:spPr>
          <a:xfrm>
            <a:off x="9162288" y="5961888"/>
            <a:ext cx="287749" cy="292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3F3E3A-81F0-BB4C-84E4-5594FF7B7EE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8000141" y="6108192"/>
            <a:ext cx="1162147" cy="0"/>
          </a:xfrm>
          <a:prstGeom prst="straightConnector1">
            <a:avLst/>
          </a:prstGeom>
          <a:ln w="539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65009B-4D18-1D4F-AC20-4F31A060B60A}"/>
              </a:ext>
            </a:extLst>
          </p:cNvPr>
          <p:cNvSpPr txBox="1"/>
          <p:nvPr/>
        </p:nvSpPr>
        <p:spPr>
          <a:xfrm>
            <a:off x="862584" y="5177278"/>
            <a:ext cx="7137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200" dirty="0"/>
              <a:t>Through</a:t>
            </a:r>
            <a:r>
              <a:rPr lang="zh-Hans" altLang="en-US" sz="3200" dirty="0"/>
              <a:t> </a:t>
            </a:r>
            <a:r>
              <a:rPr lang="en-US" altLang="zh-Hans" sz="3200" dirty="0"/>
              <a:t>this</a:t>
            </a:r>
            <a:r>
              <a:rPr lang="zh-Hans" altLang="en-US" sz="3200" dirty="0"/>
              <a:t> </a:t>
            </a:r>
            <a:r>
              <a:rPr lang="en-US" altLang="zh-Hans" sz="3200" dirty="0"/>
              <a:t>figure,</a:t>
            </a:r>
            <a:r>
              <a:rPr lang="zh-Hans" altLang="en-US" sz="3200" dirty="0"/>
              <a:t> </a:t>
            </a:r>
            <a:r>
              <a:rPr lang="en-US" altLang="zh-Hans" sz="3200" dirty="0"/>
              <a:t>we</a:t>
            </a:r>
            <a:r>
              <a:rPr lang="zh-Hans" altLang="en-US" sz="3200" dirty="0"/>
              <a:t> </a:t>
            </a:r>
            <a:r>
              <a:rPr lang="en-US" altLang="zh-Hans" sz="3200" dirty="0"/>
              <a:t>achieves</a:t>
            </a:r>
            <a:r>
              <a:rPr lang="zh-Hans" altLang="en-US" sz="3200" dirty="0"/>
              <a:t> </a:t>
            </a:r>
            <a:r>
              <a:rPr lang="en-US" altLang="zh-Hans" sz="3200" dirty="0"/>
              <a:t>the</a:t>
            </a:r>
            <a:r>
              <a:rPr lang="zh-Hans" altLang="en-US" sz="3200" dirty="0"/>
              <a:t> </a:t>
            </a:r>
            <a:r>
              <a:rPr lang="en-US" altLang="zh-Hans" sz="3200" dirty="0"/>
              <a:t>good</a:t>
            </a:r>
            <a:r>
              <a:rPr lang="zh-Hans" altLang="en-US" sz="3200" dirty="0"/>
              <a:t> </a:t>
            </a:r>
            <a:r>
              <a:rPr lang="en-US" altLang="zh-Hans" sz="3200" dirty="0"/>
              <a:t>bias-variance</a:t>
            </a:r>
            <a:r>
              <a:rPr lang="zh-Hans" altLang="en-US" sz="3200" dirty="0"/>
              <a:t> </a:t>
            </a:r>
            <a:r>
              <a:rPr lang="en-US" altLang="zh-Hans" sz="3200" dirty="0"/>
              <a:t>tradeoff</a:t>
            </a:r>
            <a:r>
              <a:rPr lang="zh-Hans" altLang="en-US" sz="3200" dirty="0"/>
              <a:t> </a:t>
            </a:r>
            <a:r>
              <a:rPr lang="en-US" altLang="zh-Hans" sz="3200" dirty="0"/>
              <a:t>in</a:t>
            </a:r>
            <a:r>
              <a:rPr lang="zh-Hans" altLang="en-US" sz="3200" dirty="0"/>
              <a:t> </a:t>
            </a:r>
            <a:r>
              <a:rPr lang="en-US" altLang="zh-Hans" sz="3200" dirty="0"/>
              <a:t>this</a:t>
            </a:r>
            <a:r>
              <a:rPr lang="zh-Hans" altLang="en-US" sz="3200" dirty="0"/>
              <a:t> </a:t>
            </a:r>
            <a:r>
              <a:rPr lang="en-US" altLang="zh-Hans" sz="3200" dirty="0"/>
              <a:t>point!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49FF58-7431-E045-B2BF-4233BE5CC564}"/>
              </a:ext>
            </a:extLst>
          </p:cNvPr>
          <p:cNvSpPr txBox="1"/>
          <p:nvPr/>
        </p:nvSpPr>
        <p:spPr>
          <a:xfrm>
            <a:off x="943921" y="3823123"/>
            <a:ext cx="648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zh-Hans" altLang="en-US" sz="2400" dirty="0"/>
              <a:t> </a:t>
            </a:r>
            <a:r>
              <a:rPr lang="en-US" altLang="zh-Hans" sz="2400" dirty="0"/>
              <a:t>Alpha</a:t>
            </a:r>
            <a:r>
              <a:rPr lang="zh-Hans" altLang="en-US" sz="2400" dirty="0"/>
              <a:t> </a:t>
            </a:r>
            <a:r>
              <a:rPr lang="en-US" altLang="zh-Hans" sz="2400" dirty="0"/>
              <a:t>close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zero---least</a:t>
            </a:r>
            <a:r>
              <a:rPr lang="zh-Hans" altLang="en-US" sz="2400" dirty="0"/>
              <a:t> </a:t>
            </a:r>
            <a:r>
              <a:rPr lang="en-US" altLang="zh-Hans" sz="2400" dirty="0"/>
              <a:t>square</a:t>
            </a:r>
            <a:r>
              <a:rPr lang="zh-Hans" altLang="en-US" sz="2400" dirty="0"/>
              <a:t> </a:t>
            </a:r>
            <a:r>
              <a:rPr lang="en-US" altLang="zh-Hans" sz="2400" dirty="0"/>
              <a:t>estimates</a:t>
            </a:r>
          </a:p>
          <a:p>
            <a:pPr marL="342900" indent="-342900">
              <a:buAutoNum type="arabicParenBoth"/>
            </a:pPr>
            <a:r>
              <a:rPr lang="zh-Hans" altLang="en-US" sz="2400" dirty="0"/>
              <a:t> </a:t>
            </a:r>
            <a:r>
              <a:rPr lang="en-US" altLang="zh-Hans" sz="2400" dirty="0"/>
              <a:t>Alpha</a:t>
            </a:r>
            <a:r>
              <a:rPr lang="zh-Hans" altLang="en-US" sz="2400" dirty="0"/>
              <a:t> </a:t>
            </a:r>
            <a:r>
              <a:rPr lang="en-US" altLang="zh-Hans" sz="2400" dirty="0"/>
              <a:t>is</a:t>
            </a:r>
            <a:r>
              <a:rPr lang="zh-Hans" altLang="en-US" sz="2400" dirty="0"/>
              <a:t> </a:t>
            </a:r>
            <a:r>
              <a:rPr lang="en-US" altLang="zh-Hans" sz="2400" dirty="0"/>
              <a:t>too</a:t>
            </a:r>
            <a:r>
              <a:rPr lang="zh-Hans" altLang="en-US" sz="2400" dirty="0"/>
              <a:t> </a:t>
            </a:r>
            <a:r>
              <a:rPr lang="en-US" altLang="zh-Hans" sz="2400" dirty="0"/>
              <a:t>large</a:t>
            </a:r>
            <a:r>
              <a:rPr lang="zh-Hans" altLang="en-US" sz="2400" dirty="0"/>
              <a:t> </a:t>
            </a:r>
            <a:r>
              <a:rPr lang="en-US" altLang="zh-Hans" sz="2400" dirty="0"/>
              <a:t>---coefficients</a:t>
            </a:r>
            <a:r>
              <a:rPr lang="zh-Hans" altLang="en-US" sz="2400" dirty="0"/>
              <a:t> </a:t>
            </a:r>
            <a:r>
              <a:rPr lang="en-US" altLang="zh-Hans" sz="2400" dirty="0"/>
              <a:t>shrink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zero</a:t>
            </a:r>
            <a:r>
              <a:rPr lang="zh-Hans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49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5F0B56-36A0-E64C-9D57-00D9448D9860}"/>
              </a:ext>
            </a:extLst>
          </p:cNvPr>
          <p:cNvSpPr txBox="1"/>
          <p:nvPr/>
        </p:nvSpPr>
        <p:spPr>
          <a:xfrm>
            <a:off x="1371600" y="668967"/>
            <a:ext cx="42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/>
              <a:t>2.</a:t>
            </a:r>
            <a:r>
              <a:rPr lang="zh-Hans" altLang="en-US" sz="3600" b="1" dirty="0"/>
              <a:t> </a:t>
            </a:r>
            <a:r>
              <a:rPr lang="en-US" altLang="zh-Hans" sz="3600" b="1" dirty="0"/>
              <a:t>Lasso</a:t>
            </a:r>
            <a:r>
              <a:rPr lang="zh-Hans" altLang="en-US" sz="3600" b="1" dirty="0"/>
              <a:t> </a:t>
            </a:r>
            <a:r>
              <a:rPr lang="en-US" altLang="zh-Hans" sz="3600" b="1" dirty="0"/>
              <a:t>regression</a:t>
            </a:r>
            <a:r>
              <a:rPr lang="zh-Hans" altLang="en-US" sz="3600" b="1" dirty="0"/>
              <a:t> </a:t>
            </a:r>
            <a:endParaRPr lang="en-US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AF1FF1-16A2-3B41-BBC6-9541468D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7" y="2520307"/>
            <a:ext cx="5786031" cy="4595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31AA2-6125-E841-A038-84F3B0A0928A}"/>
              </a:ext>
            </a:extLst>
          </p:cNvPr>
          <p:cNvSpPr txBox="1"/>
          <p:nvPr/>
        </p:nvSpPr>
        <p:spPr>
          <a:xfrm>
            <a:off x="868387" y="1740300"/>
            <a:ext cx="6672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Training</a:t>
            </a:r>
            <a:r>
              <a:rPr lang="zh-Hans" altLang="en-US" sz="2800" dirty="0"/>
              <a:t> </a:t>
            </a:r>
            <a:r>
              <a:rPr lang="en-US" altLang="zh-Hans" sz="2800" dirty="0"/>
              <a:t>models</a:t>
            </a:r>
            <a:r>
              <a:rPr lang="zh-Hans" altLang="en-US" sz="2800" dirty="0"/>
              <a:t> </a:t>
            </a:r>
            <a:r>
              <a:rPr lang="en-US" altLang="zh-Hans" sz="2800" dirty="0"/>
              <a:t>with</a:t>
            </a:r>
            <a:r>
              <a:rPr lang="zh-Hans" altLang="en-US" sz="2800" dirty="0"/>
              <a:t> </a:t>
            </a:r>
            <a:r>
              <a:rPr lang="en-US" altLang="zh-Hans" sz="2800" dirty="0"/>
              <a:t>different</a:t>
            </a:r>
            <a:r>
              <a:rPr lang="zh-Hans" altLang="en-US" sz="2800" dirty="0"/>
              <a:t> </a:t>
            </a:r>
            <a:r>
              <a:rPr lang="en-US" altLang="zh-Hans" sz="2800" dirty="0"/>
              <a:t>alpha</a:t>
            </a:r>
            <a:r>
              <a:rPr lang="zh-Hans" altLang="en-US" sz="2800" dirty="0"/>
              <a:t> </a:t>
            </a:r>
            <a:r>
              <a:rPr lang="en-US" altLang="zh-Hans" sz="2800" dirty="0"/>
              <a:t>value</a:t>
            </a:r>
            <a:r>
              <a:rPr lang="en-US" altLang="zh-Hans" sz="3200" dirty="0"/>
              <a:t>:</a:t>
            </a:r>
            <a:r>
              <a:rPr lang="zh-Hans" altLang="en-US" sz="3200" dirty="0"/>
              <a:t> </a:t>
            </a:r>
            <a:endParaRPr lang="en-US" altLang="zh-Han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913B8-BF3E-F643-B33F-ABF8B01E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18" y="339063"/>
            <a:ext cx="4727848" cy="1306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55C8D9-40F4-BA4A-A9D5-CC1841BA5AFF}"/>
              </a:ext>
            </a:extLst>
          </p:cNvPr>
          <p:cNvSpPr/>
          <p:nvPr/>
        </p:nvSpPr>
        <p:spPr>
          <a:xfrm>
            <a:off x="6819043" y="226198"/>
            <a:ext cx="3014596" cy="1531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D5DD8C-03F4-4B45-8369-ADB2BF9E05D5}"/>
              </a:ext>
            </a:extLst>
          </p:cNvPr>
          <p:cNvSpPr/>
          <p:nvPr/>
        </p:nvSpPr>
        <p:spPr>
          <a:xfrm>
            <a:off x="9998264" y="397516"/>
            <a:ext cx="1309520" cy="1189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C32F9-81F0-284A-9C95-3FD8261A188C}"/>
              </a:ext>
            </a:extLst>
          </p:cNvPr>
          <p:cNvSpPr txBox="1"/>
          <p:nvPr/>
        </p:nvSpPr>
        <p:spPr>
          <a:xfrm>
            <a:off x="1033013" y="3175079"/>
            <a:ext cx="5786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When</a:t>
            </a:r>
            <a:r>
              <a:rPr lang="zh-Hans" altLang="en-US" sz="2400" dirty="0"/>
              <a:t> </a:t>
            </a:r>
            <a:r>
              <a:rPr lang="en-US" altLang="zh-Hans" sz="2400" dirty="0"/>
              <a:t>alpha</a:t>
            </a:r>
            <a:r>
              <a:rPr lang="zh-Hans" altLang="en-US" sz="2400" dirty="0"/>
              <a:t> </a:t>
            </a:r>
            <a:r>
              <a:rPr lang="en-US" altLang="zh-Hans" sz="2400" dirty="0"/>
              <a:t>is</a:t>
            </a:r>
            <a:r>
              <a:rPr lang="zh-Hans" altLang="en-US" sz="2400" dirty="0"/>
              <a:t> </a:t>
            </a:r>
            <a:r>
              <a:rPr lang="en-US" altLang="zh-Hans" sz="2400" dirty="0"/>
              <a:t>too</a:t>
            </a:r>
            <a:r>
              <a:rPr lang="zh-Hans" altLang="en-US" sz="2400" dirty="0"/>
              <a:t> </a:t>
            </a:r>
            <a:r>
              <a:rPr lang="en-US" altLang="zh-Hans" sz="2400" dirty="0"/>
              <a:t>large,</a:t>
            </a:r>
            <a:r>
              <a:rPr lang="zh-Hans" altLang="en-US" sz="2400" dirty="0"/>
              <a:t> </a:t>
            </a:r>
            <a:r>
              <a:rPr lang="en-US" altLang="zh-Hans" sz="2400" dirty="0"/>
              <a:t>some</a:t>
            </a:r>
            <a:r>
              <a:rPr lang="zh-Hans" altLang="en-US" sz="2400" dirty="0"/>
              <a:t> </a:t>
            </a:r>
            <a:r>
              <a:rPr lang="en-US" altLang="zh-Hans" sz="2400" dirty="0"/>
              <a:t>coefficients</a:t>
            </a:r>
            <a:r>
              <a:rPr lang="zh-Hans" altLang="en-US" sz="2400" dirty="0"/>
              <a:t> </a:t>
            </a:r>
            <a:r>
              <a:rPr lang="en-US" altLang="zh-Hans" sz="2400" dirty="0"/>
              <a:t>will</a:t>
            </a:r>
            <a:r>
              <a:rPr lang="zh-Hans" altLang="en-US" sz="2400" dirty="0"/>
              <a:t> </a:t>
            </a:r>
            <a:r>
              <a:rPr lang="en-US" altLang="zh-Hans" sz="2400" dirty="0"/>
              <a:t>be</a:t>
            </a:r>
            <a:r>
              <a:rPr lang="zh-Hans" altLang="en-US" sz="2400" dirty="0"/>
              <a:t> </a:t>
            </a:r>
            <a:r>
              <a:rPr lang="en-US" altLang="zh-Hans" sz="2400" dirty="0"/>
              <a:t>force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zero,</a:t>
            </a:r>
            <a:r>
              <a:rPr lang="zh-Hans" altLang="en-US" sz="2400" dirty="0"/>
              <a:t> </a:t>
            </a:r>
            <a:r>
              <a:rPr lang="en-US" altLang="zh-Hans" sz="2400" dirty="0"/>
              <a:t>like</a:t>
            </a:r>
            <a:r>
              <a:rPr lang="zh-Hans" altLang="en-US" sz="2400" dirty="0"/>
              <a:t> </a:t>
            </a:r>
            <a:r>
              <a:rPr lang="en-US" altLang="zh-Hans" sz="2400" dirty="0"/>
              <a:t>feature</a:t>
            </a:r>
            <a:r>
              <a:rPr lang="zh-Hans" altLang="en-US" sz="2400" dirty="0"/>
              <a:t> </a:t>
            </a:r>
            <a:r>
              <a:rPr lang="en-US" altLang="zh-Hans" sz="2400" dirty="0"/>
              <a:t>selection,</a:t>
            </a:r>
            <a:r>
              <a:rPr lang="zh-Hans" altLang="en-US" sz="2400" dirty="0"/>
              <a:t> </a:t>
            </a:r>
            <a:r>
              <a:rPr lang="en-US" altLang="zh-Hans" sz="2400" dirty="0"/>
              <a:t>which</a:t>
            </a:r>
            <a:r>
              <a:rPr lang="zh-Hans" altLang="en-US" sz="2400" dirty="0"/>
              <a:t> </a:t>
            </a:r>
            <a:r>
              <a:rPr lang="en-US" altLang="zh-Hans" sz="2400" dirty="0"/>
              <a:t>will</a:t>
            </a:r>
            <a:r>
              <a:rPr lang="zh-Hans" altLang="en-US" sz="2400" dirty="0"/>
              <a:t> </a:t>
            </a:r>
            <a:r>
              <a:rPr lang="en-US" altLang="zh-Hans" sz="2400" dirty="0"/>
              <a:t>remove</a:t>
            </a:r>
            <a:r>
              <a:rPr lang="zh-Hans" altLang="en-US" sz="2400" dirty="0"/>
              <a:t> </a:t>
            </a:r>
            <a:r>
              <a:rPr lang="en-US" altLang="zh-Hans" sz="2400" dirty="0"/>
              <a:t>some</a:t>
            </a:r>
            <a:r>
              <a:rPr lang="zh-Hans" altLang="en-US" sz="2400" dirty="0"/>
              <a:t> </a:t>
            </a:r>
            <a:r>
              <a:rPr lang="en-US" altLang="zh-Hans" sz="2400" dirty="0"/>
              <a:t>irrelevant</a:t>
            </a:r>
            <a:r>
              <a:rPr lang="zh-Hans" altLang="en-US" sz="2400" dirty="0"/>
              <a:t> </a:t>
            </a:r>
            <a:r>
              <a:rPr lang="en-US" altLang="zh-Hans" sz="2400" dirty="0"/>
              <a:t>features</a:t>
            </a:r>
            <a:r>
              <a:rPr lang="zh-Hans" altLang="en-US" sz="2400" dirty="0"/>
              <a:t> </a:t>
            </a:r>
            <a:r>
              <a:rPr lang="en-US" altLang="zh-Hans" sz="2400" dirty="0"/>
              <a:t>that</a:t>
            </a:r>
            <a:r>
              <a:rPr lang="zh-Hans" altLang="en-US" sz="2400" dirty="0"/>
              <a:t> </a:t>
            </a:r>
            <a:r>
              <a:rPr lang="en-US" altLang="zh-Hans" sz="2400" dirty="0"/>
              <a:t>may</a:t>
            </a:r>
            <a:r>
              <a:rPr lang="zh-Hans" altLang="en-US" sz="2400" dirty="0"/>
              <a:t> </a:t>
            </a:r>
            <a:r>
              <a:rPr lang="en-US" altLang="zh-Hans" sz="2400" dirty="0"/>
              <a:t>affect</a:t>
            </a:r>
            <a:r>
              <a:rPr lang="zh-Hans" altLang="en-US" sz="2400" dirty="0"/>
              <a:t> </a:t>
            </a:r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n-US" altLang="zh-Hans" sz="2400" dirty="0"/>
              <a:t>performance.</a:t>
            </a:r>
            <a:r>
              <a:rPr lang="zh-Hans" altLang="en-US" sz="2400" dirty="0"/>
              <a:t> 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119D88-FE78-A04E-B140-660BD62D9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868" y="2011745"/>
            <a:ext cx="4651541" cy="4636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DE0963-811B-3248-8498-583F29F63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13" y="5508295"/>
            <a:ext cx="5865003" cy="10178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C247B6-D31C-9447-8430-96A26232A99F}"/>
              </a:ext>
            </a:extLst>
          </p:cNvPr>
          <p:cNvSpPr txBox="1"/>
          <p:nvPr/>
        </p:nvSpPr>
        <p:spPr>
          <a:xfrm>
            <a:off x="934405" y="4985075"/>
            <a:ext cx="650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solidFill>
                  <a:srgbClr val="FF0000"/>
                </a:solidFill>
              </a:rPr>
              <a:t>Result:</a:t>
            </a:r>
            <a:r>
              <a:rPr lang="zh-Han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Hans" dirty="0"/>
              <a:t>(keep</a:t>
            </a:r>
            <a:r>
              <a:rPr lang="zh-Hans" altLang="en-US" dirty="0"/>
              <a:t> </a:t>
            </a:r>
            <a:r>
              <a:rPr lang="en-US" altLang="zh-Hans" dirty="0"/>
              <a:t>86</a:t>
            </a:r>
            <a:r>
              <a:rPr lang="zh-Hans" altLang="en-US" dirty="0"/>
              <a:t> </a:t>
            </a:r>
            <a:r>
              <a:rPr lang="en-US" altLang="zh-Hans" dirty="0"/>
              <a:t>variables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remove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190</a:t>
            </a:r>
            <a:r>
              <a:rPr lang="zh-Hans" altLang="en-US" dirty="0"/>
              <a:t> </a:t>
            </a:r>
            <a:r>
              <a:rPr lang="en-US" altLang="zh-Hans" dirty="0"/>
              <a:t>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D3E3F-8FDE-9C42-931A-4ADFCCD56AC2}"/>
              </a:ext>
            </a:extLst>
          </p:cNvPr>
          <p:cNvSpPr txBox="1"/>
          <p:nvPr/>
        </p:nvSpPr>
        <p:spPr>
          <a:xfrm>
            <a:off x="1188720" y="431223"/>
            <a:ext cx="424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3600" b="1" dirty="0"/>
              <a:t>3.</a:t>
            </a:r>
            <a:r>
              <a:rPr lang="zh-Hans" altLang="en-US" sz="3600" b="1" dirty="0"/>
              <a:t> </a:t>
            </a:r>
            <a:r>
              <a:rPr lang="en-US" altLang="zh-Hans" sz="3600" b="1" dirty="0"/>
              <a:t>Random</a:t>
            </a:r>
            <a:r>
              <a:rPr lang="zh-Hans" altLang="en-US" sz="3600" b="1" dirty="0"/>
              <a:t> </a:t>
            </a:r>
            <a:r>
              <a:rPr lang="en-US" altLang="zh-Hans" sz="3600" b="1" dirty="0"/>
              <a:t>forests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C6135-6119-4A45-AAED-0DA79714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61" y="3049815"/>
            <a:ext cx="6261100" cy="189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105E1-FC10-3B40-86DD-36C94C8A480B}"/>
              </a:ext>
            </a:extLst>
          </p:cNvPr>
          <p:cNvSpPr txBox="1"/>
          <p:nvPr/>
        </p:nvSpPr>
        <p:spPr>
          <a:xfrm>
            <a:off x="2453386" y="1051055"/>
            <a:ext cx="914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dirty="0"/>
              <a:t>It</a:t>
            </a:r>
            <a:r>
              <a:rPr lang="zh-Hans" altLang="en-US" sz="2400" dirty="0"/>
              <a:t> </a:t>
            </a:r>
            <a:r>
              <a:rPr lang="en-US" altLang="zh-Hans" sz="2400" dirty="0"/>
              <a:t>have</a:t>
            </a:r>
            <a:r>
              <a:rPr lang="zh-Hans" altLang="en-US" sz="2400" dirty="0"/>
              <a:t> </a:t>
            </a:r>
            <a:r>
              <a:rPr lang="en-US" altLang="zh-Hans" sz="2400" dirty="0"/>
              <a:t>better</a:t>
            </a:r>
            <a:r>
              <a:rPr lang="zh-Hans" altLang="en-US" sz="2400" dirty="0"/>
              <a:t> </a:t>
            </a:r>
            <a:r>
              <a:rPr lang="en-US" altLang="zh-Hans" sz="2400" dirty="0"/>
              <a:t>performance</a:t>
            </a:r>
            <a:r>
              <a:rPr lang="zh-Hans" altLang="en-US" sz="2400" dirty="0"/>
              <a:t> </a:t>
            </a:r>
            <a:r>
              <a:rPr lang="en-US" altLang="zh-Hans" sz="2400" dirty="0"/>
              <a:t>when</a:t>
            </a:r>
            <a:r>
              <a:rPr lang="zh-Hans" altLang="en-US" sz="2400" dirty="0"/>
              <a:t> </a:t>
            </a:r>
            <a:r>
              <a:rPr lang="en-US" altLang="zh-Hans" sz="2400" dirty="0"/>
              <a:t>there</a:t>
            </a:r>
            <a:r>
              <a:rPr lang="zh-Hans" altLang="en-US" sz="2400" dirty="0"/>
              <a:t> </a:t>
            </a:r>
            <a:r>
              <a:rPr lang="en-US" altLang="zh-Hans" sz="2400" dirty="0"/>
              <a:t>are</a:t>
            </a:r>
            <a:r>
              <a:rPr lang="zh-Hans" altLang="en-US" sz="2400" dirty="0"/>
              <a:t> </a:t>
            </a:r>
            <a:r>
              <a:rPr lang="en-US" altLang="zh-Hans" sz="2400" dirty="0"/>
              <a:t>many</a:t>
            </a:r>
            <a:r>
              <a:rPr lang="zh-Hans" altLang="en-US" sz="2400" dirty="0"/>
              <a:t> </a:t>
            </a:r>
            <a:r>
              <a:rPr lang="en-US" altLang="zh-Hans" sz="2400" dirty="0"/>
              <a:t>features</a:t>
            </a:r>
            <a:r>
              <a:rPr lang="zh-Hans" altLang="en-US" sz="2400" dirty="0"/>
              <a:t> </a:t>
            </a:r>
            <a:r>
              <a:rPr lang="en-US" altLang="zh-Hans" sz="2400" dirty="0"/>
              <a:t>included</a:t>
            </a:r>
            <a:r>
              <a:rPr lang="zh-Hans" altLang="en-US" sz="2400" dirty="0"/>
              <a:t>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5B193-B055-0143-8A93-FC26126A81A4}"/>
              </a:ext>
            </a:extLst>
          </p:cNvPr>
          <p:cNvSpPr txBox="1"/>
          <p:nvPr/>
        </p:nvSpPr>
        <p:spPr>
          <a:xfrm>
            <a:off x="2158609" y="1806558"/>
            <a:ext cx="7424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2800" dirty="0"/>
              <a:t>Use</a:t>
            </a:r>
            <a:r>
              <a:rPr lang="zh-Hans" altLang="en-US" sz="2800" dirty="0"/>
              <a:t> </a:t>
            </a:r>
            <a:r>
              <a:rPr lang="en-US" altLang="zh-Hans" sz="2800" dirty="0"/>
              <a:t>cross</a:t>
            </a:r>
            <a:r>
              <a:rPr lang="zh-Hans" altLang="en-US" sz="2800" dirty="0"/>
              <a:t> </a:t>
            </a:r>
            <a:r>
              <a:rPr lang="en-US" altLang="zh-Hans" sz="2800" dirty="0"/>
              <a:t>validation</a:t>
            </a:r>
            <a:r>
              <a:rPr lang="zh-Hans" altLang="en-US" sz="2800" dirty="0"/>
              <a:t> </a:t>
            </a:r>
            <a:r>
              <a:rPr lang="en-US" altLang="zh-Hans" sz="2800" dirty="0"/>
              <a:t>to</a:t>
            </a:r>
            <a:r>
              <a:rPr lang="zh-Hans" altLang="en-US" sz="2800" dirty="0"/>
              <a:t> </a:t>
            </a:r>
            <a:r>
              <a:rPr lang="en-US" altLang="zh-Hans" sz="2800" dirty="0"/>
              <a:t>find</a:t>
            </a:r>
            <a:r>
              <a:rPr lang="zh-Hans" altLang="en-US" sz="2800" dirty="0"/>
              <a:t> </a:t>
            </a:r>
            <a:r>
              <a:rPr lang="en-US" altLang="zh-Hans" sz="2800" dirty="0"/>
              <a:t>the</a:t>
            </a:r>
            <a:r>
              <a:rPr lang="zh-Hans" altLang="en-US" sz="2800" dirty="0"/>
              <a:t> </a:t>
            </a:r>
            <a:r>
              <a:rPr lang="en-US" altLang="zh-Hans" sz="2800" dirty="0"/>
              <a:t>best</a:t>
            </a:r>
            <a:r>
              <a:rPr lang="zh-Hans" altLang="en-US" sz="2800" dirty="0"/>
              <a:t> </a:t>
            </a:r>
            <a:r>
              <a:rPr lang="en-US" altLang="zh-Hans" sz="2800" dirty="0"/>
              <a:t>parameters</a:t>
            </a:r>
            <a:r>
              <a:rPr lang="zh-Hans" altLang="en-US" sz="2800" dirty="0"/>
              <a:t> </a:t>
            </a:r>
            <a:r>
              <a:rPr lang="en-US" altLang="zh-Hans" sz="2800" dirty="0"/>
              <a:t>(import</a:t>
            </a:r>
            <a:r>
              <a:rPr lang="zh-Hans" altLang="en-US" sz="2800" dirty="0"/>
              <a:t> </a:t>
            </a:r>
            <a:r>
              <a:rPr lang="en-US" altLang="zh-Hans" sz="2800" dirty="0"/>
              <a:t>package–</a:t>
            </a:r>
            <a:r>
              <a:rPr lang="zh-Hans" altLang="en-US" sz="2800" dirty="0"/>
              <a:t> </a:t>
            </a:r>
            <a:r>
              <a:rPr lang="en-US" altLang="zh-Hans" sz="2800" dirty="0" err="1"/>
              <a:t>GirdSearchCV</a:t>
            </a:r>
            <a:r>
              <a:rPr lang="en-US" altLang="zh-Hans" sz="2800" dirty="0"/>
              <a:t>)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5CEBDF-C311-1243-8BB7-7C043343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609" y="5406728"/>
            <a:ext cx="9038876" cy="827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E5896-06CE-0F46-A277-E4CE2BE512E9}"/>
              </a:ext>
            </a:extLst>
          </p:cNvPr>
          <p:cNvSpPr txBox="1"/>
          <p:nvPr/>
        </p:nvSpPr>
        <p:spPr>
          <a:xfrm>
            <a:off x="896737" y="5019396"/>
            <a:ext cx="411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solidFill>
                  <a:srgbClr val="FF0000"/>
                </a:solidFill>
              </a:rPr>
              <a:t>Result: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988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161</TotalTime>
  <Words>364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华文楷体</vt:lpstr>
      <vt:lpstr>Franklin Gothic Book</vt:lpstr>
      <vt:lpstr>Crop</vt:lpstr>
      <vt:lpstr>Prediction of housing price</vt:lpstr>
      <vt:lpstr>Four Steps</vt:lpstr>
      <vt:lpstr>Analyze problem  </vt:lpstr>
      <vt:lpstr>Data preprocessing (1)</vt:lpstr>
      <vt:lpstr>Data preprocessing (1)</vt:lpstr>
      <vt:lpstr>Data preprocessing (2)</vt:lpstr>
      <vt:lpstr>Training models</vt:lpstr>
      <vt:lpstr>PowerPoint Presentation</vt:lpstr>
      <vt:lpstr>PowerPoint Presentation</vt:lpstr>
      <vt:lpstr>Comparison of performance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housing price</dc:title>
  <dc:creator>Chen, Yuling</dc:creator>
  <cp:lastModifiedBy>YUHAO WU</cp:lastModifiedBy>
  <cp:revision>15</cp:revision>
  <dcterms:created xsi:type="dcterms:W3CDTF">2018-04-09T02:30:18Z</dcterms:created>
  <dcterms:modified xsi:type="dcterms:W3CDTF">2018-04-09T16:38:55Z</dcterms:modified>
</cp:coreProperties>
</file>