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9551" orient="horz"/>
        <p:guide pos="10368" orient="horz"/>
        <p:guide pos="21376"/>
        <p:guide pos="6187"/>
        <p:guide pos="26410"/>
        <p:guide pos="1217"/>
        <p:guide pos="19873"/>
        <p:guide pos="775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 name="Google Shape;3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 name="Google Shape;3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8" name="Shape 28"/>
        <p:cNvGrpSpPr/>
        <p:nvPr/>
      </p:nvGrpSpPr>
      <p:grpSpPr>
        <a:xfrm>
          <a:off x="0" y="0"/>
          <a:ext cx="0" cy="0"/>
          <a:chOff x="0" y="0"/>
          <a:chExt cx="0" cy="0"/>
        </a:xfrm>
      </p:grpSpPr>
      <p:sp>
        <p:nvSpPr>
          <p:cNvPr id="29" name="Google Shape;29;p2"/>
          <p:cNvSpPr/>
          <p:nvPr>
            <p:ph idx="2" type="pic"/>
          </p:nvPr>
        </p:nvSpPr>
        <p:spPr>
          <a:xfrm>
            <a:off x="12304713" y="9976466"/>
            <a:ext cx="19243675" cy="12045642"/>
          </a:xfrm>
          <a:prstGeom prst="rect">
            <a:avLst/>
          </a:prstGeom>
          <a:noFill/>
          <a:ln>
            <a:noFill/>
          </a:ln>
        </p:spPr>
        <p:txBody>
          <a:bodyPr anchorCtr="0" anchor="t" bIns="45700" lIns="91425" spcFirstLastPara="1" rIns="91425" wrap="square" tIns="45700"/>
          <a:lstStyle>
            <a:lvl1pPr lvl="0" marR="0" rtl="0" algn="l">
              <a:lnSpc>
                <a:spcPct val="90000"/>
              </a:lnSpc>
              <a:spcBef>
                <a:spcPts val="4800"/>
              </a:spcBef>
              <a:spcAft>
                <a:spcPts val="0"/>
              </a:spcAft>
              <a:buClr>
                <a:schemeClr val="dk1"/>
              </a:buClr>
              <a:buSzPts val="9600"/>
              <a:buFont typeface="Arial"/>
              <a:buChar char="•"/>
              <a:defRPr b="0" i="0" sz="9600" u="none" cap="none" strike="noStrike">
                <a:solidFill>
                  <a:schemeClr val="dk1"/>
                </a:solidFill>
                <a:latin typeface="Verdana"/>
                <a:ea typeface="Verdana"/>
                <a:cs typeface="Verdana"/>
                <a:sym typeface="Verdana"/>
              </a:defRPr>
            </a:lvl1pPr>
            <a:lvl2pPr lvl="1"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0" name="Google Shape;30;p2"/>
          <p:cNvSpPr/>
          <p:nvPr>
            <p:ph idx="3" type="pic"/>
          </p:nvPr>
        </p:nvSpPr>
        <p:spPr>
          <a:xfrm>
            <a:off x="33934400" y="22022108"/>
            <a:ext cx="7994507" cy="9101138"/>
          </a:xfrm>
          <a:prstGeom prst="rect">
            <a:avLst/>
          </a:prstGeom>
          <a:noFill/>
          <a:ln>
            <a:noFill/>
          </a:ln>
        </p:spPr>
        <p:txBody>
          <a:bodyPr anchorCtr="0" anchor="t" bIns="45700" lIns="91425" spcFirstLastPara="1" rIns="91425" wrap="square" tIns="45700"/>
          <a:lstStyle>
            <a:lvl1pPr lvl="0" marR="0" rtl="0" algn="l">
              <a:lnSpc>
                <a:spcPct val="90000"/>
              </a:lnSpc>
              <a:spcBef>
                <a:spcPts val="4800"/>
              </a:spcBef>
              <a:spcAft>
                <a:spcPts val="0"/>
              </a:spcAft>
              <a:buClr>
                <a:schemeClr val="dk1"/>
              </a:buClr>
              <a:buSzPts val="9600"/>
              <a:buFont typeface="Arial"/>
              <a:buChar char="•"/>
              <a:defRPr b="0" i="0" sz="9600" u="none" cap="none" strike="noStrike">
                <a:solidFill>
                  <a:schemeClr val="dk1"/>
                </a:solidFill>
                <a:latin typeface="Verdana"/>
                <a:ea typeface="Verdana"/>
                <a:cs typeface="Verdana"/>
                <a:sym typeface="Verdana"/>
              </a:defRPr>
            </a:lvl1pPr>
            <a:lvl2pPr lvl="1"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732758" y="1731788"/>
            <a:ext cx="42425683" cy="30491667"/>
          </a:xfrm>
          <a:prstGeom prst="rect">
            <a:avLst/>
          </a:prstGeom>
          <a:solidFill>
            <a:srgbClr val="EBEB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sp>
        <p:nvSpPr>
          <p:cNvPr id="11" name="Google Shape;11;p1"/>
          <p:cNvSpPr/>
          <p:nvPr/>
        </p:nvSpPr>
        <p:spPr>
          <a:xfrm>
            <a:off x="32804491" y="1731788"/>
            <a:ext cx="10353950" cy="3049166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sp>
        <p:nvSpPr>
          <p:cNvPr id="12" name="Google Shape;12;p1"/>
          <p:cNvSpPr/>
          <p:nvPr/>
        </p:nvSpPr>
        <p:spPr>
          <a:xfrm>
            <a:off x="9988062" y="720448"/>
            <a:ext cx="33170380" cy="1828799"/>
          </a:xfrm>
          <a:prstGeom prst="rect">
            <a:avLst/>
          </a:prstGeom>
          <a:solidFill>
            <a:srgbClr val="F3BF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dk1"/>
              </a:solidFill>
              <a:latin typeface="Calibri"/>
              <a:ea typeface="Calibri"/>
              <a:cs typeface="Calibri"/>
              <a:sym typeface="Calibri"/>
            </a:endParaRPr>
          </a:p>
        </p:txBody>
      </p:sp>
      <p:sp>
        <p:nvSpPr>
          <p:cNvPr id="13" name="Google Shape;13;p1"/>
          <p:cNvSpPr txBox="1"/>
          <p:nvPr/>
        </p:nvSpPr>
        <p:spPr>
          <a:xfrm>
            <a:off x="12280010" y="758646"/>
            <a:ext cx="30878431" cy="179060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Electrical Engineering and Computer Science</a:t>
            </a:r>
            <a:endParaRPr b="0" i="0" sz="5400" u="none" cap="none" strike="noStrike">
              <a:solidFill>
                <a:schemeClr val="lt1"/>
              </a:solidFill>
              <a:latin typeface="Impact"/>
              <a:ea typeface="Impact"/>
              <a:cs typeface="Impact"/>
              <a:sym typeface="Impact"/>
            </a:endParaRPr>
          </a:p>
        </p:txBody>
      </p:sp>
      <p:sp>
        <p:nvSpPr>
          <p:cNvPr id="14" name="Google Shape;14;p1"/>
          <p:cNvSpPr/>
          <p:nvPr/>
        </p:nvSpPr>
        <p:spPr>
          <a:xfrm>
            <a:off x="732758" y="1731788"/>
            <a:ext cx="10353950" cy="30491667"/>
          </a:xfrm>
          <a:prstGeom prst="rect">
            <a:avLst/>
          </a:prstGeom>
          <a:solidFill>
            <a:srgbClr val="E055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pic>
        <p:nvPicPr>
          <p:cNvPr descr="OSU_horizontal_2C_W_over_B.eps" id="15" name="Google Shape;15;p1"/>
          <p:cNvPicPr preferRelativeResize="0"/>
          <p:nvPr/>
        </p:nvPicPr>
        <p:blipFill rotWithShape="1">
          <a:blip r:embed="rId1">
            <a:alphaModFix/>
          </a:blip>
          <a:srcRect b="0" l="0" r="0" t="0"/>
          <a:stretch/>
        </p:blipFill>
        <p:spPr>
          <a:xfrm>
            <a:off x="2400021" y="28559363"/>
            <a:ext cx="7046627" cy="2247216"/>
          </a:xfrm>
          <a:prstGeom prst="rect">
            <a:avLst/>
          </a:prstGeom>
          <a:noFill/>
          <a:ln>
            <a:noFill/>
          </a:ln>
        </p:spPr>
      </p:pic>
      <p:cxnSp>
        <p:nvCxnSpPr>
          <p:cNvPr id="16" name="Google Shape;16;p1"/>
          <p:cNvCxnSpPr/>
          <p:nvPr/>
        </p:nvCxnSpPr>
        <p:spPr>
          <a:xfrm rot="10800000">
            <a:off x="11086708" y="-1930400"/>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17" name="Google Shape;17;p1"/>
          <p:cNvSpPr txBox="1"/>
          <p:nvPr/>
        </p:nvSpPr>
        <p:spPr>
          <a:xfrm>
            <a:off x="9486509" y="-3200400"/>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18" name="Google Shape;18;p1"/>
          <p:cNvCxnSpPr/>
          <p:nvPr/>
        </p:nvCxnSpPr>
        <p:spPr>
          <a:xfrm rot="10800000">
            <a:off x="32804491" y="-1930400"/>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19" name="Google Shape;19;p1"/>
          <p:cNvSpPr txBox="1"/>
          <p:nvPr/>
        </p:nvSpPr>
        <p:spPr>
          <a:xfrm>
            <a:off x="31204291" y="-3200400"/>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20" name="Google Shape;20;p1"/>
          <p:cNvCxnSpPr/>
          <p:nvPr/>
        </p:nvCxnSpPr>
        <p:spPr>
          <a:xfrm rot="10800000">
            <a:off x="11048216" y="33172401"/>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1" name="Google Shape;21;p1"/>
          <p:cNvSpPr txBox="1"/>
          <p:nvPr/>
        </p:nvSpPr>
        <p:spPr>
          <a:xfrm>
            <a:off x="9446648" y="34899603"/>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22" name="Google Shape;22;p1"/>
          <p:cNvCxnSpPr/>
          <p:nvPr/>
        </p:nvCxnSpPr>
        <p:spPr>
          <a:xfrm rot="10800000">
            <a:off x="32805859" y="33172401"/>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3" name="Google Shape;23;p1"/>
          <p:cNvSpPr txBox="1"/>
          <p:nvPr/>
        </p:nvSpPr>
        <p:spPr>
          <a:xfrm>
            <a:off x="31204291" y="34899603"/>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24" name="Google Shape;24;p1"/>
          <p:cNvCxnSpPr/>
          <p:nvPr/>
        </p:nvCxnSpPr>
        <p:spPr>
          <a:xfrm>
            <a:off x="-1092201" y="25473946"/>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5" name="Google Shape;25;p1"/>
          <p:cNvSpPr txBox="1"/>
          <p:nvPr/>
        </p:nvSpPr>
        <p:spPr>
          <a:xfrm>
            <a:off x="-6807200" y="25041022"/>
            <a:ext cx="4876798" cy="2542251"/>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NO TEXT </a:t>
            </a:r>
            <a:endParaRPr/>
          </a:p>
          <a:p>
            <a:pPr indent="0" lvl="0" marL="0" marR="0" rtl="0" algn="ctr">
              <a:lnSpc>
                <a:spcPct val="12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IN ORANGE BOX BELOW THIS LINE</a:t>
            </a:r>
            <a:endParaRPr b="0" i="0" sz="5400" u="none" cap="none" strike="noStrike">
              <a:solidFill>
                <a:schemeClr val="dk1"/>
              </a:solidFill>
              <a:latin typeface="Arial"/>
              <a:ea typeface="Arial"/>
              <a:cs typeface="Arial"/>
              <a:sym typeface="Arial"/>
            </a:endParaRPr>
          </a:p>
        </p:txBody>
      </p:sp>
      <p:sp>
        <p:nvSpPr>
          <p:cNvPr id="26" name="Google Shape;26;p1"/>
          <p:cNvSpPr/>
          <p:nvPr/>
        </p:nvSpPr>
        <p:spPr>
          <a:xfrm>
            <a:off x="732759" y="720448"/>
            <a:ext cx="10353950" cy="1828799"/>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dk1"/>
              </a:solidFill>
              <a:latin typeface="Arial"/>
              <a:ea typeface="Arial"/>
              <a:cs typeface="Arial"/>
              <a:sym typeface="Arial"/>
            </a:endParaRPr>
          </a:p>
        </p:txBody>
      </p:sp>
      <p:sp>
        <p:nvSpPr>
          <p:cNvPr id="27" name="Google Shape;27;p1"/>
          <p:cNvSpPr txBox="1"/>
          <p:nvPr/>
        </p:nvSpPr>
        <p:spPr>
          <a:xfrm>
            <a:off x="1920240" y="758646"/>
            <a:ext cx="11897360" cy="179060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COLLEGE OF ENGINEERING</a:t>
            </a:r>
            <a:endParaRPr b="0" i="0" sz="5400" u="none" cap="none" strike="noStrike">
              <a:solidFill>
                <a:schemeClr val="lt1"/>
              </a:solidFill>
              <a:latin typeface="Impact"/>
              <a:ea typeface="Impact"/>
              <a:cs typeface="Impact"/>
              <a:sym typeface="Impact"/>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pic>
        <p:nvPicPr>
          <p:cNvPr id="36" name="Google Shape;36;p3"/>
          <p:cNvPicPr preferRelativeResize="0"/>
          <p:nvPr>
            <p:ph idx="3" type="pic"/>
          </p:nvPr>
        </p:nvPicPr>
        <p:blipFill rotWithShape="1">
          <a:blip r:embed="rId3">
            <a:alphaModFix/>
          </a:blip>
          <a:srcRect b="0" l="694" r="2161" t="0"/>
          <a:stretch/>
        </p:blipFill>
        <p:spPr>
          <a:xfrm>
            <a:off x="33091419" y="22479019"/>
            <a:ext cx="9881694" cy="8455751"/>
          </a:xfrm>
          <a:prstGeom prst="rect">
            <a:avLst/>
          </a:prstGeom>
          <a:noFill/>
          <a:ln>
            <a:noFill/>
          </a:ln>
        </p:spPr>
      </p:pic>
      <p:sp>
        <p:nvSpPr>
          <p:cNvPr id="37" name="Google Shape;37;p3"/>
          <p:cNvSpPr txBox="1"/>
          <p:nvPr/>
        </p:nvSpPr>
        <p:spPr>
          <a:xfrm>
            <a:off x="12292014" y="23095170"/>
            <a:ext cx="9418320" cy="67710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E05529"/>
              </a:buClr>
              <a:buSzPts val="4800"/>
              <a:buFont typeface="Arial"/>
              <a:buNone/>
            </a:pPr>
            <a:r>
              <a:rPr b="0" i="0" lang="en-US" sz="4800" u="none" cap="none" strike="noStrike">
                <a:solidFill>
                  <a:srgbClr val="E05529"/>
                </a:solidFill>
                <a:latin typeface="Arial"/>
                <a:ea typeface="Arial"/>
                <a:cs typeface="Arial"/>
                <a:sym typeface="Arial"/>
              </a:rPr>
              <a:t>360º CAMERA</a:t>
            </a:r>
            <a:endParaRPr b="0" i="0" sz="4800" u="none" cap="none" strike="noStrike">
              <a:solidFill>
                <a:srgbClr val="E05529"/>
              </a:solidFill>
              <a:latin typeface="Arial"/>
              <a:ea typeface="Arial"/>
              <a:cs typeface="Arial"/>
              <a:sym typeface="Arial"/>
            </a:endParaRPr>
          </a:p>
        </p:txBody>
      </p:sp>
      <p:sp>
        <p:nvSpPr>
          <p:cNvPr id="38" name="Google Shape;38;p3"/>
          <p:cNvSpPr txBox="1"/>
          <p:nvPr/>
        </p:nvSpPr>
        <p:spPr>
          <a:xfrm>
            <a:off x="12292014" y="24061092"/>
            <a:ext cx="9418320" cy="3718967"/>
          </a:xfrm>
          <a:prstGeom prst="rect">
            <a:avLst/>
          </a:prstGeom>
          <a:noFill/>
          <a:ln>
            <a:noFill/>
          </a:ln>
        </p:spPr>
        <p:txBody>
          <a:bodyPr anchorCtr="0" anchor="t" bIns="0" lIns="0" spcFirstLastPara="1" rIns="0" wrap="square" tIns="0">
            <a:noAutofit/>
          </a:bodyPr>
          <a:lstStyle/>
          <a:p>
            <a:pPr indent="-457200" lvl="0" marL="457200" marR="0" rtl="0" algn="l">
              <a:lnSpc>
                <a:spcPct val="12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360 degree video camera was made using an iPhone camera attachment and a raspberry pi. </a:t>
            </a:r>
            <a:endParaRPr b="0" i="0" sz="2800" u="none" cap="none" strike="noStrike">
              <a:solidFill>
                <a:schemeClr val="dk1"/>
              </a:solidFill>
              <a:latin typeface="Arial"/>
              <a:ea typeface="Arial"/>
              <a:cs typeface="Arial"/>
              <a:sym typeface="Arial"/>
            </a:endParaRPr>
          </a:p>
          <a:p>
            <a:pPr indent="-457200" lvl="0" marL="457200" marR="0" rtl="0" algn="l">
              <a:lnSpc>
                <a:spcPct val="120000"/>
              </a:lnSpc>
              <a:spcBef>
                <a:spcPts val="26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 camera module will be modified to fit onto the raspberry pi using a case created with a 3D printer. </a:t>
            </a:r>
            <a:endParaRPr b="0" i="0" sz="2800" u="none" cap="none" strike="noStrike">
              <a:solidFill>
                <a:schemeClr val="dk1"/>
              </a:solidFill>
              <a:latin typeface="Arial"/>
              <a:ea typeface="Arial"/>
              <a:cs typeface="Arial"/>
              <a:sym typeface="Arial"/>
            </a:endParaRPr>
          </a:p>
          <a:p>
            <a:pPr indent="-457200" lvl="0" marL="457200" marR="0" rtl="0" algn="l">
              <a:lnSpc>
                <a:spcPct val="120000"/>
              </a:lnSpc>
              <a:spcBef>
                <a:spcPts val="26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 video will be recorded in 30 second segments, “unwrapped” so it is viewable, and then sent to the web portal to be viewed by the client’s family.</a:t>
            </a:r>
            <a:endParaRPr b="0" i="0" sz="2800" u="none" cap="none" strike="noStrike">
              <a:solidFill>
                <a:schemeClr val="dk1"/>
              </a:solidFill>
              <a:latin typeface="Arial"/>
              <a:ea typeface="Arial"/>
              <a:cs typeface="Arial"/>
              <a:sym typeface="Arial"/>
            </a:endParaRPr>
          </a:p>
        </p:txBody>
      </p:sp>
      <p:sp>
        <p:nvSpPr>
          <p:cNvPr id="39" name="Google Shape;39;p3"/>
          <p:cNvSpPr txBox="1"/>
          <p:nvPr/>
        </p:nvSpPr>
        <p:spPr>
          <a:xfrm>
            <a:off x="22463903" y="23094644"/>
            <a:ext cx="9418320" cy="67710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E05529"/>
              </a:buClr>
              <a:buSzPts val="4800"/>
              <a:buFont typeface="Arial"/>
              <a:buNone/>
            </a:pPr>
            <a:r>
              <a:rPr b="0" i="0" lang="en-US" sz="4800" u="none" cap="none" strike="noStrike">
                <a:solidFill>
                  <a:srgbClr val="E05529"/>
                </a:solidFill>
                <a:latin typeface="Arial"/>
                <a:ea typeface="Arial"/>
                <a:cs typeface="Arial"/>
                <a:sym typeface="Arial"/>
              </a:rPr>
              <a:t>AD HOC NETWORK</a:t>
            </a:r>
            <a:endParaRPr b="0" i="0" sz="4800" u="none" cap="none" strike="noStrike">
              <a:solidFill>
                <a:srgbClr val="E05529"/>
              </a:solidFill>
              <a:latin typeface="Arial"/>
              <a:ea typeface="Arial"/>
              <a:cs typeface="Arial"/>
              <a:sym typeface="Arial"/>
            </a:endParaRPr>
          </a:p>
        </p:txBody>
      </p:sp>
      <p:sp>
        <p:nvSpPr>
          <p:cNvPr id="40" name="Google Shape;40;p3"/>
          <p:cNvSpPr txBox="1"/>
          <p:nvPr/>
        </p:nvSpPr>
        <p:spPr>
          <a:xfrm>
            <a:off x="22463903" y="24061092"/>
            <a:ext cx="9418320" cy="4052391"/>
          </a:xfrm>
          <a:prstGeom prst="rect">
            <a:avLst/>
          </a:prstGeom>
          <a:noFill/>
          <a:ln>
            <a:noFill/>
          </a:ln>
        </p:spPr>
        <p:txBody>
          <a:bodyPr anchorCtr="0" anchor="t" bIns="0" lIns="0" spcFirstLastPara="1" rIns="0" wrap="square" tIns="0">
            <a:noAutofit/>
          </a:bodyPr>
          <a:lstStyle/>
          <a:p>
            <a:pPr indent="-457200" lvl="0" marL="457200" marR="0" rtl="0" algn="just">
              <a:lnSpc>
                <a:spcPct val="12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Four devices will be connected in an ad hoc network to a central hub microprocessor by NVidia called the Jetson tx2. </a:t>
            </a:r>
            <a:endParaRPr b="0" i="0" sz="2800" u="none" cap="none" strike="noStrike">
              <a:solidFill>
                <a:schemeClr val="dk1"/>
              </a:solidFill>
              <a:latin typeface="Arial"/>
              <a:ea typeface="Arial"/>
              <a:cs typeface="Arial"/>
              <a:sym typeface="Arial"/>
            </a:endParaRPr>
          </a:p>
          <a:p>
            <a:pPr indent="-457200" lvl="0" marL="457200" marR="0" rtl="0" algn="l">
              <a:lnSpc>
                <a:spcPct val="120000"/>
              </a:lnSpc>
              <a:spcBef>
                <a:spcPts val="26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Two subsystems of raspberry pi 3 connected to a normal camera model.</a:t>
            </a:r>
            <a:endParaRPr/>
          </a:p>
          <a:p>
            <a:pPr indent="-457200" lvl="0" marL="457200" marR="0" rtl="0" algn="l">
              <a:lnSpc>
                <a:spcPct val="120000"/>
              </a:lnSpc>
              <a:spcBef>
                <a:spcPts val="26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One raspberry 3 pi connected to a 360 camera. </a:t>
            </a:r>
            <a:endParaRPr/>
          </a:p>
          <a:p>
            <a:pPr indent="-457200" lvl="0" marL="457200" marR="0" rtl="0" algn="l">
              <a:lnSpc>
                <a:spcPct val="120000"/>
              </a:lnSpc>
              <a:spcBef>
                <a:spcPts val="26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One raspberry 3 pi connected to a microphone </a:t>
            </a:r>
            <a:endParaRPr b="0" i="0" sz="2800" u="none" cap="none" strike="noStrike">
              <a:solidFill>
                <a:schemeClr val="dk1"/>
              </a:solidFill>
              <a:latin typeface="Arial"/>
              <a:ea typeface="Arial"/>
              <a:cs typeface="Arial"/>
              <a:sym typeface="Arial"/>
            </a:endParaRPr>
          </a:p>
        </p:txBody>
      </p:sp>
      <p:sp>
        <p:nvSpPr>
          <p:cNvPr id="41" name="Google Shape;41;p3"/>
          <p:cNvSpPr txBox="1"/>
          <p:nvPr/>
        </p:nvSpPr>
        <p:spPr>
          <a:xfrm>
            <a:off x="2002716" y="9336502"/>
            <a:ext cx="8158800" cy="67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4800"/>
              <a:buFont typeface="Arial"/>
              <a:buNone/>
            </a:pPr>
            <a:r>
              <a:rPr b="0" i="0" lang="en-US" sz="4800" u="none" cap="none" strike="noStrike">
                <a:solidFill>
                  <a:srgbClr val="FFFFFF"/>
                </a:solidFill>
                <a:latin typeface="Arial"/>
                <a:ea typeface="Arial"/>
                <a:cs typeface="Arial"/>
                <a:sym typeface="Arial"/>
              </a:rPr>
              <a:t>DESCRIPTION</a:t>
            </a:r>
            <a:endParaRPr b="0" i="0" sz="4800" u="none" cap="none" strike="noStrike">
              <a:solidFill>
                <a:srgbClr val="FFFFFF"/>
              </a:solidFill>
              <a:latin typeface="Arial"/>
              <a:ea typeface="Arial"/>
              <a:cs typeface="Arial"/>
              <a:sym typeface="Arial"/>
            </a:endParaRPr>
          </a:p>
        </p:txBody>
      </p:sp>
      <p:sp>
        <p:nvSpPr>
          <p:cNvPr id="42" name="Google Shape;42;p3"/>
          <p:cNvSpPr txBox="1"/>
          <p:nvPr/>
        </p:nvSpPr>
        <p:spPr>
          <a:xfrm>
            <a:off x="2035000" y="10255300"/>
            <a:ext cx="8126400" cy="16046100"/>
          </a:xfrm>
          <a:prstGeom prst="rect">
            <a:avLst/>
          </a:prstGeom>
          <a:noFill/>
          <a:ln>
            <a:noFill/>
          </a:ln>
        </p:spPr>
        <p:txBody>
          <a:bodyPr anchorCtr="0" anchor="t" bIns="0" lIns="0" spcFirstLastPara="1" rIns="0" wrap="square" tIns="0">
            <a:noAutofit/>
          </a:bodyPr>
          <a:lstStyle/>
          <a:p>
            <a:pPr indent="-406400" lvl="0" marL="457200" rtl="0" algn="l">
              <a:lnSpc>
                <a:spcPct val="120000"/>
              </a:lnSpc>
              <a:spcBef>
                <a:spcPts val="2600"/>
              </a:spcBef>
              <a:spcAft>
                <a:spcPts val="0"/>
              </a:spcAft>
              <a:buClr>
                <a:schemeClr val="lt1"/>
              </a:buClr>
              <a:buSzPts val="2800"/>
              <a:buChar char="•"/>
            </a:pPr>
            <a:r>
              <a:rPr lang="en-US" sz="2800">
                <a:solidFill>
                  <a:schemeClr val="lt1"/>
                </a:solidFill>
                <a:latin typeface="Verdana"/>
                <a:ea typeface="Verdana"/>
                <a:cs typeface="Verdana"/>
                <a:sym typeface="Verdana"/>
              </a:rPr>
              <a:t>The project will include an interactive web portal for family members to view our sponsor’s wedding</a:t>
            </a:r>
            <a:endParaRPr/>
          </a:p>
          <a:p>
            <a:pPr indent="-457200" lvl="0" marL="457200" marR="0" rtl="0" algn="l">
              <a:lnSpc>
                <a:spcPct val="120000"/>
              </a:lnSpc>
              <a:spcBef>
                <a:spcPts val="2600"/>
              </a:spcBef>
              <a:spcAft>
                <a:spcPts val="0"/>
              </a:spcAft>
              <a:buClr>
                <a:schemeClr val="lt1"/>
              </a:buClr>
              <a:buSzPts val="2800"/>
              <a:buFont typeface="Arial"/>
              <a:buChar char="•"/>
            </a:pPr>
            <a:r>
              <a:rPr lang="en-US" sz="2800">
                <a:solidFill>
                  <a:schemeClr val="lt1"/>
                </a:solidFill>
                <a:latin typeface="Verdana"/>
                <a:ea typeface="Verdana"/>
                <a:cs typeface="Verdana"/>
                <a:sym typeface="Verdana"/>
              </a:rPr>
              <a:t>Lightweight and portable devices will be custom made and used for streaming.</a:t>
            </a:r>
            <a:endParaRPr/>
          </a:p>
          <a:p>
            <a:pPr indent="-457200" lvl="0" marL="457200" marR="0" rtl="0" algn="l">
              <a:lnSpc>
                <a:spcPct val="120000"/>
              </a:lnSpc>
              <a:spcBef>
                <a:spcPts val="2600"/>
              </a:spcBef>
              <a:spcAft>
                <a:spcPts val="0"/>
              </a:spcAft>
              <a:buClr>
                <a:schemeClr val="lt1"/>
              </a:buClr>
              <a:buSzPts val="2800"/>
              <a:buFont typeface="Arial"/>
              <a:buChar char="•"/>
            </a:pPr>
            <a:r>
              <a:rPr lang="en-US" sz="2800">
                <a:solidFill>
                  <a:schemeClr val="lt1"/>
                </a:solidFill>
                <a:latin typeface="Verdana"/>
                <a:ea typeface="Verdana"/>
                <a:cs typeface="Verdana"/>
                <a:sym typeface="Verdana"/>
              </a:rPr>
              <a:t>The admin can edit the camera locations, add and delete devices, and change the current, viewable map. </a:t>
            </a:r>
            <a:endParaRPr/>
          </a:p>
          <a:p>
            <a:pPr indent="-457200" lvl="0" marL="457200" marR="0" rtl="0" algn="l">
              <a:lnSpc>
                <a:spcPct val="120000"/>
              </a:lnSpc>
              <a:spcBef>
                <a:spcPts val="2600"/>
              </a:spcBef>
              <a:spcAft>
                <a:spcPts val="0"/>
              </a:spcAft>
              <a:buClr>
                <a:schemeClr val="lt1"/>
              </a:buClr>
              <a:buSzPts val="2800"/>
              <a:buFont typeface="Arial"/>
              <a:buChar char="•"/>
            </a:pPr>
            <a:r>
              <a:rPr lang="en-US" sz="2800">
                <a:solidFill>
                  <a:schemeClr val="lt1"/>
                </a:solidFill>
                <a:latin typeface="Verdana"/>
                <a:ea typeface="Verdana"/>
                <a:cs typeface="Verdana"/>
                <a:sym typeface="Verdana"/>
              </a:rPr>
              <a:t>There is no hard limit on the number of devices that can be added.</a:t>
            </a:r>
            <a:endParaRPr/>
          </a:p>
          <a:p>
            <a:pPr indent="-457200" lvl="0" marL="457200" marR="0" rtl="0" algn="l">
              <a:lnSpc>
                <a:spcPct val="120000"/>
              </a:lnSpc>
              <a:spcBef>
                <a:spcPts val="2600"/>
              </a:spcBef>
              <a:spcAft>
                <a:spcPts val="0"/>
              </a:spcAft>
              <a:buClr>
                <a:schemeClr val="lt1"/>
              </a:buClr>
              <a:buSzPts val="2800"/>
              <a:buFont typeface="Arial"/>
              <a:buChar char="•"/>
            </a:pPr>
            <a:r>
              <a:rPr lang="en-US" sz="2800">
                <a:solidFill>
                  <a:schemeClr val="lt1"/>
                </a:solidFill>
                <a:latin typeface="Verdana"/>
                <a:ea typeface="Verdana"/>
                <a:cs typeface="Verdana"/>
                <a:sym typeface="Verdana"/>
              </a:rPr>
              <a:t>Viewers can select any camera to see and hear the wedding ceremony live.</a:t>
            </a:r>
            <a:endParaRPr b="0" i="0" sz="2800" u="none" cap="none" strike="noStrike">
              <a:solidFill>
                <a:schemeClr val="lt1"/>
              </a:solidFill>
              <a:latin typeface="Verdana"/>
              <a:ea typeface="Verdana"/>
              <a:cs typeface="Verdana"/>
              <a:sym typeface="Verdana"/>
            </a:endParaRPr>
          </a:p>
        </p:txBody>
      </p:sp>
      <p:sp>
        <p:nvSpPr>
          <p:cNvPr id="43" name="Google Shape;43;p3"/>
          <p:cNvSpPr txBox="1"/>
          <p:nvPr/>
        </p:nvSpPr>
        <p:spPr>
          <a:xfrm>
            <a:off x="12292012" y="3463917"/>
            <a:ext cx="19544200" cy="154267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E05529"/>
              </a:buClr>
              <a:buSzPts val="12500"/>
              <a:buFont typeface="Impact"/>
              <a:buNone/>
            </a:pPr>
            <a:r>
              <a:rPr b="0" i="0" lang="en-US" sz="12500" u="none" cap="none" strike="noStrike">
                <a:solidFill>
                  <a:srgbClr val="E05529"/>
                </a:solidFill>
                <a:latin typeface="Impact"/>
                <a:ea typeface="Impact"/>
                <a:cs typeface="Impact"/>
                <a:sym typeface="Impact"/>
              </a:rPr>
              <a:t>A-FRAME LIVESTREAM PORTAL</a:t>
            </a:r>
            <a:endParaRPr b="0" i="0" sz="12500" u="none" cap="none" strike="noStrike">
              <a:solidFill>
                <a:srgbClr val="E05529"/>
              </a:solidFill>
              <a:latin typeface="Impact"/>
              <a:ea typeface="Impact"/>
              <a:cs typeface="Impact"/>
              <a:sym typeface="Impact"/>
            </a:endParaRPr>
          </a:p>
        </p:txBody>
      </p:sp>
      <p:sp>
        <p:nvSpPr>
          <p:cNvPr id="44" name="Google Shape;44;p3"/>
          <p:cNvSpPr txBox="1"/>
          <p:nvPr/>
        </p:nvSpPr>
        <p:spPr>
          <a:xfrm>
            <a:off x="12292012" y="5503233"/>
            <a:ext cx="19544199" cy="6080503"/>
          </a:xfrm>
          <a:prstGeom prst="rect">
            <a:avLst/>
          </a:prstGeom>
          <a:noFill/>
          <a:ln>
            <a:noFill/>
          </a:ln>
        </p:spPr>
        <p:txBody>
          <a:bodyPr anchorCtr="0" anchor="t" bIns="0" lIns="0" spcFirstLastPara="1" rIns="0" wrap="square" tIns="0">
            <a:noAutofit/>
          </a:bodyPr>
          <a:lstStyle/>
          <a:p>
            <a:pPr indent="0" lvl="0" marL="0" marR="0" rtl="0" algn="l">
              <a:lnSpc>
                <a:spcPct val="130909"/>
              </a:lnSpc>
              <a:spcBef>
                <a:spcPts val="0"/>
              </a:spcBef>
              <a:spcAft>
                <a:spcPts val="0"/>
              </a:spcAft>
              <a:buClr>
                <a:schemeClr val="dk1"/>
              </a:buClr>
              <a:buSzPts val="6600"/>
              <a:buFont typeface="Arial"/>
              <a:buNone/>
            </a:pPr>
            <a:r>
              <a:rPr b="0" i="0" lang="en-US" sz="6600" u="none" cap="none" strike="noStrike">
                <a:solidFill>
                  <a:schemeClr val="dk1"/>
                </a:solidFill>
                <a:latin typeface="Georgia"/>
                <a:ea typeface="Georgia"/>
                <a:cs typeface="Georgia"/>
                <a:sym typeface="Georgia"/>
              </a:rPr>
              <a:t>Nexusphere is dedicated to bringing families together through experiences that th</a:t>
            </a:r>
            <a:r>
              <a:rPr lang="en-US" sz="6600">
                <a:solidFill>
                  <a:schemeClr val="dk1"/>
                </a:solidFill>
                <a:latin typeface="Georgia"/>
                <a:ea typeface="Georgia"/>
                <a:cs typeface="Georgia"/>
                <a:sym typeface="Georgia"/>
              </a:rPr>
              <a:t>ey</a:t>
            </a:r>
            <a:r>
              <a:rPr b="0" i="0" lang="en-US" sz="6600" u="none" cap="none" strike="noStrike">
                <a:solidFill>
                  <a:schemeClr val="dk1"/>
                </a:solidFill>
                <a:latin typeface="Georgia"/>
                <a:ea typeface="Georgia"/>
                <a:cs typeface="Georgia"/>
                <a:sym typeface="Georgia"/>
              </a:rPr>
              <a:t> might have otherwise</a:t>
            </a:r>
            <a:r>
              <a:rPr lang="en-US" sz="6600">
                <a:solidFill>
                  <a:schemeClr val="dk1"/>
                </a:solidFill>
                <a:latin typeface="Georgia"/>
                <a:ea typeface="Georgia"/>
                <a:cs typeface="Georgia"/>
                <a:sym typeface="Georgia"/>
              </a:rPr>
              <a:t> </a:t>
            </a:r>
            <a:r>
              <a:rPr b="0" i="0" lang="en-US" sz="6600" u="none" cap="none" strike="noStrike">
                <a:solidFill>
                  <a:schemeClr val="dk1"/>
                </a:solidFill>
                <a:latin typeface="Georgia"/>
                <a:ea typeface="Georgia"/>
                <a:cs typeface="Georgia"/>
                <a:sym typeface="Georgia"/>
              </a:rPr>
              <a:t>missed. Catch the moment.</a:t>
            </a:r>
            <a:endParaRPr b="0" i="0" sz="6600" u="none" cap="none" strike="noStrike">
              <a:solidFill>
                <a:schemeClr val="dk1"/>
              </a:solidFill>
              <a:latin typeface="Georgia"/>
              <a:ea typeface="Georgia"/>
              <a:cs typeface="Georgia"/>
              <a:sym typeface="Georgia"/>
            </a:endParaRPr>
          </a:p>
        </p:txBody>
      </p:sp>
      <p:sp>
        <p:nvSpPr>
          <p:cNvPr id="45" name="Google Shape;45;p3"/>
          <p:cNvSpPr txBox="1"/>
          <p:nvPr/>
        </p:nvSpPr>
        <p:spPr>
          <a:xfrm>
            <a:off x="33934400" y="5503233"/>
            <a:ext cx="8158690" cy="67710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4800"/>
              <a:buFont typeface="Arial"/>
              <a:buNone/>
            </a:pPr>
            <a:r>
              <a:rPr lang="en-US" sz="4800">
                <a:solidFill>
                  <a:srgbClr val="FFFFFF"/>
                </a:solidFill>
              </a:rPr>
              <a:t>Server Architecture</a:t>
            </a:r>
            <a:endParaRPr b="0" i="0" sz="4800" u="none" cap="none" strike="noStrike">
              <a:solidFill>
                <a:srgbClr val="FFFFFF"/>
              </a:solidFill>
              <a:latin typeface="Arial"/>
              <a:ea typeface="Arial"/>
              <a:cs typeface="Arial"/>
              <a:sym typeface="Arial"/>
            </a:endParaRPr>
          </a:p>
        </p:txBody>
      </p:sp>
      <p:sp>
        <p:nvSpPr>
          <p:cNvPr id="46" name="Google Shape;46;p3"/>
          <p:cNvSpPr txBox="1"/>
          <p:nvPr/>
        </p:nvSpPr>
        <p:spPr>
          <a:xfrm>
            <a:off x="33966678" y="6422030"/>
            <a:ext cx="8126412" cy="10490051"/>
          </a:xfrm>
          <a:prstGeom prst="rect">
            <a:avLst/>
          </a:prstGeom>
          <a:noFill/>
          <a:ln>
            <a:noFill/>
          </a:ln>
        </p:spPr>
        <p:txBody>
          <a:bodyPr anchorCtr="0" anchor="t" bIns="0" lIns="0" spcFirstLastPara="1" rIns="0" wrap="square" tIns="0">
            <a:noAutofit/>
          </a:bodyPr>
          <a:lstStyle/>
          <a:p>
            <a:pPr indent="-457200" lvl="0" marL="457200" marR="0" rtl="0" algn="l">
              <a:lnSpc>
                <a:spcPct val="120000"/>
              </a:lnSpc>
              <a:spcBef>
                <a:spcPts val="0"/>
              </a:spcBef>
              <a:spcAft>
                <a:spcPts val="0"/>
              </a:spcAft>
              <a:buClr>
                <a:schemeClr val="dk1"/>
              </a:buClr>
              <a:buSzPts val="2800"/>
              <a:buFont typeface="Arial"/>
              <a:buChar char="•"/>
            </a:pPr>
            <a:r>
              <a:rPr lang="en-US" sz="2800">
                <a:solidFill>
                  <a:schemeClr val="dk1"/>
                </a:solidFill>
              </a:rPr>
              <a:t>LAMP (Linux, Apache, MySQL, and PHP)</a:t>
            </a:r>
            <a:endParaRPr/>
          </a:p>
          <a:p>
            <a:pPr indent="-457200" lvl="0" marL="457200" marR="0" rtl="0" algn="l">
              <a:lnSpc>
                <a:spcPct val="120000"/>
              </a:lnSpc>
              <a:spcBef>
                <a:spcPts val="2600"/>
              </a:spcBef>
              <a:spcAft>
                <a:spcPts val="0"/>
              </a:spcAft>
              <a:buClr>
                <a:schemeClr val="dk1"/>
              </a:buClr>
              <a:buSzPts val="2800"/>
              <a:buFont typeface="Arial"/>
              <a:buChar char="•"/>
            </a:pPr>
            <a:r>
              <a:rPr lang="en-US" sz="2800">
                <a:solidFill>
                  <a:schemeClr val="dk1"/>
                </a:solidFill>
              </a:rPr>
              <a:t>The Raspberry Pis at the venue will connect on an ad hoc network to another device which will stream all of the video to the web server.</a:t>
            </a:r>
            <a:endParaRPr/>
          </a:p>
          <a:p>
            <a:pPr indent="-457200" lvl="0" marL="457200" marR="0" rtl="0" algn="l">
              <a:lnSpc>
                <a:spcPct val="120000"/>
              </a:lnSpc>
              <a:spcBef>
                <a:spcPts val="26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Ut volore secuptio es rem rerati volor atem lic te voloria qui simporest doluptat etur? Alignit volorae venimai onsequame odipitatur sequosa ntiste ea id que ipsam, omniaed et offictus moluptiis et ius.</a:t>
            </a:r>
            <a:endParaRPr/>
          </a:p>
          <a:p>
            <a:pPr indent="-457200" lvl="0" marL="457200" marR="0" rtl="0" algn="l">
              <a:lnSpc>
                <a:spcPct val="120000"/>
              </a:lnSpc>
              <a:spcBef>
                <a:spcPts val="26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Ut volore secuptio es rem rerati volor atem lic te voloria qui simporest doluptat etur? Alignit volorae venimai onsequame odipitatur sequosa ntiste ea id que ipsam, omniaed et offictus moluptiis et ius.</a:t>
            </a:r>
            <a:endParaRPr/>
          </a:p>
          <a:p>
            <a:pPr indent="-279400" lvl="0" marL="457200" marR="0" rtl="0" algn="l">
              <a:lnSpc>
                <a:spcPct val="120000"/>
              </a:lnSpc>
              <a:spcBef>
                <a:spcPts val="26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47" name="Google Shape;47;p3"/>
          <p:cNvSpPr txBox="1"/>
          <p:nvPr/>
        </p:nvSpPr>
        <p:spPr>
          <a:xfrm>
            <a:off x="38032266" y="754123"/>
            <a:ext cx="3811058" cy="1790601"/>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a:t>
            </a:r>
            <a:endParaRPr b="0" i="0" sz="5400" u="none" cap="none" strike="noStrike">
              <a:solidFill>
                <a:schemeClr val="lt1"/>
              </a:solidFill>
              <a:latin typeface="Impact"/>
              <a:ea typeface="Impact"/>
              <a:cs typeface="Impact"/>
              <a:sym typeface="Impact"/>
            </a:endParaRPr>
          </a:p>
        </p:txBody>
      </p:sp>
      <p:pic>
        <p:nvPicPr>
          <p:cNvPr descr="https://lh3.googleusercontent.com/i11Dh7OnThBSzHbWyRUrlLLKWXtrguX1z87FTOC-GPkMOlmD2LhDkLM5d0yC7k0G89JirQbk3b7rP703huBrlL61t1LkEp4kaY_kwL1mNjLiLGpdIrXU6pF_4ZNwfz3UbIDAhG3kY5I" id="48" name="Google Shape;48;p3"/>
          <p:cNvPicPr preferRelativeResize="0"/>
          <p:nvPr>
            <p:ph idx="2" type="pic"/>
          </p:nvPr>
        </p:nvPicPr>
        <p:blipFill rotWithShape="1">
          <a:blip r:embed="rId4">
            <a:alphaModFix/>
          </a:blip>
          <a:srcRect b="4681" l="0" r="0" t="-134"/>
          <a:stretch/>
        </p:blipFill>
        <p:spPr>
          <a:xfrm>
            <a:off x="12304713" y="9336505"/>
            <a:ext cx="19243675" cy="12685603"/>
          </a:xfrm>
          <a:prstGeom prst="rect">
            <a:avLst/>
          </a:prstGeom>
          <a:noFill/>
          <a:ln>
            <a:noFill/>
          </a:ln>
        </p:spPr>
      </p:pic>
      <p:sp>
        <p:nvSpPr>
          <p:cNvPr id="49" name="Google Shape;49;p3"/>
          <p:cNvSpPr txBox="1"/>
          <p:nvPr/>
        </p:nvSpPr>
        <p:spPr>
          <a:xfrm>
            <a:off x="33613934" y="22664056"/>
            <a:ext cx="7207495" cy="11695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7000" u="none" cap="none" strike="noStrike">
                <a:solidFill>
                  <a:schemeClr val="dk1"/>
                </a:solidFill>
                <a:latin typeface="Calibri"/>
                <a:ea typeface="Calibri"/>
                <a:cs typeface="Calibri"/>
                <a:sym typeface="Calibri"/>
              </a:rPr>
              <a:t>System Overview</a:t>
            </a:r>
            <a:endParaRPr sz="7000">
              <a:solidFill>
                <a:schemeClr val="dk1"/>
              </a:solidFill>
              <a:latin typeface="Calibri"/>
              <a:ea typeface="Calibri"/>
              <a:cs typeface="Calibri"/>
              <a:sym typeface="Calibri"/>
            </a:endParaRPr>
          </a:p>
        </p:txBody>
      </p:sp>
      <p:sp>
        <p:nvSpPr>
          <p:cNvPr id="50" name="Google Shape;50;p3"/>
          <p:cNvSpPr txBox="1"/>
          <p:nvPr/>
        </p:nvSpPr>
        <p:spPr>
          <a:xfrm>
            <a:off x="33966678" y="17484825"/>
            <a:ext cx="8158690" cy="67710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4800"/>
              <a:buFont typeface="Arial"/>
              <a:buNone/>
            </a:pPr>
            <a:r>
              <a:rPr b="0" lang="en-US" sz="4800" u="none" cap="none">
                <a:solidFill>
                  <a:srgbClr val="FFFFFF"/>
                </a:solidFill>
                <a:latin typeface="Arial"/>
                <a:ea typeface="Arial"/>
                <a:cs typeface="Arial"/>
                <a:sym typeface="Arial"/>
              </a:rPr>
              <a:t>ABOUT US</a:t>
            </a:r>
            <a:endParaRPr b="0" sz="4800" u="none" cap="none">
              <a:solidFill>
                <a:srgbClr val="FFFFFF"/>
              </a:solidFill>
              <a:latin typeface="Arial"/>
              <a:ea typeface="Arial"/>
              <a:cs typeface="Arial"/>
              <a:sym typeface="Arial"/>
            </a:endParaRPr>
          </a:p>
        </p:txBody>
      </p:sp>
      <p:sp>
        <p:nvSpPr>
          <p:cNvPr id="51" name="Google Shape;51;p3"/>
          <p:cNvSpPr txBox="1"/>
          <p:nvPr/>
        </p:nvSpPr>
        <p:spPr>
          <a:xfrm>
            <a:off x="34001338" y="18294002"/>
            <a:ext cx="8126412" cy="1974900"/>
          </a:xfrm>
          <a:prstGeom prst="rect">
            <a:avLst/>
          </a:prstGeom>
          <a:noFill/>
          <a:ln>
            <a:noFill/>
          </a:ln>
        </p:spPr>
        <p:txBody>
          <a:bodyPr anchorCtr="0" anchor="t" bIns="0" lIns="0" spcFirstLastPara="1" rIns="0" wrap="square" tIns="0">
            <a:noAutofit/>
          </a:bodyPr>
          <a:lstStyle/>
          <a:p>
            <a:pPr indent="-457200" lvl="0" marL="457200" marR="0" rtl="0" algn="l">
              <a:lnSpc>
                <a:spcPct val="120000"/>
              </a:lnSpc>
              <a:spcBef>
                <a:spcPts val="0"/>
              </a:spcBef>
              <a:spcAft>
                <a:spcPts val="0"/>
              </a:spcAft>
              <a:buClr>
                <a:schemeClr val="dk1"/>
              </a:buClr>
              <a:buSzPts val="2800"/>
              <a:buFont typeface="Arial"/>
              <a:buChar char="•"/>
            </a:pPr>
            <a:r>
              <a:rPr b="0" lang="en-US" sz="2800" u="none">
                <a:solidFill>
                  <a:schemeClr val="dk1"/>
                </a:solidFill>
                <a:latin typeface="Arial"/>
                <a:ea typeface="Arial"/>
                <a:cs typeface="Arial"/>
                <a:sym typeface="Arial"/>
              </a:rPr>
              <a:t>Louis C Duvoisin: duvoisl@oregonstate.edu</a:t>
            </a:r>
            <a:endParaRPr b="0" sz="2800" u="none">
              <a:solidFill>
                <a:schemeClr val="dk1"/>
              </a:solidFill>
              <a:latin typeface="Arial"/>
              <a:ea typeface="Arial"/>
              <a:cs typeface="Arial"/>
              <a:sym typeface="Arial"/>
            </a:endParaRPr>
          </a:p>
          <a:p>
            <a:pPr indent="-457200" lvl="0" marL="457200" marR="0" rtl="0" algn="l">
              <a:lnSpc>
                <a:spcPct val="120000"/>
              </a:lnSpc>
              <a:spcBef>
                <a:spcPts val="2600"/>
              </a:spcBef>
              <a:spcAft>
                <a:spcPts val="0"/>
              </a:spcAft>
              <a:buClr>
                <a:schemeClr val="dk1"/>
              </a:buClr>
              <a:buSzPts val="2800"/>
              <a:buFont typeface="Arial"/>
              <a:buChar char="•"/>
            </a:pPr>
            <a:r>
              <a:rPr b="0" lang="en-US" sz="2800" u="none">
                <a:solidFill>
                  <a:schemeClr val="dk1"/>
                </a:solidFill>
                <a:latin typeface="Arial"/>
                <a:ea typeface="Arial"/>
                <a:cs typeface="Arial"/>
                <a:sym typeface="Arial"/>
              </a:rPr>
              <a:t>Meghan Mowery: mowerym@oregonstate.edu</a:t>
            </a:r>
            <a:endParaRPr/>
          </a:p>
          <a:p>
            <a:pPr indent="-457200" lvl="0" marL="457200" marR="0" rtl="0" algn="l">
              <a:lnSpc>
                <a:spcPct val="120000"/>
              </a:lnSpc>
              <a:spcBef>
                <a:spcPts val="2600"/>
              </a:spcBef>
              <a:spcAft>
                <a:spcPts val="0"/>
              </a:spcAft>
              <a:buClr>
                <a:schemeClr val="dk1"/>
              </a:buClr>
              <a:buSzPts val="2800"/>
              <a:buFont typeface="Arial"/>
              <a:buChar char="•"/>
            </a:pPr>
            <a:r>
              <a:rPr b="0" lang="en-US" sz="2800" u="none">
                <a:solidFill>
                  <a:schemeClr val="dk1"/>
                </a:solidFill>
                <a:latin typeface="Arial"/>
                <a:ea typeface="Arial"/>
                <a:cs typeface="Arial"/>
                <a:sym typeface="Arial"/>
              </a:rPr>
              <a:t>Sarahi Pelayo: pelayos@oregonstate.edu</a:t>
            </a:r>
            <a:endParaRPr/>
          </a:p>
        </p:txBody>
      </p:sp>
      <p:sp>
        <p:nvSpPr>
          <p:cNvPr id="52" name="Google Shape;52;p3"/>
          <p:cNvSpPr txBox="1"/>
          <p:nvPr/>
        </p:nvSpPr>
        <p:spPr>
          <a:xfrm>
            <a:off x="1964265" y="3385956"/>
            <a:ext cx="8158690" cy="67710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4800"/>
              <a:buFont typeface="Arial"/>
              <a:buNone/>
            </a:pPr>
            <a:r>
              <a:rPr b="0" lang="en-US" sz="4800" u="none" cap="none">
                <a:solidFill>
                  <a:srgbClr val="FFFFFF"/>
                </a:solidFill>
                <a:latin typeface="Arial"/>
                <a:ea typeface="Arial"/>
                <a:cs typeface="Arial"/>
                <a:sym typeface="Arial"/>
              </a:rPr>
              <a:t>BACKGROUND</a:t>
            </a:r>
            <a:endParaRPr b="0" sz="4800" u="none" cap="none">
              <a:solidFill>
                <a:srgbClr val="FFFFFF"/>
              </a:solidFill>
              <a:latin typeface="Arial"/>
              <a:ea typeface="Arial"/>
              <a:cs typeface="Arial"/>
              <a:sym typeface="Arial"/>
            </a:endParaRPr>
          </a:p>
        </p:txBody>
      </p:sp>
      <p:sp>
        <p:nvSpPr>
          <p:cNvPr id="53" name="Google Shape;53;p3"/>
          <p:cNvSpPr txBox="1"/>
          <p:nvPr/>
        </p:nvSpPr>
        <p:spPr>
          <a:xfrm>
            <a:off x="1996550" y="4304751"/>
            <a:ext cx="8126400" cy="4052400"/>
          </a:xfrm>
          <a:prstGeom prst="rect">
            <a:avLst/>
          </a:prstGeom>
          <a:noFill/>
          <a:ln>
            <a:noFill/>
          </a:ln>
        </p:spPr>
        <p:txBody>
          <a:bodyPr anchorCtr="0" anchor="t" bIns="0" lIns="0" spcFirstLastPara="1" rIns="0" wrap="square" tIns="0">
            <a:noAutofit/>
          </a:bodyPr>
          <a:lstStyle/>
          <a:p>
            <a:pPr indent="-457200" lvl="0" marL="457200" marR="0" rtl="0" algn="l">
              <a:lnSpc>
                <a:spcPct val="120000"/>
              </a:lnSpc>
              <a:spcBef>
                <a:spcPts val="0"/>
              </a:spcBef>
              <a:spcAft>
                <a:spcPts val="0"/>
              </a:spcAft>
              <a:buClr>
                <a:schemeClr val="lt1"/>
              </a:buClr>
              <a:buSzPts val="2800"/>
              <a:buFont typeface="Arial"/>
              <a:buChar char="•"/>
            </a:pPr>
            <a:r>
              <a:rPr lang="en-US" sz="2800">
                <a:solidFill>
                  <a:schemeClr val="lt1"/>
                </a:solidFill>
                <a:latin typeface="Verdana"/>
                <a:ea typeface="Verdana"/>
                <a:cs typeface="Verdana"/>
                <a:sym typeface="Verdana"/>
              </a:rPr>
              <a:t>Supreme Court </a:t>
            </a:r>
            <a:r>
              <a:rPr lang="en-US" sz="2800">
                <a:solidFill>
                  <a:schemeClr val="lt1"/>
                </a:solidFill>
                <a:latin typeface="Verdana"/>
                <a:ea typeface="Verdana"/>
                <a:cs typeface="Verdana"/>
                <a:sym typeface="Verdana"/>
              </a:rPr>
              <a:t>decision</a:t>
            </a:r>
            <a:r>
              <a:rPr lang="en-US" sz="2800">
                <a:solidFill>
                  <a:schemeClr val="lt1"/>
                </a:solidFill>
                <a:latin typeface="Verdana"/>
                <a:ea typeface="Verdana"/>
                <a:cs typeface="Verdana"/>
                <a:sym typeface="Verdana"/>
              </a:rPr>
              <a:t> to uphold the travel ban preventing families from attending important events.</a:t>
            </a:r>
            <a:endParaRPr/>
          </a:p>
          <a:p>
            <a:pPr indent="-457200" lvl="0" marL="457200" marR="0" rtl="0" algn="l">
              <a:lnSpc>
                <a:spcPct val="120000"/>
              </a:lnSpc>
              <a:spcBef>
                <a:spcPts val="2600"/>
              </a:spcBef>
              <a:spcAft>
                <a:spcPts val="0"/>
              </a:spcAft>
              <a:buClr>
                <a:schemeClr val="lt1"/>
              </a:buClr>
              <a:buSzPts val="2800"/>
              <a:buFont typeface="Arial"/>
              <a:buChar char="•"/>
            </a:pPr>
            <a:r>
              <a:rPr lang="en-US" sz="2800">
                <a:solidFill>
                  <a:schemeClr val="lt1"/>
                </a:solidFill>
                <a:latin typeface="Verdana"/>
                <a:ea typeface="Verdana"/>
                <a:cs typeface="Verdana"/>
                <a:sym typeface="Verdana"/>
              </a:rPr>
              <a:t>Our sponsor is getting married and their family is unable to attend because of the travel ban.</a:t>
            </a:r>
            <a:endParaRPr b="0" sz="2800" u="none">
              <a:solidFill>
                <a:schemeClr val="lt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