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4677" autoAdjust="0"/>
  </p:normalViewPr>
  <p:slideViewPr>
    <p:cSldViewPr snapToGrid="0" snapToObjects="1">
      <p:cViewPr>
        <p:scale>
          <a:sx n="30" d="100"/>
          <a:sy n="30" d="100"/>
        </p:scale>
        <p:origin x="1122" y="2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Drag picture to placeholder or click icon to add</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4/24/2017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42" y="4126717"/>
            <a:ext cx="10952495" cy="5125074"/>
          </a:xfrm>
          <a:prstGeom prst="rect">
            <a:avLst/>
          </a:prstGeom>
        </p:spPr>
      </p:pic>
      <p:sp>
        <p:nvSpPr>
          <p:cNvPr id="9" name="TextBox 8"/>
          <p:cNvSpPr txBox="1"/>
          <p:nvPr/>
        </p:nvSpPr>
        <p:spPr>
          <a:xfrm>
            <a:off x="1561069" y="9327596"/>
            <a:ext cx="9206228" cy="1077218"/>
          </a:xfrm>
          <a:prstGeom prst="rect">
            <a:avLst/>
          </a:prstGeom>
          <a:noFill/>
        </p:spPr>
        <p:txBody>
          <a:bodyPr wrap="square" rtlCol="0">
            <a:spAutoFit/>
          </a:bodyPr>
          <a:lstStyle/>
          <a:p>
            <a:r>
              <a:rPr lang="en-US" sz="3200" dirty="0"/>
              <a:t>Figure 1: A diagram showing how a deep learning algorithm works. (Dean, 2015)</a:t>
            </a:r>
          </a:p>
        </p:txBody>
      </p:sp>
      <p:sp>
        <p:nvSpPr>
          <p:cNvPr id="2" name="Title 1"/>
          <p:cNvSpPr>
            <a:spLocks noGrp="1"/>
          </p:cNvSpPr>
          <p:nvPr>
            <p:ph type="ctrTitle" idx="4294967295"/>
          </p:nvPr>
        </p:nvSpPr>
        <p:spPr>
          <a:xfrm>
            <a:off x="14216779" y="2707639"/>
            <a:ext cx="16775589" cy="1365892"/>
          </a:xfrm>
        </p:spPr>
        <p:txBody>
          <a:bodyPr lIns="0" tIns="0" rIns="0" bIns="0">
            <a:noAutofit/>
          </a:bodyPr>
          <a:lstStyle/>
          <a:p>
            <a:r>
              <a:rPr lang="en-US" sz="7200" b="1" cap="all" dirty="0" err="1"/>
              <a:t>Tensorflow</a:t>
            </a:r>
            <a:r>
              <a:rPr lang="en-US" sz="7200" b="1" cap="all" dirty="0"/>
              <a:t> </a:t>
            </a:r>
            <a:r>
              <a:rPr lang="en-US" sz="7200" b="1" cap="all" dirty="0" err="1"/>
              <a:t>wysiWyg</a:t>
            </a:r>
            <a:r>
              <a:rPr lang="en-US" sz="7200" b="1" cap="all" dirty="0"/>
              <a:t> graphical User-Interface</a:t>
            </a:r>
          </a:p>
        </p:txBody>
      </p:sp>
      <p:sp>
        <p:nvSpPr>
          <p:cNvPr id="3" name="Subtitle 2"/>
          <p:cNvSpPr>
            <a:spLocks noGrp="1"/>
          </p:cNvSpPr>
          <p:nvPr>
            <p:ph type="subTitle" idx="4294967295"/>
          </p:nvPr>
        </p:nvSpPr>
        <p:spPr>
          <a:xfrm>
            <a:off x="1561068" y="2849487"/>
            <a:ext cx="8823903" cy="1201425"/>
          </a:xfrm>
        </p:spPr>
        <p:txBody>
          <a:bodyPr lIns="0" tIns="0" rIns="0" bIns="0">
            <a:normAutofit/>
          </a:bodyPr>
          <a:lstStyle/>
          <a:p>
            <a:pPr marL="0" indent="0" algn="ctr">
              <a:buNone/>
            </a:pPr>
            <a:r>
              <a:rPr lang="en-US" sz="5400" dirty="0">
                <a:solidFill>
                  <a:srgbClr val="F37321"/>
                </a:solidFill>
              </a:rPr>
              <a:t>Make Deep Learning Easier</a:t>
            </a:r>
          </a:p>
        </p:txBody>
      </p:sp>
      <p:sp>
        <p:nvSpPr>
          <p:cNvPr id="13" name="TextBox 12"/>
          <p:cNvSpPr txBox="1"/>
          <p:nvPr/>
        </p:nvSpPr>
        <p:spPr>
          <a:xfrm>
            <a:off x="22454763" y="14851253"/>
            <a:ext cx="8593457" cy="16434289"/>
          </a:xfrm>
          <a:prstGeom prst="rect">
            <a:avLst/>
          </a:prstGeom>
          <a:noFill/>
        </p:spPr>
        <p:txBody>
          <a:bodyPr wrap="square" rtlCol="0" anchor="t" anchorCtr="0">
            <a:noAutofit/>
          </a:bodyPr>
          <a:lstStyle/>
          <a:p>
            <a:pPr>
              <a:spcBef>
                <a:spcPts val="600"/>
              </a:spcBef>
              <a:spcAft>
                <a:spcPts val="600"/>
              </a:spcAft>
            </a:pPr>
            <a:r>
              <a:rPr lang="en-US" sz="3600" b="1" dirty="0">
                <a:solidFill>
                  <a:srgbClr val="5D87A1"/>
                </a:solidFill>
              </a:rPr>
              <a:t>What are we making?</a:t>
            </a:r>
          </a:p>
          <a:p>
            <a:pPr>
              <a:spcBef>
                <a:spcPts val="600"/>
              </a:spcBef>
              <a:spcAft>
                <a:spcPts val="600"/>
              </a:spcAft>
            </a:pPr>
            <a:r>
              <a:rPr lang="en-US" sz="3600" dirty="0"/>
              <a:t>We are making a Graphical user interface-based programming environment. The task of this tool is to convert a program design generated by the user using our interface into Python code. </a:t>
            </a:r>
          </a:p>
          <a:p>
            <a:pPr>
              <a:spcBef>
                <a:spcPts val="600"/>
              </a:spcBef>
              <a:spcAft>
                <a:spcPts val="600"/>
              </a:spcAft>
            </a:pPr>
            <a:endParaRPr lang="en-US" sz="3600" dirty="0"/>
          </a:p>
          <a:p>
            <a:pPr>
              <a:spcBef>
                <a:spcPts val="600"/>
              </a:spcBef>
              <a:spcAft>
                <a:spcPts val="600"/>
              </a:spcAft>
            </a:pPr>
            <a:r>
              <a:rPr lang="en-US" sz="3600" dirty="0"/>
              <a:t>Our proposed solution is to use the Python scripting language to develop a software that grants developers the ability to visualize the control flow of their program using a flowchart style design.</a:t>
            </a:r>
          </a:p>
          <a:p>
            <a:pPr>
              <a:spcBef>
                <a:spcPts val="600"/>
              </a:spcBef>
              <a:spcAft>
                <a:spcPts val="600"/>
              </a:spcAft>
            </a:pPr>
            <a:endParaRPr lang="en-US" sz="3600" dirty="0"/>
          </a:p>
          <a:p>
            <a:pPr>
              <a:spcBef>
                <a:spcPts val="600"/>
              </a:spcBef>
              <a:spcAft>
                <a:spcPts val="600"/>
              </a:spcAft>
            </a:pPr>
            <a:r>
              <a:rPr lang="en-US" sz="3600" dirty="0"/>
              <a:t>The idea behind this comes from the analogy of a factory pipeline where each and every module (or in this case function) performs a task on the output of the previous module or function in order to generate the desired product. At each module the data is scrutinized and filtered to the next until the final module completes the pipeline and outputs the desired or expected value.</a:t>
            </a:r>
          </a:p>
          <a:p>
            <a:pPr>
              <a:spcAft>
                <a:spcPts val="1800"/>
              </a:spcAft>
            </a:pPr>
            <a:endParaRPr lang="en-US" sz="3600" b="1" dirty="0">
              <a:solidFill>
                <a:srgbClr val="5D87A1"/>
              </a:solidFill>
            </a:endParaRPr>
          </a:p>
        </p:txBody>
      </p:sp>
      <p:sp>
        <p:nvSpPr>
          <p:cNvPr id="14" name="TextBox 13"/>
          <p:cNvSpPr txBox="1"/>
          <p:nvPr/>
        </p:nvSpPr>
        <p:spPr>
          <a:xfrm>
            <a:off x="1740028" y="11009747"/>
            <a:ext cx="9222475" cy="8732146"/>
          </a:xfrm>
          <a:prstGeom prst="rect">
            <a:avLst/>
          </a:prstGeom>
          <a:noFill/>
        </p:spPr>
        <p:txBody>
          <a:bodyPr wrap="square" rtlCol="0">
            <a:noAutofit/>
          </a:bodyPr>
          <a:lstStyle/>
          <a:p>
            <a:pPr>
              <a:spcAft>
                <a:spcPts val="1800"/>
              </a:spcAft>
            </a:pPr>
            <a:r>
              <a:rPr lang="en-US" sz="3600" b="1" dirty="0">
                <a:solidFill>
                  <a:srgbClr val="5D87A1"/>
                </a:solidFill>
              </a:rPr>
              <a:t>What is Deep Learning?</a:t>
            </a:r>
            <a:endParaRPr lang="en-US" sz="3600" dirty="0"/>
          </a:p>
          <a:p>
            <a:r>
              <a:rPr lang="en-US" sz="3600" dirty="0"/>
              <a:t>Deep Learning is a field of study related to Artificial Intelligence which allows us to estimate the probability of occurrence of a certain pattern given the data of an event.</a:t>
            </a:r>
          </a:p>
          <a:p>
            <a:endParaRPr lang="en-US" sz="3600" dirty="0"/>
          </a:p>
          <a:p>
            <a:r>
              <a:rPr lang="en-US" sz="3600" dirty="0"/>
              <a:t>In other words, Deep Learning allows computers to study given information to make a calculated estimate or educated guess that allows them to perform tasks like decision making from large sets of data like images or other gathered sensory information</a:t>
            </a:r>
          </a:p>
        </p:txBody>
      </p:sp>
      <p:sp>
        <p:nvSpPr>
          <p:cNvPr id="26" name="TextBox 25"/>
          <p:cNvSpPr txBox="1"/>
          <p:nvPr/>
        </p:nvSpPr>
        <p:spPr>
          <a:xfrm>
            <a:off x="1740028" y="19316163"/>
            <a:ext cx="9027268" cy="25757538"/>
          </a:xfrm>
          <a:prstGeom prst="rect">
            <a:avLst/>
          </a:prstGeom>
          <a:noFill/>
        </p:spPr>
        <p:txBody>
          <a:bodyPr wrap="square" rtlCol="0" anchor="t" anchorCtr="0">
            <a:noAutofit/>
          </a:bodyPr>
          <a:lstStyle/>
          <a:p>
            <a:pPr>
              <a:spcAft>
                <a:spcPts val="1800"/>
              </a:spcAft>
            </a:pPr>
            <a:r>
              <a:rPr lang="en-US" sz="3600" b="1" dirty="0">
                <a:solidFill>
                  <a:srgbClr val="5D87A1"/>
                </a:solidFill>
              </a:rPr>
              <a:t>What problem are we trying solve? </a:t>
            </a:r>
          </a:p>
          <a:p>
            <a:pPr marL="571500" indent="-571500">
              <a:spcAft>
                <a:spcPts val="1800"/>
              </a:spcAft>
              <a:buFont typeface="Arial" panose="020B0604020202020204" pitchFamily="34" charset="0"/>
              <a:buChar char="•"/>
            </a:pPr>
            <a:r>
              <a:rPr lang="en-US" sz="3600" dirty="0"/>
              <a:t>Software that allows individuals to visualize the step-by-step process of computer programming has greatly assisted aspiring programmers and experienced professionals. </a:t>
            </a:r>
          </a:p>
          <a:p>
            <a:pPr marL="571500" indent="-571500">
              <a:spcAft>
                <a:spcPts val="1800"/>
              </a:spcAft>
              <a:buFont typeface="Arial" panose="020B0604020202020204" pitchFamily="34" charset="0"/>
              <a:buChar char="•"/>
            </a:pPr>
            <a:endParaRPr lang="en-US" sz="3600" dirty="0"/>
          </a:p>
          <a:p>
            <a:pPr marL="571500" indent="-571500">
              <a:spcAft>
                <a:spcPts val="1800"/>
              </a:spcAft>
              <a:buFont typeface="Arial" panose="020B0604020202020204" pitchFamily="34" charset="0"/>
              <a:buChar char="•"/>
            </a:pPr>
            <a:r>
              <a:rPr lang="en-US" sz="3600" dirty="0"/>
              <a:t>Tools that aid individuals in programming software exist for both educational and commercial purposes, but there is a lack of visualization software targeted specifically at the subject of machine learning. </a:t>
            </a:r>
          </a:p>
          <a:p>
            <a:pPr marL="571500" indent="-571500">
              <a:spcAft>
                <a:spcPts val="1800"/>
              </a:spcAft>
              <a:buFont typeface="Arial" panose="020B0604020202020204" pitchFamily="34" charset="0"/>
              <a:buChar char="•"/>
            </a:pPr>
            <a:endParaRPr lang="en-US" sz="3600" dirty="0"/>
          </a:p>
          <a:p>
            <a:pPr marL="571500" indent="-571500">
              <a:spcAft>
                <a:spcPts val="1800"/>
              </a:spcAft>
              <a:buFont typeface="Arial" panose="020B0604020202020204" pitchFamily="34" charset="0"/>
              <a:buChar char="•"/>
            </a:pPr>
            <a:r>
              <a:rPr lang="en-US" sz="3600" dirty="0"/>
              <a:t>We want to create a software that supports </a:t>
            </a:r>
            <a:r>
              <a:rPr lang="en-US" sz="3600" dirty="0" err="1"/>
              <a:t>TensorFlow</a:t>
            </a:r>
            <a:r>
              <a:rPr lang="en-US" sz="3600" dirty="0"/>
              <a:t> to aid developers, researchers, and students with deep learning algorithm design.</a:t>
            </a:r>
          </a:p>
          <a:p>
            <a:pPr marL="571500" indent="-571500">
              <a:spcAft>
                <a:spcPts val="1800"/>
              </a:spcAft>
              <a:buFont typeface="Arial" panose="020B0604020202020204" pitchFamily="34" charset="0"/>
              <a:buChar char="•"/>
            </a:pPr>
            <a:endParaRPr lang="en-US" sz="3600" b="1" dirty="0">
              <a:solidFill>
                <a:srgbClr val="5D87A1"/>
              </a:solidFill>
            </a:endParaRPr>
          </a:p>
        </p:txBody>
      </p:sp>
      <p:sp>
        <p:nvSpPr>
          <p:cNvPr id="28" name="Subtitle 2"/>
          <p:cNvSpPr txBox="1">
            <a:spLocks/>
          </p:cNvSpPr>
          <p:nvPr/>
        </p:nvSpPr>
        <p:spPr>
          <a:xfrm>
            <a:off x="13840564" y="5865961"/>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Project Prototype</a:t>
            </a:r>
          </a:p>
        </p:txBody>
      </p:sp>
      <p:sp>
        <p:nvSpPr>
          <p:cNvPr id="29" name="Rectangle 28"/>
          <p:cNvSpPr/>
          <p:nvPr/>
        </p:nvSpPr>
        <p:spPr>
          <a:xfrm>
            <a:off x="34493199" y="3994010"/>
            <a:ext cx="7827420" cy="668275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1904301"/>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endParaRPr lang="en-US" sz="5400" dirty="0">
              <a:solidFill>
                <a:schemeClr val="bg1"/>
              </a:solidFill>
            </a:endParaRPr>
          </a:p>
          <a:p>
            <a:pPr algn="l"/>
            <a:r>
              <a:rPr lang="en-US" sz="5400" dirty="0">
                <a:solidFill>
                  <a:schemeClr val="bg1"/>
                </a:solidFill>
              </a:rPr>
              <a:t>Meet the team!</a:t>
            </a:r>
          </a:p>
        </p:txBody>
      </p:sp>
      <p:sp>
        <p:nvSpPr>
          <p:cNvPr id="31" name="TextBox 30"/>
          <p:cNvSpPr txBox="1"/>
          <p:nvPr/>
        </p:nvSpPr>
        <p:spPr>
          <a:xfrm>
            <a:off x="34493199" y="11111359"/>
            <a:ext cx="7827420" cy="10602831"/>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500" dirty="0">
                <a:solidFill>
                  <a:schemeClr val="bg1"/>
                </a:solidFill>
              </a:rPr>
              <a:t>Connor Sedwick </a:t>
            </a:r>
          </a:p>
          <a:p>
            <a:pPr>
              <a:spcAft>
                <a:spcPts val="1800"/>
              </a:spcAft>
            </a:pPr>
            <a:r>
              <a:rPr lang="en-US" sz="3000" dirty="0">
                <a:solidFill>
                  <a:schemeClr val="bg1"/>
                </a:solidFill>
              </a:rPr>
              <a:t>     Applied Computer Science</a:t>
            </a:r>
          </a:p>
          <a:p>
            <a:pPr>
              <a:spcAft>
                <a:spcPts val="1800"/>
              </a:spcAft>
            </a:pPr>
            <a:r>
              <a:rPr lang="en-US" sz="3000" dirty="0">
                <a:solidFill>
                  <a:schemeClr val="bg1"/>
                </a:solidFill>
              </a:rPr>
              <a:t>    (</a:t>
            </a:r>
            <a:r>
              <a:rPr lang="en-US" sz="3000" dirty="0" err="1">
                <a:solidFill>
                  <a:schemeClr val="bg1"/>
                </a:solidFill>
              </a:rPr>
              <a:t>sedwickc@oregonstate.edu</a:t>
            </a:r>
            <a:r>
              <a:rPr lang="en-US" sz="3000" dirty="0">
                <a:solidFill>
                  <a:schemeClr val="bg1"/>
                </a:solidFill>
              </a:rPr>
              <a:t>)</a:t>
            </a:r>
          </a:p>
          <a:p>
            <a:pPr marL="457200" indent="-457200">
              <a:spcAft>
                <a:spcPts val="1800"/>
              </a:spcAft>
              <a:buFont typeface="Arial"/>
              <a:buChar char="•"/>
            </a:pPr>
            <a:endParaRPr lang="en-US" sz="3000" dirty="0">
              <a:solidFill>
                <a:schemeClr val="bg1"/>
              </a:solidFill>
            </a:endParaRPr>
          </a:p>
          <a:p>
            <a:pPr marL="457200" indent="-457200">
              <a:spcAft>
                <a:spcPts val="1800"/>
              </a:spcAft>
              <a:buFont typeface="Arial"/>
              <a:buChar char="•"/>
            </a:pPr>
            <a:r>
              <a:rPr lang="en-US" sz="3500" dirty="0">
                <a:solidFill>
                  <a:schemeClr val="bg1"/>
                </a:solidFill>
              </a:rPr>
              <a:t>Behnam </a:t>
            </a:r>
            <a:r>
              <a:rPr lang="en-US" sz="3500" dirty="0" err="1">
                <a:solidFill>
                  <a:schemeClr val="bg1"/>
                </a:solidFill>
              </a:rPr>
              <a:t>Saeedi</a:t>
            </a:r>
            <a:r>
              <a:rPr lang="en-US" sz="3500" dirty="0">
                <a:solidFill>
                  <a:schemeClr val="bg1"/>
                </a:solidFill>
              </a:rPr>
              <a:t> </a:t>
            </a:r>
          </a:p>
          <a:p>
            <a:pPr>
              <a:spcAft>
                <a:spcPts val="1800"/>
              </a:spcAft>
            </a:pPr>
            <a:r>
              <a:rPr lang="en-US" sz="3000" dirty="0">
                <a:solidFill>
                  <a:schemeClr val="bg1"/>
                </a:solidFill>
              </a:rPr>
              <a:t>     Computer Science Systems</a:t>
            </a:r>
          </a:p>
          <a:p>
            <a:pPr>
              <a:spcAft>
                <a:spcPts val="1800"/>
              </a:spcAft>
            </a:pPr>
            <a:r>
              <a:rPr lang="en-US" sz="3000" dirty="0">
                <a:solidFill>
                  <a:schemeClr val="bg1"/>
                </a:solidFill>
              </a:rPr>
              <a:t>    (</a:t>
            </a:r>
            <a:r>
              <a:rPr lang="en-US" sz="3000" dirty="0" err="1">
                <a:solidFill>
                  <a:schemeClr val="bg1"/>
                </a:solidFill>
              </a:rPr>
              <a:t>saeedib@oregonstate.edu</a:t>
            </a:r>
            <a:r>
              <a:rPr lang="en-US" sz="3000" dirty="0">
                <a:solidFill>
                  <a:schemeClr val="bg1"/>
                </a:solidFill>
              </a:rPr>
              <a:t>)</a:t>
            </a:r>
          </a:p>
          <a:p>
            <a:pPr>
              <a:spcAft>
                <a:spcPts val="1800"/>
              </a:spcAft>
            </a:pPr>
            <a:endParaRPr lang="en-US" sz="3000" dirty="0">
              <a:solidFill>
                <a:schemeClr val="bg1"/>
              </a:solidFill>
            </a:endParaRPr>
          </a:p>
          <a:p>
            <a:pPr marL="457200" indent="-457200">
              <a:spcAft>
                <a:spcPts val="1800"/>
              </a:spcAft>
              <a:buFont typeface="Arial"/>
              <a:buChar char="•"/>
            </a:pPr>
            <a:r>
              <a:rPr lang="en-US" sz="3500" dirty="0">
                <a:solidFill>
                  <a:schemeClr val="bg1"/>
                </a:solidFill>
              </a:rPr>
              <a:t>Collin Dorsett </a:t>
            </a:r>
          </a:p>
          <a:p>
            <a:pPr>
              <a:spcAft>
                <a:spcPts val="1800"/>
              </a:spcAft>
            </a:pPr>
            <a:r>
              <a:rPr lang="en-US" sz="3500" dirty="0">
                <a:solidFill>
                  <a:schemeClr val="bg1"/>
                </a:solidFill>
              </a:rPr>
              <a:t>    </a:t>
            </a:r>
            <a:r>
              <a:rPr lang="en-US" sz="3000" dirty="0">
                <a:solidFill>
                  <a:schemeClr val="bg1"/>
                </a:solidFill>
              </a:rPr>
              <a:t>Computer Science Systems</a:t>
            </a:r>
          </a:p>
          <a:p>
            <a:pPr>
              <a:spcAft>
                <a:spcPts val="1800"/>
              </a:spcAft>
            </a:pPr>
            <a:r>
              <a:rPr lang="en-US" sz="3000" dirty="0">
                <a:solidFill>
                  <a:schemeClr val="bg1"/>
                </a:solidFill>
              </a:rPr>
              <a:t>    (</a:t>
            </a:r>
            <a:r>
              <a:rPr lang="en-US" sz="3000" dirty="0" err="1">
                <a:solidFill>
                  <a:schemeClr val="bg1"/>
                </a:solidFill>
              </a:rPr>
              <a:t>dorsettc@oregonstate.edu</a:t>
            </a:r>
            <a:r>
              <a:rPr lang="en-US" sz="3000" dirty="0">
                <a:solidFill>
                  <a:schemeClr val="bg1"/>
                </a:solidFill>
              </a:rPr>
              <a:t>)</a:t>
            </a:r>
          </a:p>
          <a:p>
            <a:pPr>
              <a:spcAft>
                <a:spcPts val="1800"/>
              </a:spcAft>
            </a:pPr>
            <a:endParaRPr lang="en-US" sz="3000" dirty="0">
              <a:solidFill>
                <a:schemeClr val="bg1"/>
              </a:solidFill>
            </a:endParaRPr>
          </a:p>
          <a:p>
            <a:pPr>
              <a:spcAft>
                <a:spcPts val="1800"/>
              </a:spcAft>
            </a:pPr>
            <a:r>
              <a:rPr lang="en-US" sz="3600" b="1" dirty="0">
                <a:solidFill>
                  <a:srgbClr val="F37321"/>
                </a:solidFill>
              </a:rPr>
              <a:t>Client: </a:t>
            </a:r>
          </a:p>
          <a:p>
            <a:pPr marL="457200" indent="-457200">
              <a:spcAft>
                <a:spcPts val="1800"/>
              </a:spcAft>
              <a:buFont typeface="Arial" charset="0"/>
              <a:buChar char="•"/>
            </a:pPr>
            <a:r>
              <a:rPr lang="en-US" sz="3000" dirty="0">
                <a:solidFill>
                  <a:schemeClr val="bg1"/>
                </a:solidFill>
              </a:rPr>
              <a:t>Professor Fuxin Li </a:t>
            </a:r>
          </a:p>
          <a:p>
            <a:pPr>
              <a:spcAft>
                <a:spcPts val="1800"/>
              </a:spcAft>
            </a:pPr>
            <a:r>
              <a:rPr lang="en-US" sz="3000" dirty="0">
                <a:solidFill>
                  <a:schemeClr val="bg1"/>
                </a:solidFill>
              </a:rPr>
              <a:t>    Oregon State University</a:t>
            </a: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r>
              <a:rPr lang="en-US" sz="3600" b="1" dirty="0">
                <a:solidFill>
                  <a:srgbClr val="F37321"/>
                </a:solidFill>
              </a:rPr>
              <a:t>References:</a:t>
            </a:r>
          </a:p>
          <a:p>
            <a:pPr>
              <a:spcAft>
                <a:spcPts val="1800"/>
              </a:spcAft>
            </a:pPr>
            <a:r>
              <a:rPr lang="en-US" sz="3200" dirty="0">
                <a:solidFill>
                  <a:schemeClr val="bg1"/>
                </a:solidFill>
              </a:rPr>
              <a:t>Dean, Jeff. "Large-scale deep learning for intelligent computer systems." </a:t>
            </a:r>
            <a:r>
              <a:rPr lang="en-US" sz="3200" i="1" dirty="0" err="1">
                <a:solidFill>
                  <a:schemeClr val="bg1"/>
                </a:solidFill>
              </a:rPr>
              <a:t>BayLearn</a:t>
            </a:r>
            <a:r>
              <a:rPr lang="en-US" sz="3200" i="1" dirty="0">
                <a:solidFill>
                  <a:schemeClr val="bg1"/>
                </a:solidFill>
              </a:rPr>
              <a:t> keynote speech</a:t>
            </a:r>
            <a:r>
              <a:rPr lang="en-US" sz="3200" dirty="0">
                <a:solidFill>
                  <a:schemeClr val="bg1"/>
                </a:solidFill>
              </a:rPr>
              <a:t> (2015).</a:t>
            </a:r>
          </a:p>
          <a:p>
            <a:pPr>
              <a:spcAft>
                <a:spcPts val="1800"/>
              </a:spcAft>
            </a:pPr>
            <a:endParaRPr lang="en-US" sz="3000" dirty="0">
              <a:solidFill>
                <a:schemeClr val="bg1"/>
              </a:solidFill>
            </a:endParaRPr>
          </a:p>
          <a:p>
            <a:pPr>
              <a:spcAft>
                <a:spcPts val="1800"/>
              </a:spcAft>
            </a:pPr>
            <a:endParaRPr lang="en-US" sz="3000" dirty="0">
              <a:solidFill>
                <a:schemeClr val="bg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7376" y="5865961"/>
            <a:ext cx="8300618" cy="65450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80620" y="20633614"/>
            <a:ext cx="2540000" cy="2540000"/>
          </a:xfrm>
          <a:prstGeom prst="rect">
            <a:avLst/>
          </a:prstGeom>
        </p:spPr>
      </p:pic>
      <p:pic>
        <p:nvPicPr>
          <p:cNvPr id="10" name="Picture 9"/>
          <p:cNvPicPr>
            <a:picLocks noChangeAspect="1"/>
          </p:cNvPicPr>
          <p:nvPr/>
        </p:nvPicPr>
        <p:blipFill>
          <a:blip r:embed="rId6"/>
          <a:stretch>
            <a:fillRect/>
          </a:stretch>
        </p:blipFill>
        <p:spPr>
          <a:xfrm>
            <a:off x="11771675" y="6815922"/>
            <a:ext cx="9839530" cy="5417089"/>
          </a:xfrm>
          <a:prstGeom prst="rect">
            <a:avLst/>
          </a:prstGeom>
        </p:spPr>
      </p:pic>
      <p:sp>
        <p:nvSpPr>
          <p:cNvPr id="11" name="Arrow: Right 10"/>
          <p:cNvSpPr/>
          <p:nvPr/>
        </p:nvSpPr>
        <p:spPr>
          <a:xfrm>
            <a:off x="21874806" y="9236998"/>
            <a:ext cx="1763486" cy="1028848"/>
          </a:xfrm>
          <a:prstGeom prst="rightArrow">
            <a:avLst/>
          </a:prstGeom>
          <a:solidFill>
            <a:schemeClr val="accent6"/>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2708131" y="14851253"/>
            <a:ext cx="7805797" cy="11223039"/>
            <a:chOff x="23784162" y="13071220"/>
            <a:chExt cx="7805797" cy="11223039"/>
          </a:xfrm>
        </p:grpSpPr>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17061" y="21754259"/>
              <a:ext cx="2540000" cy="2540000"/>
            </a:xfrm>
            <a:prstGeom prst="rect">
              <a:avLst/>
            </a:prstGeom>
          </p:spPr>
        </p:pic>
        <p:sp>
          <p:nvSpPr>
            <p:cNvPr id="18" name="TextBox 17"/>
            <p:cNvSpPr txBox="1"/>
            <p:nvPr/>
          </p:nvSpPr>
          <p:spPr>
            <a:xfrm>
              <a:off x="23784162" y="13071220"/>
              <a:ext cx="7805797" cy="10095071"/>
            </a:xfrm>
            <a:prstGeom prst="rect">
              <a:avLst/>
            </a:prstGeom>
            <a:noFill/>
          </p:spPr>
          <p:txBody>
            <a:bodyPr wrap="square" rtlCol="0">
              <a:spAutoFit/>
            </a:bodyPr>
            <a:lstStyle/>
            <a:p>
              <a:pPr>
                <a:spcAft>
                  <a:spcPts val="1800"/>
                </a:spcAft>
              </a:pPr>
              <a:r>
                <a:rPr lang="en-US" sz="3600" b="1" dirty="0">
                  <a:solidFill>
                    <a:srgbClr val="5D87A1"/>
                  </a:solidFill>
                </a:rPr>
                <a:t>How are we trying to solve the issue?</a:t>
              </a:r>
            </a:p>
            <a:p>
              <a:pPr>
                <a:spcAft>
                  <a:spcPts val="1800"/>
                </a:spcAft>
              </a:pPr>
              <a:r>
                <a:rPr lang="en-US" sz="3600" dirty="0"/>
                <a:t>We are trying to implement a new way of programming. We are trying to abstract away the text-based programming environment to shift the attention of the programmer from syntax to development of functionality, making it easier for them to focus on studying their design.</a:t>
              </a:r>
            </a:p>
            <a:p>
              <a:pPr>
                <a:spcAft>
                  <a:spcPts val="1800"/>
                </a:spcAft>
              </a:pPr>
              <a:endParaRPr lang="en-US" sz="3600" b="1" dirty="0">
                <a:solidFill>
                  <a:srgbClr val="5D87A1"/>
                </a:solidFill>
              </a:endParaRPr>
            </a:p>
            <a:p>
              <a:pPr algn="ctr">
                <a:spcAft>
                  <a:spcPts val="1800"/>
                </a:spcAft>
              </a:pPr>
              <a:r>
                <a:rPr lang="en-US" sz="3600" b="1" dirty="0">
                  <a:solidFill>
                    <a:srgbClr val="5D87A1"/>
                  </a:solidFill>
                </a:rPr>
                <a:t>Learn more about our project at our website here:</a:t>
              </a:r>
            </a:p>
            <a:p>
              <a:endParaRPr lang="en-US" dirty="0"/>
            </a:p>
          </p:txBody>
        </p:sp>
      </p:grpSp>
      <p:sp>
        <p:nvSpPr>
          <p:cNvPr id="20" name="TextBox 19"/>
          <p:cNvSpPr txBox="1"/>
          <p:nvPr/>
        </p:nvSpPr>
        <p:spPr>
          <a:xfrm>
            <a:off x="25679393" y="4942631"/>
            <a:ext cx="6378601" cy="923330"/>
          </a:xfrm>
          <a:prstGeom prst="rect">
            <a:avLst/>
          </a:prstGeom>
          <a:noFill/>
        </p:spPr>
        <p:txBody>
          <a:bodyPr wrap="square" rtlCol="0">
            <a:spAutoFit/>
          </a:bodyPr>
          <a:lstStyle/>
          <a:p>
            <a:r>
              <a:rPr lang="en-US" sz="5400" dirty="0">
                <a:solidFill>
                  <a:srgbClr val="F37321"/>
                </a:solidFill>
              </a:rPr>
              <a:t>Current State</a:t>
            </a:r>
          </a:p>
        </p:txBody>
      </p:sp>
      <p:sp>
        <p:nvSpPr>
          <p:cNvPr id="27" name="TextBox 26"/>
          <p:cNvSpPr txBox="1"/>
          <p:nvPr/>
        </p:nvSpPr>
        <p:spPr>
          <a:xfrm>
            <a:off x="12404977" y="12263166"/>
            <a:ext cx="9206228" cy="584775"/>
          </a:xfrm>
          <a:prstGeom prst="rect">
            <a:avLst/>
          </a:prstGeom>
          <a:noFill/>
        </p:spPr>
        <p:txBody>
          <a:bodyPr wrap="square" rtlCol="0">
            <a:spAutoFit/>
          </a:bodyPr>
          <a:lstStyle/>
          <a:p>
            <a:r>
              <a:rPr lang="en-US" sz="3200" dirty="0"/>
              <a:t>Figure 2: Our early prototype mock-up</a:t>
            </a:r>
          </a:p>
        </p:txBody>
      </p:sp>
      <p:sp>
        <p:nvSpPr>
          <p:cNvPr id="32" name="TextBox 31"/>
          <p:cNvSpPr txBox="1"/>
          <p:nvPr/>
        </p:nvSpPr>
        <p:spPr>
          <a:xfrm>
            <a:off x="23915102" y="12368069"/>
            <a:ext cx="8060884" cy="1077218"/>
          </a:xfrm>
          <a:prstGeom prst="rect">
            <a:avLst/>
          </a:prstGeom>
          <a:noFill/>
        </p:spPr>
        <p:txBody>
          <a:bodyPr wrap="square" rtlCol="0">
            <a:spAutoFit/>
          </a:bodyPr>
          <a:lstStyle/>
          <a:p>
            <a:r>
              <a:rPr lang="en-US" sz="3200" dirty="0"/>
              <a:t>Figure 3: Our current GUI showing the flow of an algorithm</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367</TotalTime>
  <Words>556</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Tensorflow wysiWyg graphical User-Interface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wysiWyg graphical User-Interface</dc:title>
  <dc:creator>Sedwick, Connor Michael</dc:creator>
  <cp:lastModifiedBy>Sedwick, Connor Michael</cp:lastModifiedBy>
  <cp:revision>17</cp:revision>
  <cp:lastPrinted>2017-03-18T00:15:21Z</cp:lastPrinted>
  <dcterms:created xsi:type="dcterms:W3CDTF">2017-03-17T19:01:24Z</dcterms:created>
  <dcterms:modified xsi:type="dcterms:W3CDTF">2017-04-25T01:10:34Z</dcterms:modified>
</cp:coreProperties>
</file>