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9" r:id="rId2"/>
    <p:sldId id="269" r:id="rId3"/>
    <p:sldId id="323" r:id="rId4"/>
    <p:sldId id="322" r:id="rId5"/>
    <p:sldId id="309" r:id="rId6"/>
    <p:sldId id="324" r:id="rId7"/>
    <p:sldId id="325" r:id="rId8"/>
    <p:sldId id="270" r:id="rId9"/>
  </p:sldIdLst>
  <p:sldSz cx="9144000" cy="6858000" type="screen4x3"/>
  <p:notesSz cx="7104063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  <a:srgbClr val="009900"/>
    <a:srgbClr val="FF9900"/>
    <a:srgbClr val="3333FF"/>
    <a:srgbClr val="FFCC66"/>
    <a:srgbClr val="CC9900"/>
    <a:srgbClr val="F5F7EF"/>
    <a:srgbClr val="FFFFF3"/>
    <a:srgbClr val="CCCC00"/>
    <a:srgbClr val="FFFF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2" autoAdjust="0"/>
    <p:restoredTop sz="86397" autoAdjust="0"/>
  </p:normalViewPr>
  <p:slideViewPr>
    <p:cSldViewPr>
      <p:cViewPr varScale="1">
        <p:scale>
          <a:sx n="92" d="100"/>
          <a:sy n="92" d="100"/>
        </p:scale>
        <p:origin x="49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0" y="3196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1866" y="-102"/>
      </p:cViewPr>
      <p:guideLst>
        <p:guide orient="horz" pos="3224"/>
        <p:guide pos="22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4"/>
            <a:ext cx="3078427" cy="511731"/>
          </a:xfrm>
          <a:prstGeom prst="rect">
            <a:avLst/>
          </a:prstGeom>
        </p:spPr>
        <p:txBody>
          <a:bodyPr vert="horz" lIns="95253" tIns="47627" rIns="95253" bIns="4762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3993" y="4"/>
            <a:ext cx="3078427" cy="511731"/>
          </a:xfrm>
          <a:prstGeom prst="rect">
            <a:avLst/>
          </a:prstGeom>
        </p:spPr>
        <p:txBody>
          <a:bodyPr vert="horz" lIns="95253" tIns="47627" rIns="95253" bIns="4762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FF135E6-AFFA-4FB9-8FD0-006CBE0B0FD5}" type="datetimeFigureOut">
              <a:rPr lang="ko-KR" altLang="en-US"/>
              <a:pPr>
                <a:defRPr/>
              </a:pPr>
              <a:t>2021-03-08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721109"/>
            <a:ext cx="3078427" cy="511731"/>
          </a:xfrm>
          <a:prstGeom prst="rect">
            <a:avLst/>
          </a:prstGeom>
        </p:spPr>
        <p:txBody>
          <a:bodyPr vert="horz" lIns="95253" tIns="47627" rIns="95253" bIns="4762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3993" y="9721109"/>
            <a:ext cx="3078427" cy="511731"/>
          </a:xfrm>
          <a:prstGeom prst="rect">
            <a:avLst/>
          </a:prstGeom>
        </p:spPr>
        <p:txBody>
          <a:bodyPr vert="horz" lIns="95253" tIns="47627" rIns="95253" bIns="4762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559E212B-E941-4406-8E8C-98464F7645D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118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4"/>
            <a:ext cx="3078427" cy="511731"/>
          </a:xfrm>
          <a:prstGeom prst="rect">
            <a:avLst/>
          </a:prstGeom>
        </p:spPr>
        <p:txBody>
          <a:bodyPr vert="horz" lIns="95253" tIns="47627" rIns="95253" bIns="4762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4"/>
            <a:ext cx="3078427" cy="511731"/>
          </a:xfrm>
          <a:prstGeom prst="rect">
            <a:avLst/>
          </a:prstGeom>
        </p:spPr>
        <p:txBody>
          <a:bodyPr vert="horz" lIns="95253" tIns="47627" rIns="95253" bIns="4762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60F06846-27F3-4579-8846-EAEDAF9E26D3}" type="datetimeFigureOut">
              <a:rPr lang="ko-KR" altLang="en-US"/>
              <a:pPr>
                <a:defRPr/>
              </a:pPr>
              <a:t>2021-03-08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21275" cy="3840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53" tIns="47627" rIns="95253" bIns="47627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vert="horz" lIns="95253" tIns="47627" rIns="95253" bIns="47627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9"/>
            <a:ext cx="3078427" cy="511731"/>
          </a:xfrm>
          <a:prstGeom prst="rect">
            <a:avLst/>
          </a:prstGeom>
        </p:spPr>
        <p:txBody>
          <a:bodyPr vert="horz" lIns="95253" tIns="47627" rIns="95253" bIns="4762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9"/>
            <a:ext cx="3078427" cy="511731"/>
          </a:xfrm>
          <a:prstGeom prst="rect">
            <a:avLst/>
          </a:prstGeom>
        </p:spPr>
        <p:txBody>
          <a:bodyPr vert="horz" lIns="95253" tIns="47627" rIns="95253" bIns="4762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75C7127-5B1A-4287-B6D9-8F6DECC203A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4740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직사각형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직사각형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0"/>
            <a:ext cx="6477000" cy="2928934"/>
          </a:xfrm>
        </p:spPr>
        <p:txBody>
          <a:bodyPr anchor="b">
            <a:normAutofit/>
          </a:bodyPr>
          <a:lstStyle>
            <a:lvl1pPr>
              <a:defRPr sz="3600" b="1" cap="all" baseline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7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43F57EE-D600-45A6-BA4A-BDEC023ED6D5}" type="datetime1">
              <a:rPr lang="ko-KR" altLang="en-US" smtClean="0"/>
              <a:pPr>
                <a:defRPr/>
              </a:pPr>
              <a:t>2021-03-08</a:t>
            </a:fld>
            <a:endParaRPr lang="ko-KR" altLang="en-US"/>
          </a:p>
        </p:txBody>
      </p:sp>
      <p:sp>
        <p:nvSpPr>
          <p:cNvPr id="10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1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9F962B4-5AB5-488D-85DE-2B5FF0587A8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직사각형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직사각형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>
            <a:normAutofit/>
          </a:bodyPr>
          <a:lstStyle>
            <a:lvl1pPr algn="l">
              <a:buNone/>
              <a:defRPr sz="3600" b="1" cap="none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7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7B94F9-CC30-4D75-BF3E-CAEC6BAF5596}" type="datetime1">
              <a:rPr lang="ko-KR" altLang="en-US" smtClean="0"/>
              <a:pPr>
                <a:defRPr/>
              </a:pPr>
              <a:t>2021-03-08</a:t>
            </a:fld>
            <a:endParaRPr lang="ko-KR" altLang="en-US"/>
          </a:p>
        </p:txBody>
      </p:sp>
      <p:sp>
        <p:nvSpPr>
          <p:cNvPr id="8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14F8817-8D4F-4EE2-B736-A000EF6F0B5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9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buSzPct val="70000"/>
              <a:buFont typeface="Wingdings" pitchFamily="2" charset="2"/>
              <a:buChar char="n"/>
              <a:defRPr sz="2400"/>
            </a:lvl1pPr>
            <a:lvl2pPr>
              <a:lnSpc>
                <a:spcPct val="100000"/>
              </a:lnSpc>
              <a:buSzPct val="70000"/>
              <a:buFont typeface="Wingdings" pitchFamily="2" charset="2"/>
              <a:buChar char="n"/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53B55B-08BC-464E-BFBD-47A3BA6C3F1E}" type="datetime1">
              <a:rPr lang="ko-KR" altLang="en-US" smtClean="0"/>
              <a:pPr>
                <a:defRPr/>
              </a:pPr>
              <a:t>2021-03-08</a:t>
            </a:fld>
            <a:endParaRPr lang="ko-KR" alt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DA762-2657-4144-993E-1080DA73AAF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>
            <a:lvl1pPr>
              <a:lnSpc>
                <a:spcPct val="150000"/>
              </a:lnSpc>
              <a:buSzPct val="70000"/>
              <a:buFont typeface="Wingdings" pitchFamily="2" charset="2"/>
              <a:buChar char="n"/>
              <a:defRPr sz="2000"/>
            </a:lvl1pPr>
            <a:lvl2pPr>
              <a:lnSpc>
                <a:spcPct val="150000"/>
              </a:lnSpc>
              <a:buFont typeface="Wingdings" pitchFamily="2" charset="2"/>
              <a:buChar char="n"/>
              <a:defRPr sz="18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800"/>
            </a:lvl4pPr>
            <a:lvl5pPr>
              <a:lnSpc>
                <a:spcPct val="150000"/>
              </a:lnSpc>
              <a:defRPr sz="1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>
            <a:lvl1pPr>
              <a:lnSpc>
                <a:spcPct val="150000"/>
              </a:lnSpc>
              <a:buSzPct val="70000"/>
              <a:buFont typeface="Wingdings" pitchFamily="2" charset="2"/>
              <a:buChar char="n"/>
              <a:defRPr sz="2000"/>
            </a:lvl1pPr>
            <a:lvl2pPr>
              <a:lnSpc>
                <a:spcPct val="150000"/>
              </a:lnSpc>
              <a:buFont typeface="Wingdings" pitchFamily="2" charset="2"/>
              <a:buChar char="n"/>
              <a:defRPr sz="18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800"/>
            </a:lvl4pPr>
            <a:lvl5pPr>
              <a:lnSpc>
                <a:spcPct val="150000"/>
              </a:lnSpc>
              <a:defRPr sz="1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날짜 개체 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6CEC478-B20F-444D-9C40-3F05F0B7C3E4}" type="datetime1">
              <a:rPr lang="ko-KR" altLang="en-US" smtClean="0"/>
              <a:pPr>
                <a:defRPr/>
              </a:pPr>
              <a:t>2021-03-08</a:t>
            </a:fld>
            <a:endParaRPr lang="ko-KR" altLang="en-US"/>
          </a:p>
        </p:txBody>
      </p:sp>
      <p:sp>
        <p:nvSpPr>
          <p:cNvPr id="6" name="슬라이드 번호 개체 틀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F3CDBD8-AB76-42CA-9127-905782D24C1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FA111-19B1-4406-92C3-E85A9E4E6916}" type="datetime1">
              <a:rPr lang="ko-KR" altLang="en-US" smtClean="0"/>
              <a:pPr>
                <a:defRPr/>
              </a:pPr>
              <a:t>2021-03-08</a:t>
            </a:fld>
            <a:endParaRPr lang="ko-KR" altLang="en-US"/>
          </a:p>
        </p:txBody>
      </p:sp>
      <p:sp>
        <p:nvSpPr>
          <p:cNvPr id="4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F9DE2-4DB3-4B8A-B50F-A65826C5E75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709DF2-E549-47C3-806E-FE002DAAA7CC}" type="datetime1">
              <a:rPr lang="ko-KR" altLang="en-US" smtClean="0"/>
              <a:pPr>
                <a:defRPr/>
              </a:pPr>
              <a:t>2021-03-08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7F79970-E375-4993-A8C9-148106FA835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027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3A2022-14E1-4060-B903-91D142E85853}" type="datetime1">
              <a:rPr lang="ko-KR" altLang="en-US" smtClean="0"/>
              <a:pPr>
                <a:defRPr/>
              </a:pPr>
              <a:t>2021-03-08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7308398-CDE6-496C-BA8A-B43A99DA70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4" r:id="rId2"/>
    <p:sldLayoutId id="2147483679" r:id="rId3"/>
    <p:sldLayoutId id="2147483685" r:id="rId4"/>
    <p:sldLayoutId id="2147483680" r:id="rId5"/>
    <p:sldLayoutId id="2147483687" r:id="rId6"/>
  </p:sldLayoutIdLst>
  <p:hf hdr="0" ftr="0" dt="0"/>
  <p:txStyles>
    <p:titleStyle>
      <a:lvl1pPr algn="l" rtl="0" fontAlgn="base" latinLnBrk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19088" indent="-319088" algn="l" rtl="0" fontAlgn="base" latinLnBrk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 latinLnBrk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fontAlgn="base" latinLnBrk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fontAlgn="base" latinLnBrk="1">
        <a:spcBef>
          <a:spcPts val="400"/>
        </a:spcBef>
        <a:spcAft>
          <a:spcPct val="0"/>
        </a:spcAft>
        <a:buClr>
          <a:srgbClr val="EB641B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fontAlgn="base" latinLnBrk="1">
        <a:spcBef>
          <a:spcPts val="400"/>
        </a:spcBef>
        <a:spcAft>
          <a:spcPct val="0"/>
        </a:spcAft>
        <a:buClr>
          <a:srgbClr val="39639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텍스트 개체 틀 1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981944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ko-KR" altLang="en-US" sz="2400" dirty="0"/>
              <a:t> 연산자</a:t>
            </a:r>
            <a:endParaRPr lang="en-US" altLang="ko-KR" sz="2400" dirty="0"/>
          </a:p>
          <a:p>
            <a:pPr eaLnBrk="1" hangingPunct="1">
              <a:buFont typeface="Arial" pitchFamily="34" charset="0"/>
              <a:buChar char="•"/>
            </a:pPr>
            <a:endParaRPr lang="en-US" altLang="ko-KR" sz="2400" dirty="0"/>
          </a:p>
        </p:txBody>
      </p:sp>
      <p:sp>
        <p:nvSpPr>
          <p:cNvPr id="921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LAB 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9677F67-3433-4460-9026-489BD4364FF4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29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40000"/>
              </a:lnSpc>
              <a:spcBef>
                <a:spcPts val="0"/>
              </a:spcBef>
              <a:spcAft>
                <a:spcPts val="800"/>
              </a:spcAft>
            </a:pPr>
            <a:r>
              <a:rPr lang="ko-KR" altLang="en-US" sz="3400" dirty="0"/>
              <a:t>다음 수식을 실행한 결과를 확인하여 연산자 우선순위가 예상대로 적용되는지 확인하시오</a:t>
            </a:r>
            <a:r>
              <a:rPr lang="en-US" altLang="ko-KR" sz="3400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pt-BR" altLang="ko-KR" sz="1600" dirty="0">
                <a:latin typeface="+mn-ea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pt-BR" altLang="ko-KR" sz="2300" dirty="0">
                <a:latin typeface="+mn-ea"/>
              </a:rPr>
              <a:t> /* Ex04_13.c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pt-BR" altLang="ko-KR" sz="2300" dirty="0">
                <a:latin typeface="+mn-ea"/>
              </a:rPr>
              <a:t> #include &lt;stdio.h&gt;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pt-BR" altLang="ko-KR" sz="2300" dirty="0">
              <a:latin typeface="+mn-ea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pt-BR" altLang="ko-KR" sz="2300" dirty="0">
                <a:latin typeface="+mn-ea"/>
              </a:rPr>
              <a:t> int main(void)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pt-BR" altLang="ko-KR" sz="2300" dirty="0">
                <a:latin typeface="+mn-ea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pt-BR" altLang="ko-KR" sz="2300" dirty="0">
                <a:latin typeface="+mn-ea"/>
              </a:rPr>
              <a:t>	int a = 1, b = 2, c = 3;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pt-BR" altLang="ko-KR" sz="2300" dirty="0">
                <a:latin typeface="+mn-ea"/>
              </a:rPr>
              <a:t> 	int result;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pt-BR" altLang="ko-KR" sz="2300" dirty="0">
              <a:latin typeface="+mn-ea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pt-BR" altLang="ko-KR" sz="2300" dirty="0">
                <a:latin typeface="+mn-ea"/>
              </a:rPr>
              <a:t> 	</a:t>
            </a:r>
            <a:r>
              <a:rPr lang="pt-BR" altLang="ko-KR" sz="2300" b="1" dirty="0">
                <a:latin typeface="+mn-ea"/>
              </a:rPr>
              <a:t>result = a + b * c % 2;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pt-BR" altLang="ko-KR" sz="2300" dirty="0">
                <a:latin typeface="+mn-ea"/>
              </a:rPr>
              <a:t> 	printf("result = %d\n", result);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pt-BR" altLang="ko-KR" sz="2300" dirty="0">
              <a:latin typeface="+mn-ea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pt-BR" altLang="ko-KR" sz="2300" dirty="0">
                <a:latin typeface="+mn-ea"/>
              </a:rPr>
              <a:t>	</a:t>
            </a:r>
            <a:r>
              <a:rPr lang="pt-BR" altLang="ko-KR" sz="2300" b="1" dirty="0">
                <a:latin typeface="+mn-ea"/>
              </a:rPr>
              <a:t>result = a &gt; b || c &gt;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pt-BR" altLang="ko-KR" sz="2300" dirty="0">
                <a:latin typeface="+mn-ea"/>
              </a:rPr>
              <a:t> 	printf("result = %d\n", result);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pt-BR" altLang="ko-KR" sz="2300" dirty="0">
                <a:latin typeface="+mn-ea"/>
              </a:rPr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ko-KR" sz="2300" dirty="0">
                <a:latin typeface="+mn-ea"/>
              </a:rPr>
              <a:t> 	</a:t>
            </a:r>
            <a:r>
              <a:rPr lang="en-US" altLang="ko-KR" sz="2300" b="1" dirty="0">
                <a:latin typeface="+mn-ea"/>
              </a:rPr>
              <a:t>result = a &gt; b || c &gt; 0 &amp;&amp; b &gt; c;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ko-KR" sz="2300" dirty="0">
                <a:latin typeface="+mn-ea"/>
              </a:rPr>
              <a:t> 	</a:t>
            </a:r>
            <a:r>
              <a:rPr lang="en-US" altLang="ko-KR" sz="2300" dirty="0" err="1">
                <a:latin typeface="+mn-ea"/>
              </a:rPr>
              <a:t>printf</a:t>
            </a:r>
            <a:r>
              <a:rPr lang="en-US" altLang="ko-KR" sz="2300" dirty="0">
                <a:latin typeface="+mn-ea"/>
              </a:rPr>
              <a:t>("result = %d\n", result);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ko-KR" sz="2300" dirty="0">
              <a:latin typeface="+mn-ea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ko-KR" sz="2300" dirty="0">
                <a:latin typeface="+mn-ea"/>
              </a:rPr>
              <a:t> 	</a:t>
            </a:r>
            <a:r>
              <a:rPr lang="en-US" altLang="ko-KR" sz="2300" b="1" dirty="0">
                <a:latin typeface="+mn-ea"/>
              </a:rPr>
              <a:t>result = ++a * b--;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ko-KR" sz="2300" dirty="0">
                <a:latin typeface="+mn-ea"/>
              </a:rPr>
              <a:t> 	</a:t>
            </a:r>
            <a:r>
              <a:rPr lang="en-US" altLang="ko-KR" sz="2300" dirty="0" err="1">
                <a:latin typeface="+mn-ea"/>
              </a:rPr>
              <a:t>printf</a:t>
            </a:r>
            <a:r>
              <a:rPr lang="en-US" altLang="ko-KR" sz="2300" dirty="0">
                <a:latin typeface="+mn-ea"/>
              </a:rPr>
              <a:t>("result = %d\n", result);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ko-KR" sz="2300" dirty="0">
              <a:latin typeface="+mn-ea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ko-KR" sz="2300" dirty="0">
                <a:latin typeface="+mn-ea"/>
              </a:rPr>
              <a:t> 	</a:t>
            </a:r>
            <a:r>
              <a:rPr lang="en-US" altLang="ko-KR" sz="2300" b="1" dirty="0">
                <a:latin typeface="+mn-ea"/>
              </a:rPr>
              <a:t>result = a = b = c;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ko-KR" sz="2300" dirty="0">
                <a:latin typeface="+mn-ea"/>
              </a:rPr>
              <a:t> 	</a:t>
            </a:r>
            <a:r>
              <a:rPr lang="en-US" altLang="ko-KR" sz="2300" dirty="0" err="1">
                <a:latin typeface="+mn-ea"/>
              </a:rPr>
              <a:t>printf</a:t>
            </a:r>
            <a:r>
              <a:rPr lang="en-US" altLang="ko-KR" sz="2300" dirty="0">
                <a:latin typeface="+mn-ea"/>
              </a:rPr>
              <a:t>("result = %d\n", result);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ko-KR" sz="2300" dirty="0">
              <a:latin typeface="+mn-ea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ko-KR" sz="2300" dirty="0">
                <a:latin typeface="+mn-ea"/>
              </a:rPr>
              <a:t> 	return 0;</a:t>
            </a:r>
          </a:p>
          <a:p>
            <a:pPr marL="0" indent="0">
              <a:buNone/>
              <a:defRPr/>
            </a:pPr>
            <a:r>
              <a:rPr lang="en-US" altLang="ko-KR" sz="2300" dirty="0">
                <a:latin typeface="+mn-ea"/>
              </a:rPr>
              <a:t> }</a:t>
            </a:r>
            <a:endParaRPr lang="pt-BR" altLang="ko-KR" sz="23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13DA762-2657-4144-993E-1080DA73AAFC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685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년은 약 </a:t>
            </a:r>
            <a:r>
              <a:rPr lang="en-US" altLang="ko-KR" dirty="0"/>
              <a:t>3.156x10</a:t>
            </a:r>
            <a:r>
              <a:rPr lang="en-US" altLang="ko-KR" baseline="30000" dirty="0"/>
              <a:t>7</a:t>
            </a:r>
            <a:r>
              <a:rPr lang="ko-KR" altLang="en-US" dirty="0"/>
              <a:t>초에 해당한다</a:t>
            </a:r>
            <a:r>
              <a:rPr lang="en-US" altLang="ko-KR" dirty="0"/>
              <a:t>. 3.156x10</a:t>
            </a:r>
            <a:r>
              <a:rPr lang="en-US" altLang="ko-KR" baseline="30000" dirty="0"/>
              <a:t>7</a:t>
            </a:r>
            <a:r>
              <a:rPr lang="ko-KR" altLang="en-US" dirty="0"/>
              <a:t>를 </a:t>
            </a:r>
            <a:r>
              <a:rPr lang="en-US" altLang="ko-KR" dirty="0" err="1"/>
              <a:t>const</a:t>
            </a:r>
            <a:r>
              <a:rPr lang="ko-KR" altLang="en-US" dirty="0"/>
              <a:t>  변수 </a:t>
            </a:r>
            <a:r>
              <a:rPr lang="en-US" altLang="ko-KR" dirty="0" err="1"/>
              <a:t>yearTosec</a:t>
            </a:r>
            <a:r>
              <a:rPr lang="ko-KR" altLang="en-US" dirty="0"/>
              <a:t>로 선언하고</a:t>
            </a:r>
            <a:r>
              <a:rPr lang="en-US" altLang="ko-KR" dirty="0"/>
              <a:t>, </a:t>
            </a:r>
            <a:r>
              <a:rPr lang="ko-KR" altLang="en-US" dirty="0"/>
              <a:t>나이를 햇수로 입력 받아 초 단위로 출력하는 프로그램을 작성하시오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13DA762-2657-4144-993E-1080DA73AAFC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77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섭씨 온도를 입력 받은 후에 이를 화씨 온도로 변환하여 화면에 출력하는 프로그램을 작성하시오</a:t>
            </a:r>
            <a:r>
              <a:rPr lang="en-US" altLang="ko-KR" sz="1800" dirty="0"/>
              <a:t>. </a:t>
            </a:r>
            <a:r>
              <a:rPr lang="ko-KR" altLang="en-US" sz="1800" dirty="0"/>
              <a:t>입력과</a:t>
            </a:r>
            <a:r>
              <a:rPr lang="en-US" altLang="ko-KR" sz="1800" dirty="0"/>
              <a:t> </a:t>
            </a:r>
            <a:r>
              <a:rPr lang="ko-KR" altLang="en-US" sz="1800" dirty="0"/>
              <a:t>출력은 알아보기 쉽게 하시오</a:t>
            </a:r>
            <a:r>
              <a:rPr lang="en-US" altLang="ko-KR" sz="1800" dirty="0"/>
              <a:t>. </a:t>
            </a:r>
          </a:p>
          <a:p>
            <a:r>
              <a:rPr lang="ko-KR" altLang="en-US" sz="1800" dirty="0"/>
              <a:t>온도 변환 공식은 </a:t>
            </a:r>
            <a:r>
              <a:rPr lang="en-US" altLang="ko-KR" sz="1800" dirty="0"/>
              <a:t>( c </a:t>
            </a:r>
            <a:r>
              <a:rPr lang="ko-KR" altLang="en-US" sz="1800" dirty="0"/>
              <a:t>는</a:t>
            </a:r>
            <a:r>
              <a:rPr lang="en-US" altLang="ko-KR" sz="1800" dirty="0"/>
              <a:t> </a:t>
            </a:r>
            <a:r>
              <a:rPr lang="ko-KR" altLang="en-US" sz="1800" dirty="0"/>
              <a:t>섭씨 온도</a:t>
            </a:r>
            <a:r>
              <a:rPr lang="en-US" altLang="ko-KR" sz="1800" dirty="0"/>
              <a:t>, f </a:t>
            </a:r>
            <a:r>
              <a:rPr lang="ko-KR" altLang="en-US" sz="1800" dirty="0"/>
              <a:t>는 화씨 온도</a:t>
            </a:r>
            <a:r>
              <a:rPr lang="en-US" altLang="ko-KR" sz="1800" dirty="0"/>
              <a:t>)</a:t>
            </a:r>
            <a:br>
              <a:rPr lang="en-US" altLang="ko-KR" sz="1800" dirty="0"/>
            </a:br>
            <a:r>
              <a:rPr lang="en-US" altLang="ko-KR" sz="1800" dirty="0"/>
              <a:t>f = 9.0 / 5.0 * c + 32.0;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6D6645D-EC2C-4025-B0BD-34590F4F5CFA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163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시간</a:t>
            </a:r>
            <a:r>
              <a:rPr lang="en-US" altLang="ko-KR" sz="2000" dirty="0"/>
              <a:t>(</a:t>
            </a:r>
            <a:r>
              <a:rPr lang="ko-KR" altLang="en-US" sz="2000" dirty="0"/>
              <a:t>시</a:t>
            </a:r>
            <a:r>
              <a:rPr lang="en-US" altLang="ko-KR" sz="2000" dirty="0"/>
              <a:t>, </a:t>
            </a:r>
            <a:r>
              <a:rPr lang="ko-KR" altLang="en-US" sz="2000" dirty="0"/>
              <a:t>분</a:t>
            </a:r>
            <a:r>
              <a:rPr lang="en-US" altLang="ko-KR" sz="2000" dirty="0"/>
              <a:t>, </a:t>
            </a:r>
            <a:r>
              <a:rPr lang="ko-KR" altLang="en-US" sz="2000" dirty="0"/>
              <a:t>초</a:t>
            </a:r>
            <a:r>
              <a:rPr lang="en-US" altLang="ko-KR" sz="2000" dirty="0"/>
              <a:t>)</a:t>
            </a:r>
            <a:r>
              <a:rPr lang="ko-KR" altLang="en-US" sz="2000" dirty="0"/>
              <a:t>을 입력 받아서 몇 초 인지를 계산하는 프로그램을 작성하시오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000" dirty="0"/>
              <a:t>   </a:t>
            </a:r>
            <a:r>
              <a:rPr lang="ko-KR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실행 예</a:t>
            </a: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</a:t>
            </a:r>
            <a:r>
              <a:rPr lang="ko-KR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시</a:t>
            </a: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분</a:t>
            </a: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초를 입력하시오</a:t>
            </a: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1 3 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1</a:t>
            </a:r>
            <a:r>
              <a:rPr lang="ko-KR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시간 </a:t>
            </a: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</a:t>
            </a:r>
            <a:r>
              <a:rPr lang="ko-KR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분 </a:t>
            </a: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5</a:t>
            </a:r>
            <a:r>
              <a:rPr lang="ko-KR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초는 </a:t>
            </a: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3785</a:t>
            </a:r>
            <a:r>
              <a:rPr lang="ko-KR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초 입니다</a:t>
            </a: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</a:p>
          <a:p>
            <a:r>
              <a:rPr lang="ko-KR" altLang="en-US" sz="2000" dirty="0"/>
              <a:t>초를 입력 받아서 몇 시간</a:t>
            </a:r>
            <a:r>
              <a:rPr lang="en-US" altLang="ko-KR" sz="2000" dirty="0"/>
              <a:t>, </a:t>
            </a:r>
            <a:r>
              <a:rPr lang="ko-KR" altLang="en-US" sz="2000" dirty="0"/>
              <a:t>몇 분</a:t>
            </a:r>
            <a:r>
              <a:rPr lang="en-US" altLang="ko-KR" sz="2000" dirty="0"/>
              <a:t>, </a:t>
            </a:r>
            <a:r>
              <a:rPr lang="ko-KR" altLang="en-US" sz="2000" dirty="0"/>
              <a:t>몇 초에 해당하는지 계산하는 프로그램을 작성하시오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000" dirty="0"/>
              <a:t>   </a:t>
            </a:r>
            <a:r>
              <a:rPr lang="ko-KR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실행 예</a:t>
            </a: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ko-KR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초를 입력하시오</a:t>
            </a: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3785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3785</a:t>
            </a:r>
            <a:r>
              <a:rPr lang="ko-KR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초는 </a:t>
            </a: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r>
              <a:rPr lang="ko-KR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시간 </a:t>
            </a: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</a:t>
            </a:r>
            <a:r>
              <a:rPr lang="ko-KR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분 </a:t>
            </a: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5</a:t>
            </a:r>
            <a:r>
              <a:rPr lang="ko-KR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초 입니다</a:t>
            </a: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13DA762-2657-4144-993E-1080DA73AAFC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8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4168A0-8957-4BA8-A9CA-E2A9E2FC8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88DF3D-387B-4878-9B59-91BAF6D0F3F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>
                <a:latin typeface="+mj-lt"/>
              </a:rPr>
              <a:t>다음 조건을 만족하는 프로그램을 </a:t>
            </a:r>
            <a:r>
              <a:rPr lang="ko-KR" altLang="en-US" sz="1800" dirty="0" err="1">
                <a:latin typeface="+mj-lt"/>
              </a:rPr>
              <a:t>작성하시오</a:t>
            </a:r>
            <a:r>
              <a:rPr lang="en-US" altLang="ko-KR" sz="1800" dirty="0">
                <a:latin typeface="+mj-lt"/>
              </a:rPr>
              <a:t>.</a:t>
            </a:r>
          </a:p>
          <a:p>
            <a:pPr lvl="1"/>
            <a:endParaRPr lang="en-US" altLang="ko-KR" sz="1400" dirty="0">
              <a:latin typeface="+mj-lt"/>
            </a:endParaRPr>
          </a:p>
          <a:p>
            <a:pPr lvl="1"/>
            <a:r>
              <a:rPr lang="ko-KR" altLang="en-US" sz="1400" dirty="0">
                <a:latin typeface="+mj-lt"/>
              </a:rPr>
              <a:t>원금이 </a:t>
            </a:r>
            <a:r>
              <a:rPr lang="en-US" altLang="ko-KR" sz="1400" dirty="0">
                <a:latin typeface="+mj-lt"/>
              </a:rPr>
              <a:t>1,000,000</a:t>
            </a:r>
            <a:r>
              <a:rPr lang="ko-KR" altLang="en-US" sz="1400" dirty="0">
                <a:latin typeface="+mj-lt"/>
              </a:rPr>
              <a:t>인 경우</a:t>
            </a:r>
            <a:r>
              <a:rPr lang="en-US" altLang="ko-KR" sz="1400" dirty="0">
                <a:latin typeface="+mj-lt"/>
              </a:rPr>
              <a:t>, </a:t>
            </a:r>
            <a:r>
              <a:rPr lang="ko-KR" altLang="en-US" sz="1400" dirty="0">
                <a:latin typeface="+mj-lt"/>
              </a:rPr>
              <a:t>예치 기간을 년 단위로 입력 받아 만기 시 총 금액을 출력</a:t>
            </a:r>
          </a:p>
          <a:p>
            <a:pPr lvl="1"/>
            <a:r>
              <a:rPr lang="ko-KR" altLang="en-US" sz="1400" dirty="0" err="1">
                <a:latin typeface="+mj-lt"/>
              </a:rPr>
              <a:t>년단위</a:t>
            </a:r>
            <a:r>
              <a:rPr lang="ko-KR" altLang="en-US" sz="1400" dirty="0">
                <a:latin typeface="+mj-lt"/>
              </a:rPr>
              <a:t> </a:t>
            </a:r>
            <a:r>
              <a:rPr lang="ko-KR" altLang="en-US" sz="1400" dirty="0" err="1">
                <a:latin typeface="+mj-lt"/>
              </a:rPr>
              <a:t>단리이자</a:t>
            </a:r>
            <a:r>
              <a:rPr lang="ko-KR" altLang="en-US" sz="1400" dirty="0">
                <a:latin typeface="+mj-lt"/>
              </a:rPr>
              <a:t> </a:t>
            </a:r>
            <a:r>
              <a:rPr lang="en-US" altLang="ko-KR" sz="1400" dirty="0">
                <a:latin typeface="+mj-lt"/>
              </a:rPr>
              <a:t>= </a:t>
            </a:r>
            <a:r>
              <a:rPr lang="ko-KR" altLang="en-US" sz="1400" dirty="0">
                <a:latin typeface="+mj-lt"/>
              </a:rPr>
              <a:t>원금 * 이율</a:t>
            </a:r>
            <a:r>
              <a:rPr lang="en-US" altLang="ko-KR" sz="1400" dirty="0">
                <a:latin typeface="+mj-lt"/>
              </a:rPr>
              <a:t>(4.5%) * </a:t>
            </a:r>
            <a:r>
              <a:rPr lang="ko-KR" altLang="en-US" sz="1400" dirty="0">
                <a:latin typeface="+mj-lt"/>
              </a:rPr>
              <a:t>년</a:t>
            </a:r>
            <a:r>
              <a:rPr lang="en-US" altLang="ko-KR" sz="1400" dirty="0">
                <a:latin typeface="+mj-lt"/>
              </a:rPr>
              <a:t>(</a:t>
            </a:r>
            <a:r>
              <a:rPr lang="ko-KR" altLang="en-US" sz="1400" dirty="0">
                <a:latin typeface="+mj-lt"/>
              </a:rPr>
              <a:t>예치기간</a:t>
            </a:r>
            <a:r>
              <a:rPr lang="en-US" altLang="ko-KR" sz="1400" dirty="0">
                <a:latin typeface="+mj-lt"/>
              </a:rPr>
              <a:t>) </a:t>
            </a:r>
          </a:p>
          <a:p>
            <a:pPr lvl="1"/>
            <a:r>
              <a:rPr lang="ko-KR" altLang="en-US" sz="1400" dirty="0">
                <a:latin typeface="+mj-lt"/>
              </a:rPr>
              <a:t>만기 시 총 수령액</a:t>
            </a:r>
            <a:r>
              <a:rPr lang="en-US" altLang="ko-KR" sz="1400" dirty="0">
                <a:latin typeface="+mj-lt"/>
              </a:rPr>
              <a:t>(</a:t>
            </a:r>
            <a:r>
              <a:rPr lang="ko-KR" altLang="en-US" sz="1400" dirty="0" err="1">
                <a:latin typeface="+mj-lt"/>
              </a:rPr>
              <a:t>단리적용</a:t>
            </a:r>
            <a:r>
              <a:rPr lang="en-US" altLang="ko-KR" sz="1400" dirty="0">
                <a:latin typeface="+mj-lt"/>
              </a:rPr>
              <a:t>) = </a:t>
            </a:r>
            <a:r>
              <a:rPr lang="ko-KR" altLang="en-US" sz="1400" dirty="0">
                <a:latin typeface="+mj-lt"/>
              </a:rPr>
              <a:t>원금</a:t>
            </a:r>
            <a:r>
              <a:rPr lang="en-US" altLang="ko-KR" sz="1400" dirty="0">
                <a:latin typeface="+mj-lt"/>
              </a:rPr>
              <a:t>(1 + </a:t>
            </a:r>
            <a:r>
              <a:rPr lang="ko-KR" altLang="en-US" sz="1400" dirty="0">
                <a:latin typeface="+mj-lt"/>
              </a:rPr>
              <a:t>이율</a:t>
            </a:r>
            <a:r>
              <a:rPr lang="en-US" altLang="ko-KR" sz="1400" dirty="0">
                <a:latin typeface="+mj-lt"/>
              </a:rPr>
              <a:t>(4.5%)  * </a:t>
            </a:r>
            <a:r>
              <a:rPr lang="ko-KR" altLang="en-US" sz="1400" dirty="0">
                <a:latin typeface="+mj-lt"/>
              </a:rPr>
              <a:t>년</a:t>
            </a:r>
            <a:r>
              <a:rPr lang="en-US" altLang="ko-KR" sz="1400" dirty="0">
                <a:latin typeface="+mj-lt"/>
              </a:rPr>
              <a:t>(</a:t>
            </a:r>
            <a:r>
              <a:rPr lang="ko-KR" altLang="en-US" sz="1400" dirty="0">
                <a:latin typeface="+mj-lt"/>
              </a:rPr>
              <a:t>예치기간</a:t>
            </a:r>
            <a:r>
              <a:rPr lang="en-US" altLang="ko-KR" sz="1400" dirty="0">
                <a:latin typeface="+mj-lt"/>
              </a:rPr>
              <a:t>))</a:t>
            </a:r>
          </a:p>
          <a:p>
            <a:endParaRPr lang="ko-KR" altLang="en-US" sz="1800" dirty="0">
              <a:latin typeface="+mj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942906-6E32-4B25-AF57-DAEEFA411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13DA762-2657-4144-993E-1080DA73AAFC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14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4168A0-8957-4BA8-A9CA-E2A9E2FC8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88DF3D-387B-4878-9B59-91BAF6D0F3F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실습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프로그램에서 다음 조건을 만족하는 프로그램으로 수정하여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작성하시오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06425" lvl="1" indent="-285750" latinLnBrk="0">
              <a:lnSpc>
                <a:spcPct val="115000"/>
              </a:lnSpc>
              <a:buClr>
                <a:srgbClr val="9BBB59"/>
              </a:buClr>
            </a:pP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ymbol" panose="05050102010706020507" pitchFamily="18" charset="2"/>
              </a:rPr>
              <a:t>원금이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ymbol" panose="05050102010706020507" pitchFamily="18" charset="2"/>
              </a:rPr>
              <a:t> 1,000,000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ymbol" panose="05050102010706020507" pitchFamily="18" charset="2"/>
              </a:rPr>
              <a:t>인 경우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ymbol" panose="05050102010706020507" pitchFamily="18" charset="2"/>
              </a:rPr>
              <a:t>,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ymbol" panose="05050102010706020507" pitchFamily="18" charset="2"/>
              </a:rPr>
              <a:t>예치 기간을 년 단위로 입력 받아 만기 시 총 금액을 출력</a:t>
            </a:r>
          </a:p>
          <a:p>
            <a:pPr marL="606425" lvl="1" indent="-285750" latinLnBrk="0">
              <a:lnSpc>
                <a:spcPct val="115000"/>
              </a:lnSpc>
              <a:buClr>
                <a:srgbClr val="9BBB59"/>
              </a:buClr>
            </a:pP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ymbol" panose="05050102010706020507" pitchFamily="18" charset="2"/>
              </a:rPr>
              <a:t>만기 시 총 수령액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ymbol" panose="05050102010706020507" pitchFamily="18" charset="2"/>
              </a:rPr>
              <a:t>(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ymbol" panose="05050102010706020507" pitchFamily="18" charset="2"/>
              </a:rPr>
              <a:t>복리적용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ymbol" panose="05050102010706020507" pitchFamily="18" charset="2"/>
              </a:rPr>
              <a:t>) =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ymbol" panose="05050102010706020507" pitchFamily="18" charset="2"/>
              </a:rPr>
              <a:t>원금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ymbol" panose="05050102010706020507" pitchFamily="18" charset="2"/>
              </a:rPr>
              <a:t>(1 +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ymbol" panose="05050102010706020507" pitchFamily="18" charset="2"/>
              </a:rPr>
              <a:t>이율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ymbol" panose="05050102010706020507" pitchFamily="18" charset="2"/>
              </a:rPr>
              <a:t>(4.5%))</a:t>
            </a:r>
            <a:r>
              <a:rPr lang="ko-KR" altLang="ko-KR" sz="1400" kern="100" baseline="300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ymbol" panose="05050102010706020507" pitchFamily="18" charset="2"/>
              </a:rPr>
              <a:t>년</a:t>
            </a:r>
            <a:r>
              <a:rPr lang="en-US" altLang="ko-KR" sz="1400" kern="100" baseline="300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ymbol" panose="05050102010706020507" pitchFamily="18" charset="2"/>
              </a:rPr>
              <a:t>(</a:t>
            </a:r>
            <a:r>
              <a:rPr lang="ko-KR" altLang="ko-KR" sz="1400" kern="100" baseline="300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ymbol" panose="05050102010706020507" pitchFamily="18" charset="2"/>
              </a:rPr>
              <a:t>예치기간</a:t>
            </a:r>
            <a:r>
              <a:rPr lang="en-US" altLang="ko-KR" sz="1400" kern="100" baseline="300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ymbol" panose="05050102010706020507" pitchFamily="18" charset="2"/>
              </a:rPr>
              <a:t>)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Symbol" panose="05050102010706020507" pitchFamily="18" charset="2"/>
            </a:endParaRPr>
          </a:p>
          <a:p>
            <a:pPr marL="606425" lvl="1" indent="-285750" latinLnBrk="0">
              <a:lnSpc>
                <a:spcPct val="115000"/>
              </a:lnSpc>
              <a:buClr>
                <a:srgbClr val="9BBB59"/>
              </a:buClr>
            </a:pPr>
            <a:endParaRPr lang="en-US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Symbol" panose="05050102010706020507" pitchFamily="18" charset="2"/>
            </a:endParaRPr>
          </a:p>
          <a:p>
            <a:pPr marL="606425" lvl="1" indent="-285750" latinLnBrk="0">
              <a:lnSpc>
                <a:spcPct val="115000"/>
              </a:lnSpc>
              <a:buClr>
                <a:srgbClr val="9BBB59"/>
              </a:buClr>
            </a:pP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ymbol" panose="05050102010706020507" pitchFamily="18" charset="2"/>
              </a:rPr>
              <a:t>함수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ymbol" panose="05050102010706020507" pitchFamily="18" charset="2"/>
              </a:rPr>
              <a:t> pow(a, b) = a</a:t>
            </a:r>
            <a:r>
              <a:rPr lang="en-US" altLang="ko-KR" sz="1400" kern="100" baseline="300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ymbol" panose="05050102010706020507" pitchFamily="18" charset="2"/>
              </a:rPr>
              <a:t>b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ymbol" panose="05050102010706020507" pitchFamily="18" charset="2"/>
              </a:rPr>
              <a:t>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ymbol" panose="05050102010706020507" pitchFamily="18" charset="2"/>
              </a:rPr>
              <a:t>이용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ymbol" panose="05050102010706020507" pitchFamily="18" charset="2"/>
              </a:rPr>
              <a:t>, #include &lt;</a:t>
            </a:r>
            <a:r>
              <a:rPr lang="en-US" altLang="ko-KR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ymbol" panose="05050102010706020507" pitchFamily="18" charset="2"/>
              </a:rPr>
              <a:t>math.h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ymbol" panose="05050102010706020507" pitchFamily="18" charset="2"/>
              </a:rPr>
              <a:t>&gt;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ymbol" panose="05050102010706020507" pitchFamily="18" charset="2"/>
              </a:rPr>
              <a:t>필요 </a:t>
            </a:r>
          </a:p>
          <a:p>
            <a:endParaRPr lang="ko-KR" altLang="en-US" sz="1800" dirty="0">
              <a:latin typeface="+mj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942906-6E32-4B25-AF57-DAEEFA411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13DA762-2657-4144-993E-1080DA73AAFC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261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관계</a:t>
            </a:r>
            <a:r>
              <a:rPr lang="en-US" altLang="ko-KR" dirty="0"/>
              <a:t>/</a:t>
            </a:r>
            <a:r>
              <a:rPr lang="ko-KR" altLang="en-US" dirty="0"/>
              <a:t>논리 연산자의 활용</a:t>
            </a:r>
            <a:endParaRPr lang="en-US" altLang="ko-KR" dirty="0"/>
          </a:p>
          <a:p>
            <a:pPr lvl="1"/>
            <a:r>
              <a:rPr lang="ko-KR" altLang="en-US" dirty="0" err="1"/>
              <a:t>조건문</a:t>
            </a:r>
            <a:r>
              <a:rPr lang="en-US" altLang="ko-KR" dirty="0"/>
              <a:t>(if~/</a:t>
            </a:r>
            <a:r>
              <a:rPr lang="en-US" altLang="ko-KR" dirty="0" err="1"/>
              <a:t>if~else</a:t>
            </a:r>
            <a:r>
              <a:rPr lang="en-US" altLang="ko-KR" dirty="0"/>
              <a:t>~)</a:t>
            </a:r>
            <a:r>
              <a:rPr lang="ko-KR" altLang="en-US" dirty="0"/>
              <a:t> 혹은 </a:t>
            </a:r>
            <a:r>
              <a:rPr lang="ko-KR" altLang="en-US" dirty="0" err="1"/>
              <a:t>반복문</a:t>
            </a:r>
            <a:r>
              <a:rPr lang="en-US" altLang="ko-KR" dirty="0"/>
              <a:t>(for/while/do~ while)</a:t>
            </a:r>
            <a:r>
              <a:rPr lang="ko-KR" altLang="en-US" dirty="0"/>
              <a:t>의 </a:t>
            </a:r>
            <a:r>
              <a:rPr lang="ko-KR" altLang="en-US" dirty="0" err="1"/>
              <a:t>조건식</a:t>
            </a:r>
            <a:endParaRPr lang="en-US" altLang="ko-KR" dirty="0"/>
          </a:p>
          <a:p>
            <a:r>
              <a:rPr lang="ko-KR" altLang="en-US" dirty="0"/>
              <a:t>증감연산자</a:t>
            </a:r>
            <a:r>
              <a:rPr lang="en-US" altLang="ko-KR" dirty="0"/>
              <a:t>/</a:t>
            </a:r>
            <a:r>
              <a:rPr lang="ko-KR" altLang="en-US" dirty="0"/>
              <a:t>복합대입연산자의 활용</a:t>
            </a:r>
            <a:endParaRPr lang="en-US" altLang="ko-KR" dirty="0"/>
          </a:p>
          <a:p>
            <a:pPr lvl="1"/>
            <a:r>
              <a:rPr lang="ko-KR" altLang="en-US" dirty="0" err="1"/>
              <a:t>반복문</a:t>
            </a:r>
            <a:r>
              <a:rPr lang="en-US" altLang="ko-KR" dirty="0"/>
              <a:t> </a:t>
            </a:r>
            <a:r>
              <a:rPr lang="en-US" altLang="ko-KR"/>
              <a:t>(for/while/</a:t>
            </a:r>
            <a:r>
              <a:rPr lang="en-US" altLang="ko-KR" dirty="0" err="1"/>
              <a:t>do~while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ko-KR" altLang="en-US" dirty="0" err="1"/>
              <a:t>증감식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13DA762-2657-4144-993E-1080DA73AAFC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4514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종이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solidFill>
          <a:schemeClr val="accent3">
            <a:lumMod val="60000"/>
            <a:lumOff val="40000"/>
          </a:schemeClr>
        </a:solidFill>
        <a:ln>
          <a:solidFill>
            <a:schemeClr val="accent3">
              <a:lumMod val="50000"/>
            </a:schemeClr>
          </a:solidFill>
        </a:ln>
      </a:spPr>
      <a:bodyPr wrap="square" rtlCol="0">
        <a:spAutoFit/>
      </a:bodyPr>
      <a:lstStyle>
        <a:defPPr algn="ctr">
          <a:defRPr dirty="0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4271</TotalTime>
  <Words>522</Words>
  <Application>Microsoft Office PowerPoint</Application>
  <PresentationFormat>화면 슬라이드 쇼(4:3)</PresentationFormat>
  <Paragraphs>69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Wingdings</vt:lpstr>
      <vt:lpstr>Wingdings 2</vt:lpstr>
      <vt:lpstr>가을</vt:lpstr>
      <vt:lpstr>LAB 4</vt:lpstr>
      <vt:lpstr>실습1</vt:lpstr>
      <vt:lpstr>실습2</vt:lpstr>
      <vt:lpstr>실습3</vt:lpstr>
      <vt:lpstr>실습4</vt:lpstr>
      <vt:lpstr>실습5</vt:lpstr>
      <vt:lpstr>실습6</vt:lpstr>
      <vt:lpstr>참고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 0. 프로그래밍 언어</dc:title>
  <dc:creator>Windows 사용자</dc:creator>
  <cp:lastModifiedBy>woo hyeonje</cp:lastModifiedBy>
  <cp:revision>606</cp:revision>
  <cp:lastPrinted>2013-03-03T13:44:22Z</cp:lastPrinted>
  <dcterms:created xsi:type="dcterms:W3CDTF">2009-08-10T11:55:57Z</dcterms:created>
  <dcterms:modified xsi:type="dcterms:W3CDTF">2021-03-08T04:43:24Z</dcterms:modified>
</cp:coreProperties>
</file>