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2"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42711F-013F-4E64-81B1-8713FD67AFE7}"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03CA1-FE34-43BB-83FD-69213AE9D440}" type="slidenum">
              <a:rPr lang="en-US" smtClean="0"/>
              <a:t>‹#›</a:t>
            </a:fld>
            <a:endParaRPr lang="en-US"/>
          </a:p>
        </p:txBody>
      </p:sp>
    </p:spTree>
    <p:extLst>
      <p:ext uri="{BB962C8B-B14F-4D97-AF65-F5344CB8AC3E}">
        <p14:creationId xmlns:p14="http://schemas.microsoft.com/office/powerpoint/2010/main" val="3622637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42711F-013F-4E64-81B1-8713FD67AFE7}"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03CA1-FE34-43BB-83FD-69213AE9D440}" type="slidenum">
              <a:rPr lang="en-US" smtClean="0"/>
              <a:t>‹#›</a:t>
            </a:fld>
            <a:endParaRPr lang="en-US"/>
          </a:p>
        </p:txBody>
      </p:sp>
    </p:spTree>
    <p:extLst>
      <p:ext uri="{BB962C8B-B14F-4D97-AF65-F5344CB8AC3E}">
        <p14:creationId xmlns:p14="http://schemas.microsoft.com/office/powerpoint/2010/main" val="707529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42711F-013F-4E64-81B1-8713FD67AFE7}"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03CA1-FE34-43BB-83FD-69213AE9D440}" type="slidenum">
              <a:rPr lang="en-US" smtClean="0"/>
              <a:t>‹#›</a:t>
            </a:fld>
            <a:endParaRPr lang="en-US"/>
          </a:p>
        </p:txBody>
      </p:sp>
    </p:spTree>
    <p:extLst>
      <p:ext uri="{BB962C8B-B14F-4D97-AF65-F5344CB8AC3E}">
        <p14:creationId xmlns:p14="http://schemas.microsoft.com/office/powerpoint/2010/main" val="57573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42711F-013F-4E64-81B1-8713FD67AFE7}"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03CA1-FE34-43BB-83FD-69213AE9D440}" type="slidenum">
              <a:rPr lang="en-US" smtClean="0"/>
              <a:t>‹#›</a:t>
            </a:fld>
            <a:endParaRPr lang="en-US"/>
          </a:p>
        </p:txBody>
      </p:sp>
    </p:spTree>
    <p:extLst>
      <p:ext uri="{BB962C8B-B14F-4D97-AF65-F5344CB8AC3E}">
        <p14:creationId xmlns:p14="http://schemas.microsoft.com/office/powerpoint/2010/main" val="469956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42711F-013F-4E64-81B1-8713FD67AFE7}"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03CA1-FE34-43BB-83FD-69213AE9D440}" type="slidenum">
              <a:rPr lang="en-US" smtClean="0"/>
              <a:t>‹#›</a:t>
            </a:fld>
            <a:endParaRPr lang="en-US"/>
          </a:p>
        </p:txBody>
      </p:sp>
    </p:spTree>
    <p:extLst>
      <p:ext uri="{BB962C8B-B14F-4D97-AF65-F5344CB8AC3E}">
        <p14:creationId xmlns:p14="http://schemas.microsoft.com/office/powerpoint/2010/main" val="1069994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42711F-013F-4E64-81B1-8713FD67AFE7}"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03CA1-FE34-43BB-83FD-69213AE9D440}" type="slidenum">
              <a:rPr lang="en-US" smtClean="0"/>
              <a:t>‹#›</a:t>
            </a:fld>
            <a:endParaRPr lang="en-US"/>
          </a:p>
        </p:txBody>
      </p:sp>
    </p:spTree>
    <p:extLst>
      <p:ext uri="{BB962C8B-B14F-4D97-AF65-F5344CB8AC3E}">
        <p14:creationId xmlns:p14="http://schemas.microsoft.com/office/powerpoint/2010/main" val="3331102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42711F-013F-4E64-81B1-8713FD67AFE7}" type="datetimeFigureOut">
              <a:rPr lang="en-US" smtClean="0"/>
              <a:t>4/23/2019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103CA1-FE34-43BB-83FD-69213AE9D440}" type="slidenum">
              <a:rPr lang="en-US" smtClean="0"/>
              <a:t>‹#›</a:t>
            </a:fld>
            <a:endParaRPr lang="en-US"/>
          </a:p>
        </p:txBody>
      </p:sp>
    </p:spTree>
    <p:extLst>
      <p:ext uri="{BB962C8B-B14F-4D97-AF65-F5344CB8AC3E}">
        <p14:creationId xmlns:p14="http://schemas.microsoft.com/office/powerpoint/2010/main" val="1180973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42711F-013F-4E64-81B1-8713FD67AFE7}" type="datetimeFigureOut">
              <a:rPr lang="en-US" smtClean="0"/>
              <a:t>4/23/2019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103CA1-FE34-43BB-83FD-69213AE9D440}" type="slidenum">
              <a:rPr lang="en-US" smtClean="0"/>
              <a:t>‹#›</a:t>
            </a:fld>
            <a:endParaRPr lang="en-US"/>
          </a:p>
        </p:txBody>
      </p:sp>
    </p:spTree>
    <p:extLst>
      <p:ext uri="{BB962C8B-B14F-4D97-AF65-F5344CB8AC3E}">
        <p14:creationId xmlns:p14="http://schemas.microsoft.com/office/powerpoint/2010/main" val="318636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42711F-013F-4E64-81B1-8713FD67AFE7}" type="datetimeFigureOut">
              <a:rPr lang="en-US" smtClean="0"/>
              <a:t>4/23/2019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103CA1-FE34-43BB-83FD-69213AE9D440}" type="slidenum">
              <a:rPr lang="en-US" smtClean="0"/>
              <a:t>‹#›</a:t>
            </a:fld>
            <a:endParaRPr lang="en-US"/>
          </a:p>
        </p:txBody>
      </p:sp>
    </p:spTree>
    <p:extLst>
      <p:ext uri="{BB962C8B-B14F-4D97-AF65-F5344CB8AC3E}">
        <p14:creationId xmlns:p14="http://schemas.microsoft.com/office/powerpoint/2010/main" val="301030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42711F-013F-4E64-81B1-8713FD67AFE7}"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03CA1-FE34-43BB-83FD-69213AE9D440}" type="slidenum">
              <a:rPr lang="en-US" smtClean="0"/>
              <a:t>‹#›</a:t>
            </a:fld>
            <a:endParaRPr lang="en-US"/>
          </a:p>
        </p:txBody>
      </p:sp>
    </p:spTree>
    <p:extLst>
      <p:ext uri="{BB962C8B-B14F-4D97-AF65-F5344CB8AC3E}">
        <p14:creationId xmlns:p14="http://schemas.microsoft.com/office/powerpoint/2010/main" val="1444731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42711F-013F-4E64-81B1-8713FD67AFE7}"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03CA1-FE34-43BB-83FD-69213AE9D440}" type="slidenum">
              <a:rPr lang="en-US" smtClean="0"/>
              <a:t>‹#›</a:t>
            </a:fld>
            <a:endParaRPr lang="en-US"/>
          </a:p>
        </p:txBody>
      </p:sp>
    </p:spTree>
    <p:extLst>
      <p:ext uri="{BB962C8B-B14F-4D97-AF65-F5344CB8AC3E}">
        <p14:creationId xmlns:p14="http://schemas.microsoft.com/office/powerpoint/2010/main" val="3542980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2711F-013F-4E64-81B1-8713FD67AFE7}" type="datetimeFigureOut">
              <a:rPr lang="en-US" smtClean="0"/>
              <a:t>4/23/2019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03CA1-FE34-43BB-83FD-69213AE9D440}" type="slidenum">
              <a:rPr lang="en-US" smtClean="0"/>
              <a:t>‹#›</a:t>
            </a:fld>
            <a:endParaRPr lang="en-US"/>
          </a:p>
        </p:txBody>
      </p:sp>
    </p:spTree>
    <p:extLst>
      <p:ext uri="{BB962C8B-B14F-4D97-AF65-F5344CB8AC3E}">
        <p14:creationId xmlns:p14="http://schemas.microsoft.com/office/powerpoint/2010/main" val="3084726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58391" cy="6838514"/>
          </a:xfrm>
          <a:prstGeom prst="rect">
            <a:avLst/>
          </a:prstGeom>
        </p:spPr>
      </p:pic>
      <p:sp>
        <p:nvSpPr>
          <p:cNvPr id="5" name="Rectangle 4"/>
          <p:cNvSpPr/>
          <p:nvPr/>
        </p:nvSpPr>
        <p:spPr>
          <a:xfrm>
            <a:off x="1140738" y="1231271"/>
            <a:ext cx="9985972" cy="1466662"/>
          </a:xfrm>
          <a:prstGeom prst="rect">
            <a:avLst/>
          </a:prstGeom>
          <a:ln w="76200">
            <a:solidFill>
              <a:schemeClr val="accent2">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40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NATURAL CALAMITIES Or DISASTER:</a:t>
            </a:r>
            <a:r>
              <a:rPr lang="en-US" dirty="0" smtClean="0">
                <a:latin typeface="Times New Roman" panose="02020603050405020304" pitchFamily="18" charset="0"/>
                <a:cs typeface="Times New Roman" panose="02020603050405020304" pitchFamily="18" charset="0"/>
              </a:rPr>
              <a:t> </a:t>
            </a:r>
          </a:p>
          <a:p>
            <a:pPr algn="ctr"/>
            <a:r>
              <a:rPr lang="en-US" sz="40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Who is responsible for it ?</a:t>
            </a:r>
            <a:endParaRPr 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endParaRPr>
          </a:p>
        </p:txBody>
      </p:sp>
      <p:sp>
        <p:nvSpPr>
          <p:cNvPr id="6" name="Oval 5"/>
          <p:cNvSpPr/>
          <p:nvPr/>
        </p:nvSpPr>
        <p:spPr>
          <a:xfrm>
            <a:off x="7260879" y="4318503"/>
            <a:ext cx="4771176" cy="2112232"/>
          </a:xfrm>
          <a:prstGeom prst="ellipse">
            <a:avLst/>
          </a:prstGeom>
          <a:ln w="76200">
            <a:solidFill>
              <a:schemeClr val="accent2">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b="1"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b="1"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Submitted To:-</a:t>
            </a:r>
          </a:p>
          <a:p>
            <a:pPr algn="ctr"/>
            <a:r>
              <a:rPr lang="en-US" b="1"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Faculty </a:t>
            </a:r>
            <a:r>
              <a:rPr lang="en-US"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Name :- </a:t>
            </a:r>
            <a:r>
              <a:rPr lang="en-US" b="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Varinder</a:t>
            </a:r>
            <a:r>
              <a:rPr lang="en-US"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b="1"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Kaur</a:t>
            </a:r>
          </a:p>
          <a:p>
            <a:pPr algn="ctr"/>
            <a:r>
              <a:rPr lang="en-US" b="1"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Made By:- </a:t>
            </a:r>
          </a:p>
          <a:p>
            <a:pPr algn="ctr"/>
            <a:r>
              <a:rPr lang="en-US" b="1"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Name:- </a:t>
            </a:r>
            <a:r>
              <a:rPr lang="en-US" b="1"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Ashwani</a:t>
            </a:r>
            <a:r>
              <a:rPr lang="en-US" b="1"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Kumar</a:t>
            </a:r>
          </a:p>
          <a:p>
            <a:pPr algn="ctr"/>
            <a:r>
              <a:rPr lang="en-US" b="1"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Roll No. :- RK18PGB41</a:t>
            </a:r>
          </a:p>
          <a:p>
            <a:pPr algn="ctr"/>
            <a:r>
              <a:rPr lang="en-US" b="1"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Section:- K18PG</a:t>
            </a:r>
          </a:p>
          <a:p>
            <a:pPr algn="ctr"/>
            <a:r>
              <a:rPr lang="en-US" b="1"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Subject:- PEL131</a:t>
            </a:r>
          </a:p>
          <a:p>
            <a:pPr algn="ctr"/>
            <a:endParaRPr lang="en-US" dirty="0"/>
          </a:p>
        </p:txBody>
      </p:sp>
    </p:spTree>
    <p:extLst>
      <p:ext uri="{BB962C8B-B14F-4D97-AF65-F5344CB8AC3E}">
        <p14:creationId xmlns:p14="http://schemas.microsoft.com/office/powerpoint/2010/main" val="2408266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8911"/>
            <a:ext cx="10515600" cy="1341777"/>
          </a:xfrm>
        </p:spPr>
        <p:txBody>
          <a:bodyPr/>
          <a:lstStyle/>
          <a:p>
            <a:endParaRPr lang="en-US" b="1">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74" y="-83886"/>
            <a:ext cx="12255374" cy="6941886"/>
          </a:xfrm>
        </p:spPr>
      </p:pic>
      <p:sp>
        <p:nvSpPr>
          <p:cNvPr id="5" name="Rounded Rectangle 4"/>
          <p:cNvSpPr/>
          <p:nvPr/>
        </p:nvSpPr>
        <p:spPr>
          <a:xfrm>
            <a:off x="1973656" y="2423015"/>
            <a:ext cx="8428776" cy="1585407"/>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Thank You</a:t>
            </a:r>
            <a:endParaRPr lang="en-US" sz="115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
        <p:nvSpPr>
          <p:cNvPr id="6" name="Oval Callout 5"/>
          <p:cNvSpPr/>
          <p:nvPr/>
        </p:nvSpPr>
        <p:spPr>
          <a:xfrm>
            <a:off x="452673" y="4512193"/>
            <a:ext cx="5595042" cy="1933874"/>
          </a:xfrm>
          <a:prstGeom prst="wedgeEllipseCallou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The Natural Calamities are invented and invited by us. So calling a calamities is a myth i.e., a miss-match. Because These  are all man-made. </a:t>
            </a:r>
            <a:endParaRPr lang="en-US" b="1" dirty="0">
              <a:latin typeface="Times New Roman" panose="02020603050405020304" pitchFamily="18" charset="0"/>
              <a:cs typeface="Times New Roman" panose="02020603050405020304" pitchFamily="18" charset="0"/>
            </a:endParaRPr>
          </a:p>
        </p:txBody>
      </p:sp>
      <p:sp>
        <p:nvSpPr>
          <p:cNvPr id="7" name="Cloud Callout 6"/>
          <p:cNvSpPr/>
          <p:nvPr/>
        </p:nvSpPr>
        <p:spPr>
          <a:xfrm>
            <a:off x="5500920" y="113929"/>
            <a:ext cx="2936910" cy="1810158"/>
          </a:xfrm>
          <a:prstGeom prst="cloudCallou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An economy that eats away the entire ecosystem.</a:t>
            </a:r>
            <a:endParaRPr lang="en-US" b="1" dirty="0">
              <a:latin typeface="Times New Roman" panose="02020603050405020304" pitchFamily="18" charset="0"/>
              <a:cs typeface="Times New Roman" panose="02020603050405020304" pitchFamily="18" charset="0"/>
            </a:endParaRPr>
          </a:p>
        </p:txBody>
      </p:sp>
      <p:sp>
        <p:nvSpPr>
          <p:cNvPr id="8" name="Rectangular Callout 7"/>
          <p:cNvSpPr/>
          <p:nvPr/>
        </p:nvSpPr>
        <p:spPr>
          <a:xfrm>
            <a:off x="7233719" y="4512112"/>
            <a:ext cx="4001631" cy="1940497"/>
          </a:xfrm>
          <a:prstGeom prst="wedgeRectCallou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Times New Roman" panose="02020603050405020304" pitchFamily="18" charset="0"/>
                <a:cs typeface="Times New Roman" panose="02020603050405020304" pitchFamily="18" charset="0"/>
              </a:rPr>
              <a:t>Note:-  Human race will wipe out like dinosaurs. As if </a:t>
            </a:r>
            <a:r>
              <a:rPr lang="en-US" b="1" dirty="0" err="1" smtClean="0">
                <a:latin typeface="Times New Roman" panose="02020603050405020304" pitchFamily="18" charset="0"/>
                <a:cs typeface="Times New Roman" panose="02020603050405020304" pitchFamily="18" charset="0"/>
              </a:rPr>
              <a:t>Bhagwad</a:t>
            </a:r>
            <a:r>
              <a:rPr lang="en-US" b="1" dirty="0" smtClean="0">
                <a:latin typeface="Times New Roman" panose="02020603050405020304" pitchFamily="18" charset="0"/>
                <a:cs typeface="Times New Roman" panose="02020603050405020304" pitchFamily="18" charset="0"/>
              </a:rPr>
              <a:t> Gita couldn’t convince us, of what Karma is , The Nature acting against us, will surely do. So</a:t>
            </a:r>
            <a:r>
              <a:rPr lang="en-US" b="1" dirty="0" smtClean="0">
                <a:latin typeface="Times New Roman" panose="02020603050405020304" pitchFamily="18" charset="0"/>
                <a:cs typeface="Times New Roman" panose="02020603050405020304" pitchFamily="18" charset="0"/>
              </a:rPr>
              <a:t>, Better </a:t>
            </a:r>
            <a:r>
              <a:rPr lang="en-US" b="1" dirty="0" smtClean="0">
                <a:latin typeface="Times New Roman" panose="02020603050405020304" pitchFamily="18" charset="0"/>
                <a:cs typeface="Times New Roman" panose="02020603050405020304" pitchFamily="18" charset="0"/>
              </a:rPr>
              <a:t>Make a Balance in Biosphere.</a:t>
            </a:r>
            <a:endParaRPr lang="en-US" b="1" dirty="0">
              <a:latin typeface="Times New Roman" panose="02020603050405020304" pitchFamily="18" charset="0"/>
              <a:cs typeface="Times New Roman" panose="02020603050405020304" pitchFamily="18" charset="0"/>
            </a:endParaRPr>
          </a:p>
        </p:txBody>
      </p:sp>
      <p:sp>
        <p:nvSpPr>
          <p:cNvPr id="9" name="Cloud Callout 8"/>
          <p:cNvSpPr/>
          <p:nvPr/>
        </p:nvSpPr>
        <p:spPr>
          <a:xfrm>
            <a:off x="8528364" y="0"/>
            <a:ext cx="3663636" cy="2000815"/>
          </a:xfrm>
          <a:prstGeom prst="cloudCallou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Land-slides, soil erosion and cloud burst, etc. are a creation of </a:t>
            </a:r>
            <a:r>
              <a:rPr lang="en-US" b="1" dirty="0" err="1" smtClean="0">
                <a:latin typeface="Times New Roman" panose="02020603050405020304" pitchFamily="18" charset="0"/>
                <a:cs typeface="Times New Roman" panose="02020603050405020304" pitchFamily="18" charset="0"/>
              </a:rPr>
              <a:t>intensional</a:t>
            </a:r>
            <a:r>
              <a:rPr lang="en-US" b="1" dirty="0" smtClean="0">
                <a:latin typeface="Times New Roman" panose="02020603050405020304" pitchFamily="18" charset="0"/>
                <a:cs typeface="Times New Roman" panose="02020603050405020304" pitchFamily="18" charset="0"/>
              </a:rPr>
              <a:t> human </a:t>
            </a:r>
            <a:r>
              <a:rPr lang="en-US" b="1" dirty="0" err="1" smtClean="0">
                <a:latin typeface="Times New Roman" panose="02020603050405020304" pitchFamily="18" charset="0"/>
                <a:cs typeface="Times New Roman" panose="02020603050405020304" pitchFamily="18" charset="0"/>
              </a:rPr>
              <a:t>behaviour</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10" name="Cloud Callout 9"/>
          <p:cNvSpPr/>
          <p:nvPr/>
        </p:nvSpPr>
        <p:spPr>
          <a:xfrm>
            <a:off x="2506583" y="-23535"/>
            <a:ext cx="2838261" cy="1947622"/>
          </a:xfrm>
          <a:prstGeom prst="cloudCallou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Mankind is a study of man contributing  to environmental conflicts.</a:t>
            </a:r>
            <a:endParaRPr lang="en-US" b="1" dirty="0">
              <a:latin typeface="Times New Roman" panose="02020603050405020304" pitchFamily="18" charset="0"/>
              <a:cs typeface="Times New Roman" panose="02020603050405020304" pitchFamily="18" charset="0"/>
            </a:endParaRPr>
          </a:p>
        </p:txBody>
      </p:sp>
      <p:sp>
        <p:nvSpPr>
          <p:cNvPr id="11" name="Cloud Callout 10"/>
          <p:cNvSpPr/>
          <p:nvPr/>
        </p:nvSpPr>
        <p:spPr>
          <a:xfrm>
            <a:off x="156076" y="355063"/>
            <a:ext cx="2350507" cy="1711368"/>
          </a:xfrm>
          <a:prstGeom prst="cloudCallou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A New Rays  is needed to Begin….!!!!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8465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7" name="Rectangle 6"/>
          <p:cNvSpPr/>
          <p:nvPr/>
        </p:nvSpPr>
        <p:spPr>
          <a:xfrm>
            <a:off x="131513" y="475831"/>
            <a:ext cx="10963747" cy="57217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9600" b="1" dirty="0" smtClean="0">
                <a:solidFill>
                  <a:srgbClr val="FFC000"/>
                </a:solidFill>
                <a:latin typeface="Times New Roman" panose="02020603050405020304" pitchFamily="18" charset="0"/>
                <a:cs typeface="Times New Roman" panose="02020603050405020304" pitchFamily="18" charset="0"/>
              </a:rPr>
              <a:t>Contents:-</a:t>
            </a:r>
          </a:p>
          <a:p>
            <a:pPr marL="457200" indent="-457200" algn="just">
              <a:buFont typeface="Wingdings" panose="05000000000000000000" pitchFamily="2" charset="2"/>
              <a:buChar char="v"/>
            </a:pPr>
            <a:r>
              <a:rPr lang="en-US" sz="3200" b="1" dirty="0" smtClean="0">
                <a:solidFill>
                  <a:schemeClr val="bg1"/>
                </a:solidFill>
                <a:latin typeface="Times New Roman" panose="02020603050405020304" pitchFamily="18" charset="0"/>
                <a:cs typeface="Times New Roman" panose="02020603050405020304" pitchFamily="18" charset="0"/>
              </a:rPr>
              <a:t>Introduction to Natural Calamities</a:t>
            </a:r>
          </a:p>
          <a:p>
            <a:pPr marL="457200" indent="-457200" algn="just">
              <a:buFont typeface="Wingdings" panose="05000000000000000000" pitchFamily="2" charset="2"/>
              <a:buChar char="v"/>
            </a:pPr>
            <a:r>
              <a:rPr lang="en-US" sz="3200" b="1" dirty="0" smtClean="0">
                <a:solidFill>
                  <a:schemeClr val="bg1"/>
                </a:solidFill>
                <a:latin typeface="Times New Roman" panose="02020603050405020304" pitchFamily="18" charset="0"/>
                <a:cs typeface="Times New Roman" panose="02020603050405020304" pitchFamily="18" charset="0"/>
              </a:rPr>
              <a:t>Some Recent Natural Hazards </a:t>
            </a:r>
          </a:p>
          <a:p>
            <a:pPr marL="457200" indent="-457200" algn="just">
              <a:buFont typeface="Wingdings" panose="05000000000000000000" pitchFamily="2" charset="2"/>
              <a:buChar char="v"/>
            </a:pPr>
            <a:r>
              <a:rPr lang="en-US" sz="3200" b="1" dirty="0" smtClean="0">
                <a:solidFill>
                  <a:schemeClr val="bg1"/>
                </a:solidFill>
                <a:latin typeface="Times New Roman" panose="02020603050405020304" pitchFamily="18" charset="0"/>
                <a:cs typeface="Times New Roman" panose="02020603050405020304" pitchFamily="18" charset="0"/>
              </a:rPr>
              <a:t>Who is responsible for it ?</a:t>
            </a:r>
          </a:p>
          <a:p>
            <a:pPr marL="457200" indent="-457200" algn="just">
              <a:buFont typeface="Wingdings" panose="05000000000000000000" pitchFamily="2" charset="2"/>
              <a:buChar char="v"/>
            </a:pPr>
            <a:r>
              <a:rPr lang="en-US" sz="3200" b="1" dirty="0">
                <a:solidFill>
                  <a:schemeClr val="bg1"/>
                </a:solidFill>
                <a:latin typeface="Times New Roman" panose="02020603050405020304" pitchFamily="18" charset="0"/>
                <a:cs typeface="Times New Roman" panose="02020603050405020304" pitchFamily="18" charset="0"/>
              </a:rPr>
              <a:t>Why we are so unconcern about it </a:t>
            </a:r>
            <a:r>
              <a:rPr lang="en-US" sz="3200" b="1" dirty="0" smtClean="0">
                <a:solidFill>
                  <a:schemeClr val="bg1"/>
                </a:solidFill>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v"/>
            </a:pPr>
            <a:r>
              <a:rPr lang="en-US" sz="3200" b="1" dirty="0" smtClean="0">
                <a:solidFill>
                  <a:schemeClr val="bg1"/>
                </a:solidFill>
                <a:latin typeface="Times New Roman" panose="02020603050405020304" pitchFamily="18" charset="0"/>
                <a:cs typeface="Times New Roman" panose="02020603050405020304" pitchFamily="18" charset="0"/>
              </a:rPr>
              <a:t>How are we effecting ?</a:t>
            </a:r>
          </a:p>
          <a:p>
            <a:pPr marL="457200" indent="-457200" algn="just">
              <a:buFont typeface="Wingdings" panose="05000000000000000000" pitchFamily="2" charset="2"/>
              <a:buChar char="v"/>
            </a:pPr>
            <a:r>
              <a:rPr lang="en-US" sz="3200" b="1" dirty="0" smtClean="0">
                <a:solidFill>
                  <a:schemeClr val="bg1"/>
                </a:solidFill>
                <a:latin typeface="Times New Roman" panose="02020603050405020304" pitchFamily="18" charset="0"/>
                <a:cs typeface="Times New Roman" panose="02020603050405020304" pitchFamily="18" charset="0"/>
              </a:rPr>
              <a:t>How can we control Disaster ?</a:t>
            </a:r>
          </a:p>
          <a:p>
            <a:pPr marL="457200" indent="-457200" algn="just">
              <a:buFont typeface="Wingdings" panose="05000000000000000000" pitchFamily="2" charset="2"/>
              <a:buChar char="v"/>
            </a:pPr>
            <a:r>
              <a:rPr lang="en-US" sz="3200" b="1" dirty="0" smtClean="0">
                <a:solidFill>
                  <a:schemeClr val="bg1"/>
                </a:solidFill>
                <a:latin typeface="Times New Roman" panose="02020603050405020304" pitchFamily="18" charset="0"/>
                <a:cs typeface="Times New Roman" panose="02020603050405020304" pitchFamily="18" charset="0"/>
              </a:rPr>
              <a:t>Conclusion</a:t>
            </a:r>
          </a:p>
          <a:p>
            <a:pPr algn="just"/>
            <a:r>
              <a:rPr lang="en-US" sz="4400" b="1" dirty="0" smtClean="0">
                <a:solidFill>
                  <a:schemeClr val="tx1"/>
                </a:solidFill>
                <a:latin typeface="Times New Roman" panose="02020603050405020304" pitchFamily="18" charset="0"/>
                <a:cs typeface="Times New Roman" panose="02020603050405020304" pitchFamily="18" charset="0"/>
              </a:rPr>
              <a:t> </a:t>
            </a:r>
            <a:endParaRPr lang="en-US" sz="4400" b="1" dirty="0">
              <a:solidFill>
                <a:schemeClr val="tx1"/>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9338" y="562459"/>
            <a:ext cx="3375660" cy="598571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48278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6324" y="0"/>
            <a:ext cx="4905676" cy="7113069"/>
          </a:xfrm>
          <a:prstGeom prst="rect">
            <a:avLst/>
          </a:prstGeom>
        </p:spPr>
      </p:pic>
      <p:sp>
        <p:nvSpPr>
          <p:cNvPr id="5" name="Rectangle 4"/>
          <p:cNvSpPr/>
          <p:nvPr/>
        </p:nvSpPr>
        <p:spPr>
          <a:xfrm>
            <a:off x="240632" y="173255"/>
            <a:ext cx="6795435" cy="64778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b="1" dirty="0" smtClean="0">
                <a:solidFill>
                  <a:schemeClr val="accent4">
                    <a:lumMod val="60000"/>
                    <a:lumOff val="40000"/>
                  </a:schemeClr>
                </a:solidFill>
                <a:latin typeface="Times New Roman" panose="02020603050405020304" pitchFamily="18" charset="0"/>
                <a:cs typeface="Times New Roman" panose="02020603050405020304" pitchFamily="18" charset="0"/>
              </a:rPr>
              <a:t>Introduction </a:t>
            </a:r>
            <a:r>
              <a:rPr lang="en-US" sz="3200" b="1" dirty="0">
                <a:solidFill>
                  <a:schemeClr val="accent4">
                    <a:lumMod val="60000"/>
                    <a:lumOff val="40000"/>
                  </a:schemeClr>
                </a:solidFill>
                <a:latin typeface="Times New Roman" panose="02020603050405020304" pitchFamily="18" charset="0"/>
                <a:cs typeface="Times New Roman" panose="02020603050405020304" pitchFamily="18" charset="0"/>
              </a:rPr>
              <a:t>t</a:t>
            </a:r>
            <a:r>
              <a:rPr lang="en-US" sz="3200" b="1" dirty="0" smtClean="0">
                <a:solidFill>
                  <a:schemeClr val="accent4">
                    <a:lumMod val="60000"/>
                    <a:lumOff val="40000"/>
                  </a:schemeClr>
                </a:solidFill>
                <a:latin typeface="Times New Roman" panose="02020603050405020304" pitchFamily="18" charset="0"/>
                <a:cs typeface="Times New Roman" panose="02020603050405020304" pitchFamily="18" charset="0"/>
              </a:rPr>
              <a:t>o Natural Calamities:-</a:t>
            </a:r>
          </a:p>
          <a:p>
            <a:pPr algn="just"/>
            <a:r>
              <a:rPr lang="en-US" sz="2400" b="1" dirty="0" smtClean="0">
                <a:latin typeface="Times New Roman" panose="02020603050405020304" pitchFamily="18" charset="0"/>
                <a:cs typeface="Times New Roman" panose="02020603050405020304" pitchFamily="18" charset="0"/>
              </a:rPr>
              <a:t>It is a geological process that </a:t>
            </a:r>
            <a:r>
              <a:rPr lang="en-US" sz="2400" b="1" dirty="0">
                <a:latin typeface="Times New Roman" panose="02020603050405020304" pitchFamily="18" charset="0"/>
                <a:cs typeface="Times New Roman" panose="02020603050405020304" pitchFamily="18" charset="0"/>
              </a:rPr>
              <a:t>effect every human on the Earth </a:t>
            </a:r>
            <a:r>
              <a:rPr lang="en-US" sz="2400" b="1" dirty="0" smtClean="0">
                <a:latin typeface="Times New Roman" panose="02020603050405020304" pitchFamily="18" charset="0"/>
                <a:cs typeface="Times New Roman" panose="02020603050405020304" pitchFamily="18" charset="0"/>
              </a:rPr>
              <a:t>all </a:t>
            </a:r>
            <a:r>
              <a:rPr lang="en-US" sz="2400" b="1" dirty="0">
                <a:latin typeface="Times New Roman" panose="02020603050405020304" pitchFamily="18" charset="0"/>
                <a:cs typeface="Times New Roman" panose="02020603050405020304" pitchFamily="18" charset="0"/>
              </a:rPr>
              <a:t>the time, but are most noticeable when they cause loss of life or property. If the process that poses </a:t>
            </a:r>
            <a:r>
              <a:rPr lang="en-US" sz="2400" b="1" dirty="0" smtClean="0">
                <a:latin typeface="Times New Roman" panose="02020603050405020304" pitchFamily="18" charset="0"/>
                <a:cs typeface="Times New Roman" panose="02020603050405020304" pitchFamily="18" charset="0"/>
              </a:rPr>
              <a:t>the occurrence of hazard </a:t>
            </a:r>
            <a:r>
              <a:rPr lang="en-US" sz="2400" b="1" dirty="0">
                <a:latin typeface="Times New Roman" panose="02020603050405020304" pitchFamily="18" charset="0"/>
                <a:cs typeface="Times New Roman" panose="02020603050405020304" pitchFamily="18" charset="0"/>
              </a:rPr>
              <a:t>and destroys human life or property, then </a:t>
            </a:r>
            <a:r>
              <a:rPr lang="en-US" sz="2400" b="1" dirty="0" smtClean="0">
                <a:latin typeface="Times New Roman" panose="02020603050405020304" pitchFamily="18" charset="0"/>
                <a:cs typeface="Times New Roman" panose="02020603050405020304" pitchFamily="18" charset="0"/>
              </a:rPr>
              <a:t>we say that disaster </a:t>
            </a:r>
            <a:r>
              <a:rPr lang="en-US" sz="2400" b="1" dirty="0">
                <a:latin typeface="Times New Roman" panose="02020603050405020304" pitchFamily="18" charset="0"/>
                <a:cs typeface="Times New Roman" panose="02020603050405020304" pitchFamily="18" charset="0"/>
              </a:rPr>
              <a:t>has occurred.  </a:t>
            </a:r>
            <a:endParaRPr lang="en-US" sz="2400" b="1" dirty="0" smtClean="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A natural disaster is defined by the UN as: “the consequences of events triggered by natural hazards that overwhelm local response capacity and seriously affect the social and economic development of a </a:t>
            </a:r>
            <a:r>
              <a:rPr lang="en-US" sz="2400" b="1" dirty="0" smtClean="0">
                <a:latin typeface="Times New Roman" panose="02020603050405020304" pitchFamily="18" charset="0"/>
                <a:cs typeface="Times New Roman" panose="02020603050405020304" pitchFamily="18" charset="0"/>
              </a:rPr>
              <a:t>region.</a:t>
            </a:r>
          </a:p>
          <a:p>
            <a:pPr algn="just"/>
            <a:r>
              <a:rPr lang="en-US" sz="2400" b="1" dirty="0" smtClean="0">
                <a:solidFill>
                  <a:schemeClr val="bg1"/>
                </a:solidFill>
                <a:latin typeface="Times New Roman" panose="02020603050405020304" pitchFamily="18" charset="0"/>
                <a:cs typeface="Times New Roman" panose="02020603050405020304" pitchFamily="18" charset="0"/>
              </a:rPr>
              <a:t>Natural Disaster :- Hurricanes, Cyclones, Earthquakes, Tornados, Floods, Tsunamis, Droughts, Volcano </a:t>
            </a:r>
            <a:r>
              <a:rPr lang="en-US" sz="2400" b="1" dirty="0">
                <a:solidFill>
                  <a:schemeClr val="bg1"/>
                </a:solidFill>
                <a:latin typeface="Times New Roman" panose="02020603050405020304" pitchFamily="18" charset="0"/>
                <a:cs typeface="Times New Roman" panose="02020603050405020304" pitchFamily="18" charset="0"/>
              </a:rPr>
              <a:t>E</a:t>
            </a:r>
            <a:r>
              <a:rPr lang="en-US" sz="2400" b="1" dirty="0" smtClean="0">
                <a:solidFill>
                  <a:schemeClr val="bg1"/>
                </a:solidFill>
                <a:latin typeface="Times New Roman" panose="02020603050405020304" pitchFamily="18" charset="0"/>
                <a:cs typeface="Times New Roman" panose="02020603050405020304" pitchFamily="18" charset="0"/>
              </a:rPr>
              <a:t>ruptions etc.</a:t>
            </a:r>
          </a:p>
          <a:p>
            <a:pPr algn="just"/>
            <a:r>
              <a:rPr lang="en-US" sz="2400" b="1" dirty="0" smtClean="0">
                <a:solidFill>
                  <a:schemeClr val="bg1"/>
                </a:solidFill>
                <a:latin typeface="Times New Roman" panose="02020603050405020304" pitchFamily="18" charset="0"/>
                <a:cs typeface="Times New Roman" panose="02020603050405020304" pitchFamily="18" charset="0"/>
              </a:rPr>
              <a:t> Man-made Disaster :- Nuclear </a:t>
            </a:r>
            <a:r>
              <a:rPr lang="en-US" sz="2400" b="1" dirty="0">
                <a:solidFill>
                  <a:schemeClr val="bg1"/>
                </a:solidFill>
                <a:latin typeface="Times New Roman" panose="02020603050405020304" pitchFamily="18" charset="0"/>
                <a:cs typeface="Times New Roman" panose="02020603050405020304" pitchFamily="18" charset="0"/>
              </a:rPr>
              <a:t>A</a:t>
            </a:r>
            <a:r>
              <a:rPr lang="en-US" sz="2400" b="1" dirty="0" smtClean="0">
                <a:solidFill>
                  <a:schemeClr val="bg1"/>
                </a:solidFill>
                <a:latin typeface="Times New Roman" panose="02020603050405020304" pitchFamily="18" charset="0"/>
                <a:cs typeface="Times New Roman" panose="02020603050405020304" pitchFamily="18" charset="0"/>
              </a:rPr>
              <a:t>ccident, Chemical </a:t>
            </a:r>
            <a:r>
              <a:rPr lang="en-US" sz="2400" b="1" dirty="0">
                <a:solidFill>
                  <a:schemeClr val="bg1"/>
                </a:solidFill>
                <a:latin typeface="Times New Roman" panose="02020603050405020304" pitchFamily="18" charset="0"/>
                <a:cs typeface="Times New Roman" panose="02020603050405020304" pitchFamily="18" charset="0"/>
              </a:rPr>
              <a:t>S</a:t>
            </a:r>
            <a:r>
              <a:rPr lang="en-US" sz="2400" b="1" dirty="0" smtClean="0">
                <a:solidFill>
                  <a:schemeClr val="bg1"/>
                </a:solidFill>
                <a:latin typeface="Times New Roman" panose="02020603050405020304" pitchFamily="18" charset="0"/>
                <a:cs typeface="Times New Roman" panose="02020603050405020304" pitchFamily="18" charset="0"/>
              </a:rPr>
              <a:t>pill, Conflicts, Major fires, etc. </a:t>
            </a:r>
          </a:p>
        </p:txBody>
      </p:sp>
    </p:spTree>
    <p:extLst>
      <p:ext uri="{BB962C8B-B14F-4D97-AF65-F5344CB8AC3E}">
        <p14:creationId xmlns:p14="http://schemas.microsoft.com/office/powerpoint/2010/main" val="1249353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Rectangle 3"/>
          <p:cNvSpPr/>
          <p:nvPr/>
        </p:nvSpPr>
        <p:spPr>
          <a:xfrm>
            <a:off x="385011" y="193078"/>
            <a:ext cx="11511814" cy="64489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800" b="1" dirty="0" smtClean="0">
                <a:solidFill>
                  <a:schemeClr val="accent2">
                    <a:lumMod val="75000"/>
                  </a:schemeClr>
                </a:solidFill>
                <a:latin typeface="Times New Roman" panose="02020603050405020304" pitchFamily="18" charset="0"/>
                <a:cs typeface="Times New Roman" panose="02020603050405020304" pitchFamily="18" charset="0"/>
              </a:rPr>
              <a:t>Some Recent Natural Hazards :-</a:t>
            </a:r>
          </a:p>
          <a:p>
            <a:pPr marL="514350" indent="-514350" algn="just">
              <a:buFont typeface="+mj-lt"/>
              <a:buAutoNum type="arabicParenR"/>
            </a:pPr>
            <a:r>
              <a:rPr lang="en-US" sz="3200" b="1" dirty="0" smtClean="0">
                <a:solidFill>
                  <a:schemeClr val="accent2">
                    <a:lumMod val="50000"/>
                  </a:schemeClr>
                </a:solidFill>
                <a:latin typeface="Times New Roman" panose="02020603050405020304" pitchFamily="18" charset="0"/>
                <a:cs typeface="Times New Roman" panose="02020603050405020304" pitchFamily="18" charset="0"/>
              </a:rPr>
              <a:t>California Wildfire,</a:t>
            </a:r>
          </a:p>
          <a:p>
            <a:pPr marL="514350" indent="-514350" algn="just">
              <a:buFont typeface="+mj-lt"/>
              <a:buAutoNum type="arabicParenR"/>
            </a:pPr>
            <a:r>
              <a:rPr lang="en-US" sz="3200" b="1" dirty="0" err="1" smtClean="0">
                <a:solidFill>
                  <a:srgbClr val="002060"/>
                </a:solidFill>
                <a:latin typeface="Times New Roman" panose="02020603050405020304" pitchFamily="18" charset="0"/>
                <a:cs typeface="Times New Roman" panose="02020603050405020304" pitchFamily="18" charset="0"/>
              </a:rPr>
              <a:t>Huricane</a:t>
            </a:r>
            <a:r>
              <a:rPr lang="en-US" sz="3200" b="1" dirty="0" smtClean="0">
                <a:solidFill>
                  <a:srgbClr val="002060"/>
                </a:solidFill>
                <a:latin typeface="Times New Roman" panose="02020603050405020304" pitchFamily="18" charset="0"/>
                <a:cs typeface="Times New Roman" panose="02020603050405020304" pitchFamily="18" charset="0"/>
              </a:rPr>
              <a:t> Michael in USA,</a:t>
            </a:r>
          </a:p>
          <a:p>
            <a:pPr marL="514350" indent="-514350" algn="just">
              <a:buFont typeface="+mj-lt"/>
              <a:buAutoNum type="arabicParenR"/>
            </a:pPr>
            <a:r>
              <a:rPr lang="en-US" sz="3200" b="1" dirty="0" smtClean="0">
                <a:solidFill>
                  <a:schemeClr val="accent2">
                    <a:lumMod val="50000"/>
                  </a:schemeClr>
                </a:solidFill>
                <a:latin typeface="Times New Roman" panose="02020603050405020304" pitchFamily="18" charset="0"/>
                <a:cs typeface="Times New Roman" panose="02020603050405020304" pitchFamily="18" charset="0"/>
              </a:rPr>
              <a:t>Earthquake in New Guinea,</a:t>
            </a:r>
          </a:p>
          <a:p>
            <a:pPr marL="514350" indent="-514350" algn="just">
              <a:buFont typeface="+mj-lt"/>
              <a:buAutoNum type="arabicParenR"/>
            </a:pPr>
            <a:r>
              <a:rPr lang="en-US" sz="3200" b="1" dirty="0" smtClean="0">
                <a:solidFill>
                  <a:srgbClr val="002060"/>
                </a:solidFill>
                <a:latin typeface="Times New Roman" panose="02020603050405020304" pitchFamily="18" charset="0"/>
                <a:cs typeface="Times New Roman" panose="02020603050405020304" pitchFamily="18" charset="0"/>
              </a:rPr>
              <a:t>Japan Mud Slides,</a:t>
            </a:r>
          </a:p>
          <a:p>
            <a:pPr marL="514350" indent="-514350" algn="just">
              <a:buFont typeface="+mj-lt"/>
              <a:buAutoNum type="arabicParenR"/>
            </a:pPr>
            <a:r>
              <a:rPr lang="en-US" sz="3200" b="1" dirty="0" smtClean="0">
                <a:solidFill>
                  <a:schemeClr val="accent2">
                    <a:lumMod val="50000"/>
                  </a:schemeClr>
                </a:solidFill>
                <a:latin typeface="Times New Roman" panose="02020603050405020304" pitchFamily="18" charset="0"/>
                <a:cs typeface="Times New Roman" panose="02020603050405020304" pitchFamily="18" charset="0"/>
              </a:rPr>
              <a:t>India Dust Storms, </a:t>
            </a:r>
          </a:p>
          <a:p>
            <a:pPr marL="514350" indent="-514350" algn="just">
              <a:buFont typeface="+mj-lt"/>
              <a:buAutoNum type="arabicParenR"/>
            </a:pPr>
            <a:r>
              <a:rPr lang="en-US" sz="3200" b="1" dirty="0" smtClean="0">
                <a:solidFill>
                  <a:srgbClr val="002060"/>
                </a:solidFill>
                <a:latin typeface="Times New Roman" panose="02020603050405020304" pitchFamily="18" charset="0"/>
                <a:cs typeface="Times New Roman" panose="02020603050405020304" pitchFamily="18" charset="0"/>
              </a:rPr>
              <a:t>Kerala Floods,</a:t>
            </a:r>
          </a:p>
          <a:p>
            <a:pPr marL="514350" indent="-514350" algn="just">
              <a:buFont typeface="+mj-lt"/>
              <a:buAutoNum type="arabicParenR"/>
            </a:pPr>
            <a:r>
              <a:rPr lang="en-US" sz="3200" b="1" dirty="0" err="1" smtClean="0">
                <a:solidFill>
                  <a:schemeClr val="accent2">
                    <a:lumMod val="50000"/>
                  </a:schemeClr>
                </a:solidFill>
                <a:latin typeface="Times New Roman" panose="02020603050405020304" pitchFamily="18" charset="0"/>
                <a:cs typeface="Times New Roman" panose="02020603050405020304" pitchFamily="18" charset="0"/>
              </a:rPr>
              <a:t>Uttarakhand</a:t>
            </a:r>
            <a:r>
              <a:rPr lang="en-US" sz="3200" b="1" dirty="0" smtClean="0">
                <a:solidFill>
                  <a:schemeClr val="accent2">
                    <a:lumMod val="50000"/>
                  </a:schemeClr>
                </a:solidFill>
                <a:latin typeface="Times New Roman" panose="02020603050405020304" pitchFamily="18" charset="0"/>
                <a:cs typeface="Times New Roman" panose="02020603050405020304" pitchFamily="18" charset="0"/>
              </a:rPr>
              <a:t> Floods,</a:t>
            </a:r>
          </a:p>
          <a:p>
            <a:pPr marL="514350" indent="-514350" algn="just">
              <a:buFont typeface="+mj-lt"/>
              <a:buAutoNum type="arabicParenR"/>
            </a:pPr>
            <a:r>
              <a:rPr lang="en-US" sz="3200" b="1" dirty="0" smtClean="0">
                <a:solidFill>
                  <a:schemeClr val="accent5">
                    <a:lumMod val="50000"/>
                  </a:schemeClr>
                </a:solidFill>
                <a:latin typeface="Times New Roman" panose="02020603050405020304" pitchFamily="18" charset="0"/>
                <a:cs typeface="Times New Roman" panose="02020603050405020304" pitchFamily="18" charset="0"/>
              </a:rPr>
              <a:t>Gujarat </a:t>
            </a:r>
            <a:r>
              <a:rPr lang="en-US" sz="3200" b="1" dirty="0" err="1" smtClean="0">
                <a:solidFill>
                  <a:schemeClr val="accent5">
                    <a:lumMod val="50000"/>
                  </a:schemeClr>
                </a:solidFill>
                <a:latin typeface="Times New Roman" panose="02020603050405020304" pitchFamily="18" charset="0"/>
                <a:cs typeface="Times New Roman" panose="02020603050405020304" pitchFamily="18" charset="0"/>
              </a:rPr>
              <a:t>Eartquake</a:t>
            </a:r>
            <a:r>
              <a:rPr lang="en-US" sz="3200" b="1" dirty="0" smtClean="0">
                <a:solidFill>
                  <a:schemeClr val="accent5">
                    <a:lumMod val="50000"/>
                  </a:schemeClr>
                </a:solidFill>
                <a:latin typeface="Times New Roman" panose="02020603050405020304" pitchFamily="18" charset="0"/>
                <a:cs typeface="Times New Roman" panose="02020603050405020304" pitchFamily="18" charset="0"/>
              </a:rPr>
              <a:t>, and</a:t>
            </a:r>
          </a:p>
          <a:p>
            <a:pPr marL="514350" indent="-514350" algn="just">
              <a:buFont typeface="+mj-lt"/>
              <a:buAutoNum type="arabicParenR"/>
            </a:pPr>
            <a:r>
              <a:rPr lang="en-US" sz="3200" b="1" dirty="0" smtClean="0">
                <a:solidFill>
                  <a:schemeClr val="accent2">
                    <a:lumMod val="50000"/>
                  </a:schemeClr>
                </a:solidFill>
                <a:latin typeface="Times New Roman" panose="02020603050405020304" pitchFamily="18" charset="0"/>
                <a:cs typeface="Times New Roman" panose="02020603050405020304" pitchFamily="18" charset="0"/>
              </a:rPr>
              <a:t>Odisha Super Cyclone</a:t>
            </a:r>
            <a:endParaRPr lang="en-US" sz="3200" dirty="0">
              <a:solidFill>
                <a:schemeClr val="accent2">
                  <a:lumMod val="5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916" y="1694046"/>
            <a:ext cx="5496628" cy="459065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31576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7202" y="99589"/>
            <a:ext cx="6599174" cy="6481636"/>
          </a:xfrm>
        </p:spPr>
        <p:txBody>
          <a:bodyPr>
            <a:normAutofit fontScale="25000" lnSpcReduction="20000"/>
          </a:bodyPr>
          <a:lstStyle/>
          <a:p>
            <a:pPr marL="0" indent="0" algn="just">
              <a:buNone/>
            </a:pPr>
            <a:r>
              <a:rPr lang="en-US" sz="17600" b="1" dirty="0">
                <a:solidFill>
                  <a:srgbClr val="CC3300"/>
                </a:solidFill>
                <a:latin typeface="Times New Roman" panose="02020603050405020304" pitchFamily="18" charset="0"/>
                <a:cs typeface="Times New Roman" panose="02020603050405020304" pitchFamily="18" charset="0"/>
              </a:rPr>
              <a:t>Who</a:t>
            </a:r>
            <a:r>
              <a:rPr lang="en-US" sz="17600" b="1" dirty="0">
                <a:latin typeface="Times New Roman" panose="02020603050405020304" pitchFamily="18" charset="0"/>
                <a:cs typeface="Times New Roman" panose="02020603050405020304" pitchFamily="18" charset="0"/>
              </a:rPr>
              <a:t> </a:t>
            </a:r>
            <a:r>
              <a:rPr lang="en-US" sz="17600" b="1" dirty="0">
                <a:solidFill>
                  <a:srgbClr val="00B050"/>
                </a:solidFill>
                <a:latin typeface="Times New Roman" panose="02020603050405020304" pitchFamily="18" charset="0"/>
                <a:cs typeface="Times New Roman" panose="02020603050405020304" pitchFamily="18" charset="0"/>
              </a:rPr>
              <a:t>is</a:t>
            </a:r>
            <a:r>
              <a:rPr lang="en-US" sz="17600" b="1" dirty="0">
                <a:latin typeface="Times New Roman" panose="02020603050405020304" pitchFamily="18" charset="0"/>
                <a:cs typeface="Times New Roman" panose="02020603050405020304" pitchFamily="18" charset="0"/>
              </a:rPr>
              <a:t> </a:t>
            </a:r>
            <a:r>
              <a:rPr lang="en-US" sz="17600" b="1" dirty="0">
                <a:solidFill>
                  <a:schemeClr val="accent4">
                    <a:lumMod val="75000"/>
                  </a:schemeClr>
                </a:solidFill>
                <a:latin typeface="Times New Roman" panose="02020603050405020304" pitchFamily="18" charset="0"/>
                <a:cs typeface="Times New Roman" panose="02020603050405020304" pitchFamily="18" charset="0"/>
              </a:rPr>
              <a:t>Responsible</a:t>
            </a:r>
            <a:r>
              <a:rPr lang="en-US" sz="17600" b="1" dirty="0">
                <a:latin typeface="Times New Roman" panose="02020603050405020304" pitchFamily="18" charset="0"/>
                <a:cs typeface="Times New Roman" panose="02020603050405020304" pitchFamily="18" charset="0"/>
              </a:rPr>
              <a:t> </a:t>
            </a:r>
            <a:r>
              <a:rPr lang="en-US" sz="17600" b="1" dirty="0">
                <a:solidFill>
                  <a:schemeClr val="bg1"/>
                </a:solidFill>
                <a:latin typeface="Times New Roman" panose="02020603050405020304" pitchFamily="18" charset="0"/>
                <a:cs typeface="Times New Roman" panose="02020603050405020304" pitchFamily="18" charset="0"/>
              </a:rPr>
              <a:t>for</a:t>
            </a:r>
            <a:r>
              <a:rPr lang="en-US" sz="17600" b="1" dirty="0">
                <a:latin typeface="Times New Roman" panose="02020603050405020304" pitchFamily="18" charset="0"/>
                <a:cs typeface="Times New Roman" panose="02020603050405020304" pitchFamily="18" charset="0"/>
              </a:rPr>
              <a:t> </a:t>
            </a:r>
            <a:r>
              <a:rPr lang="en-US" sz="17600" b="1" dirty="0">
                <a:solidFill>
                  <a:srgbClr val="00B0F0"/>
                </a:solidFill>
                <a:latin typeface="Times New Roman" panose="02020603050405020304" pitchFamily="18" charset="0"/>
                <a:cs typeface="Times New Roman" panose="02020603050405020304" pitchFamily="18" charset="0"/>
              </a:rPr>
              <a:t>it</a:t>
            </a:r>
            <a:r>
              <a:rPr lang="en-US" sz="17600" b="1" dirty="0">
                <a:latin typeface="Times New Roman" panose="02020603050405020304" pitchFamily="18" charset="0"/>
                <a:cs typeface="Times New Roman" panose="02020603050405020304" pitchFamily="18" charset="0"/>
              </a:rPr>
              <a:t> </a:t>
            </a:r>
            <a:r>
              <a:rPr lang="en-US" sz="17600" b="1" dirty="0">
                <a:solidFill>
                  <a:srgbClr val="CC3300"/>
                </a:solidFill>
                <a:latin typeface="Times New Roman" panose="02020603050405020304" pitchFamily="18" charset="0"/>
                <a:cs typeface="Times New Roman" panose="02020603050405020304" pitchFamily="18" charset="0"/>
              </a:rPr>
              <a:t>?</a:t>
            </a:r>
          </a:p>
          <a:p>
            <a:pPr marL="0" indent="0" algn="just">
              <a:buNone/>
            </a:pPr>
            <a:r>
              <a:rPr lang="en-US" sz="11200" b="1" dirty="0">
                <a:solidFill>
                  <a:schemeClr val="accent4">
                    <a:lumMod val="60000"/>
                    <a:lumOff val="40000"/>
                  </a:schemeClr>
                </a:solidFill>
                <a:latin typeface="Times New Roman" panose="02020603050405020304" pitchFamily="18" charset="0"/>
                <a:cs typeface="Times New Roman" panose="02020603050405020304" pitchFamily="18" charset="0"/>
              </a:rPr>
              <a:t>Answer to that is </a:t>
            </a:r>
            <a:r>
              <a:rPr lang="en-US" sz="11200" b="1" dirty="0" smtClean="0">
                <a:solidFill>
                  <a:schemeClr val="accent4">
                    <a:lumMod val="60000"/>
                    <a:lumOff val="40000"/>
                  </a:schemeClr>
                </a:solidFill>
                <a:latin typeface="Times New Roman" panose="02020603050405020304" pitchFamily="18" charset="0"/>
                <a:cs typeface="Times New Roman" panose="02020603050405020304" pitchFamily="18" charset="0"/>
              </a:rPr>
              <a:t>Mankind. It is responsible for every kind of disaster all around the globe. Human has always looked at nature in the way of just utilizing when needed. Since, Ancient times, going back to The Industrial Revolution, </a:t>
            </a:r>
            <a:r>
              <a:rPr lang="en-US" sz="11200" b="1" dirty="0">
                <a:solidFill>
                  <a:schemeClr val="accent4">
                    <a:lumMod val="60000"/>
                    <a:lumOff val="40000"/>
                  </a:schemeClr>
                </a:solidFill>
                <a:latin typeface="Times New Roman" panose="02020603050405020304" pitchFamily="18" charset="0"/>
                <a:cs typeface="Times New Roman" panose="02020603050405020304" pitchFamily="18" charset="0"/>
              </a:rPr>
              <a:t>T</a:t>
            </a:r>
            <a:r>
              <a:rPr lang="en-US" sz="11200" b="1" dirty="0" smtClean="0">
                <a:solidFill>
                  <a:schemeClr val="accent4">
                    <a:lumMod val="60000"/>
                    <a:lumOff val="40000"/>
                  </a:schemeClr>
                </a:solidFill>
                <a:latin typeface="Times New Roman" panose="02020603050405020304" pitchFamily="18" charset="0"/>
                <a:cs typeface="Times New Roman" panose="02020603050405020304" pitchFamily="18" charset="0"/>
              </a:rPr>
              <a:t>here is a constant shift in  the way we live and look at nature. We pretend as if we are not from this planet. </a:t>
            </a:r>
            <a:r>
              <a:rPr lang="en-US" sz="11200" b="1" dirty="0">
                <a:solidFill>
                  <a:schemeClr val="accent4">
                    <a:lumMod val="60000"/>
                    <a:lumOff val="40000"/>
                  </a:schemeClr>
                </a:solidFill>
                <a:latin typeface="Times New Roman" panose="02020603050405020304" pitchFamily="18" charset="0"/>
                <a:cs typeface="Times New Roman" panose="02020603050405020304" pitchFamily="18" charset="0"/>
              </a:rPr>
              <a:t>W</a:t>
            </a:r>
            <a:r>
              <a:rPr lang="en-US" sz="11200" b="1" dirty="0" smtClean="0">
                <a:solidFill>
                  <a:schemeClr val="accent4">
                    <a:lumMod val="60000"/>
                    <a:lumOff val="40000"/>
                  </a:schemeClr>
                </a:solidFill>
                <a:latin typeface="Times New Roman" panose="02020603050405020304" pitchFamily="18" charset="0"/>
                <a:cs typeface="Times New Roman" panose="02020603050405020304" pitchFamily="18" charset="0"/>
              </a:rPr>
              <a:t>e are so careless that we can’t see  the change in the  environment. We pretend  as if these changes are not real, it  would somehow make it go away.</a:t>
            </a:r>
          </a:p>
          <a:p>
            <a:pPr marL="0" indent="0" algn="just">
              <a:buNone/>
            </a:pPr>
            <a:r>
              <a:rPr lang="en-US" sz="12800" b="1" dirty="0" smtClean="0">
                <a:solidFill>
                  <a:schemeClr val="bg1"/>
                </a:solidFill>
                <a:latin typeface="Times New Roman" panose="02020603050405020304" pitchFamily="18" charset="0"/>
                <a:cs typeface="Times New Roman" panose="02020603050405020304" pitchFamily="18" charset="0"/>
              </a:rPr>
              <a:t>Why </a:t>
            </a:r>
            <a:r>
              <a:rPr lang="en-US" sz="12800" b="1" dirty="0">
                <a:solidFill>
                  <a:schemeClr val="bg1"/>
                </a:solidFill>
                <a:latin typeface="Times New Roman" panose="02020603050405020304" pitchFamily="18" charset="0"/>
                <a:cs typeface="Times New Roman" panose="02020603050405020304" pitchFamily="18" charset="0"/>
              </a:rPr>
              <a:t>we are so unconcern about it ?</a:t>
            </a:r>
          </a:p>
          <a:p>
            <a:pPr marL="0" indent="0" algn="just">
              <a:buNone/>
            </a:pPr>
            <a:r>
              <a:rPr lang="en-US" sz="9600" b="1" dirty="0" smtClean="0">
                <a:solidFill>
                  <a:srgbClr val="00B0F0"/>
                </a:solidFill>
                <a:latin typeface="Times New Roman" panose="02020603050405020304" pitchFamily="18" charset="0"/>
                <a:cs typeface="Times New Roman" panose="02020603050405020304" pitchFamily="18" charset="0"/>
              </a:rPr>
              <a:t>Human </a:t>
            </a:r>
            <a:r>
              <a:rPr lang="en-US" sz="9600" b="1" dirty="0">
                <a:solidFill>
                  <a:srgbClr val="00B0F0"/>
                </a:solidFill>
                <a:latin typeface="Times New Roman" panose="02020603050405020304" pitchFamily="18" charset="0"/>
                <a:cs typeface="Times New Roman" panose="02020603050405020304" pitchFamily="18" charset="0"/>
              </a:rPr>
              <a:t>keeps a hostile attitude towards nature. Conquest of nature is the expression which is often used to denote man’s activities </a:t>
            </a:r>
            <a:r>
              <a:rPr lang="en-US" sz="9600" b="1" dirty="0" smtClean="0">
                <a:solidFill>
                  <a:srgbClr val="00B0F0"/>
                </a:solidFill>
                <a:latin typeface="Times New Roman" panose="02020603050405020304" pitchFamily="18" charset="0"/>
                <a:cs typeface="Times New Roman" panose="02020603050405020304" pitchFamily="18" charset="0"/>
              </a:rPr>
              <a:t>like deforestation, urbanization, and industrialization </a:t>
            </a:r>
            <a:r>
              <a:rPr lang="en-US" sz="9600" b="1" dirty="0">
                <a:solidFill>
                  <a:srgbClr val="00B0F0"/>
                </a:solidFill>
                <a:latin typeface="Times New Roman" panose="02020603050405020304" pitchFamily="18" charset="0"/>
                <a:cs typeface="Times New Roman" panose="02020603050405020304" pitchFamily="18" charset="0"/>
              </a:rPr>
              <a:t>etc. which sums up man’s attitude towards nature</a:t>
            </a:r>
            <a:r>
              <a:rPr lang="en-US" sz="9600" b="1" dirty="0" smtClean="0">
                <a:solidFill>
                  <a:srgbClr val="00B0F0"/>
                </a:solidFill>
                <a:latin typeface="Times New Roman" panose="02020603050405020304" pitchFamily="18" charset="0"/>
                <a:cs typeface="Times New Roman" panose="02020603050405020304" pitchFamily="18" charset="0"/>
              </a:rPr>
              <a:t>.</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b="1" dirty="0">
              <a:solidFill>
                <a:srgbClr val="CC3300"/>
              </a:solidFill>
              <a:latin typeface="Times New Roman" panose="02020603050405020304" pitchFamily="18" charset="0"/>
              <a:cs typeface="Times New Roman" panose="02020603050405020304" pitchFamily="18" charset="0"/>
            </a:endParaRPr>
          </a:p>
          <a:p>
            <a:pPr marL="0" indent="0">
              <a:buNone/>
            </a:pPr>
            <a:r>
              <a:rPr lang="en-US" sz="5500" dirty="0">
                <a:latin typeface="Times New Roman" panose="02020603050405020304" pitchFamily="18" charset="0"/>
                <a:cs typeface="Times New Roman" panose="02020603050405020304" pitchFamily="18" charset="0"/>
              </a:rPr>
              <a:t/>
            </a:r>
            <a:br>
              <a:rPr lang="en-US" sz="5500" dirty="0">
                <a:latin typeface="Times New Roman" panose="02020603050405020304" pitchFamily="18" charset="0"/>
                <a:cs typeface="Times New Roman" panose="02020603050405020304" pitchFamily="18" charset="0"/>
              </a:rPr>
            </a:br>
            <a:endParaRPr lang="en-US" sz="5500" b="1" dirty="0">
              <a:solidFill>
                <a:srgbClr val="CC3300"/>
              </a:solidFill>
              <a:latin typeface="Times New Roman" panose="02020603050405020304" pitchFamily="18" charset="0"/>
              <a:cs typeface="Times New Roman" panose="02020603050405020304" pitchFamily="18" charset="0"/>
            </a:endParaRPr>
          </a:p>
        </p:txBody>
      </p:sp>
      <p:pic>
        <p:nvPicPr>
          <p:cNvPr id="4" name="Picture 3" descr="http://media.radiosai.org/journals/vol_12/01SEPT14/images/03_FeatureArticles/natural-disaster/earth-destroying.jpg"/>
          <p:cNvPicPr/>
          <p:nvPr/>
        </p:nvPicPr>
        <p:blipFill>
          <a:blip r:embed="rId2">
            <a:extLst>
              <a:ext uri="{28A0092B-C50C-407E-A947-70E740481C1C}">
                <a14:useLocalDpi xmlns:a14="http://schemas.microsoft.com/office/drawing/2010/main" val="0"/>
              </a:ext>
            </a:extLst>
          </a:blip>
          <a:srcRect/>
          <a:stretch>
            <a:fillRect/>
          </a:stretch>
        </p:blipFill>
        <p:spPr bwMode="auto">
          <a:xfrm>
            <a:off x="0" y="-66675"/>
            <a:ext cx="5353050" cy="6858000"/>
          </a:xfrm>
          <a:prstGeom prst="rect">
            <a:avLst/>
          </a:prstGeom>
          <a:solidFill>
            <a:schemeClr val="tx2"/>
          </a:solidFill>
          <a:ln>
            <a:noFill/>
          </a:ln>
        </p:spPr>
      </p:pic>
    </p:spTree>
    <p:extLst>
      <p:ext uri="{BB962C8B-B14F-4D97-AF65-F5344CB8AC3E}">
        <p14:creationId xmlns:p14="http://schemas.microsoft.com/office/powerpoint/2010/main" val="1498475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878" y="288122"/>
            <a:ext cx="6868427" cy="1325563"/>
          </a:xfrm>
        </p:spPr>
        <p:txBody>
          <a:bodyPr>
            <a:noAutofit/>
          </a:bodyPr>
          <a:lstStyle/>
          <a:p>
            <a:pPr marL="457200" indent="-457200"/>
            <a:r>
              <a:rPr lang="en-US" sz="5400" b="1" dirty="0" smtClean="0">
                <a:solidFill>
                  <a:srgbClr val="0070C0"/>
                </a:solidFill>
                <a:latin typeface="Times New Roman" panose="02020603050405020304" pitchFamily="18" charset="0"/>
                <a:cs typeface="Times New Roman" panose="02020603050405020304" pitchFamily="18" charset="0"/>
              </a:rPr>
              <a:t>How are we effecting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8197" y="0"/>
            <a:ext cx="5082139" cy="6858000"/>
          </a:xfrm>
          <a:solidFill>
            <a:schemeClr val="accent5">
              <a:lumMod val="50000"/>
            </a:schemeClr>
          </a:solidFill>
        </p:spPr>
      </p:pic>
      <p:sp>
        <p:nvSpPr>
          <p:cNvPr id="6" name="Rectangle 5"/>
          <p:cNvSpPr/>
          <p:nvPr/>
        </p:nvSpPr>
        <p:spPr>
          <a:xfrm>
            <a:off x="221381" y="1613685"/>
            <a:ext cx="6752924" cy="4921869"/>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5800" indent="-685800">
              <a:buFont typeface="Wingdings" panose="05000000000000000000" pitchFamily="2" charset="2"/>
              <a:buChar char="v"/>
            </a:pPr>
            <a:r>
              <a:rPr lang="en-US" sz="4800" b="1" dirty="0" smtClean="0">
                <a:latin typeface="Times New Roman" panose="02020603050405020304" pitchFamily="18" charset="0"/>
                <a:cs typeface="Times New Roman" panose="02020603050405020304" pitchFamily="18" charset="0"/>
              </a:rPr>
              <a:t>Mass Production,</a:t>
            </a:r>
          </a:p>
          <a:p>
            <a:pPr marL="685800" indent="-685800">
              <a:buFont typeface="Wingdings" panose="05000000000000000000" pitchFamily="2" charset="2"/>
              <a:buChar char="v"/>
            </a:pPr>
            <a:r>
              <a:rPr lang="en-US" sz="4800" b="1" dirty="0" smtClean="0">
                <a:latin typeface="Times New Roman" panose="02020603050405020304" pitchFamily="18" charset="0"/>
                <a:cs typeface="Times New Roman" panose="02020603050405020304" pitchFamily="18" charset="0"/>
              </a:rPr>
              <a:t>Mass Consumption, And </a:t>
            </a:r>
          </a:p>
          <a:p>
            <a:pPr marL="685800" indent="-685800">
              <a:buFont typeface="Wingdings" panose="05000000000000000000" pitchFamily="2" charset="2"/>
              <a:buChar char="v"/>
            </a:pPr>
            <a:r>
              <a:rPr lang="en-US" sz="4800" b="1" dirty="0" smtClean="0">
                <a:latin typeface="Times New Roman" panose="02020603050405020304" pitchFamily="18" charset="0"/>
                <a:cs typeface="Times New Roman" panose="02020603050405020304" pitchFamily="18" charset="0"/>
              </a:rPr>
              <a:t>Massive Exploitation</a:t>
            </a:r>
            <a:endParaRPr 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2826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365124"/>
            <a:ext cx="10515600" cy="6247431"/>
          </a:xfrm>
          <a:solidFill>
            <a:schemeClr val="accent5">
              <a:lumMod val="75000"/>
            </a:schemeClr>
          </a:solidFill>
        </p:spPr>
        <p:txBody>
          <a:bodyPr>
            <a:normAutofit fontScale="77500" lnSpcReduction="20000"/>
          </a:bodyPr>
          <a:lstStyle/>
          <a:p>
            <a:pPr marL="0" lvl="0" indent="0">
              <a:buNone/>
            </a:pPr>
            <a:r>
              <a:rPr lang="en-US" sz="7800" b="1" dirty="0" smtClean="0">
                <a:solidFill>
                  <a:schemeClr val="bg1"/>
                </a:solidFill>
                <a:latin typeface="Times New Roman" panose="02020603050405020304" pitchFamily="18" charset="0"/>
                <a:cs typeface="Times New Roman" panose="02020603050405020304" pitchFamily="18" charset="0"/>
              </a:rPr>
              <a:t>For Example……..</a:t>
            </a:r>
          </a:p>
          <a:p>
            <a:pPr algn="just">
              <a:buFont typeface="Wingdings" panose="05000000000000000000" pitchFamily="2" charset="2"/>
              <a:buChar char="ü"/>
            </a:pPr>
            <a:r>
              <a:rPr lang="en-US" sz="4000" b="1" dirty="0" smtClean="0">
                <a:solidFill>
                  <a:schemeClr val="accent4">
                    <a:lumMod val="60000"/>
                    <a:lumOff val="40000"/>
                  </a:schemeClr>
                </a:solidFill>
                <a:latin typeface="Times New Roman" panose="02020603050405020304" pitchFamily="18" charset="0"/>
                <a:cs typeface="Times New Roman" panose="02020603050405020304" pitchFamily="18" charset="0"/>
              </a:rPr>
              <a:t>Mankind have resulted in the process of climate change and it is the prime reason behind most of the natural calamities witnessed in the present world.</a:t>
            </a:r>
          </a:p>
          <a:p>
            <a:pPr algn="just">
              <a:buFont typeface="Wingdings" panose="05000000000000000000" pitchFamily="2" charset="2"/>
              <a:buChar char="ü"/>
            </a:pPr>
            <a:r>
              <a:rPr lang="en-US" sz="4000" b="1" dirty="0" smtClean="0">
                <a:solidFill>
                  <a:schemeClr val="accent4">
                    <a:lumMod val="60000"/>
                    <a:lumOff val="40000"/>
                  </a:schemeClr>
                </a:solidFill>
                <a:latin typeface="Times New Roman" panose="02020603050405020304" pitchFamily="18" charset="0"/>
                <a:cs typeface="Times New Roman" panose="02020603050405020304" pitchFamily="18" charset="0"/>
              </a:rPr>
              <a:t>Global </a:t>
            </a:r>
            <a:r>
              <a:rPr lang="en-US" sz="4000" b="1" dirty="0">
                <a:solidFill>
                  <a:schemeClr val="accent4">
                    <a:lumMod val="60000"/>
                    <a:lumOff val="40000"/>
                  </a:schemeClr>
                </a:solidFill>
                <a:latin typeface="Times New Roman" panose="02020603050405020304" pitchFamily="18" charset="0"/>
                <a:cs typeface="Times New Roman" panose="02020603050405020304" pitchFamily="18" charset="0"/>
              </a:rPr>
              <a:t>warming, which is converting into a slow onset disaster, is a result of human interference with nature.</a:t>
            </a:r>
          </a:p>
          <a:p>
            <a:pPr algn="just">
              <a:buFont typeface="Wingdings" panose="05000000000000000000" pitchFamily="2" charset="2"/>
              <a:buChar char="ü"/>
            </a:pPr>
            <a:r>
              <a:rPr lang="en-US" sz="4000" b="1" dirty="0">
                <a:solidFill>
                  <a:schemeClr val="accent4">
                    <a:lumMod val="60000"/>
                    <a:lumOff val="40000"/>
                  </a:schemeClr>
                </a:solidFill>
                <a:latin typeface="Times New Roman" panose="02020603050405020304" pitchFamily="18" charset="0"/>
                <a:cs typeface="Times New Roman" panose="02020603050405020304" pitchFamily="18" charset="0"/>
              </a:rPr>
              <a:t>Deforestation, </a:t>
            </a:r>
            <a:r>
              <a:rPr lang="en-US" sz="4000" b="1" dirty="0" smtClean="0">
                <a:solidFill>
                  <a:schemeClr val="accent4">
                    <a:lumMod val="60000"/>
                    <a:lumOff val="40000"/>
                  </a:schemeClr>
                </a:solidFill>
                <a:latin typeface="Times New Roman" panose="02020603050405020304" pitchFamily="18" charset="0"/>
                <a:cs typeface="Times New Roman" panose="02020603050405020304" pitchFamily="18" charset="0"/>
              </a:rPr>
              <a:t>Depletion </a:t>
            </a:r>
            <a:r>
              <a:rPr lang="en-US" sz="4000" b="1" dirty="0">
                <a:solidFill>
                  <a:schemeClr val="accent4">
                    <a:lumMod val="60000"/>
                    <a:lumOff val="40000"/>
                  </a:schemeClr>
                </a:solidFill>
                <a:latin typeface="Times New Roman" panose="02020603050405020304" pitchFamily="18" charset="0"/>
                <a:cs typeface="Times New Roman" panose="02020603050405020304" pitchFamily="18" charset="0"/>
              </a:rPr>
              <a:t>of ozone layer, L</a:t>
            </a:r>
            <a:r>
              <a:rPr lang="en-US" sz="4000" b="1" dirty="0" smtClean="0">
                <a:solidFill>
                  <a:schemeClr val="accent4">
                    <a:lumMod val="60000"/>
                    <a:lumOff val="40000"/>
                  </a:schemeClr>
                </a:solidFill>
                <a:latin typeface="Times New Roman" panose="02020603050405020304" pitchFamily="18" charset="0"/>
                <a:cs typeface="Times New Roman" panose="02020603050405020304" pitchFamily="18" charset="0"/>
              </a:rPr>
              <a:t>andslides </a:t>
            </a:r>
            <a:r>
              <a:rPr lang="en-US" sz="4000" b="1" dirty="0">
                <a:solidFill>
                  <a:schemeClr val="accent4">
                    <a:lumMod val="60000"/>
                    <a:lumOff val="40000"/>
                  </a:schemeClr>
                </a:solidFill>
                <a:latin typeface="Times New Roman" panose="02020603050405020304" pitchFamily="18" charset="0"/>
                <a:cs typeface="Times New Roman" panose="02020603050405020304" pitchFamily="18" charset="0"/>
              </a:rPr>
              <a:t>etc. have been giving warning to humans about the upcoming problems. Still, </a:t>
            </a:r>
            <a:r>
              <a:rPr lang="en-US" sz="4000" b="1" dirty="0" smtClean="0">
                <a:solidFill>
                  <a:schemeClr val="accent4">
                    <a:lumMod val="60000"/>
                    <a:lumOff val="40000"/>
                  </a:schemeClr>
                </a:solidFill>
                <a:latin typeface="Times New Roman" panose="02020603050405020304" pitchFamily="18" charset="0"/>
                <a:cs typeface="Times New Roman" panose="02020603050405020304" pitchFamily="18" charset="0"/>
              </a:rPr>
              <a:t>There </a:t>
            </a:r>
            <a:r>
              <a:rPr lang="en-US" sz="4000" b="1" dirty="0">
                <a:solidFill>
                  <a:schemeClr val="accent4">
                    <a:lumMod val="60000"/>
                    <a:lumOff val="40000"/>
                  </a:schemeClr>
                </a:solidFill>
                <a:latin typeface="Times New Roman" panose="02020603050405020304" pitchFamily="18" charset="0"/>
                <a:cs typeface="Times New Roman" panose="02020603050405020304" pitchFamily="18" charset="0"/>
              </a:rPr>
              <a:t>are no considerable measures implemented to control the damage</a:t>
            </a:r>
            <a:r>
              <a:rPr lang="en-US" sz="4000" b="1" dirty="0" smtClean="0">
                <a:solidFill>
                  <a:schemeClr val="accent4">
                    <a:lumMod val="60000"/>
                    <a:lumOff val="40000"/>
                  </a:schemeClr>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US" sz="4000" b="1" dirty="0">
                <a:solidFill>
                  <a:schemeClr val="accent4">
                    <a:lumMod val="60000"/>
                    <a:lumOff val="40000"/>
                  </a:schemeClr>
                </a:solidFill>
                <a:latin typeface="Times New Roman" panose="02020603050405020304" pitchFamily="18" charset="0"/>
                <a:cs typeface="Times New Roman" panose="02020603050405020304" pitchFamily="18" charset="0"/>
              </a:rPr>
              <a:t>It is the mankind who carry on the development work in the areas prone to natural calamities</a:t>
            </a:r>
            <a:r>
              <a:rPr lang="en-US" sz="4000" b="1" dirty="0" smtClean="0">
                <a:solidFill>
                  <a:schemeClr val="accent4">
                    <a:lumMod val="60000"/>
                    <a:lumOff val="40000"/>
                  </a:schemeClr>
                </a:solidFill>
                <a:latin typeface="Times New Roman" panose="02020603050405020304" pitchFamily="18" charset="0"/>
                <a:cs typeface="Times New Roman" panose="02020603050405020304" pitchFamily="18" charset="0"/>
              </a:rPr>
              <a:t>.</a:t>
            </a:r>
            <a:endParaRPr lang="en-US" sz="4000" b="1" dirty="0">
              <a:solidFill>
                <a:schemeClr val="accent4">
                  <a:lumMod val="60000"/>
                  <a:lumOff val="4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4000" b="1" dirty="0">
                <a:solidFill>
                  <a:schemeClr val="accent4">
                    <a:lumMod val="60000"/>
                    <a:lumOff val="40000"/>
                  </a:schemeClr>
                </a:solidFill>
                <a:latin typeface="Times New Roman" panose="02020603050405020304" pitchFamily="18" charset="0"/>
                <a:cs typeface="Times New Roman" panose="02020603050405020304" pitchFamily="18" charset="0"/>
              </a:rPr>
              <a:t>The development is coming at the cost of nature. There is a </a:t>
            </a:r>
            <a:r>
              <a:rPr lang="en-US" sz="4000" b="1" dirty="0" smtClean="0">
                <a:solidFill>
                  <a:schemeClr val="accent4">
                    <a:lumMod val="60000"/>
                    <a:lumOff val="40000"/>
                  </a:schemeClr>
                </a:solidFill>
                <a:latin typeface="Times New Roman" panose="02020603050405020304" pitchFamily="18" charset="0"/>
                <a:cs typeface="Times New Roman" panose="02020603050405020304" pitchFamily="18" charset="0"/>
              </a:rPr>
              <a:t>growth in  imbalance, </a:t>
            </a:r>
            <a:r>
              <a:rPr lang="en-US" sz="4000" b="1" dirty="0">
                <a:solidFill>
                  <a:schemeClr val="accent4">
                    <a:lumMod val="60000"/>
                    <a:lumOff val="40000"/>
                  </a:schemeClr>
                </a:solidFill>
                <a:latin typeface="Times New Roman" panose="02020603050405020304" pitchFamily="18" charset="0"/>
                <a:cs typeface="Times New Roman" panose="02020603050405020304" pitchFamily="18" charset="0"/>
              </a:rPr>
              <a:t>leading to a rise in natural calamities.</a:t>
            </a: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964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65125"/>
            <a:ext cx="10515600" cy="6083801"/>
          </a:xfrm>
          <a:solidFill>
            <a:schemeClr val="accent2">
              <a:lumMod val="75000"/>
            </a:schemeClr>
          </a:solidFill>
        </p:spPr>
        <p:txBody>
          <a:bodyPr>
            <a:normAutofit fontScale="92500" lnSpcReduction="10000"/>
          </a:bodyPr>
          <a:lstStyle/>
          <a:p>
            <a:pPr marL="0" indent="0" algn="ctr">
              <a:buNone/>
            </a:pPr>
            <a:r>
              <a:rPr lang="en-US" b="1" dirty="0" smtClean="0">
                <a:solidFill>
                  <a:schemeClr val="bg1"/>
                </a:solidFill>
                <a:latin typeface="Times New Roman" panose="02020603050405020304" pitchFamily="18" charset="0"/>
                <a:cs typeface="Times New Roman" panose="02020603050405020304" pitchFamily="18" charset="0"/>
              </a:rPr>
              <a:t>  </a:t>
            </a:r>
            <a:r>
              <a:rPr lang="en-US" sz="6000" b="1" dirty="0" smtClean="0">
                <a:solidFill>
                  <a:schemeClr val="bg1"/>
                </a:solidFill>
                <a:latin typeface="Times New Roman" panose="02020603050405020304" pitchFamily="18" charset="0"/>
                <a:cs typeface="Times New Roman" panose="02020603050405020304" pitchFamily="18" charset="0"/>
              </a:rPr>
              <a:t>How can we control Disaster ?</a:t>
            </a:r>
          </a:p>
          <a:p>
            <a:pPr algn="just">
              <a:buFont typeface="Wingdings" panose="05000000000000000000" pitchFamily="2" charset="2"/>
              <a:buChar char="ü"/>
            </a:pPr>
            <a:r>
              <a:rPr lang="en-US" sz="3600" b="1" dirty="0" smtClean="0">
                <a:solidFill>
                  <a:schemeClr val="accent4">
                    <a:lumMod val="60000"/>
                    <a:lumOff val="40000"/>
                  </a:schemeClr>
                </a:solidFill>
                <a:latin typeface="Times New Roman" panose="02020603050405020304" pitchFamily="18" charset="0"/>
                <a:cs typeface="Times New Roman" panose="02020603050405020304" pitchFamily="18" charset="0"/>
              </a:rPr>
              <a:t>We should take proper  initiative as, not to disturb the Nature. </a:t>
            </a:r>
          </a:p>
          <a:p>
            <a:pPr algn="just">
              <a:buFont typeface="Wingdings" panose="05000000000000000000" pitchFamily="2" charset="2"/>
              <a:buChar char="ü"/>
            </a:pPr>
            <a:r>
              <a:rPr lang="en-US" sz="3600" b="1" dirty="0" smtClean="0">
                <a:solidFill>
                  <a:schemeClr val="accent4">
                    <a:lumMod val="60000"/>
                    <a:lumOff val="40000"/>
                  </a:schemeClr>
                </a:solidFill>
                <a:latin typeface="Times New Roman" panose="02020603050405020304" pitchFamily="18" charset="0"/>
                <a:cs typeface="Times New Roman" panose="02020603050405020304" pitchFamily="18" charset="0"/>
              </a:rPr>
              <a:t>We should perform plantation.</a:t>
            </a:r>
          </a:p>
          <a:p>
            <a:pPr algn="just">
              <a:buFont typeface="Wingdings" panose="05000000000000000000" pitchFamily="2" charset="2"/>
              <a:buChar char="ü"/>
            </a:pPr>
            <a:r>
              <a:rPr lang="en-US" sz="3600" b="1" dirty="0" smtClean="0">
                <a:solidFill>
                  <a:schemeClr val="accent4">
                    <a:lumMod val="60000"/>
                    <a:lumOff val="40000"/>
                  </a:schemeClr>
                </a:solidFill>
                <a:latin typeface="Times New Roman" panose="02020603050405020304" pitchFamily="18" charset="0"/>
                <a:cs typeface="Times New Roman" panose="02020603050405020304" pitchFamily="18" charset="0"/>
              </a:rPr>
              <a:t>We should take care of our surroundings by not polluting it.</a:t>
            </a:r>
          </a:p>
          <a:p>
            <a:pPr algn="just">
              <a:buFont typeface="Wingdings" panose="05000000000000000000" pitchFamily="2" charset="2"/>
              <a:buChar char="ü"/>
            </a:pPr>
            <a:r>
              <a:rPr lang="en-US" sz="3600" b="1" dirty="0" smtClean="0">
                <a:solidFill>
                  <a:schemeClr val="accent4">
                    <a:lumMod val="60000"/>
                    <a:lumOff val="40000"/>
                  </a:schemeClr>
                </a:solidFill>
                <a:latin typeface="Times New Roman" panose="02020603050405020304" pitchFamily="18" charset="0"/>
                <a:cs typeface="Times New Roman" panose="02020603050405020304" pitchFamily="18" charset="0"/>
              </a:rPr>
              <a:t>We should not disturb geological cycle of Nature.</a:t>
            </a:r>
          </a:p>
          <a:p>
            <a:pPr algn="just">
              <a:buFont typeface="Wingdings" panose="05000000000000000000" pitchFamily="2" charset="2"/>
              <a:buChar char="ü"/>
            </a:pPr>
            <a:r>
              <a:rPr lang="en-US" sz="3600" b="1" dirty="0" smtClean="0">
                <a:solidFill>
                  <a:schemeClr val="accent4">
                    <a:lumMod val="60000"/>
                    <a:lumOff val="40000"/>
                  </a:schemeClr>
                </a:solidFill>
                <a:latin typeface="Times New Roman" panose="02020603050405020304" pitchFamily="18" charset="0"/>
                <a:cs typeface="Times New Roman" panose="02020603050405020304" pitchFamily="18" charset="0"/>
              </a:rPr>
              <a:t>We should try to aware people in our surroundings of the consequences of  mass consumption, mass production, and massive exploitation of Nature.</a:t>
            </a:r>
          </a:p>
          <a:p>
            <a:pPr algn="just">
              <a:buFont typeface="Wingdings" panose="05000000000000000000" pitchFamily="2" charset="2"/>
              <a:buChar char="ü"/>
            </a:pPr>
            <a:r>
              <a:rPr lang="en-US" sz="3600" b="1" dirty="0" smtClean="0">
                <a:solidFill>
                  <a:schemeClr val="accent4">
                    <a:lumMod val="60000"/>
                    <a:lumOff val="40000"/>
                  </a:schemeClr>
                </a:solidFill>
                <a:latin typeface="Times New Roman" panose="02020603050405020304" pitchFamily="18" charset="0"/>
                <a:cs typeface="Times New Roman" panose="02020603050405020304" pitchFamily="18" charset="0"/>
              </a:rPr>
              <a:t>We should implement strong rules  and prohibition for the concern towards conservation of nature.</a:t>
            </a:r>
            <a:endParaRPr lang="en-US" sz="3200" b="1" dirty="0" smtClean="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0546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1582" y="365125"/>
            <a:ext cx="5977289" cy="1325563"/>
          </a:xfrm>
          <a:solidFill>
            <a:schemeClr val="accent2">
              <a:lumMod val="75000"/>
            </a:schemeClr>
          </a:solidFill>
        </p:spPr>
        <p:txBody>
          <a:bodyPr>
            <a:normAutofit/>
          </a:bodyPr>
          <a:lstStyle/>
          <a:p>
            <a:pPr algn="ctr"/>
            <a:r>
              <a:rPr lang="en-US" sz="7200" b="1" dirty="0" smtClean="0">
                <a:solidFill>
                  <a:srgbClr val="FFFF00"/>
                </a:solidFill>
                <a:latin typeface="Times New Roman" panose="02020603050405020304" pitchFamily="18" charset="0"/>
                <a:cs typeface="Times New Roman" panose="02020603050405020304" pitchFamily="18" charset="0"/>
              </a:rPr>
              <a:t>Conclusion:-</a:t>
            </a:r>
            <a:endParaRPr lang="en-US" sz="72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604" y="1931320"/>
            <a:ext cx="11579382" cy="4668656"/>
          </a:xfrm>
          <a:solidFill>
            <a:schemeClr val="accent1">
              <a:lumMod val="50000"/>
            </a:schemeClr>
          </a:solidFill>
        </p:spPr>
        <p:txBody>
          <a:bodyPr>
            <a:noAutofit/>
          </a:bodyPr>
          <a:lstStyle/>
          <a:p>
            <a:pPr algn="just">
              <a:buFont typeface="Wingdings" panose="05000000000000000000" pitchFamily="2" charset="2"/>
              <a:buChar char="v"/>
            </a:pPr>
            <a:r>
              <a:rPr lang="en-US" sz="3200" b="1" dirty="0" smtClean="0">
                <a:solidFill>
                  <a:schemeClr val="bg1"/>
                </a:solidFill>
                <a:latin typeface="Times New Roman" panose="02020603050405020304" pitchFamily="18" charset="0"/>
                <a:cs typeface="Times New Roman" panose="02020603050405020304" pitchFamily="18" charset="0"/>
              </a:rPr>
              <a:t>As </a:t>
            </a:r>
            <a:r>
              <a:rPr lang="en-US" sz="3200" b="1" dirty="0">
                <a:solidFill>
                  <a:schemeClr val="bg1"/>
                </a:solidFill>
                <a:latin typeface="Times New Roman" panose="02020603050405020304" pitchFamily="18" charset="0"/>
                <a:cs typeface="Times New Roman" panose="02020603050405020304" pitchFamily="18" charset="0"/>
              </a:rPr>
              <a:t>global populations increase, people are more likely to live in disaster-prone areas and thus be at higher risk of being </a:t>
            </a:r>
            <a:r>
              <a:rPr lang="en-US" sz="3200" b="1" dirty="0" smtClean="0">
                <a:solidFill>
                  <a:schemeClr val="bg1"/>
                </a:solidFill>
                <a:latin typeface="Times New Roman" panose="02020603050405020304" pitchFamily="18" charset="0"/>
                <a:cs typeface="Times New Roman" panose="02020603050405020304" pitchFamily="18" charset="0"/>
              </a:rPr>
              <a:t>affected.</a:t>
            </a:r>
            <a:r>
              <a:rPr lang="en-US" sz="3200" b="1" baseline="30000" dirty="0">
                <a:solidFill>
                  <a:schemeClr val="bg1"/>
                </a:solidFill>
                <a:latin typeface="Times New Roman" panose="02020603050405020304" pitchFamily="18" charset="0"/>
                <a:cs typeface="Times New Roman" panose="02020603050405020304" pitchFamily="18" charset="0"/>
              </a:rPr>
              <a:t> </a:t>
            </a:r>
            <a:endParaRPr lang="en-US" sz="3200" b="1" baseline="30000" dirty="0" smtClean="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3200" b="1" dirty="0" smtClean="0">
                <a:solidFill>
                  <a:schemeClr val="bg1"/>
                </a:solidFill>
                <a:latin typeface="Times New Roman" panose="02020603050405020304" pitchFamily="18" charset="0"/>
                <a:cs typeface="Times New Roman" panose="02020603050405020304" pitchFamily="18" charset="0"/>
              </a:rPr>
              <a:t>There </a:t>
            </a:r>
            <a:r>
              <a:rPr lang="en-US" sz="3200" b="1" dirty="0">
                <a:solidFill>
                  <a:schemeClr val="bg1"/>
                </a:solidFill>
                <a:latin typeface="Times New Roman" panose="02020603050405020304" pitchFamily="18" charset="0"/>
                <a:cs typeface="Times New Roman" panose="02020603050405020304" pitchFamily="18" charset="0"/>
              </a:rPr>
              <a:t>is a need to change perception of life. It cannot be decided who </a:t>
            </a:r>
            <a:r>
              <a:rPr lang="en-US" sz="3200" b="1" dirty="0" smtClean="0">
                <a:solidFill>
                  <a:schemeClr val="bg1"/>
                </a:solidFill>
                <a:latin typeface="Times New Roman" panose="02020603050405020304" pitchFamily="18" charset="0"/>
                <a:cs typeface="Times New Roman" panose="02020603050405020304" pitchFamily="18" charset="0"/>
              </a:rPr>
              <a:t>is generally </a:t>
            </a:r>
            <a:r>
              <a:rPr lang="en-US" sz="3200" b="1" dirty="0">
                <a:solidFill>
                  <a:schemeClr val="bg1"/>
                </a:solidFill>
                <a:latin typeface="Times New Roman" panose="02020603050405020304" pitchFamily="18" charset="0"/>
                <a:cs typeface="Times New Roman" panose="02020603050405020304" pitchFamily="18" charset="0"/>
              </a:rPr>
              <a:t>responsible for natural calamities, but measures can be taken to control the damage. It is necessary to remember </a:t>
            </a:r>
            <a:r>
              <a:rPr lang="en-US" sz="3200" b="1" dirty="0" smtClean="0">
                <a:solidFill>
                  <a:schemeClr val="bg1"/>
                </a:solidFill>
                <a:latin typeface="Times New Roman" panose="02020603050405020304" pitchFamily="18" charset="0"/>
                <a:cs typeface="Times New Roman" panose="02020603050405020304" pitchFamily="18" charset="0"/>
              </a:rPr>
              <a:t>from the </a:t>
            </a:r>
            <a:r>
              <a:rPr lang="en-US" sz="3200" b="1" dirty="0">
                <a:solidFill>
                  <a:schemeClr val="bg1"/>
                </a:solidFill>
                <a:latin typeface="Times New Roman" panose="02020603050405020304" pitchFamily="18" charset="0"/>
                <a:cs typeface="Times New Roman" panose="02020603050405020304" pitchFamily="18" charset="0"/>
              </a:rPr>
              <a:t>ancient </a:t>
            </a:r>
            <a:r>
              <a:rPr lang="en-US" sz="3200" b="1" dirty="0" smtClean="0">
                <a:solidFill>
                  <a:schemeClr val="bg1"/>
                </a:solidFill>
                <a:latin typeface="Times New Roman" panose="02020603050405020304" pitchFamily="18" charset="0"/>
                <a:cs typeface="Times New Roman" panose="02020603050405020304" pitchFamily="18" charset="0"/>
              </a:rPr>
              <a:t>times, </a:t>
            </a:r>
            <a:r>
              <a:rPr lang="en-US" sz="3200" b="1" dirty="0">
                <a:solidFill>
                  <a:schemeClr val="bg1"/>
                </a:solidFill>
                <a:latin typeface="Times New Roman" panose="02020603050405020304" pitchFamily="18" charset="0"/>
                <a:cs typeface="Times New Roman" panose="02020603050405020304" pitchFamily="18" charset="0"/>
              </a:rPr>
              <a:t>W</a:t>
            </a:r>
            <a:r>
              <a:rPr lang="en-US" sz="3200" b="1" dirty="0" smtClean="0">
                <a:solidFill>
                  <a:schemeClr val="bg1"/>
                </a:solidFill>
                <a:latin typeface="Times New Roman" panose="02020603050405020304" pitchFamily="18" charset="0"/>
                <a:cs typeface="Times New Roman" panose="02020603050405020304" pitchFamily="18" charset="0"/>
              </a:rPr>
              <a:t>hen </a:t>
            </a:r>
            <a:r>
              <a:rPr lang="en-US" sz="3200" b="1" dirty="0">
                <a:solidFill>
                  <a:schemeClr val="bg1"/>
                </a:solidFill>
                <a:latin typeface="Times New Roman" panose="02020603050405020304" pitchFamily="18" charset="0"/>
                <a:cs typeface="Times New Roman" panose="02020603050405020304" pitchFamily="18" charset="0"/>
              </a:rPr>
              <a:t>life was seen as integral part of the natural scheme wherein humankind was given an opportunity to work for the benefit of the entire universe without disturbing or playing with it.</a:t>
            </a:r>
          </a:p>
        </p:txBody>
      </p:sp>
    </p:spTree>
    <p:extLst>
      <p:ext uri="{BB962C8B-B14F-4D97-AF65-F5344CB8AC3E}">
        <p14:creationId xmlns:p14="http://schemas.microsoft.com/office/powerpoint/2010/main" val="40158917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775</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How are we effecting ?</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Ashwani Kumar</dc:creator>
  <cp:lastModifiedBy>Ashwani Kumar</cp:lastModifiedBy>
  <cp:revision>41</cp:revision>
  <dcterms:created xsi:type="dcterms:W3CDTF">2019-04-15T15:42:36Z</dcterms:created>
  <dcterms:modified xsi:type="dcterms:W3CDTF">2019-04-23T04:23:37Z</dcterms:modified>
</cp:coreProperties>
</file>