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0613c2a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0613c2a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0613c2a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0613c2a3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613c2a3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613c2a3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0613c2a3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0613c2a3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0613c2a3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0613c2a3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0613c2a3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0613c2a3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0613c2a3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0613c2a3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0613c2a3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0613c2a3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0613c2a3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0613c2a3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0613c2a3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0613c2a3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0613c2a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0613c2a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0613c2a3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0613c2a3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0613c2a3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0613c2a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0613c2a3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0613c2a3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0613c2a3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0613c2a3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0613c2a3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0613c2a3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0613c2a3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0613c2a3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0613c2a3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0613c2a3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613c2a3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613c2a3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Astrocleaner</a:t>
            </a:r>
            <a:endParaRPr/>
          </a:p>
        </p:txBody>
      </p:sp>
      <p:sp>
        <p:nvSpPr>
          <p:cNvPr id="87" name="Google Shape;87;p13"/>
          <p:cNvSpPr txBox="1"/>
          <p:nvPr>
            <p:ph idx="1" type="subTitle"/>
          </p:nvPr>
        </p:nvSpPr>
        <p:spPr>
          <a:xfrm>
            <a:off x="729625" y="2715700"/>
            <a:ext cx="7688100" cy="97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GAME JAM : </a:t>
            </a:r>
            <a:r>
              <a:rPr lang="fr"/>
              <a:t> </a:t>
            </a:r>
            <a:r>
              <a:rPr b="1" lang="fr"/>
              <a:t>25-27 JUIN 2024</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fr"/>
              <a:t>Loïc, Gauthier, Antoine, Bérénice</a:t>
            </a:r>
            <a:endParaRPr/>
          </a:p>
        </p:txBody>
      </p:sp>
      <p:pic>
        <p:nvPicPr>
          <p:cNvPr id="88" name="Google Shape;88;p13"/>
          <p:cNvPicPr preferRelativeResize="0"/>
          <p:nvPr/>
        </p:nvPicPr>
        <p:blipFill>
          <a:blip r:embed="rId3">
            <a:alphaModFix/>
          </a:blip>
          <a:stretch>
            <a:fillRect/>
          </a:stretch>
        </p:blipFill>
        <p:spPr>
          <a:xfrm>
            <a:off x="6409218" y="3714100"/>
            <a:ext cx="2572582" cy="123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MVP</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retrogaming Platform</a:t>
            </a:r>
            <a:endParaRPr/>
          </a:p>
          <a:p>
            <a:pPr indent="-311150" lvl="0" marL="457200" rtl="0" algn="l">
              <a:spcBef>
                <a:spcPts val="0"/>
              </a:spcBef>
              <a:spcAft>
                <a:spcPts val="0"/>
              </a:spcAft>
              <a:buSzPts val="1300"/>
              <a:buChar char="-"/>
            </a:pPr>
            <a:r>
              <a:rPr lang="fr"/>
              <a:t>2D : 1 planète</a:t>
            </a:r>
            <a:endParaRPr/>
          </a:p>
          <a:p>
            <a:pPr indent="-311150" lvl="0" marL="457200" rtl="0" algn="l">
              <a:spcBef>
                <a:spcPts val="0"/>
              </a:spcBef>
              <a:spcAft>
                <a:spcPts val="0"/>
              </a:spcAft>
              <a:buSzPts val="1300"/>
              <a:buChar char="-"/>
            </a:pPr>
            <a:r>
              <a:rPr lang="fr"/>
              <a:t>1 perso astro</a:t>
            </a:r>
            <a:endParaRPr/>
          </a:p>
          <a:p>
            <a:pPr indent="-311150" lvl="0" marL="457200" rtl="0" algn="l">
              <a:spcBef>
                <a:spcPts val="0"/>
              </a:spcBef>
              <a:spcAft>
                <a:spcPts val="0"/>
              </a:spcAft>
              <a:buSzPts val="1300"/>
              <a:buChar char="-"/>
            </a:pPr>
            <a:r>
              <a:rPr lang="fr"/>
              <a:t>3 objets</a:t>
            </a:r>
            <a:endParaRPr/>
          </a:p>
          <a:p>
            <a:pPr indent="-311150" lvl="0" marL="457200" rtl="0" algn="l">
              <a:spcBef>
                <a:spcPts val="0"/>
              </a:spcBef>
              <a:spcAft>
                <a:spcPts val="0"/>
              </a:spcAft>
              <a:buSzPts val="1300"/>
              <a:buChar char="-"/>
            </a:pPr>
            <a:r>
              <a:rPr lang="fr"/>
              <a:t>déplacement (marche/saute/demi-tour) par touche</a:t>
            </a:r>
            <a:endParaRPr/>
          </a:p>
          <a:p>
            <a:pPr indent="-311150" lvl="0" marL="457200" rtl="0" algn="l">
              <a:spcBef>
                <a:spcPts val="0"/>
              </a:spcBef>
              <a:spcAft>
                <a:spcPts val="0"/>
              </a:spcAft>
              <a:buSzPts val="1300"/>
              <a:buChar char="-"/>
            </a:pPr>
            <a:r>
              <a:rPr lang="fr"/>
              <a:t>action de tir par touche espace</a:t>
            </a:r>
            <a:endParaRPr/>
          </a:p>
          <a:p>
            <a:pPr indent="-311150" lvl="0" marL="457200" rtl="0" algn="l">
              <a:spcBef>
                <a:spcPts val="0"/>
              </a:spcBef>
              <a:spcAft>
                <a:spcPts val="0"/>
              </a:spcAft>
              <a:buSzPts val="1300"/>
              <a:buChar char="-"/>
            </a:pPr>
            <a:r>
              <a:rPr lang="fr"/>
              <a:t>2 compteurs : 1 de vie et 1 de score</a:t>
            </a:r>
            <a:endParaRPr/>
          </a:p>
          <a:p>
            <a:pPr indent="-311150" lvl="0" marL="457200" rtl="0" algn="l">
              <a:spcBef>
                <a:spcPts val="0"/>
              </a:spcBef>
              <a:spcAft>
                <a:spcPts val="0"/>
              </a:spcAft>
              <a:buSzPts val="1300"/>
              <a:buChar char="-"/>
            </a:pPr>
            <a:r>
              <a:rPr lang="fr"/>
              <a:t>menu : cycle de vie : start/pause/end</a:t>
            </a:r>
            <a:endParaRPr/>
          </a:p>
          <a:p>
            <a:pPr indent="-311150" lvl="0" marL="457200" rtl="0" algn="l">
              <a:spcBef>
                <a:spcPts val="0"/>
              </a:spcBef>
              <a:spcAft>
                <a:spcPts val="0"/>
              </a:spcAft>
              <a:buSzPts val="1300"/>
              <a:buChar char="-"/>
            </a:pPr>
            <a:r>
              <a:rPr lang="fr"/>
              <a:t>un son pour le jeu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Backlog</a:t>
            </a:r>
            <a:endParaRPr/>
          </a:p>
        </p:txBody>
      </p:sp>
      <p:sp>
        <p:nvSpPr>
          <p:cNvPr id="152" name="Google Shape;152;p23"/>
          <p:cNvSpPr txBox="1"/>
          <p:nvPr>
            <p:ph idx="1" type="body"/>
          </p:nvPr>
        </p:nvSpPr>
        <p:spPr>
          <a:xfrm>
            <a:off x="729450" y="2078875"/>
            <a:ext cx="7688700" cy="2858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fr"/>
              <a:t>2D / 3D</a:t>
            </a:r>
            <a:endParaRPr/>
          </a:p>
          <a:p>
            <a:pPr indent="-298767" lvl="0" marL="457200" rtl="0" algn="l">
              <a:spcBef>
                <a:spcPts val="0"/>
              </a:spcBef>
              <a:spcAft>
                <a:spcPts val="0"/>
              </a:spcAft>
              <a:buSzPct val="100000"/>
              <a:buChar char="-"/>
            </a:pPr>
            <a:r>
              <a:rPr lang="fr"/>
              <a:t>retrogaming Plateformer</a:t>
            </a:r>
            <a:endParaRPr/>
          </a:p>
          <a:p>
            <a:pPr indent="-298767" lvl="0" marL="457200" rtl="0" algn="l">
              <a:spcBef>
                <a:spcPts val="0"/>
              </a:spcBef>
              <a:spcAft>
                <a:spcPts val="0"/>
              </a:spcAft>
              <a:buSzPct val="100000"/>
              <a:buChar char="-"/>
            </a:pPr>
            <a:r>
              <a:rPr lang="fr"/>
              <a:t>3 états : start/pause/end</a:t>
            </a:r>
            <a:endParaRPr/>
          </a:p>
          <a:p>
            <a:pPr indent="-298767" lvl="0" marL="457200" rtl="0" algn="l">
              <a:spcBef>
                <a:spcPts val="0"/>
              </a:spcBef>
              <a:spcAft>
                <a:spcPts val="0"/>
              </a:spcAft>
              <a:buSzPct val="100000"/>
              <a:buChar char="-"/>
            </a:pPr>
            <a:r>
              <a:rPr lang="fr"/>
              <a:t>Menu</a:t>
            </a:r>
            <a:endParaRPr/>
          </a:p>
          <a:p>
            <a:pPr indent="-298767" lvl="0" marL="457200" rtl="0" algn="l">
              <a:spcBef>
                <a:spcPts val="0"/>
              </a:spcBef>
              <a:spcAft>
                <a:spcPts val="0"/>
              </a:spcAft>
              <a:buSzPct val="100000"/>
              <a:buChar char="-"/>
            </a:pPr>
            <a:r>
              <a:rPr lang="fr"/>
              <a:t>identité graphique (interchangeable par la site) :  </a:t>
            </a:r>
            <a:endParaRPr/>
          </a:p>
          <a:p>
            <a:pPr indent="-298767" lvl="0" marL="457200" rtl="0" algn="l">
              <a:spcBef>
                <a:spcPts val="0"/>
              </a:spcBef>
              <a:spcAft>
                <a:spcPts val="0"/>
              </a:spcAft>
              <a:buSzPct val="100000"/>
              <a:buChar char="-"/>
            </a:pPr>
            <a:r>
              <a:rPr lang="fr"/>
              <a:t>Animation 3D d’entrée de jeu ou défilement de mise en situation (guerre des étoiles)</a:t>
            </a:r>
            <a:endParaRPr/>
          </a:p>
          <a:p>
            <a:pPr indent="-298767" lvl="0" marL="457200" rtl="0" algn="l">
              <a:spcBef>
                <a:spcPts val="0"/>
              </a:spcBef>
              <a:spcAft>
                <a:spcPts val="0"/>
              </a:spcAft>
              <a:buSzPct val="100000"/>
              <a:buChar char="-"/>
            </a:pPr>
            <a:r>
              <a:rPr lang="fr"/>
              <a:t>MVP : 2D, 1 personnage, des objets, 1 scène</a:t>
            </a:r>
            <a:endParaRPr/>
          </a:p>
          <a:p>
            <a:pPr indent="-298767" lvl="0" marL="457200" rtl="0" algn="l">
              <a:spcBef>
                <a:spcPts val="0"/>
              </a:spcBef>
              <a:spcAft>
                <a:spcPts val="0"/>
              </a:spcAft>
              <a:buSzPct val="100000"/>
              <a:buChar char="-"/>
            </a:pPr>
            <a:r>
              <a:rPr lang="fr"/>
              <a:t>3D : changer la scène, changer le personnage</a:t>
            </a:r>
            <a:endParaRPr/>
          </a:p>
          <a:p>
            <a:pPr indent="-298767" lvl="0" marL="457200" rtl="0" algn="l">
              <a:spcBef>
                <a:spcPts val="0"/>
              </a:spcBef>
              <a:spcAft>
                <a:spcPts val="0"/>
              </a:spcAft>
              <a:buSzPct val="100000"/>
              <a:buChar char="-"/>
            </a:pPr>
            <a:r>
              <a:rPr lang="fr"/>
              <a:t>ajouter des players</a:t>
            </a:r>
            <a:endParaRPr/>
          </a:p>
          <a:p>
            <a:pPr indent="-298767" lvl="0" marL="457200" rtl="0" algn="l">
              <a:spcBef>
                <a:spcPts val="0"/>
              </a:spcBef>
              <a:spcAft>
                <a:spcPts val="0"/>
              </a:spcAft>
              <a:buSzPct val="100000"/>
              <a:buChar char="-"/>
            </a:pPr>
            <a:r>
              <a:rPr lang="fr"/>
              <a:t>déplacement par touche</a:t>
            </a:r>
            <a:endParaRPr/>
          </a:p>
          <a:p>
            <a:pPr indent="-298767" lvl="0" marL="457200" rtl="0" algn="l">
              <a:spcBef>
                <a:spcPts val="0"/>
              </a:spcBef>
              <a:spcAft>
                <a:spcPts val="0"/>
              </a:spcAft>
              <a:buSzPct val="100000"/>
              <a:buChar char="-"/>
            </a:pPr>
            <a:r>
              <a:rPr lang="fr"/>
              <a:t>Easter eggs (faire travailler l’éboueur pour la compagnie (clin d’oeil à lethal company)</a:t>
            </a:r>
            <a:endParaRPr/>
          </a:p>
          <a:p>
            <a:pPr indent="-298767" lvl="0" marL="457200" rtl="0" algn="l">
              <a:spcBef>
                <a:spcPts val="0"/>
              </a:spcBef>
              <a:spcAft>
                <a:spcPts val="0"/>
              </a:spcAft>
              <a:buSzPct val="100000"/>
              <a:buChar char="-"/>
            </a:pPr>
            <a:r>
              <a:rPr lang="fr"/>
              <a:t>manette</a:t>
            </a:r>
            <a:endParaRPr/>
          </a:p>
          <a:p>
            <a:pPr indent="-298767" lvl="0" marL="457200" rtl="0" algn="l">
              <a:spcBef>
                <a:spcPts val="0"/>
              </a:spcBef>
              <a:spcAft>
                <a:spcPts val="0"/>
              </a:spcAft>
              <a:buSzPct val="100000"/>
              <a:buChar char="-"/>
            </a:pPr>
            <a:r>
              <a:rPr lang="fr"/>
              <a:t>PV : retrait de point d’oxygène</a:t>
            </a:r>
            <a:endParaRPr/>
          </a:p>
          <a:p>
            <a:pPr indent="-298767" lvl="0" marL="457200" rtl="0" algn="l">
              <a:spcBef>
                <a:spcPts val="0"/>
              </a:spcBef>
              <a:spcAft>
                <a:spcPts val="0"/>
              </a:spcAft>
              <a:buSzPct val="100000"/>
              <a:buChar char="-"/>
            </a:pPr>
            <a:r>
              <a:rPr lang="fr"/>
              <a:t>Interaction</a:t>
            </a:r>
            <a:r>
              <a:rPr lang="fr"/>
              <a:t> avec ennemi, retrait de point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Scrum : Sprints et Backlog</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Sprint1 : MVP</a:t>
            </a:r>
            <a:endParaRPr/>
          </a:p>
          <a:p>
            <a:pPr indent="0" lvl="0" marL="0" rtl="0" algn="l">
              <a:spcBef>
                <a:spcPts val="1200"/>
              </a:spcBef>
              <a:spcAft>
                <a:spcPts val="0"/>
              </a:spcAft>
              <a:buNone/>
            </a:pPr>
            <a:r>
              <a:rPr lang="fr"/>
              <a:t>Sprint2 :  animations 3D (fusée dans l’espace qui tourne pour choisir de se diriger vers la planète). 3 planètes = 3 niveaux + son pour le menu.. </a:t>
            </a:r>
            <a:endParaRPr/>
          </a:p>
          <a:p>
            <a:pPr indent="0" lvl="0" marL="0" rtl="0" algn="l">
              <a:spcBef>
                <a:spcPts val="1200"/>
              </a:spcBef>
              <a:spcAft>
                <a:spcPts val="0"/>
              </a:spcAft>
              <a:buNone/>
            </a:pPr>
            <a:r>
              <a:rPr lang="fr"/>
              <a:t>Sprint3 : visuels et animations</a:t>
            </a:r>
            <a:endParaRPr/>
          </a:p>
          <a:p>
            <a:pPr indent="0" lvl="0" marL="0" rtl="0" algn="l">
              <a:spcBef>
                <a:spcPts val="1200"/>
              </a:spcBef>
              <a:spcAft>
                <a:spcPts val="1200"/>
              </a:spcAft>
              <a:buNone/>
            </a:pPr>
            <a:r>
              <a:rPr lang="fr"/>
              <a:t>Sprint4 : création des 3 niveaux (1 par planète), des montres et leur animation, son du vaisseau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Gestion de Projet : Teams</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Gestion de Projet : GitHub </a:t>
            </a:r>
            <a:endParaRPr/>
          </a:p>
        </p:txBody>
      </p:sp>
      <p:pic>
        <p:nvPicPr>
          <p:cNvPr id="170" name="Google Shape;170;p26"/>
          <p:cNvPicPr preferRelativeResize="0"/>
          <p:nvPr/>
        </p:nvPicPr>
        <p:blipFill>
          <a:blip r:embed="rId3">
            <a:alphaModFix/>
          </a:blip>
          <a:stretch>
            <a:fillRect/>
          </a:stretch>
        </p:blipFill>
        <p:spPr>
          <a:xfrm>
            <a:off x="1117950" y="1946650"/>
            <a:ext cx="5289899" cy="2941200"/>
          </a:xfrm>
          <a:prstGeom prst="rect">
            <a:avLst/>
          </a:prstGeom>
          <a:noFill/>
          <a:ln>
            <a:noFill/>
          </a:ln>
        </p:spPr>
      </p:pic>
      <p:sp>
        <p:nvSpPr>
          <p:cNvPr id="171" name="Google Shape;171;p26"/>
          <p:cNvSpPr/>
          <p:nvPr/>
        </p:nvSpPr>
        <p:spPr>
          <a:xfrm>
            <a:off x="1811225" y="1983850"/>
            <a:ext cx="565500" cy="230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26"/>
          <p:cNvSpPr/>
          <p:nvPr/>
        </p:nvSpPr>
        <p:spPr>
          <a:xfrm>
            <a:off x="3254700" y="4011475"/>
            <a:ext cx="2218200" cy="959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Gestion de Projet : Trello</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Sprint1 - Loïc</a:t>
            </a:r>
            <a:endParaRPr/>
          </a:p>
        </p:txBody>
      </p:sp>
      <p:sp>
        <p:nvSpPr>
          <p:cNvPr id="184" name="Google Shape;18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mage" id="185" name="Google Shape;185;p28"/>
          <p:cNvPicPr preferRelativeResize="0"/>
          <p:nvPr/>
        </p:nvPicPr>
        <p:blipFill>
          <a:blip r:embed="rId3">
            <a:alphaModFix/>
          </a:blip>
          <a:stretch>
            <a:fillRect/>
          </a:stretch>
        </p:blipFill>
        <p:spPr>
          <a:xfrm>
            <a:off x="729450" y="1991850"/>
            <a:ext cx="2581500" cy="1435950"/>
          </a:xfrm>
          <a:prstGeom prst="rect">
            <a:avLst/>
          </a:prstGeom>
          <a:noFill/>
          <a:ln>
            <a:noFill/>
          </a:ln>
        </p:spPr>
      </p:pic>
      <p:pic>
        <p:nvPicPr>
          <p:cNvPr descr="image" id="186" name="Google Shape;186;p28"/>
          <p:cNvPicPr preferRelativeResize="0"/>
          <p:nvPr/>
        </p:nvPicPr>
        <p:blipFill>
          <a:blip r:embed="rId4">
            <a:alphaModFix/>
          </a:blip>
          <a:stretch>
            <a:fillRect/>
          </a:stretch>
        </p:blipFill>
        <p:spPr>
          <a:xfrm>
            <a:off x="3645750" y="2001250"/>
            <a:ext cx="2810774" cy="1542999"/>
          </a:xfrm>
          <a:prstGeom prst="rect">
            <a:avLst/>
          </a:prstGeom>
          <a:noFill/>
          <a:ln>
            <a:noFill/>
          </a:ln>
        </p:spPr>
      </p:pic>
      <p:pic>
        <p:nvPicPr>
          <p:cNvPr descr="image" id="187" name="Google Shape;187;p28"/>
          <p:cNvPicPr preferRelativeResize="0"/>
          <p:nvPr/>
        </p:nvPicPr>
        <p:blipFill>
          <a:blip r:embed="rId5">
            <a:alphaModFix/>
          </a:blip>
          <a:stretch>
            <a:fillRect/>
          </a:stretch>
        </p:blipFill>
        <p:spPr>
          <a:xfrm>
            <a:off x="1397983" y="3565800"/>
            <a:ext cx="2725967" cy="15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Sprint2 - Gauthier</a:t>
            </a:r>
            <a:endParaRPr/>
          </a:p>
        </p:txBody>
      </p:sp>
      <p:sp>
        <p:nvSpPr>
          <p:cNvPr id="193" name="Google Shape;193;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Sprint3 - Antoine</a:t>
            </a:r>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Notre message</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200">
                <a:solidFill>
                  <a:srgbClr val="0D0D0D"/>
                </a:solidFill>
                <a:highlight>
                  <a:srgbClr val="FFFFFF"/>
                </a:highlight>
                <a:latin typeface="Roboto"/>
                <a:ea typeface="Roboto"/>
                <a:cs typeface="Roboto"/>
                <a:sym typeface="Roboto"/>
              </a:rPr>
              <a:t>AstroCleaner n'est pas seulement un jeu, c'est une ode à la résilience et à la capacité humaine de se relever et de réparer les erreurs passées.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fr" sz="1200">
                <a:solidFill>
                  <a:srgbClr val="0D0D0D"/>
                </a:solidFill>
                <a:highlight>
                  <a:srgbClr val="FFFFFF"/>
                </a:highlight>
                <a:latin typeface="Roboto"/>
                <a:ea typeface="Roboto"/>
                <a:cs typeface="Roboto"/>
                <a:sym typeface="Roboto"/>
              </a:rPr>
              <a:t>À travers les aventures d'Alex, les joueurs découvrent l'importance de la préservation de l'environnement et de l'action collective.</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fr" sz="1200">
                <a:solidFill>
                  <a:srgbClr val="0D0D0D"/>
                </a:solidFill>
                <a:highlight>
                  <a:srgbClr val="FFFFFF"/>
                </a:highlight>
                <a:latin typeface="Roboto"/>
                <a:ea typeface="Roboto"/>
                <a:cs typeface="Roboto"/>
                <a:sym typeface="Roboto"/>
              </a:rPr>
              <a:t>Ensemble, ils apprennent que même les plus petits gestes peuvent avoir un impact monumental, et que l'espoir et la détermination peuvent transformer même les mondes les plus désolés.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rPr lang="fr" sz="1200">
                <a:solidFill>
                  <a:srgbClr val="0D0D0D"/>
                </a:solidFill>
                <a:highlight>
                  <a:srgbClr val="FFFFFF"/>
                </a:highlight>
                <a:latin typeface="Roboto"/>
                <a:ea typeface="Roboto"/>
                <a:cs typeface="Roboto"/>
                <a:sym typeface="Roboto"/>
              </a:rPr>
              <a:t>La quête d’Alex nous inspire, prouvant que tant qu'il y a de la vie, il y a de l'espoir.</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Equipe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4"/>
          <p:cNvPicPr preferRelativeResize="0"/>
          <p:nvPr/>
        </p:nvPicPr>
        <p:blipFill>
          <a:blip r:embed="rId3">
            <a:alphaModFix/>
          </a:blip>
          <a:stretch>
            <a:fillRect/>
          </a:stretch>
        </p:blipFill>
        <p:spPr>
          <a:xfrm>
            <a:off x="1985963" y="1052513"/>
            <a:ext cx="5476875" cy="3343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Remerciements</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Loïc, Gauthier, Antoine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t>
            </a:r>
            <a:r>
              <a:rPr lang="fr"/>
              <a:t>oïc E1 - </a:t>
            </a:r>
            <a:r>
              <a:rPr lang="fr"/>
              <a:t>Dev 2D, UI et R&amp;D</a:t>
            </a:r>
            <a:endParaRPr/>
          </a:p>
        </p:txBody>
      </p:sp>
      <p:pic>
        <p:nvPicPr>
          <p:cNvPr id="101" name="Google Shape;101;p15"/>
          <p:cNvPicPr preferRelativeResize="0"/>
          <p:nvPr/>
        </p:nvPicPr>
        <p:blipFill>
          <a:blip r:embed="rId3">
            <a:alphaModFix/>
          </a:blip>
          <a:stretch>
            <a:fillRect/>
          </a:stretch>
        </p:blipFill>
        <p:spPr>
          <a:xfrm>
            <a:off x="1643000" y="1822321"/>
            <a:ext cx="5896100" cy="262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Gauthi</a:t>
            </a:r>
            <a:r>
              <a:rPr lang="fr"/>
              <a:t>er E2 - </a:t>
            </a:r>
            <a:r>
              <a:rPr lang="fr"/>
              <a:t>Dev 3D et R&amp;D, Prompt Spécialiste</a:t>
            </a:r>
            <a:endParaRPr/>
          </a:p>
        </p:txBody>
      </p:sp>
      <p:pic>
        <p:nvPicPr>
          <p:cNvPr id="107" name="Google Shape;107;p16"/>
          <p:cNvPicPr preferRelativeResize="0"/>
          <p:nvPr/>
        </p:nvPicPr>
        <p:blipFill>
          <a:blip r:embed="rId3">
            <a:alphaModFix/>
          </a:blip>
          <a:stretch>
            <a:fillRect/>
          </a:stretch>
        </p:blipFill>
        <p:spPr>
          <a:xfrm>
            <a:off x="1660400" y="1853850"/>
            <a:ext cx="5943700" cy="2701675"/>
          </a:xfrm>
          <a:prstGeom prst="rect">
            <a:avLst/>
          </a:prstGeom>
          <a:noFill/>
          <a:ln>
            <a:noFill/>
          </a:ln>
        </p:spPr>
      </p:pic>
      <p:pic>
        <p:nvPicPr>
          <p:cNvPr id="108" name="Google Shape;108;p16"/>
          <p:cNvPicPr preferRelativeResize="0"/>
          <p:nvPr/>
        </p:nvPicPr>
        <p:blipFill>
          <a:blip r:embed="rId4">
            <a:alphaModFix/>
          </a:blip>
          <a:stretch>
            <a:fillRect/>
          </a:stretch>
        </p:blipFill>
        <p:spPr>
          <a:xfrm>
            <a:off x="1660400" y="2391825"/>
            <a:ext cx="1397025" cy="139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Antoin</a:t>
            </a:r>
            <a:r>
              <a:rPr lang="fr"/>
              <a:t>e E2 - </a:t>
            </a:r>
            <a:r>
              <a:rPr lang="fr"/>
              <a:t>Dev  3D  et R&amp;D, FX, Sound </a:t>
            </a:r>
            <a:endParaRPr/>
          </a:p>
        </p:txBody>
      </p:sp>
      <p:pic>
        <p:nvPicPr>
          <p:cNvPr id="114" name="Google Shape;114;p17"/>
          <p:cNvPicPr preferRelativeResize="0"/>
          <p:nvPr/>
        </p:nvPicPr>
        <p:blipFill>
          <a:blip r:embed="rId3">
            <a:alphaModFix/>
          </a:blip>
          <a:stretch>
            <a:fillRect/>
          </a:stretch>
        </p:blipFill>
        <p:spPr>
          <a:xfrm>
            <a:off x="1645975" y="1853850"/>
            <a:ext cx="5855640" cy="242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Bérénic</a:t>
            </a:r>
            <a:r>
              <a:rPr lang="fr"/>
              <a:t>e E5 - </a:t>
            </a:r>
            <a:r>
              <a:rPr lang="fr"/>
              <a:t>Gestion de projet</a:t>
            </a:r>
            <a:endParaRPr/>
          </a:p>
        </p:txBody>
      </p:sp>
      <p:pic>
        <p:nvPicPr>
          <p:cNvPr id="120" name="Google Shape;120;p18"/>
          <p:cNvPicPr preferRelativeResize="0"/>
          <p:nvPr/>
        </p:nvPicPr>
        <p:blipFill>
          <a:blip r:embed="rId3">
            <a:alphaModFix/>
          </a:blip>
          <a:stretch>
            <a:fillRect/>
          </a:stretch>
        </p:blipFill>
        <p:spPr>
          <a:xfrm>
            <a:off x="1630300" y="1849625"/>
            <a:ext cx="5909726" cy="2658176"/>
          </a:xfrm>
          <a:prstGeom prst="rect">
            <a:avLst/>
          </a:prstGeom>
          <a:noFill/>
          <a:ln>
            <a:noFill/>
          </a:ln>
        </p:spPr>
      </p:pic>
      <p:sp>
        <p:nvSpPr>
          <p:cNvPr id="121" name="Google Shape;121;p18"/>
          <p:cNvSpPr/>
          <p:nvPr/>
        </p:nvSpPr>
        <p:spPr>
          <a:xfrm>
            <a:off x="1789750" y="4390900"/>
            <a:ext cx="670200" cy="11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Concept AstroCleaner</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Jeu : </a:t>
            </a:r>
            <a:r>
              <a:rPr lang="fr"/>
              <a:t>retrogaming Platform</a:t>
            </a:r>
            <a:endParaRPr/>
          </a:p>
          <a:p>
            <a:pPr indent="-311150" lvl="0" marL="457200" rtl="0" algn="l">
              <a:spcBef>
                <a:spcPts val="0"/>
              </a:spcBef>
              <a:spcAft>
                <a:spcPts val="0"/>
              </a:spcAft>
              <a:buSzPts val="1300"/>
              <a:buChar char="-"/>
            </a:pPr>
            <a:r>
              <a:rPr lang="fr"/>
              <a:t>Thème imposé : rencontre entre 2D et 3D</a:t>
            </a:r>
            <a:endParaRPr/>
          </a:p>
          <a:p>
            <a:pPr indent="-311150" lvl="0" marL="457200" rtl="0" algn="l">
              <a:spcBef>
                <a:spcPts val="0"/>
              </a:spcBef>
              <a:spcAft>
                <a:spcPts val="0"/>
              </a:spcAft>
              <a:buSzPts val="1300"/>
              <a:buChar char="-"/>
            </a:pPr>
            <a:r>
              <a:rPr lang="fr"/>
              <a:t>en équipe : E1/E2/E5</a:t>
            </a:r>
            <a:endParaRPr/>
          </a:p>
          <a:p>
            <a:pPr indent="-311150" lvl="0" marL="457200" rtl="0" algn="l">
              <a:spcBef>
                <a:spcPts val="0"/>
              </a:spcBef>
              <a:spcAft>
                <a:spcPts val="0"/>
              </a:spcAft>
              <a:buSzPts val="1300"/>
              <a:buChar char="-"/>
            </a:pPr>
            <a:r>
              <a:rPr lang="fr"/>
              <a:t>Unity, lancer le projet en 2D</a:t>
            </a:r>
            <a:endParaRPr/>
          </a:p>
          <a:p>
            <a:pPr indent="-311150" lvl="0" marL="457200" rtl="0" algn="l">
              <a:spcBef>
                <a:spcPts val="0"/>
              </a:spcBef>
              <a:spcAft>
                <a:spcPts val="0"/>
              </a:spcAft>
              <a:buSzPts val="1300"/>
              <a:buChar char="-"/>
            </a:pPr>
            <a:r>
              <a:rPr lang="fr"/>
              <a:t>Outils de gestion de projet : Teams, Trello, Kanban, Gantt, GitHub</a:t>
            </a:r>
            <a:endParaRPr/>
          </a:p>
        </p:txBody>
      </p:sp>
      <p:pic>
        <p:nvPicPr>
          <p:cNvPr id="128" name="Google Shape;128;p19"/>
          <p:cNvPicPr preferRelativeResize="0"/>
          <p:nvPr/>
        </p:nvPicPr>
        <p:blipFill>
          <a:blip r:embed="rId3">
            <a:alphaModFix/>
          </a:blip>
          <a:stretch>
            <a:fillRect/>
          </a:stretch>
        </p:blipFill>
        <p:spPr>
          <a:xfrm>
            <a:off x="5724425" y="211673"/>
            <a:ext cx="3334500" cy="255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Story telling</a:t>
            </a:r>
            <a:endParaRPr/>
          </a:p>
        </p:txBody>
      </p:sp>
      <p:sp>
        <p:nvSpPr>
          <p:cNvPr id="134" name="Google Shape;134;p20"/>
          <p:cNvSpPr txBox="1"/>
          <p:nvPr>
            <p:ph idx="1" type="body"/>
          </p:nvPr>
        </p:nvSpPr>
        <p:spPr>
          <a:xfrm>
            <a:off x="729450" y="2078875"/>
            <a:ext cx="7688700" cy="2735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1200"/>
              </a:spcBef>
              <a:spcAft>
                <a:spcPts val="0"/>
              </a:spcAft>
              <a:buNone/>
            </a:pPr>
            <a:r>
              <a:rPr b="1" lang="fr" sz="1200">
                <a:solidFill>
                  <a:srgbClr val="0D0D0D"/>
                </a:solidFill>
                <a:highlight>
                  <a:srgbClr val="FFFFFF"/>
                </a:highlight>
                <a:latin typeface="Roboto"/>
                <a:ea typeface="Roboto"/>
                <a:cs typeface="Roboto"/>
                <a:sym typeface="Roboto"/>
              </a:rPr>
              <a:t>Prologue</a:t>
            </a:r>
            <a:endParaRPr b="1" sz="1200">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fr" sz="1200">
                <a:solidFill>
                  <a:srgbClr val="0D0D0D"/>
                </a:solidFill>
                <a:highlight>
                  <a:srgbClr val="FFFFFF"/>
                </a:highlight>
                <a:latin typeface="Roboto"/>
                <a:ea typeface="Roboto"/>
                <a:cs typeface="Roboto"/>
                <a:sym typeface="Roboto"/>
              </a:rPr>
              <a:t>En l'an 4285 après Jésus-Christ, la Terre n'est plus qu'une ombre de ce qu'elle était autrefois. Les gratte-ciels autrefois majestueux sont maintenant noyés sous des montagnes de déchets, les océans sont des étendues infinies de plastique, et l'air est devenu si lourd de pollution qu'il semble palpable. La population humaine, autrefois florissante, vit maintenant dans des dômes hermétiques, protégée des horreurs de leur propre création.</a:t>
            </a:r>
            <a:endParaRPr sz="120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b="1" lang="fr" sz="1200">
                <a:solidFill>
                  <a:srgbClr val="0D0D0D"/>
                </a:solidFill>
                <a:highlight>
                  <a:srgbClr val="FFFFFF"/>
                </a:highlight>
                <a:latin typeface="Roboto"/>
                <a:ea typeface="Roboto"/>
                <a:cs typeface="Roboto"/>
                <a:sym typeface="Roboto"/>
              </a:rPr>
              <a:t>Réveil</a:t>
            </a:r>
            <a:endParaRPr b="1" sz="1200">
              <a:solidFill>
                <a:srgbClr val="0D0D0D"/>
              </a:solidFill>
              <a:highlight>
                <a:srgbClr val="FFFFFF"/>
              </a:highlight>
              <a:latin typeface="Roboto"/>
              <a:ea typeface="Roboto"/>
              <a:cs typeface="Roboto"/>
              <a:sym typeface="Roboto"/>
            </a:endParaRPr>
          </a:p>
          <a:p>
            <a:pPr indent="0" lvl="0" marL="0" rtl="0" algn="l">
              <a:spcBef>
                <a:spcPts val="200"/>
              </a:spcBef>
              <a:spcAft>
                <a:spcPts val="1500"/>
              </a:spcAft>
              <a:buNone/>
            </a:pPr>
            <a:r>
              <a:rPr lang="fr" sz="1200">
                <a:solidFill>
                  <a:srgbClr val="0D0D0D"/>
                </a:solidFill>
                <a:highlight>
                  <a:srgbClr val="FFFFFF"/>
                </a:highlight>
                <a:latin typeface="Roboto"/>
                <a:ea typeface="Roboto"/>
                <a:cs typeface="Roboto"/>
                <a:sym typeface="Roboto"/>
              </a:rPr>
              <a:t>C'est dans ce monde dévasté que notre héros, Alex, se réveille après un long sommeil cryogénique de plusieurs siècles. Confus et désorienté, il découvre rapidement l'ampleur du désastre qui a frappé sa planète natale. Les souvenirs d'une Terre verdoyante et prospère sont remplacés par une réalité cauchemardesque. Les survivants lui expliquent que les progrès technologiques et industriels ont conduit à une négligence fatale des écosystèmes, entraînant une accumulation de déchets incontrôlable.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Story telling</a:t>
            </a:r>
            <a:endParaRPr/>
          </a:p>
        </p:txBody>
      </p:sp>
      <p:sp>
        <p:nvSpPr>
          <p:cNvPr id="140" name="Google Shape;140;p21"/>
          <p:cNvSpPr txBox="1"/>
          <p:nvPr>
            <p:ph idx="1" type="body"/>
          </p:nvPr>
        </p:nvSpPr>
        <p:spPr>
          <a:xfrm>
            <a:off x="729450" y="2078875"/>
            <a:ext cx="7688700" cy="271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sz="1200">
                <a:solidFill>
                  <a:srgbClr val="0D0D0D"/>
                </a:solidFill>
                <a:highlight>
                  <a:srgbClr val="FFFFFF"/>
                </a:highlight>
                <a:latin typeface="Roboto"/>
                <a:ea typeface="Roboto"/>
                <a:cs typeface="Roboto"/>
                <a:sym typeface="Roboto"/>
              </a:rPr>
              <a:t>Cependant, tout n'est pas perdu. Dans ce monde dystopique, un nouvel espoir est né : les AstroCleaners. Ces héros modernes sont les chevaliers de l'ère spatiale, consacrant leur vie à nettoyer les planètes et à restaurer les écosystèmes. Armés de technologies avancées et d'une détermination sans faille, les AstroCleaners parcourent l'univers pour redonner vie aux mondes ravagés par la pollution.</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b="1" lang="fr" sz="1200">
                <a:solidFill>
                  <a:srgbClr val="0D0D0D"/>
                </a:solidFill>
                <a:highlight>
                  <a:srgbClr val="FFFFFF"/>
                </a:highlight>
                <a:latin typeface="Roboto"/>
                <a:ea typeface="Roboto"/>
                <a:cs typeface="Roboto"/>
                <a:sym typeface="Roboto"/>
              </a:rPr>
              <a:t>La Première Mission</a:t>
            </a:r>
            <a:endParaRPr b="1"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fr" sz="1200">
                <a:solidFill>
                  <a:srgbClr val="0D0D0D"/>
                </a:solidFill>
                <a:highlight>
                  <a:srgbClr val="FFFFFF"/>
                </a:highlight>
                <a:latin typeface="Roboto"/>
                <a:ea typeface="Roboto"/>
                <a:cs typeface="Roboto"/>
                <a:sym typeface="Roboto"/>
              </a:rPr>
              <a:t>Inspiré par ces récits héroïques, Alex décide de se joindre aux rangs des AstroCleaners.</a:t>
            </a:r>
            <a:r>
              <a:rPr b="1" lang="fr" sz="1200">
                <a:solidFill>
                  <a:srgbClr val="0D0D0D"/>
                </a:solidFill>
                <a:highlight>
                  <a:srgbClr val="FFFFFF"/>
                </a:highlight>
                <a:latin typeface="Roboto"/>
                <a:ea typeface="Roboto"/>
                <a:cs typeface="Roboto"/>
                <a:sym typeface="Roboto"/>
              </a:rPr>
              <a:t> </a:t>
            </a:r>
            <a:r>
              <a:rPr lang="fr" sz="1200">
                <a:solidFill>
                  <a:srgbClr val="0D0D0D"/>
                </a:solidFill>
                <a:highlight>
                  <a:srgbClr val="FFFFFF"/>
                </a:highlight>
                <a:latin typeface="Roboto"/>
                <a:ea typeface="Roboto"/>
                <a:cs typeface="Roboto"/>
                <a:sym typeface="Roboto"/>
              </a:rPr>
              <a:t>Sa première mission  le conduit sur une planète autrefois aussi luxuriante que la Terre. Le spectacle est désolant : des forêts mortes, des rivières asséchées, et un ciel éternellement gris. Mais Alex, armé de son équipement et de sa foi en un avenir meilleur, commence le long processus de nettoyage.</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500"/>
              </a:spcAft>
              <a:buNone/>
            </a:pPr>
            <a:r>
              <a:rPr lang="fr" sz="1200">
                <a:solidFill>
                  <a:srgbClr val="0D0D0D"/>
                </a:solidFill>
                <a:highlight>
                  <a:srgbClr val="FFFFFF"/>
                </a:highlight>
                <a:latin typeface="Roboto"/>
                <a:ea typeface="Roboto"/>
                <a:cs typeface="Roboto"/>
                <a:sym typeface="Roboto"/>
              </a:rPr>
              <a:t>Chaque déchet éliminé, chaque arbre replanté, chaque goutte d'eau purifiée est une petite victoire dans une guerre immense contre la pollution.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