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76" r:id="rId2"/>
    <p:sldId id="277" r:id="rId3"/>
    <p:sldId id="259" r:id="rId4"/>
    <p:sldId id="261" r:id="rId5"/>
    <p:sldId id="262" r:id="rId6"/>
    <p:sldId id="264" r:id="rId7"/>
    <p:sldId id="265" r:id="rId8"/>
    <p:sldId id="266" r:id="rId9"/>
    <p:sldId id="267" r:id="rId10"/>
    <p:sldId id="268"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5s2E7X7dPLaK8QI/OlN3MA==" hashData="kBjqvoEYAiOG9RHuY89g35aGDLrrJmayxizTjcVjuLQEZUuG8R2IjLoMN/Y4qz/QcC64x0NlbapvvgFYGerDc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3AA"/>
    <a:srgbClr val="C81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493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372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910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9343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1224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545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824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3952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811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6650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8313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5/5/2025</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11241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microsoft.com/es-es/software-download/windows10"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410698" y="157542"/>
            <a:ext cx="8877113" cy="915749"/>
          </a:xfrm>
        </p:spPr>
        <p:txBody>
          <a:bodyPr>
            <a:normAutofit/>
          </a:bodyPr>
          <a:lstStyle/>
          <a:p>
            <a:r>
              <a:rPr lang="es-ES" sz="6000" dirty="0" smtClean="0"/>
              <a:t>SISTEMAS OPERATIVOS</a:t>
            </a:r>
            <a:endParaRPr lang="es-ES" sz="6000" dirty="0"/>
          </a:p>
        </p:txBody>
      </p:sp>
      <p:sp>
        <p:nvSpPr>
          <p:cNvPr id="6" name="Título 1"/>
          <p:cNvSpPr txBox="1">
            <a:spLocks/>
          </p:cNvSpPr>
          <p:nvPr/>
        </p:nvSpPr>
        <p:spPr>
          <a:xfrm>
            <a:off x="5849254" y="1447891"/>
            <a:ext cx="5965370" cy="70371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200" b="1" dirty="0" smtClean="0"/>
              <a:t>¿QUÉ ES UN SISTEMA OPERATIVO?</a:t>
            </a:r>
          </a:p>
        </p:txBody>
      </p:sp>
      <p:sp>
        <p:nvSpPr>
          <p:cNvPr id="7" name="Marcador de contenido 4"/>
          <p:cNvSpPr txBox="1">
            <a:spLocks/>
          </p:cNvSpPr>
          <p:nvPr/>
        </p:nvSpPr>
        <p:spPr>
          <a:xfrm>
            <a:off x="6066967" y="2262671"/>
            <a:ext cx="5529943" cy="27720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smtClean="0"/>
              <a:t>Un sistema operativo (SO) es un software que gestiona los recursos del hardware y permite la interacción entre el usuario y el dispositivo. Controla procesos, memoria, almacenamiento, periféricos y seguridad, sirviendo como base para ejecutar aplicaciones. Ejemplos incluyen Windows, macOS, Linux, Android e iOS.</a:t>
            </a:r>
          </a:p>
          <a:p>
            <a:pPr algn="just"/>
            <a:endParaRPr lang="es-ES" dirty="0" smtClean="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2" y="1624922"/>
            <a:ext cx="5029200" cy="3355848"/>
          </a:xfrm>
          <a:prstGeom prst="rect">
            <a:avLst/>
          </a:prstGeom>
          <a:solidFill>
            <a:srgbClr val="C81673"/>
          </a:solidFill>
        </p:spPr>
      </p:pic>
      <p:grpSp>
        <p:nvGrpSpPr>
          <p:cNvPr id="9" name="Grupo 8"/>
          <p:cNvGrpSpPr/>
          <p:nvPr/>
        </p:nvGrpSpPr>
        <p:grpSpPr>
          <a:xfrm>
            <a:off x="0" y="1000376"/>
            <a:ext cx="12192000" cy="321199"/>
            <a:chOff x="0" y="1161143"/>
            <a:chExt cx="12192000" cy="321199"/>
          </a:xfrm>
          <a:solidFill>
            <a:schemeClr val="tx2"/>
          </a:solidFill>
        </p:grpSpPr>
        <p:sp>
          <p:nvSpPr>
            <p:cNvPr id="10" name="Rectángulo 9"/>
            <p:cNvSpPr/>
            <p:nvPr/>
          </p:nvSpPr>
          <p:spPr>
            <a:xfrm>
              <a:off x="0" y="1161143"/>
              <a:ext cx="12192000" cy="101600"/>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p:cNvSpPr/>
            <p:nvPr/>
          </p:nvSpPr>
          <p:spPr>
            <a:xfrm>
              <a:off x="0" y="1380742"/>
              <a:ext cx="12192000" cy="101600"/>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2" name="Marcador de contenido 4"/>
          <p:cNvSpPr txBox="1">
            <a:spLocks/>
          </p:cNvSpPr>
          <p:nvPr/>
        </p:nvSpPr>
        <p:spPr>
          <a:xfrm>
            <a:off x="540653" y="5241491"/>
            <a:ext cx="11277599" cy="27720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s-ES" dirty="0"/>
              <a:t>El sistema operativo es el "cerebro" que coordina y gestiona todo lo que ocurre en un dispositivo, desde la ejecución de programas hasta la comunicación con el hardware, para garantizar que los usuarios puedan interactuar con él de manera funcional y eficiente.</a:t>
            </a:r>
            <a:endParaRPr lang="es-ES" sz="1000" dirty="0"/>
          </a:p>
          <a:p>
            <a:pPr algn="just">
              <a:lnSpc>
                <a:spcPct val="100000"/>
              </a:lnSpc>
            </a:pPr>
            <a:endParaRPr lang="es-ES" dirty="0" smtClean="0"/>
          </a:p>
        </p:txBody>
      </p:sp>
    </p:spTree>
    <p:extLst>
      <p:ext uri="{BB962C8B-B14F-4D97-AF65-F5344CB8AC3E}">
        <p14:creationId xmlns:p14="http://schemas.microsoft.com/office/powerpoint/2010/main" val="50660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Tipos de Sistemas Operativos Más Comunes</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1" name="Rectangle 25"/>
          <p:cNvSpPr>
            <a:spLocks noChangeArrowheads="1"/>
          </p:cNvSpPr>
          <p:nvPr/>
        </p:nvSpPr>
        <p:spPr bwMode="auto">
          <a:xfrm>
            <a:off x="500743" y="1579632"/>
            <a:ext cx="11190514"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just"/>
            <a:r>
              <a:rPr lang="es-ES" sz="2400" b="1" dirty="0" smtClean="0">
                <a:latin typeface="+mn-lt"/>
              </a:rPr>
              <a:t>5</a:t>
            </a:r>
            <a:r>
              <a:rPr lang="es-ES" sz="2400" b="1" dirty="0">
                <a:latin typeface="+mn-lt"/>
              </a:rPr>
              <a:t>. Sistemas Operativos </a:t>
            </a:r>
            <a:r>
              <a:rPr lang="es-ES" sz="2400" b="1" dirty="0" smtClean="0">
                <a:latin typeface="+mn-lt"/>
              </a:rPr>
              <a:t>Embebidos</a:t>
            </a:r>
            <a:endParaRPr lang="es-ES" sz="800" b="1" dirty="0" smtClean="0">
              <a:latin typeface="+mn-lt"/>
            </a:endParaRPr>
          </a:p>
          <a:p>
            <a:pPr indent="0" algn="just"/>
            <a:endParaRPr lang="es-ES" sz="800" b="1" dirty="0" smtClean="0">
              <a:latin typeface="+mn-lt"/>
            </a:endParaRPr>
          </a:p>
          <a:p>
            <a:pPr algn="just"/>
            <a:endParaRPr lang="es-ES" sz="800" b="1" dirty="0">
              <a:latin typeface="+mn-lt"/>
            </a:endParaRPr>
          </a:p>
          <a:p>
            <a:pPr indent="0" algn="just"/>
            <a:r>
              <a:rPr lang="es-ES" sz="2100" b="1" dirty="0">
                <a:latin typeface="+mn-lt"/>
              </a:rPr>
              <a:t>Android (versión embebida)</a:t>
            </a:r>
            <a:r>
              <a:rPr lang="es-ES" sz="2100" dirty="0">
                <a:latin typeface="+mn-lt"/>
              </a:rPr>
              <a:t>: Usado en dispositivos como televisores inteligentes (Smart TVs) y dispositivos IoT </a:t>
            </a:r>
            <a:r>
              <a:rPr lang="es-ES" sz="2100" b="1" dirty="0">
                <a:latin typeface="+mn-lt"/>
              </a:rPr>
              <a:t>(Internet de las Cosas):</a:t>
            </a:r>
            <a:r>
              <a:rPr lang="es-ES" sz="2100" dirty="0">
                <a:latin typeface="+mn-lt"/>
              </a:rPr>
              <a:t> son objetos físicos que están conectados a internet y tienen la capacidad de recopilar, enviar y recibir datos. </a:t>
            </a:r>
            <a:r>
              <a:rPr lang="es-ES" sz="2100" dirty="0" smtClean="0">
                <a:latin typeface="+mn-lt"/>
              </a:rPr>
              <a:t>Ejemplos: </a:t>
            </a:r>
            <a:r>
              <a:rPr lang="es-ES" sz="2100" dirty="0">
                <a:latin typeface="+mn-lt"/>
              </a:rPr>
              <a:t>Cámaras de seguridad, </a:t>
            </a:r>
            <a:r>
              <a:rPr lang="es-ES" sz="2100" b="1" dirty="0">
                <a:latin typeface="+mn-lt"/>
              </a:rPr>
              <a:t>Asistentes virtuales:</a:t>
            </a:r>
            <a:r>
              <a:rPr lang="es-ES" sz="2100" dirty="0">
                <a:latin typeface="+mn-lt"/>
              </a:rPr>
              <a:t> Amazon Echo (Alexa), etc</a:t>
            </a:r>
            <a:r>
              <a:rPr lang="es-ES" sz="2100" dirty="0" smtClean="0">
                <a:latin typeface="+mn-lt"/>
              </a:rPr>
              <a:t>.</a:t>
            </a:r>
            <a:endParaRPr lang="es-ES" sz="800" dirty="0" smtClean="0">
              <a:latin typeface="+mn-lt"/>
            </a:endParaRPr>
          </a:p>
          <a:p>
            <a:pPr indent="0" algn="just"/>
            <a:endParaRPr lang="es-ES" sz="800" dirty="0">
              <a:latin typeface="+mn-lt"/>
            </a:endParaRPr>
          </a:p>
          <a:p>
            <a:pPr indent="0" algn="just"/>
            <a:r>
              <a:rPr lang="es-ES" sz="2100" b="1" dirty="0">
                <a:latin typeface="+mn-lt"/>
              </a:rPr>
              <a:t>RTOS (Sistemas de tiempo real)</a:t>
            </a:r>
            <a:r>
              <a:rPr lang="es-ES" sz="2100" dirty="0">
                <a:latin typeface="+mn-lt"/>
              </a:rPr>
              <a:t>:</a:t>
            </a:r>
          </a:p>
          <a:p>
            <a:pPr indent="0" algn="just"/>
            <a:r>
              <a:rPr lang="es-ES" sz="2100" dirty="0">
                <a:latin typeface="+mn-lt"/>
              </a:rPr>
              <a:t>Utilizados en vehículos, dispositivos médicos, y electrodomésticos</a:t>
            </a:r>
            <a:r>
              <a:rPr lang="es-ES" sz="2100" dirty="0" smtClean="0">
                <a:latin typeface="+mn-lt"/>
              </a:rPr>
              <a:t>.</a:t>
            </a:r>
          </a:p>
          <a:p>
            <a:pPr indent="0" algn="just"/>
            <a:endParaRPr lang="es-ES" sz="2100" dirty="0">
              <a:latin typeface="+mn-lt"/>
            </a:endParaRPr>
          </a:p>
          <a:p>
            <a:pPr indent="0"/>
            <a:r>
              <a:rPr lang="es-ES" sz="2400" b="1" dirty="0">
                <a:latin typeface="+mn-lt"/>
              </a:rPr>
              <a:t>Resumen</a:t>
            </a:r>
            <a:r>
              <a:rPr lang="es-ES" sz="2400" b="1" dirty="0" smtClean="0">
                <a:latin typeface="+mn-lt"/>
              </a:rPr>
              <a:t>:</a:t>
            </a:r>
            <a:endParaRPr lang="es-ES" sz="800" b="1" dirty="0" smtClean="0">
              <a:latin typeface="+mn-lt"/>
            </a:endParaRPr>
          </a:p>
          <a:p>
            <a:pPr indent="0"/>
            <a:endParaRPr lang="es-ES" sz="800" b="1" dirty="0">
              <a:latin typeface="+mn-lt"/>
            </a:endParaRPr>
          </a:p>
          <a:p>
            <a:pPr indent="0"/>
            <a:r>
              <a:rPr lang="es-ES" sz="2000" dirty="0">
                <a:latin typeface="+mn-lt"/>
              </a:rPr>
              <a:t>Los sistemas </a:t>
            </a:r>
            <a:r>
              <a:rPr lang="es-ES" sz="2100" dirty="0">
                <a:latin typeface="+mn-lt"/>
              </a:rPr>
              <a:t>operativos más comunes se pueden dividir en tres grandes categorías: </a:t>
            </a:r>
            <a:r>
              <a:rPr lang="es-ES" sz="2100" b="1" dirty="0" smtClean="0">
                <a:latin typeface="+mn-lt"/>
              </a:rPr>
              <a:t>ordenadores personales </a:t>
            </a:r>
            <a:r>
              <a:rPr lang="es-ES" sz="2100" b="1" dirty="0">
                <a:latin typeface="+mn-lt"/>
              </a:rPr>
              <a:t>(Windows, macOS, Linux)</a:t>
            </a:r>
            <a:r>
              <a:rPr lang="es-ES" sz="2100" dirty="0">
                <a:latin typeface="+mn-lt"/>
              </a:rPr>
              <a:t>, </a:t>
            </a:r>
            <a:r>
              <a:rPr lang="es-ES" sz="2100" b="1" dirty="0">
                <a:latin typeface="+mn-lt"/>
              </a:rPr>
              <a:t>dispositivos móviles (Android, iOS)</a:t>
            </a:r>
            <a:r>
              <a:rPr lang="es-ES" sz="2100" dirty="0">
                <a:latin typeface="+mn-lt"/>
              </a:rPr>
              <a:t>, y </a:t>
            </a:r>
            <a:r>
              <a:rPr lang="es-ES" sz="2100" b="1" dirty="0">
                <a:latin typeface="+mn-lt"/>
              </a:rPr>
              <a:t>servidores/redes (Linux, Unix, Windows Server)</a:t>
            </a:r>
            <a:r>
              <a:rPr lang="es-ES" sz="2100" dirty="0">
                <a:latin typeface="+mn-lt"/>
              </a:rPr>
              <a:t>. Estos sistemas dominan la mayoría de los dispositivos que usamos a diario.</a:t>
            </a:r>
          </a:p>
          <a:p>
            <a:pPr indent="0" algn="just"/>
            <a:endParaRPr lang="es-ES" sz="2100" dirty="0">
              <a:latin typeface="+mn-lt"/>
            </a:endParaRPr>
          </a:p>
        </p:txBody>
      </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5078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Pasos para instalar el Window 10</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1" name="Rectangle 25"/>
          <p:cNvSpPr>
            <a:spLocks noChangeArrowheads="1"/>
          </p:cNvSpPr>
          <p:nvPr/>
        </p:nvSpPr>
        <p:spPr bwMode="auto">
          <a:xfrm>
            <a:off x="297543" y="1439574"/>
            <a:ext cx="1119051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just"/>
            <a:r>
              <a:rPr lang="es-ES" sz="2100" dirty="0">
                <a:latin typeface="+mn-lt"/>
              </a:rPr>
              <a:t>A continuación, se detalla el proceso para instalar Windows 10 desde cero, ya sea en una computadora nueva o para reinstalar el sistema operativo:</a:t>
            </a:r>
          </a:p>
        </p:txBody>
      </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ángulo 10"/>
          <p:cNvSpPr/>
          <p:nvPr/>
        </p:nvSpPr>
        <p:spPr>
          <a:xfrm>
            <a:off x="297543" y="2296237"/>
            <a:ext cx="11633200" cy="4027834"/>
          </a:xfrm>
          <a:prstGeom prst="rect">
            <a:avLst/>
          </a:prstGeom>
        </p:spPr>
        <p:txBody>
          <a:bodyPr wrap="square">
            <a:spAutoFit/>
          </a:bodyPr>
          <a:lstStyle/>
          <a:p>
            <a:pPr algn="just">
              <a:lnSpc>
                <a:spcPct val="107000"/>
              </a:lnSpc>
              <a:spcAft>
                <a:spcPts val="0"/>
              </a:spcAft>
            </a:pPr>
            <a:r>
              <a:rPr lang="es-ES" sz="2100" b="1" dirty="0">
                <a:latin typeface="Calibri" panose="020F0502020204030204" pitchFamily="34" charset="0"/>
                <a:ea typeface="Calibri" panose="020F0502020204030204" pitchFamily="34" charset="0"/>
                <a:cs typeface="Times New Roman" panose="02020603050405020304" pitchFamily="18" charset="0"/>
              </a:rPr>
              <a:t>1.- Preparar los requisitos previos:</a:t>
            </a:r>
            <a:endParaRPr lang="es-ES" sz="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s-ES" sz="800" b="1" dirty="0">
                <a:latin typeface="Calibri" panose="020F0502020204030204" pitchFamily="34" charset="0"/>
                <a:ea typeface="Calibri" panose="020F0502020204030204" pitchFamily="34" charset="0"/>
                <a:cs typeface="Times New Roman" panose="02020603050405020304" pitchFamily="18" charset="0"/>
              </a:rPr>
              <a:t> </a:t>
            </a:r>
            <a:endParaRPr lang="es-E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2100" b="1" dirty="0">
                <a:latin typeface="Calibri" panose="020F0502020204030204" pitchFamily="34" charset="0"/>
                <a:ea typeface="Calibri" panose="020F0502020204030204" pitchFamily="34" charset="0"/>
                <a:cs typeface="Times New Roman" panose="02020603050405020304" pitchFamily="18" charset="0"/>
              </a:rPr>
              <a:t>. Dispositivo compatible:</a:t>
            </a:r>
            <a:r>
              <a:rPr lang="es-ES" sz="2100" dirty="0">
                <a:latin typeface="Calibri" panose="020F0502020204030204" pitchFamily="34" charset="0"/>
                <a:ea typeface="Calibri" panose="020F0502020204030204" pitchFamily="34" charset="0"/>
                <a:cs typeface="Calibri" panose="020F0502020204030204" pitchFamily="34" charset="0"/>
              </a:rPr>
              <a:t> Asegúrate de que tu PC cumpla con los requisitos mínimos de Windows 10:</a:t>
            </a:r>
            <a:endParaRPr lang="es-ES" sz="2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2100" b="1" dirty="0">
                <a:latin typeface="Calibri" panose="020F0502020204030204" pitchFamily="34" charset="0"/>
                <a:ea typeface="Calibri" panose="020F0502020204030204" pitchFamily="34" charset="0"/>
                <a:cs typeface="Calibri" panose="020F0502020204030204" pitchFamily="34" charset="0"/>
              </a:rPr>
              <a:t>. Procesador:</a:t>
            </a:r>
            <a:r>
              <a:rPr lang="es-ES" sz="2100" dirty="0">
                <a:latin typeface="Calibri" panose="020F0502020204030204" pitchFamily="34" charset="0"/>
                <a:ea typeface="Calibri" panose="020F0502020204030204" pitchFamily="34" charset="0"/>
                <a:cs typeface="Calibri" panose="020F0502020204030204" pitchFamily="34" charset="0"/>
              </a:rPr>
              <a:t> 1 GHz o más rápido.</a:t>
            </a:r>
            <a:endParaRPr lang="es-ES" sz="2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2100" b="1" dirty="0">
                <a:latin typeface="Calibri" panose="020F0502020204030204" pitchFamily="34" charset="0"/>
                <a:ea typeface="Calibri" panose="020F0502020204030204" pitchFamily="34" charset="0"/>
                <a:cs typeface="Calibri" panose="020F0502020204030204" pitchFamily="34" charset="0"/>
              </a:rPr>
              <a:t>. RAM:</a:t>
            </a:r>
            <a:r>
              <a:rPr lang="es-ES" sz="2100" dirty="0">
                <a:latin typeface="Calibri" panose="020F0502020204030204" pitchFamily="34" charset="0"/>
                <a:ea typeface="Calibri" panose="020F0502020204030204" pitchFamily="34" charset="0"/>
                <a:cs typeface="Calibri" panose="020F0502020204030204" pitchFamily="34" charset="0"/>
              </a:rPr>
              <a:t> 1 GB (32 bits) o 2 GB (64 bits).</a:t>
            </a:r>
            <a:endParaRPr lang="es-ES" sz="2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2100" b="1" dirty="0">
                <a:latin typeface="Calibri" panose="020F0502020204030204" pitchFamily="34" charset="0"/>
                <a:ea typeface="Calibri" panose="020F0502020204030204" pitchFamily="34" charset="0"/>
                <a:cs typeface="Calibri" panose="020F0502020204030204" pitchFamily="34" charset="0"/>
              </a:rPr>
              <a:t>. Espacio en disco:</a:t>
            </a:r>
            <a:r>
              <a:rPr lang="es-ES" sz="2100" dirty="0">
                <a:latin typeface="Calibri" panose="020F0502020204030204" pitchFamily="34" charset="0"/>
                <a:ea typeface="Calibri" panose="020F0502020204030204" pitchFamily="34" charset="0"/>
                <a:cs typeface="Calibri" panose="020F0502020204030204" pitchFamily="34" charset="0"/>
              </a:rPr>
              <a:t> 16 GB (32 bits) o 20 GB (64 bits).</a:t>
            </a:r>
            <a:endParaRPr lang="es-ES" sz="2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2100" b="1" dirty="0">
                <a:latin typeface="Calibri" panose="020F0502020204030204" pitchFamily="34" charset="0"/>
                <a:ea typeface="Calibri" panose="020F0502020204030204" pitchFamily="34" charset="0"/>
                <a:cs typeface="Calibri" panose="020F0502020204030204" pitchFamily="34" charset="0"/>
              </a:rPr>
              <a:t>. Gráficos:</a:t>
            </a:r>
            <a:r>
              <a:rPr lang="es-ES" sz="2100" dirty="0">
                <a:latin typeface="Calibri" panose="020F0502020204030204" pitchFamily="34" charset="0"/>
                <a:ea typeface="Calibri" panose="020F0502020204030204" pitchFamily="34" charset="0"/>
                <a:cs typeface="Calibri" panose="020F0502020204030204" pitchFamily="34" charset="0"/>
              </a:rPr>
              <a:t> Compatible con DirectX 9 o posterior.</a:t>
            </a:r>
            <a:endParaRPr lang="es-ES" sz="2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2100" b="1" dirty="0">
                <a:latin typeface="Calibri" panose="020F0502020204030204" pitchFamily="34" charset="0"/>
                <a:ea typeface="Calibri" panose="020F0502020204030204" pitchFamily="34" charset="0"/>
                <a:cs typeface="Times New Roman" panose="02020603050405020304" pitchFamily="18" charset="0"/>
              </a:rPr>
              <a:t>. Medio de instalación:</a:t>
            </a:r>
            <a:r>
              <a:rPr lang="es-ES" sz="2100" dirty="0">
                <a:latin typeface="Calibri" panose="020F0502020204030204" pitchFamily="34" charset="0"/>
                <a:ea typeface="Calibri" panose="020F0502020204030204" pitchFamily="34" charset="0"/>
                <a:cs typeface="Calibri" panose="020F0502020204030204" pitchFamily="34" charset="0"/>
              </a:rPr>
              <a:t> Necesitarás un USB (mínimo 8 GB) o DVD con la instalación de Windows 10.</a:t>
            </a:r>
            <a:endParaRPr lang="es-ES" sz="2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2100" b="1" dirty="0">
                <a:latin typeface="Calibri" panose="020F0502020204030204" pitchFamily="34" charset="0"/>
                <a:ea typeface="Calibri" panose="020F0502020204030204" pitchFamily="34" charset="0"/>
                <a:cs typeface="Times New Roman" panose="02020603050405020304" pitchFamily="18" charset="0"/>
              </a:rPr>
              <a:t>. Descarga la herramienta de creación de medios:</a:t>
            </a:r>
            <a:r>
              <a:rPr lang="es-ES" sz="2100" dirty="0">
                <a:latin typeface="Calibri" panose="020F0502020204030204" pitchFamily="34" charset="0"/>
                <a:ea typeface="Calibri" panose="020F0502020204030204" pitchFamily="34" charset="0"/>
                <a:cs typeface="Calibri" panose="020F0502020204030204" pitchFamily="34" charset="0"/>
              </a:rPr>
              <a:t> Ve al sitio oficial de Microsoft (</a:t>
            </a:r>
            <a:r>
              <a:rPr lang="es-ES" sz="2100" u="sng" dirty="0">
                <a:latin typeface="Calibri" panose="020F0502020204030204" pitchFamily="34" charset="0"/>
                <a:ea typeface="Calibri" panose="020F0502020204030204" pitchFamily="34" charset="0"/>
                <a:cs typeface="Calibri" panose="020F0502020204030204" pitchFamily="34" charset="0"/>
                <a:hlinkClick r:id="rId2"/>
              </a:rPr>
              <a:t>https://www.microsoft.com/es-es/software-download/windows10</a:t>
            </a:r>
            <a:r>
              <a:rPr lang="es-ES" sz="2100" u="sng" dirty="0">
                <a:latin typeface="Calibri" panose="020F0502020204030204" pitchFamily="34" charset="0"/>
                <a:ea typeface="Calibri" panose="020F0502020204030204" pitchFamily="34" charset="0"/>
                <a:cs typeface="Calibri" panose="020F0502020204030204" pitchFamily="34" charset="0"/>
              </a:rPr>
              <a:t>)</a:t>
            </a:r>
            <a:r>
              <a:rPr lang="es-ES" sz="2100" dirty="0">
                <a:latin typeface="Calibri" panose="020F0502020204030204" pitchFamily="34" charset="0"/>
                <a:ea typeface="Calibri" panose="020F0502020204030204" pitchFamily="34" charset="0"/>
                <a:cs typeface="Calibri" panose="020F0502020204030204" pitchFamily="34" charset="0"/>
              </a:rPr>
              <a:t> y crea un medio de instalación en USB.</a:t>
            </a:r>
            <a:endParaRPr lang="es-ES" sz="2100" dirty="0">
              <a:latin typeface="Calibri" panose="020F0502020204030204" pitchFamily="34" charset="0"/>
              <a:ea typeface="Calibri" panose="020F0502020204030204" pitchFamily="34" charset="0"/>
              <a:cs typeface="Times New Roman" panose="02020603050405020304" pitchFamily="18" charset="0"/>
            </a:endParaRPr>
          </a:p>
          <a:p>
            <a:pPr marL="6985" algn="just">
              <a:lnSpc>
                <a:spcPct val="107000"/>
              </a:lnSpc>
              <a:spcAft>
                <a:spcPts val="0"/>
              </a:spcAft>
            </a:pPr>
            <a:r>
              <a:rPr lang="es-ES" sz="2100" b="1" dirty="0">
                <a:latin typeface="Calibri" panose="020F0502020204030204" pitchFamily="34" charset="0"/>
                <a:ea typeface="Calibri" panose="020F0502020204030204" pitchFamily="34" charset="0"/>
                <a:cs typeface="Times New Roman" panose="02020603050405020304" pitchFamily="18" charset="0"/>
              </a:rPr>
              <a:t>Copia de seguridad:</a:t>
            </a:r>
            <a:r>
              <a:rPr lang="es-ES" sz="2100" dirty="0">
                <a:latin typeface="Calibri" panose="020F0502020204030204" pitchFamily="34" charset="0"/>
                <a:ea typeface="Calibri" panose="020F0502020204030204" pitchFamily="34" charset="0"/>
                <a:cs typeface="Calibri" panose="020F0502020204030204" pitchFamily="34" charset="0"/>
              </a:rPr>
              <a:t> Si hay datos importantes, haz un respaldo, ya que la instalación borrará el disco duro.</a:t>
            </a:r>
            <a:endParaRPr lang="es-ES"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132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dirty="0" smtClean="0"/>
              <a:t>Pasos para instalar el Window 10</a:t>
            </a:r>
            <a:endParaRPr lang="es-ES" sz="4000"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CuadroTexto 12"/>
          <p:cNvSpPr txBox="1"/>
          <p:nvPr/>
        </p:nvSpPr>
        <p:spPr>
          <a:xfrm>
            <a:off x="362857" y="1535515"/>
            <a:ext cx="11466286" cy="2031325"/>
          </a:xfrm>
          <a:prstGeom prst="rect">
            <a:avLst/>
          </a:prstGeom>
          <a:noFill/>
        </p:spPr>
        <p:txBody>
          <a:bodyPr wrap="square" rtlCol="0">
            <a:spAutoFit/>
          </a:bodyPr>
          <a:lstStyle/>
          <a:p>
            <a:r>
              <a:rPr lang="es-ES" sz="2100" b="1" dirty="0" smtClean="0"/>
              <a:t>2</a:t>
            </a:r>
            <a:r>
              <a:rPr lang="es-ES" sz="2100" b="1" dirty="0"/>
              <a:t>. Configurar la BIOS/UEFI para arrancar desde el medio de instalación:</a:t>
            </a:r>
          </a:p>
          <a:p>
            <a:r>
              <a:rPr lang="es-ES" sz="2100" dirty="0"/>
              <a:t> </a:t>
            </a:r>
          </a:p>
          <a:p>
            <a:r>
              <a:rPr lang="es-ES" sz="2100" dirty="0"/>
              <a:t>. Reinicia </a:t>
            </a:r>
            <a:r>
              <a:rPr lang="es-ES" sz="2100" dirty="0" smtClean="0"/>
              <a:t>el ordenador y </a:t>
            </a:r>
            <a:r>
              <a:rPr lang="es-ES" sz="2100" dirty="0"/>
              <a:t>accede a la </a:t>
            </a:r>
            <a:r>
              <a:rPr lang="es-ES" sz="2100" b="1" dirty="0"/>
              <a:t>BIOS/UEFI</a:t>
            </a:r>
            <a:r>
              <a:rPr lang="es-ES" sz="2100" dirty="0"/>
              <a:t> (generalmente pulsando teclas como </a:t>
            </a:r>
            <a:r>
              <a:rPr lang="es-ES" sz="2100" b="1" dirty="0"/>
              <a:t>F2</a:t>
            </a:r>
            <a:r>
              <a:rPr lang="es-ES" sz="2100" dirty="0"/>
              <a:t>, </a:t>
            </a:r>
            <a:r>
              <a:rPr lang="es-ES" sz="2100" b="1" dirty="0"/>
              <a:t>F10</a:t>
            </a:r>
            <a:r>
              <a:rPr lang="es-ES" sz="2100" dirty="0"/>
              <a:t>, </a:t>
            </a:r>
            <a:r>
              <a:rPr lang="es-ES" sz="2100" b="1" dirty="0"/>
              <a:t>Del</a:t>
            </a:r>
            <a:r>
              <a:rPr lang="es-ES" sz="2100" dirty="0"/>
              <a:t> o </a:t>
            </a:r>
            <a:r>
              <a:rPr lang="es-ES" sz="2100" b="1" dirty="0"/>
              <a:t>Esc</a:t>
            </a:r>
            <a:r>
              <a:rPr lang="es-ES" sz="2100" dirty="0"/>
              <a:t> durante el arranque).</a:t>
            </a:r>
          </a:p>
          <a:p>
            <a:r>
              <a:rPr lang="es-ES" sz="2100" dirty="0"/>
              <a:t>. En la configuración, establece el </a:t>
            </a:r>
            <a:r>
              <a:rPr lang="es-ES" sz="2100" b="1" dirty="0"/>
              <a:t>USB</a:t>
            </a:r>
            <a:r>
              <a:rPr lang="es-ES" sz="2100" dirty="0"/>
              <a:t> o </a:t>
            </a:r>
            <a:r>
              <a:rPr lang="es-ES" sz="2100" b="1" dirty="0"/>
              <a:t>DVD</a:t>
            </a:r>
            <a:r>
              <a:rPr lang="es-ES" sz="2100" dirty="0"/>
              <a:t> como el primer dispositivo de arranque.</a:t>
            </a:r>
          </a:p>
          <a:p>
            <a:r>
              <a:rPr lang="es-ES" sz="2100" dirty="0"/>
              <a:t>. Guarda los cambios y reinicia </a:t>
            </a:r>
            <a:r>
              <a:rPr lang="es-ES" sz="2100" dirty="0" smtClean="0"/>
              <a:t>el ordenador con </a:t>
            </a:r>
            <a:r>
              <a:rPr lang="es-ES" sz="2100" dirty="0"/>
              <a:t>el medio de instalación conectado</a:t>
            </a:r>
            <a:r>
              <a:rPr lang="es-ES" sz="2100" dirty="0" smtClean="0"/>
              <a:t>.</a:t>
            </a:r>
            <a:endParaRPr lang="es-ES" dirty="0"/>
          </a:p>
        </p:txBody>
      </p:sp>
      <p:sp>
        <p:nvSpPr>
          <p:cNvPr id="27" name="CuadroTexto 26"/>
          <p:cNvSpPr txBox="1"/>
          <p:nvPr/>
        </p:nvSpPr>
        <p:spPr>
          <a:xfrm>
            <a:off x="362857" y="3667665"/>
            <a:ext cx="11292115" cy="2600712"/>
          </a:xfrm>
          <a:prstGeom prst="rect">
            <a:avLst/>
          </a:prstGeom>
          <a:noFill/>
        </p:spPr>
        <p:txBody>
          <a:bodyPr wrap="square" rtlCol="0">
            <a:spAutoFit/>
          </a:bodyPr>
          <a:lstStyle/>
          <a:p>
            <a:r>
              <a:rPr lang="es-ES" sz="2100" b="1" dirty="0" smtClean="0"/>
              <a:t>3</a:t>
            </a:r>
            <a:r>
              <a:rPr lang="es-ES" sz="2100" b="1" dirty="0"/>
              <a:t>. Iniciar la instalación de Windows 10:</a:t>
            </a:r>
            <a:endParaRPr lang="es-ES" sz="800" b="1" dirty="0"/>
          </a:p>
          <a:p>
            <a:r>
              <a:rPr lang="es-ES" sz="800" dirty="0"/>
              <a:t> </a:t>
            </a:r>
          </a:p>
          <a:p>
            <a:r>
              <a:rPr lang="es-ES" sz="2100" dirty="0"/>
              <a:t>. Cuando </a:t>
            </a:r>
            <a:r>
              <a:rPr lang="es-ES" sz="2100" dirty="0" smtClean="0"/>
              <a:t>el ordenador arranque </a:t>
            </a:r>
            <a:r>
              <a:rPr lang="es-ES" sz="2100" dirty="0"/>
              <a:t>desde el USB/DVD, aparecerá la pantalla del instalador de Windows.</a:t>
            </a:r>
            <a:endParaRPr lang="es-ES" sz="800" dirty="0"/>
          </a:p>
          <a:p>
            <a:r>
              <a:rPr lang="es-ES" sz="800" dirty="0"/>
              <a:t> </a:t>
            </a:r>
          </a:p>
          <a:p>
            <a:pPr lvl="0"/>
            <a:r>
              <a:rPr lang="es-ES" sz="2100" dirty="0"/>
              <a:t>Selecciona:</a:t>
            </a:r>
          </a:p>
          <a:p>
            <a:r>
              <a:rPr lang="es-ES" sz="2100" dirty="0"/>
              <a:t>. Idioma.</a:t>
            </a:r>
          </a:p>
          <a:p>
            <a:r>
              <a:rPr lang="es-ES" sz="2100" dirty="0"/>
              <a:t>. Formato de hora y moneda.</a:t>
            </a:r>
          </a:p>
          <a:p>
            <a:r>
              <a:rPr lang="es-ES" sz="2100" dirty="0"/>
              <a:t>. Distribución del teclado</a:t>
            </a:r>
            <a:r>
              <a:rPr lang="es-ES" sz="2100" dirty="0" smtClean="0"/>
              <a:t>.</a:t>
            </a:r>
            <a:r>
              <a:rPr lang="es-ES" sz="2100" dirty="0"/>
              <a:t> </a:t>
            </a:r>
          </a:p>
          <a:p>
            <a:r>
              <a:rPr lang="es-ES" sz="2100" dirty="0" smtClean="0"/>
              <a:t>. Haz </a:t>
            </a:r>
            <a:r>
              <a:rPr lang="es-ES" sz="2100" dirty="0"/>
              <a:t>clic en </a:t>
            </a:r>
            <a:r>
              <a:rPr lang="es-ES" sz="2100" b="1" dirty="0"/>
              <a:t>"Siguiente"</a:t>
            </a:r>
            <a:r>
              <a:rPr lang="es-ES" sz="2100" dirty="0"/>
              <a:t> y luego en </a:t>
            </a:r>
            <a:r>
              <a:rPr lang="es-ES" sz="2100" b="1" dirty="0"/>
              <a:t>"Instalar ahora"</a:t>
            </a:r>
            <a:r>
              <a:rPr lang="es-ES" sz="2100" dirty="0"/>
              <a:t>.</a:t>
            </a:r>
          </a:p>
        </p:txBody>
      </p:sp>
    </p:spTree>
    <p:extLst>
      <p:ext uri="{BB962C8B-B14F-4D97-AF65-F5344CB8AC3E}">
        <p14:creationId xmlns:p14="http://schemas.microsoft.com/office/powerpoint/2010/main" val="1043023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Pasos para instalar el Window 10</a:t>
            </a:r>
            <a:endParaRPr lang="es-ES" sz="4000" b="1" dirty="0">
              <a:latin typeface="+mn-lt"/>
            </a:endParaRPr>
          </a:p>
        </p:txBody>
      </p:sp>
      <p:grpSp>
        <p:nvGrpSpPr>
          <p:cNvPr id="8" name="Grupo 7"/>
          <p:cNvGrpSpPr/>
          <p:nvPr/>
        </p:nvGrpSpPr>
        <p:grpSpPr>
          <a:xfrm>
            <a:off x="0" y="1000376"/>
            <a:ext cx="12192000" cy="321199"/>
            <a:chOff x="0" y="1161143"/>
            <a:chExt cx="12192000" cy="321199"/>
          </a:xfrm>
        </p:grpSpPr>
        <p:sp>
          <p:nvSpPr>
            <p:cNvPr id="6" name="Rectángulo 5"/>
            <p:cNvSpPr/>
            <p:nvPr/>
          </p:nvSpPr>
          <p:spPr>
            <a:xfrm>
              <a:off x="0" y="1161143"/>
              <a:ext cx="12192000" cy="1016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362855" y="4530789"/>
            <a:ext cx="11640457"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sz="2100" b="1" dirty="0" smtClean="0"/>
              <a:t>6</a:t>
            </a:r>
            <a:r>
              <a:rPr lang="es-ES" sz="2100" b="1" dirty="0"/>
              <a:t>. Configurar particiones:</a:t>
            </a:r>
            <a:endParaRPr lang="es-ES" sz="800" b="1" dirty="0"/>
          </a:p>
          <a:p>
            <a:r>
              <a:rPr lang="es-ES" sz="800" b="1" dirty="0"/>
              <a:t> </a:t>
            </a:r>
          </a:p>
          <a:p>
            <a:r>
              <a:rPr lang="es-ES" sz="2100" b="1" dirty="0"/>
              <a:t>Si quieres una instalación completamente limpia:</a:t>
            </a:r>
          </a:p>
          <a:p>
            <a:r>
              <a:rPr lang="es-ES" sz="2100" dirty="0"/>
              <a:t>1.- Elimina todas las particiones existentes seleccionándolas y haciendo clic en "Eliminar".</a:t>
            </a:r>
          </a:p>
          <a:p>
            <a:r>
              <a:rPr lang="es-ES" sz="2100" dirty="0"/>
              <a:t>2.- Crea una nueva partición para instalar Windows.</a:t>
            </a:r>
          </a:p>
          <a:p>
            <a:r>
              <a:rPr lang="es-ES" sz="2100" dirty="0"/>
              <a:t>3.- Selecciona la partición principal y haz clic en "Siguiente".</a:t>
            </a:r>
          </a:p>
          <a:p>
            <a:r>
              <a:rPr lang="es-ES" sz="2100" dirty="0"/>
              <a:t>Nota: El instalador de Windows creará automáticamente particiones necesarias para el sistema.</a:t>
            </a:r>
          </a:p>
        </p:txBody>
      </p:sp>
      <p:sp>
        <p:nvSpPr>
          <p:cNvPr id="13" name="CuadroTexto 12"/>
          <p:cNvSpPr txBox="1"/>
          <p:nvPr/>
        </p:nvSpPr>
        <p:spPr>
          <a:xfrm>
            <a:off x="362855" y="1495004"/>
            <a:ext cx="11640457" cy="1508105"/>
          </a:xfrm>
          <a:prstGeom prst="rect">
            <a:avLst/>
          </a:prstGeom>
          <a:noFill/>
        </p:spPr>
        <p:txBody>
          <a:bodyPr wrap="square" rtlCol="0">
            <a:spAutoFit/>
          </a:bodyPr>
          <a:lstStyle/>
          <a:p>
            <a:r>
              <a:rPr lang="es-ES" sz="2100" b="1" dirty="0"/>
              <a:t>4.- Introducir la clave de producto (opcional):</a:t>
            </a:r>
            <a:endParaRPr lang="es-ES" sz="800" b="1" dirty="0"/>
          </a:p>
          <a:p>
            <a:r>
              <a:rPr lang="es-ES" sz="800" dirty="0"/>
              <a:t> </a:t>
            </a:r>
          </a:p>
          <a:p>
            <a:r>
              <a:rPr lang="es-ES" sz="2100" dirty="0"/>
              <a:t>. Si tienes una clave de licencia válida, ingrésala en esta etapa.</a:t>
            </a:r>
          </a:p>
          <a:p>
            <a:r>
              <a:rPr lang="es-ES" sz="2100" dirty="0"/>
              <a:t>. Si no la tienes, selecciona la opción </a:t>
            </a:r>
            <a:r>
              <a:rPr lang="es-ES" sz="2100" b="1" dirty="0"/>
              <a:t>"No tengo una clave de producto"</a:t>
            </a:r>
            <a:r>
              <a:rPr lang="es-ES" sz="2100" dirty="0"/>
              <a:t> y elige la edición de Windows 10 que deseas instalar (Home, Pro, etc.). Luego podrás activarlo más tarde.</a:t>
            </a:r>
          </a:p>
        </p:txBody>
      </p:sp>
      <p:sp>
        <p:nvSpPr>
          <p:cNvPr id="27" name="CuadroTexto 26"/>
          <p:cNvSpPr txBox="1"/>
          <p:nvPr/>
        </p:nvSpPr>
        <p:spPr>
          <a:xfrm>
            <a:off x="362855" y="3174479"/>
            <a:ext cx="11495314" cy="1184940"/>
          </a:xfrm>
          <a:prstGeom prst="rect">
            <a:avLst/>
          </a:prstGeom>
          <a:noFill/>
        </p:spPr>
        <p:txBody>
          <a:bodyPr wrap="square" rtlCol="0">
            <a:spAutoFit/>
          </a:bodyPr>
          <a:lstStyle/>
          <a:p>
            <a:r>
              <a:rPr lang="es-ES" sz="2100" b="1" dirty="0" smtClean="0"/>
              <a:t>5</a:t>
            </a:r>
            <a:r>
              <a:rPr lang="es-ES" sz="2100" b="1" dirty="0"/>
              <a:t>. Elegir el tipo de instalación:</a:t>
            </a:r>
            <a:endParaRPr lang="es-ES" sz="800" b="1" dirty="0"/>
          </a:p>
          <a:p>
            <a:r>
              <a:rPr lang="es-ES" sz="800" dirty="0"/>
              <a:t> </a:t>
            </a:r>
          </a:p>
          <a:p>
            <a:r>
              <a:rPr lang="es-ES" sz="2100" dirty="0"/>
              <a:t>. Selecciona </a:t>
            </a:r>
            <a:r>
              <a:rPr lang="es-ES" sz="2100" b="1" dirty="0"/>
              <a:t>"Personalizada: instalar solo Windows (avanzada)"</a:t>
            </a:r>
            <a:r>
              <a:rPr lang="es-ES" sz="2100" dirty="0"/>
              <a:t> si deseas una instalación limpia.</a:t>
            </a:r>
          </a:p>
          <a:p>
            <a:r>
              <a:rPr lang="es-ES" sz="2100" dirty="0"/>
              <a:t>. Aparecerá una lista de particiones en tu disco duro</a:t>
            </a:r>
            <a:r>
              <a:rPr lang="es-ES" sz="2100" dirty="0" smtClean="0"/>
              <a:t>.</a:t>
            </a:r>
            <a:endParaRPr lang="es-ES" sz="2100" dirty="0"/>
          </a:p>
        </p:txBody>
      </p:sp>
    </p:spTree>
    <p:extLst>
      <p:ext uri="{BB962C8B-B14F-4D97-AF65-F5344CB8AC3E}">
        <p14:creationId xmlns:p14="http://schemas.microsoft.com/office/powerpoint/2010/main" val="2703220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Pasos para instalar el Window 10</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CuadroTexto 12"/>
          <p:cNvSpPr txBox="1"/>
          <p:nvPr/>
        </p:nvSpPr>
        <p:spPr>
          <a:xfrm>
            <a:off x="362855" y="1495004"/>
            <a:ext cx="11640457" cy="1184940"/>
          </a:xfrm>
          <a:prstGeom prst="rect">
            <a:avLst/>
          </a:prstGeom>
          <a:noFill/>
        </p:spPr>
        <p:txBody>
          <a:bodyPr wrap="square" rtlCol="0">
            <a:spAutoFit/>
          </a:bodyPr>
          <a:lstStyle/>
          <a:p>
            <a:r>
              <a:rPr lang="es-ES" sz="2100" b="1" dirty="0" smtClean="0"/>
              <a:t>7</a:t>
            </a:r>
            <a:r>
              <a:rPr lang="es-ES" sz="2100" b="1" dirty="0"/>
              <a:t>. Instalación del sistema operativo:</a:t>
            </a:r>
            <a:endParaRPr lang="es-ES" sz="800" b="1" dirty="0"/>
          </a:p>
          <a:p>
            <a:r>
              <a:rPr lang="es-ES" sz="800" dirty="0"/>
              <a:t> </a:t>
            </a:r>
          </a:p>
          <a:p>
            <a:r>
              <a:rPr lang="es-ES" sz="2100" dirty="0"/>
              <a:t>. El proceso de copia de archivos comenzará automáticamente.</a:t>
            </a:r>
          </a:p>
          <a:p>
            <a:r>
              <a:rPr lang="es-ES" sz="2100" dirty="0"/>
              <a:t>. </a:t>
            </a:r>
            <a:r>
              <a:rPr lang="es-ES" sz="2100" dirty="0" smtClean="0"/>
              <a:t>El ordenador se </a:t>
            </a:r>
            <a:r>
              <a:rPr lang="es-ES" sz="2100" dirty="0"/>
              <a:t>reiniciará varias veces durante la instalación. No retires el </a:t>
            </a:r>
            <a:r>
              <a:rPr lang="es-ES" sz="2100" dirty="0" smtClean="0"/>
              <a:t>USB/DVD.</a:t>
            </a:r>
            <a:endParaRPr lang="es-ES" sz="2100" dirty="0"/>
          </a:p>
        </p:txBody>
      </p:sp>
      <p:sp>
        <p:nvSpPr>
          <p:cNvPr id="27" name="CuadroTexto 26"/>
          <p:cNvSpPr txBox="1"/>
          <p:nvPr/>
        </p:nvSpPr>
        <p:spPr>
          <a:xfrm>
            <a:off x="348343" y="2903905"/>
            <a:ext cx="11495314" cy="2200602"/>
          </a:xfrm>
          <a:prstGeom prst="rect">
            <a:avLst/>
          </a:prstGeom>
          <a:noFill/>
        </p:spPr>
        <p:txBody>
          <a:bodyPr wrap="square" rtlCol="0">
            <a:spAutoFit/>
          </a:bodyPr>
          <a:lstStyle/>
          <a:p>
            <a:r>
              <a:rPr lang="es-ES" sz="2100" b="1" dirty="0"/>
              <a:t>8. Configuración inicial de Windows 10:</a:t>
            </a:r>
            <a:endParaRPr lang="es-ES" sz="800" b="1" dirty="0"/>
          </a:p>
          <a:p>
            <a:r>
              <a:rPr lang="es-ES" sz="800" dirty="0"/>
              <a:t> </a:t>
            </a:r>
          </a:p>
          <a:p>
            <a:r>
              <a:rPr lang="es-ES" sz="2100" b="1" dirty="0"/>
              <a:t>. Seleccionar región y teclado:</a:t>
            </a:r>
            <a:r>
              <a:rPr lang="es-ES" sz="2100" dirty="0"/>
              <a:t> Sigue las instrucciones en pantalla para configurar tu país e idioma.</a:t>
            </a:r>
          </a:p>
          <a:p>
            <a:r>
              <a:rPr lang="es-ES" sz="2100" b="1" dirty="0"/>
              <a:t>. Conexión a internet:</a:t>
            </a:r>
            <a:r>
              <a:rPr lang="es-ES" sz="2100" dirty="0"/>
              <a:t> Conéctate a una red Wi-Fi o utiliza un cable Ethernet.</a:t>
            </a:r>
          </a:p>
          <a:p>
            <a:r>
              <a:rPr lang="es-ES" sz="2100" b="1" dirty="0"/>
              <a:t>. Configuración de usuario: </a:t>
            </a:r>
            <a:r>
              <a:rPr lang="es-ES" sz="2100" dirty="0"/>
              <a:t>Inicia sesión con una cuenta de Microsoft (opcional) o crea una cuenta local.</a:t>
            </a:r>
          </a:p>
          <a:p>
            <a:r>
              <a:rPr lang="es-ES" sz="2100" b="1" dirty="0"/>
              <a:t>. Privacidad y configuración:</a:t>
            </a:r>
            <a:r>
              <a:rPr lang="es-ES" sz="2100" dirty="0"/>
              <a:t> Ajusta las opciones de privacidad según tus preferencias (ubicación, diagnóstico, publicidad, etc</a:t>
            </a:r>
            <a:r>
              <a:rPr lang="es-ES" sz="2100" dirty="0" smtClean="0"/>
              <a:t>.)</a:t>
            </a:r>
            <a:r>
              <a:rPr lang="es-ES" sz="2400" dirty="0" smtClean="0"/>
              <a:t>.</a:t>
            </a:r>
            <a:endParaRPr lang="es-ES" sz="2400" dirty="0"/>
          </a:p>
        </p:txBody>
      </p:sp>
    </p:spTree>
    <p:extLst>
      <p:ext uri="{BB962C8B-B14F-4D97-AF65-F5344CB8AC3E}">
        <p14:creationId xmlns:p14="http://schemas.microsoft.com/office/powerpoint/2010/main" val="4169804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52135"/>
            <a:ext cx="12192000" cy="915749"/>
          </a:xfrm>
        </p:spPr>
        <p:txBody>
          <a:bodyPr>
            <a:noAutofit/>
          </a:bodyPr>
          <a:lstStyle/>
          <a:p>
            <a:r>
              <a:rPr lang="es-ES" sz="4000" b="1" dirty="0" smtClean="0"/>
              <a:t>Pasos para instalar el Window 10</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CuadroTexto 12"/>
          <p:cNvSpPr txBox="1"/>
          <p:nvPr/>
        </p:nvSpPr>
        <p:spPr>
          <a:xfrm>
            <a:off x="348343" y="3953281"/>
            <a:ext cx="11640457" cy="1184940"/>
          </a:xfrm>
          <a:prstGeom prst="rect">
            <a:avLst/>
          </a:prstGeom>
          <a:noFill/>
        </p:spPr>
        <p:txBody>
          <a:bodyPr wrap="square" rtlCol="0">
            <a:spAutoFit/>
          </a:bodyPr>
          <a:lstStyle/>
          <a:p>
            <a:pPr algn="just"/>
            <a:r>
              <a:rPr lang="es-ES" sz="2100" b="1" dirty="0" smtClean="0"/>
              <a:t>10</a:t>
            </a:r>
            <a:r>
              <a:rPr lang="es-ES" sz="2100" b="1" dirty="0"/>
              <a:t>. Configuración adicional (opcional):</a:t>
            </a:r>
            <a:endParaRPr lang="es-ES" sz="800" b="1" dirty="0"/>
          </a:p>
          <a:p>
            <a:pPr algn="just"/>
            <a:r>
              <a:rPr lang="es-ES" sz="800" dirty="0"/>
              <a:t> </a:t>
            </a:r>
          </a:p>
          <a:p>
            <a:pPr algn="just"/>
            <a:r>
              <a:rPr lang="es-ES" sz="2100" dirty="0"/>
              <a:t>. Instala programas esenciales como navegadores, antivirus, y aplicaciones según tus necesidades.</a:t>
            </a:r>
          </a:p>
          <a:p>
            <a:pPr algn="just"/>
            <a:r>
              <a:rPr lang="es-ES" sz="2100" dirty="0"/>
              <a:t>. Ajusta configuraciones adicionales, como resolución de pantalla o personalización del tema.</a:t>
            </a:r>
          </a:p>
        </p:txBody>
      </p:sp>
      <p:sp>
        <p:nvSpPr>
          <p:cNvPr id="10" name="CuadroTexto 9"/>
          <p:cNvSpPr txBox="1"/>
          <p:nvPr/>
        </p:nvSpPr>
        <p:spPr>
          <a:xfrm>
            <a:off x="348343" y="1560210"/>
            <a:ext cx="11495314" cy="2154436"/>
          </a:xfrm>
          <a:prstGeom prst="rect">
            <a:avLst/>
          </a:prstGeom>
          <a:noFill/>
        </p:spPr>
        <p:txBody>
          <a:bodyPr wrap="square" rtlCol="0">
            <a:spAutoFit/>
          </a:bodyPr>
          <a:lstStyle/>
          <a:p>
            <a:r>
              <a:rPr lang="es-ES" sz="2100" b="1" dirty="0"/>
              <a:t>9. Finalizar la instalación:</a:t>
            </a:r>
            <a:endParaRPr lang="es-ES" sz="800" b="1" dirty="0"/>
          </a:p>
          <a:p>
            <a:r>
              <a:rPr lang="es-ES" sz="800" dirty="0"/>
              <a:t> </a:t>
            </a:r>
          </a:p>
          <a:p>
            <a:r>
              <a:rPr lang="es-ES" sz="2100" dirty="0"/>
              <a:t>. Una vez completada la configuración inicial, Windows 10 se iniciará en el escritorio.</a:t>
            </a:r>
          </a:p>
          <a:p>
            <a:r>
              <a:rPr lang="es-ES" sz="2100" dirty="0"/>
              <a:t>. Instala los </a:t>
            </a:r>
            <a:r>
              <a:rPr lang="es-ES" sz="2100" b="1" dirty="0"/>
              <a:t>controladores</a:t>
            </a:r>
            <a:r>
              <a:rPr lang="es-ES" sz="2100" dirty="0"/>
              <a:t> (drivers) necesarios para el hardware desde el sitio web del fabricante o utilizando herramientas automáticas.</a:t>
            </a:r>
          </a:p>
          <a:p>
            <a:r>
              <a:rPr lang="es-ES" sz="2100" dirty="0"/>
              <a:t>. Realiza una </a:t>
            </a:r>
            <a:r>
              <a:rPr lang="es-ES" sz="2100" b="1" dirty="0"/>
              <a:t>actualización</a:t>
            </a:r>
            <a:r>
              <a:rPr lang="es-ES" sz="2100" dirty="0"/>
              <a:t> de Windows para obtener las últimas funciones y parches de seguridad (Configuración → Actualización y Seguridad → Windows Update).</a:t>
            </a:r>
          </a:p>
        </p:txBody>
      </p:sp>
      <p:sp>
        <p:nvSpPr>
          <p:cNvPr id="11" name="CuadroTexto 10"/>
          <p:cNvSpPr txBox="1"/>
          <p:nvPr/>
        </p:nvSpPr>
        <p:spPr>
          <a:xfrm>
            <a:off x="348342" y="5376856"/>
            <a:ext cx="11640457" cy="1061829"/>
          </a:xfrm>
          <a:prstGeom prst="rect">
            <a:avLst/>
          </a:prstGeom>
          <a:noFill/>
        </p:spPr>
        <p:txBody>
          <a:bodyPr wrap="square" rtlCol="0">
            <a:spAutoFit/>
          </a:bodyPr>
          <a:lstStyle/>
          <a:p>
            <a:r>
              <a:rPr lang="es-ES" sz="2100" b="1" dirty="0"/>
              <a:t>Nota final:</a:t>
            </a:r>
          </a:p>
          <a:p>
            <a:r>
              <a:rPr lang="es-ES" sz="2100" dirty="0"/>
              <a:t>El proceso puede variar ligeramente según el fabricante del equipo. Si necesitas ayuda con un paso específico, no dudes en preguntar.</a:t>
            </a:r>
          </a:p>
        </p:txBody>
      </p:sp>
    </p:spTree>
    <p:extLst>
      <p:ext uri="{BB962C8B-B14F-4D97-AF65-F5344CB8AC3E}">
        <p14:creationId xmlns:p14="http://schemas.microsoft.com/office/powerpoint/2010/main" val="492102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
          </a:p>
        </p:txBody>
      </p:sp>
      <p:sp>
        <p:nvSpPr>
          <p:cNvPr id="3" name="Subtítulo 2"/>
          <p:cNvSpPr>
            <a:spLocks noGrp="1"/>
          </p:cNvSpPr>
          <p:nvPr>
            <p:ph type="subTitle" idx="1"/>
          </p:nvPr>
        </p:nvSpPr>
        <p:spPr/>
        <p:txBody>
          <a:bodyPr/>
          <a:lstStyle/>
          <a:p>
            <a:endParaRPr lang="es-ES"/>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b="11382"/>
          <a:stretch/>
        </p:blipFill>
        <p:spPr>
          <a:xfrm>
            <a:off x="-203201" y="-232229"/>
            <a:ext cx="12525829" cy="7316424"/>
          </a:xfrm>
          <a:prstGeom prst="rect">
            <a:avLst/>
          </a:prstGeom>
        </p:spPr>
      </p:pic>
    </p:spTree>
    <p:extLst>
      <p:ext uri="{BB962C8B-B14F-4D97-AF65-F5344CB8AC3E}">
        <p14:creationId xmlns:p14="http://schemas.microsoft.com/office/powerpoint/2010/main" val="83347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21469"/>
            <a:ext cx="12192000" cy="915749"/>
          </a:xfrm>
        </p:spPr>
        <p:txBody>
          <a:bodyPr>
            <a:noAutofit/>
          </a:bodyPr>
          <a:lstStyle/>
          <a:p>
            <a:r>
              <a:rPr lang="es-ES" sz="4400" dirty="0"/>
              <a:t>Características principales de un Sistema Operativo</a:t>
            </a:r>
          </a:p>
        </p:txBody>
      </p:sp>
      <p:grpSp>
        <p:nvGrpSpPr>
          <p:cNvPr id="9" name="Grupo 8"/>
          <p:cNvGrpSpPr/>
          <p:nvPr/>
        </p:nvGrpSpPr>
        <p:grpSpPr>
          <a:xfrm>
            <a:off x="0" y="1000376"/>
            <a:ext cx="12192000" cy="321199"/>
            <a:chOff x="0" y="1161143"/>
            <a:chExt cx="12192000" cy="321199"/>
          </a:xfrm>
          <a:solidFill>
            <a:schemeClr val="tx2"/>
          </a:solidFill>
        </p:grpSpPr>
        <p:sp>
          <p:nvSpPr>
            <p:cNvPr id="10" name="Rectángulo 9"/>
            <p:cNvSpPr/>
            <p:nvPr/>
          </p:nvSpPr>
          <p:spPr>
            <a:xfrm>
              <a:off x="0" y="1161143"/>
              <a:ext cx="12192000" cy="101600"/>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p:cNvSpPr/>
            <p:nvPr/>
          </p:nvSpPr>
          <p:spPr>
            <a:xfrm>
              <a:off x="0" y="1380742"/>
              <a:ext cx="12192000" cy="101600"/>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Rectángulo 1"/>
          <p:cNvSpPr/>
          <p:nvPr/>
        </p:nvSpPr>
        <p:spPr>
          <a:xfrm>
            <a:off x="246743" y="1614162"/>
            <a:ext cx="11945257" cy="4278094"/>
          </a:xfrm>
          <a:prstGeom prst="rect">
            <a:avLst/>
          </a:prstGeom>
        </p:spPr>
        <p:txBody>
          <a:bodyPr wrap="square">
            <a:spAutoFit/>
          </a:bodyPr>
          <a:lstStyle/>
          <a:p>
            <a:pPr marL="342900" lvl="0" indent="-342900" algn="just">
              <a:buFontTx/>
              <a:buChar char="-"/>
            </a:pPr>
            <a:r>
              <a:rPr lang="es-ES" sz="2400" dirty="0"/>
              <a:t>Es el intermediario entre el usuario y el hardware.</a:t>
            </a:r>
          </a:p>
          <a:p>
            <a:pPr lvl="0" algn="just"/>
            <a:endParaRPr lang="es-ES" sz="800" dirty="0"/>
          </a:p>
          <a:p>
            <a:pPr marL="342900" lvl="0" indent="-342900" algn="just">
              <a:buFontTx/>
              <a:buChar char="-"/>
            </a:pPr>
            <a:r>
              <a:rPr lang="es-ES" sz="2400" dirty="0"/>
              <a:t>Es necesario para el funcionamiento de todos los </a:t>
            </a:r>
            <a:r>
              <a:rPr lang="es-ES" sz="2400" dirty="0" smtClean="0"/>
              <a:t>ordenadores, tablets </a:t>
            </a:r>
            <a:r>
              <a:rPr lang="es-ES" sz="2400" dirty="0"/>
              <a:t>y teléfonos móviles.</a:t>
            </a:r>
          </a:p>
          <a:p>
            <a:pPr lvl="0" algn="just"/>
            <a:endParaRPr lang="es-ES" sz="800" dirty="0"/>
          </a:p>
          <a:p>
            <a:pPr marL="342900" lvl="0" indent="-342900" algn="just">
              <a:buFontTx/>
              <a:buChar char="-"/>
            </a:pPr>
            <a:r>
              <a:rPr lang="es-ES" sz="2400" dirty="0"/>
              <a:t>Otorga seguridad y protege a los programas y archivos del ordenador.</a:t>
            </a:r>
          </a:p>
          <a:p>
            <a:pPr lvl="0" algn="just"/>
            <a:endParaRPr lang="es-ES" sz="800" dirty="0"/>
          </a:p>
          <a:p>
            <a:pPr marL="342900" lvl="0" indent="-342900" algn="just">
              <a:buFontTx/>
              <a:buChar char="-"/>
            </a:pPr>
            <a:r>
              <a:rPr lang="es-ES" sz="2400" dirty="0"/>
              <a:t>Está diseñado para ser amigable con el usuario y fácil de usar.</a:t>
            </a:r>
          </a:p>
          <a:p>
            <a:pPr lvl="0" algn="just"/>
            <a:endParaRPr lang="es-ES" sz="800" dirty="0"/>
          </a:p>
          <a:p>
            <a:pPr marL="342900" lvl="0" indent="-342900" algn="just">
              <a:buFontTx/>
              <a:buChar char="-"/>
            </a:pPr>
            <a:r>
              <a:rPr lang="es-ES" sz="2400" dirty="0"/>
              <a:t>Permite administrar de manera eficiente los recursos del ordenador.</a:t>
            </a:r>
          </a:p>
          <a:p>
            <a:pPr lvl="0" algn="just"/>
            <a:endParaRPr lang="es-ES" sz="800" dirty="0"/>
          </a:p>
          <a:p>
            <a:pPr marL="342900" lvl="0" indent="-342900" algn="just">
              <a:buFontTx/>
              <a:buChar char="-"/>
            </a:pPr>
            <a:r>
              <a:rPr lang="es-ES" sz="2400" dirty="0"/>
              <a:t>La mayoría requiere del pago de una licencia para su uso.</a:t>
            </a:r>
          </a:p>
          <a:p>
            <a:pPr lvl="0" algn="just"/>
            <a:endParaRPr lang="es-ES" sz="800" dirty="0"/>
          </a:p>
          <a:p>
            <a:pPr marL="342900" lvl="0" indent="-342900" algn="just">
              <a:buFontTx/>
              <a:buChar char="-"/>
            </a:pPr>
            <a:r>
              <a:rPr lang="es-ES" sz="2400" dirty="0"/>
              <a:t>Permite interactuar con varios dispositivos.</a:t>
            </a:r>
          </a:p>
          <a:p>
            <a:pPr lvl="0" algn="just"/>
            <a:endParaRPr lang="es-ES" sz="800" dirty="0"/>
          </a:p>
          <a:p>
            <a:pPr marL="363538" lvl="0" indent="-363538" algn="just"/>
            <a:r>
              <a:rPr lang="es-ES" sz="2400" dirty="0"/>
              <a:t>- </a:t>
            </a:r>
            <a:r>
              <a:rPr lang="es-ES" sz="2400" dirty="0" smtClean="0"/>
              <a:t>    </a:t>
            </a:r>
            <a:r>
              <a:rPr lang="es-ES" sz="2400" dirty="0"/>
              <a:t>Es progresivo, ya que existen constantemente nuevas versiones que se actualizan y adaptan a las necesidades del usuario.</a:t>
            </a:r>
          </a:p>
        </p:txBody>
      </p:sp>
    </p:spTree>
    <p:extLst>
      <p:ext uri="{BB962C8B-B14F-4D97-AF65-F5344CB8AC3E}">
        <p14:creationId xmlns:p14="http://schemas.microsoft.com/office/powerpoint/2010/main" val="126230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0"/>
            <a:ext cx="12192000" cy="915749"/>
          </a:xfrm>
          <a:solidFill>
            <a:schemeClr val="accent2">
              <a:lumMod val="40000"/>
              <a:lumOff val="60000"/>
            </a:schemeClr>
          </a:solidFill>
        </p:spPr>
        <p:txBody>
          <a:bodyPr>
            <a:noAutofit/>
          </a:bodyPr>
          <a:lstStyle/>
          <a:p>
            <a:r>
              <a:rPr lang="es-ES" sz="4000" dirty="0" smtClean="0">
                <a:latin typeface="+mn-lt"/>
              </a:rPr>
              <a:t>Funciones más  importantes de un Sistema Operativo</a:t>
            </a:r>
            <a:endParaRPr lang="es-ES" sz="4000" dirty="0">
              <a:latin typeface="+mn-lt"/>
            </a:endParaRPr>
          </a:p>
        </p:txBody>
      </p:sp>
      <p:sp>
        <p:nvSpPr>
          <p:cNvPr id="3" name="CuadroTexto 2"/>
          <p:cNvSpPr txBox="1"/>
          <p:nvPr/>
        </p:nvSpPr>
        <p:spPr>
          <a:xfrm>
            <a:off x="290287" y="1572082"/>
            <a:ext cx="5442857" cy="4955203"/>
          </a:xfrm>
          <a:prstGeom prst="rect">
            <a:avLst/>
          </a:prstGeom>
          <a:noFill/>
          <a:ln>
            <a:solidFill>
              <a:schemeClr val="bg1"/>
            </a:solidFill>
          </a:ln>
        </p:spPr>
        <p:txBody>
          <a:bodyPr wrap="square" rtlCol="0">
            <a:spAutoFit/>
          </a:bodyPr>
          <a:lstStyle/>
          <a:p>
            <a:pPr lvl="0" algn="just"/>
            <a:r>
              <a:rPr lang="es-ES" sz="2000" b="1" dirty="0" smtClean="0"/>
              <a:t>Gestión </a:t>
            </a:r>
            <a:r>
              <a:rPr lang="es-ES" sz="2000" b="1" dirty="0"/>
              <a:t>de Procesos:</a:t>
            </a:r>
            <a:endParaRPr lang="es-ES" sz="2000" dirty="0"/>
          </a:p>
          <a:p>
            <a:pPr lvl="0" algn="just"/>
            <a:r>
              <a:rPr lang="es-ES" sz="2000" dirty="0" smtClean="0"/>
              <a:t>- Administra </a:t>
            </a:r>
            <a:r>
              <a:rPr lang="es-ES" sz="2000" dirty="0"/>
              <a:t>la creación, ejecución y finalización de procesos.</a:t>
            </a:r>
          </a:p>
          <a:p>
            <a:pPr lvl="0" algn="just"/>
            <a:r>
              <a:rPr lang="es-ES" sz="2000" dirty="0" smtClean="0"/>
              <a:t>- Asigna </a:t>
            </a:r>
            <a:r>
              <a:rPr lang="es-ES" sz="2000" dirty="0"/>
              <a:t>recursos del procesador y sincroniza los procesos en ejecución.</a:t>
            </a:r>
            <a:endParaRPr lang="es-ES" sz="800" dirty="0"/>
          </a:p>
          <a:p>
            <a:pPr algn="just"/>
            <a:r>
              <a:rPr lang="es-ES" sz="800" dirty="0"/>
              <a:t> </a:t>
            </a:r>
          </a:p>
          <a:p>
            <a:pPr algn="just"/>
            <a:r>
              <a:rPr lang="es-ES" sz="2000" b="1" dirty="0" smtClean="0"/>
              <a:t>Gestión </a:t>
            </a:r>
            <a:r>
              <a:rPr lang="es-ES" sz="2000" b="1" dirty="0"/>
              <a:t>de Memoria:</a:t>
            </a:r>
            <a:endParaRPr lang="es-ES" sz="2000" dirty="0"/>
          </a:p>
          <a:p>
            <a:pPr lvl="0" algn="just"/>
            <a:r>
              <a:rPr lang="es-ES" sz="2000" dirty="0" smtClean="0"/>
              <a:t>- Controla </a:t>
            </a:r>
            <a:r>
              <a:rPr lang="es-ES" sz="2000" dirty="0"/>
              <a:t>el uso de la memoria RAM.</a:t>
            </a:r>
          </a:p>
          <a:p>
            <a:pPr lvl="0" algn="just"/>
            <a:r>
              <a:rPr lang="es-ES" sz="2000" dirty="0" smtClean="0"/>
              <a:t>- Asigna </a:t>
            </a:r>
            <a:r>
              <a:rPr lang="es-ES" sz="2000" dirty="0"/>
              <a:t>y libera espacio de memoria para los procesos.</a:t>
            </a:r>
          </a:p>
          <a:p>
            <a:pPr lvl="0" algn="just"/>
            <a:r>
              <a:rPr lang="es-ES" sz="2000" dirty="0" smtClean="0"/>
              <a:t>- Utiliza </a:t>
            </a:r>
            <a:r>
              <a:rPr lang="es-ES" sz="2000" dirty="0"/>
              <a:t>memoria virtual para optimizar recursos.</a:t>
            </a:r>
            <a:endParaRPr lang="es-ES" sz="800" dirty="0"/>
          </a:p>
          <a:p>
            <a:pPr algn="just"/>
            <a:r>
              <a:rPr lang="es-ES" sz="800" dirty="0"/>
              <a:t> </a:t>
            </a:r>
            <a:endParaRPr lang="es-ES" sz="800" dirty="0" smtClean="0"/>
          </a:p>
          <a:p>
            <a:pPr algn="just"/>
            <a:r>
              <a:rPr lang="es-ES" sz="2000" b="1" dirty="0" smtClean="0"/>
              <a:t>Gestión </a:t>
            </a:r>
            <a:r>
              <a:rPr lang="es-ES" sz="2000" b="1" dirty="0"/>
              <a:t>de Almacenamiento:</a:t>
            </a:r>
            <a:endParaRPr lang="es-ES" sz="2000" dirty="0"/>
          </a:p>
          <a:p>
            <a:pPr lvl="0" algn="just"/>
            <a:r>
              <a:rPr lang="es-ES" sz="2000" dirty="0" smtClean="0"/>
              <a:t>- Organiza </a:t>
            </a:r>
            <a:r>
              <a:rPr lang="es-ES" sz="2000" dirty="0"/>
              <a:t>y controla el acceso a archivos y datos en dispositivos de almacenamiento.</a:t>
            </a:r>
          </a:p>
          <a:p>
            <a:pPr lvl="0" algn="just"/>
            <a:r>
              <a:rPr lang="es-ES" sz="2000" dirty="0" smtClean="0"/>
              <a:t>- Crea </a:t>
            </a:r>
            <a:r>
              <a:rPr lang="es-ES" sz="2000" dirty="0"/>
              <a:t>y administra sistemas de archivos como NTFS o ext4</a:t>
            </a:r>
            <a:r>
              <a:rPr lang="es-ES" sz="2000" dirty="0" smtClean="0"/>
              <a:t>.</a:t>
            </a:r>
            <a:r>
              <a:rPr lang="es-ES" sz="2000" dirty="0"/>
              <a:t> </a:t>
            </a:r>
            <a:r>
              <a:rPr lang="es-ES" sz="2000" dirty="0" smtClean="0"/>
              <a:t> </a:t>
            </a:r>
            <a:endParaRPr lang="es-ES" sz="2000" dirty="0"/>
          </a:p>
        </p:txBody>
      </p:sp>
      <p:sp>
        <p:nvSpPr>
          <p:cNvPr id="9" name="CuadroTexto 8"/>
          <p:cNvSpPr txBox="1"/>
          <p:nvPr/>
        </p:nvSpPr>
        <p:spPr>
          <a:xfrm>
            <a:off x="6096000" y="1572082"/>
            <a:ext cx="5805714" cy="4924425"/>
          </a:xfrm>
          <a:prstGeom prst="rect">
            <a:avLst/>
          </a:prstGeom>
          <a:noFill/>
          <a:ln>
            <a:solidFill>
              <a:schemeClr val="bg1"/>
            </a:solidFill>
          </a:ln>
        </p:spPr>
        <p:txBody>
          <a:bodyPr wrap="square" rtlCol="0">
            <a:spAutoFit/>
          </a:bodyPr>
          <a:lstStyle/>
          <a:p>
            <a:pPr algn="just"/>
            <a:r>
              <a:rPr lang="es-ES" sz="2000" b="1" dirty="0" smtClean="0"/>
              <a:t>Gestión </a:t>
            </a:r>
            <a:r>
              <a:rPr lang="es-ES" sz="2000" b="1" dirty="0"/>
              <a:t>de Dispositivos:</a:t>
            </a:r>
            <a:endParaRPr lang="es-ES" sz="2000" dirty="0"/>
          </a:p>
          <a:p>
            <a:pPr lvl="0" algn="just"/>
            <a:r>
              <a:rPr lang="es-ES" sz="2000" dirty="0" smtClean="0"/>
              <a:t>- Coordina </a:t>
            </a:r>
            <a:r>
              <a:rPr lang="es-ES" sz="2000" dirty="0"/>
              <a:t>el uso de periféricos (teclado, impresoras, discos, etc.).</a:t>
            </a:r>
          </a:p>
          <a:p>
            <a:pPr lvl="0" algn="just" defTabSz="536575"/>
            <a:r>
              <a:rPr lang="es-ES" sz="2000" dirty="0" smtClean="0"/>
              <a:t>- Interactúa </a:t>
            </a:r>
            <a:r>
              <a:rPr lang="es-ES" sz="2000" dirty="0"/>
              <a:t>con controladores para facilitar la comunicación entre hardware y software.</a:t>
            </a:r>
            <a:endParaRPr lang="es-ES" sz="800" dirty="0"/>
          </a:p>
          <a:p>
            <a:pPr algn="just"/>
            <a:r>
              <a:rPr lang="es-ES" sz="800" dirty="0"/>
              <a:t> </a:t>
            </a:r>
          </a:p>
          <a:p>
            <a:pPr algn="just"/>
            <a:r>
              <a:rPr lang="es-ES" sz="2000" b="1" dirty="0" smtClean="0"/>
              <a:t>Gestión </a:t>
            </a:r>
            <a:r>
              <a:rPr lang="es-ES" sz="2000" b="1" dirty="0"/>
              <a:t>de Seguridad:</a:t>
            </a:r>
            <a:endParaRPr lang="es-ES" sz="2000" dirty="0"/>
          </a:p>
          <a:p>
            <a:pPr lvl="0" algn="just"/>
            <a:r>
              <a:rPr lang="es-ES" sz="2000" dirty="0" smtClean="0"/>
              <a:t>- Protege </a:t>
            </a:r>
            <a:r>
              <a:rPr lang="es-ES" sz="2000" dirty="0"/>
              <a:t>el sistema contra accesos no autorizados.</a:t>
            </a:r>
          </a:p>
          <a:p>
            <a:pPr lvl="0" algn="just"/>
            <a:r>
              <a:rPr lang="es-ES" sz="2000" dirty="0" smtClean="0"/>
              <a:t>- Controla </a:t>
            </a:r>
            <a:r>
              <a:rPr lang="es-ES" sz="2000" dirty="0"/>
              <a:t>permisos y autentica usuarios.</a:t>
            </a:r>
          </a:p>
          <a:p>
            <a:pPr lvl="0" algn="just"/>
            <a:r>
              <a:rPr lang="es-ES" sz="2000" dirty="0" smtClean="0"/>
              <a:t>- Defiende </a:t>
            </a:r>
            <a:r>
              <a:rPr lang="es-ES" sz="2000" dirty="0"/>
              <a:t>contra amenazas como malware.</a:t>
            </a:r>
            <a:endParaRPr lang="es-ES" sz="800" dirty="0"/>
          </a:p>
          <a:p>
            <a:pPr algn="just"/>
            <a:r>
              <a:rPr lang="es-ES" sz="800" dirty="0"/>
              <a:t> </a:t>
            </a:r>
          </a:p>
          <a:p>
            <a:pPr algn="just"/>
            <a:r>
              <a:rPr lang="es-ES" sz="2000" b="1" dirty="0" smtClean="0"/>
              <a:t>Interfaz </a:t>
            </a:r>
            <a:r>
              <a:rPr lang="es-ES" sz="2000" b="1" dirty="0"/>
              <a:t>de Usuario:</a:t>
            </a:r>
            <a:endParaRPr lang="es-ES" sz="2000" dirty="0"/>
          </a:p>
          <a:p>
            <a:pPr lvl="0" algn="just"/>
            <a:r>
              <a:rPr lang="es-ES" sz="2000" dirty="0" smtClean="0"/>
              <a:t>- Proporciona </a:t>
            </a:r>
            <a:r>
              <a:rPr lang="es-ES" sz="2000" dirty="0"/>
              <a:t>un medio para que el usuario interactúe con el sistema, ya sea mediante línea de comandos (CLI) o interfaces gráficas (GUI</a:t>
            </a:r>
            <a:r>
              <a:rPr lang="es-ES" sz="2000" dirty="0" smtClean="0"/>
              <a:t>).</a:t>
            </a:r>
          </a:p>
          <a:p>
            <a:pPr marL="342900" lvl="0" indent="-342900" algn="just">
              <a:buFontTx/>
              <a:buChar char="-"/>
            </a:pPr>
            <a:endParaRPr lang="es-ES" sz="2000" dirty="0">
              <a:solidFill>
                <a:schemeClr val="bg1"/>
              </a:solidFill>
            </a:endParaRPr>
          </a:p>
          <a:p>
            <a:pPr algn="just"/>
            <a:endParaRPr lang="es-ES" dirty="0"/>
          </a:p>
        </p:txBody>
      </p:sp>
      <p:grpSp>
        <p:nvGrpSpPr>
          <p:cNvPr id="12" name="Grupo 11"/>
          <p:cNvGrpSpPr/>
          <p:nvPr/>
        </p:nvGrpSpPr>
        <p:grpSpPr>
          <a:xfrm>
            <a:off x="0" y="1000376"/>
            <a:ext cx="12192000" cy="321199"/>
            <a:chOff x="0" y="1161143"/>
            <a:chExt cx="12192000" cy="321199"/>
          </a:xfrm>
          <a:solidFill>
            <a:schemeClr val="tx2"/>
          </a:solidFill>
        </p:grpSpPr>
        <p:sp>
          <p:nvSpPr>
            <p:cNvPr id="13" name="Rectángulo 12"/>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8933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Tipos de Sistemas Operativos Más Comunes</a:t>
            </a:r>
            <a:endParaRPr lang="es-ES" sz="4000" b="1" dirty="0">
              <a:latin typeface="+mn-lt"/>
            </a:endParaRPr>
          </a:p>
        </p:txBody>
      </p:sp>
      <p:pic>
        <p:nvPicPr>
          <p:cNvPr id="3095" name="Imagen 2"/>
          <p:cNvPicPr>
            <a:picLocks noChangeAspect="1" noChangeArrowheads="1"/>
          </p:cNvPicPr>
          <p:nvPr/>
        </p:nvPicPr>
        <p:blipFill>
          <a:blip r:embed="rId2">
            <a:extLst>
              <a:ext uri="{28A0092B-C50C-407E-A947-70E740481C1C}">
                <a14:useLocalDpi xmlns:a14="http://schemas.microsoft.com/office/drawing/2010/main" val="0"/>
              </a:ext>
            </a:extLst>
          </a:blip>
          <a:srcRect l="17828" t="18822" r="44048" b="5380"/>
          <a:stretch>
            <a:fillRect/>
          </a:stretch>
        </p:blipFill>
        <p:spPr bwMode="auto">
          <a:xfrm>
            <a:off x="493484" y="3241785"/>
            <a:ext cx="2612571" cy="2914022"/>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25"/>
          <p:cNvSpPr>
            <a:spLocks noChangeArrowheads="1"/>
          </p:cNvSpPr>
          <p:nvPr/>
        </p:nvSpPr>
        <p:spPr bwMode="auto">
          <a:xfrm>
            <a:off x="362858" y="1522449"/>
            <a:ext cx="1182914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effectLst/>
                <a:latin typeface="+mn-lt"/>
                <a:ea typeface="Times New Roman" panose="02020603050405020304" pitchFamily="18" charset="0"/>
                <a:cs typeface="Calibri" panose="020F0502020204030204" pitchFamily="34" charset="0"/>
              </a:rPr>
              <a:t>Entre los diferentes tipos de sistemas operativos, los más utilizados en la actualidad para diversos dispositivos y necesidades son:</a:t>
            </a:r>
          </a:p>
          <a:p>
            <a:pPr marR="0" lvl="0" indent="0" algn="l" defTabSz="914400" rtl="0" eaLnBrk="0" fontAlgn="base" latinLnBrk="0" hangingPunct="0">
              <a:lnSpc>
                <a:spcPct val="100000"/>
              </a:lnSpc>
              <a:spcBef>
                <a:spcPct val="0"/>
              </a:spcBef>
              <a:spcAft>
                <a:spcPct val="0"/>
              </a:spcAft>
              <a:buClrTx/>
              <a:buSzTx/>
              <a:buFontTx/>
              <a:buNone/>
              <a:tabLst/>
            </a:pPr>
            <a:endParaRPr kumimoji="0" lang="es-ES" altLang="es-ES" sz="800" b="0" i="0" u="none" strike="noStrike" cap="none" normalizeH="0" baseline="0" dirty="0" smtClean="0">
              <a:ln>
                <a:noFill/>
              </a:ln>
              <a:effectLst/>
              <a:latin typeface="+mn-lt"/>
              <a:ea typeface="Times New Roman" panose="02020603050405020304" pitchFamily="18" charset="0"/>
              <a:cs typeface="Calibri" panose="020F0502020204030204" pitchFamily="34" charset="0"/>
            </a:endParaRPr>
          </a:p>
          <a:p>
            <a:pPr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effectLst/>
                <a:latin typeface="+mn-lt"/>
                <a:ea typeface="Times New Roman" panose="02020603050405020304" pitchFamily="18" charset="0"/>
                <a:cs typeface="Calibri" panose="020F0502020204030204" pitchFamily="34" charset="0"/>
              </a:rPr>
              <a:t>1.- </a:t>
            </a:r>
            <a:r>
              <a:rPr kumimoji="0" lang="es-ES" altLang="es-ES" sz="2400" b="1" i="0" u="none" strike="noStrike" cap="none" normalizeH="0" baseline="0" dirty="0" smtClean="0">
                <a:ln>
                  <a:noFill/>
                </a:ln>
                <a:effectLst/>
                <a:latin typeface="+mn-lt"/>
                <a:ea typeface="Times New Roman" panose="02020603050405020304" pitchFamily="18" charset="0"/>
                <a:cs typeface="Calibri" panose="020F0502020204030204" pitchFamily="34" charset="0"/>
              </a:rPr>
              <a:t>Sistemas Operativos para Ordenadores de Escritorio y Portátiles.</a:t>
            </a:r>
            <a:endParaRPr kumimoji="0" lang="es-ES" altLang="es-ES" sz="2400" b="0" i="0" u="none" strike="noStrike" cap="none" normalizeH="0" baseline="0" dirty="0" smtClean="0">
              <a:ln>
                <a:noFill/>
              </a:ln>
              <a:effectLst/>
              <a:latin typeface="+mn-lt"/>
              <a:ea typeface="Times New Roman" panose="02020603050405020304"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4" name="CuadroTexto 33"/>
          <p:cNvSpPr txBox="1"/>
          <p:nvPr/>
        </p:nvSpPr>
        <p:spPr>
          <a:xfrm>
            <a:off x="3396342" y="3122681"/>
            <a:ext cx="8665029" cy="3046988"/>
          </a:xfrm>
          <a:prstGeom prst="rect">
            <a:avLst/>
          </a:prstGeom>
          <a:noFill/>
        </p:spPr>
        <p:txBody>
          <a:bodyPr wrap="square" rtlCol="0">
            <a:spAutoFit/>
          </a:bodyPr>
          <a:lstStyle/>
          <a:p>
            <a:r>
              <a:rPr lang="es-ES" sz="2400" b="1" dirty="0"/>
              <a:t>Windows</a:t>
            </a:r>
            <a:r>
              <a:rPr lang="es-ES" sz="2400" dirty="0" smtClean="0"/>
              <a:t>:</a:t>
            </a:r>
            <a:r>
              <a:rPr lang="es-ES" sz="2400" dirty="0"/>
              <a:t> </a:t>
            </a:r>
          </a:p>
          <a:p>
            <a:r>
              <a:rPr lang="es-ES" sz="2100" dirty="0"/>
              <a:t>Desarrollado por Microsoft, es uno de los más populares en </a:t>
            </a:r>
            <a:r>
              <a:rPr lang="es-ES" sz="2100" dirty="0" smtClean="0"/>
              <a:t>ordenadores </a:t>
            </a:r>
            <a:r>
              <a:rPr lang="es-ES" sz="2100" dirty="0"/>
              <a:t>personales</a:t>
            </a:r>
            <a:r>
              <a:rPr lang="es-ES" sz="2100" dirty="0" smtClean="0"/>
              <a:t>.</a:t>
            </a:r>
          </a:p>
          <a:p>
            <a:endParaRPr lang="es-ES" sz="800" dirty="0" smtClean="0"/>
          </a:p>
          <a:p>
            <a:r>
              <a:rPr lang="es-ES" sz="2100" b="1" dirty="0" smtClean="0"/>
              <a:t>Uso </a:t>
            </a:r>
            <a:r>
              <a:rPr lang="es-ES" sz="2100" b="1" dirty="0"/>
              <a:t>principal:</a:t>
            </a:r>
            <a:r>
              <a:rPr lang="es-ES" sz="2100" dirty="0"/>
              <a:t> </a:t>
            </a:r>
            <a:r>
              <a:rPr lang="es-ES" sz="2100" dirty="0" smtClean="0"/>
              <a:t>Ordenadores </a:t>
            </a:r>
            <a:r>
              <a:rPr lang="es-ES" sz="2100" dirty="0"/>
              <a:t>de escritorio, laptops, y entornos de oficina</a:t>
            </a:r>
            <a:r>
              <a:rPr lang="es-ES" sz="2100" dirty="0" smtClean="0"/>
              <a:t>.</a:t>
            </a:r>
          </a:p>
          <a:p>
            <a:endParaRPr lang="es-ES" sz="800" dirty="0"/>
          </a:p>
          <a:p>
            <a:r>
              <a:rPr lang="es-ES" sz="2100" b="1" dirty="0" smtClean="0"/>
              <a:t>Características</a:t>
            </a:r>
            <a:r>
              <a:rPr lang="es-ES" sz="2100" b="1" dirty="0"/>
              <a:t>:</a:t>
            </a:r>
            <a:r>
              <a:rPr lang="es-ES" sz="2100" dirty="0"/>
              <a:t> Interfaz gráfica amigable, compatibilidad con una amplia gama de hardware y software.</a:t>
            </a:r>
            <a:endParaRPr lang="es-ES" sz="800" dirty="0"/>
          </a:p>
          <a:p>
            <a:r>
              <a:rPr lang="es-ES" sz="800" dirty="0"/>
              <a:t> </a:t>
            </a:r>
          </a:p>
          <a:p>
            <a:r>
              <a:rPr lang="es-ES" sz="2100" b="1" dirty="0"/>
              <a:t>Ejemplo:</a:t>
            </a:r>
            <a:r>
              <a:rPr lang="es-ES" sz="2100" dirty="0"/>
              <a:t> Windows 10, Windows 11.</a:t>
            </a:r>
          </a:p>
          <a:p>
            <a:endParaRPr lang="es-ES" dirty="0"/>
          </a:p>
        </p:txBody>
      </p:sp>
      <p:grpSp>
        <p:nvGrpSpPr>
          <p:cNvPr id="37" name="Grupo 36"/>
          <p:cNvGrpSpPr/>
          <p:nvPr/>
        </p:nvGrpSpPr>
        <p:grpSpPr>
          <a:xfrm>
            <a:off x="0" y="1000376"/>
            <a:ext cx="12192000" cy="321199"/>
            <a:chOff x="0" y="1161143"/>
            <a:chExt cx="12192000" cy="321199"/>
          </a:xfrm>
          <a:solidFill>
            <a:schemeClr val="tx2"/>
          </a:solidFill>
        </p:grpSpPr>
        <p:sp>
          <p:nvSpPr>
            <p:cNvPr id="38" name="Rectángulo 37"/>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38"/>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657225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Tipos de Sistemas Operativos Más Comunes</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1" name="Rectangle 25"/>
          <p:cNvSpPr>
            <a:spLocks noChangeArrowheads="1"/>
          </p:cNvSpPr>
          <p:nvPr/>
        </p:nvSpPr>
        <p:spPr bwMode="auto">
          <a:xfrm>
            <a:off x="362858" y="1533093"/>
            <a:ext cx="1182914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buFontTx/>
              <a:buNone/>
              <a:tabLst/>
            </a:pPr>
            <a:endParaRPr kumimoji="0" lang="es-ES" altLang="es-ES" sz="800" b="0" i="0" u="none" strike="noStrike" cap="none" normalizeH="0" baseline="0" dirty="0" smtClean="0">
              <a:ln>
                <a:noFill/>
              </a:ln>
              <a:solidFill>
                <a:schemeClr val="bg1"/>
              </a:solidFill>
              <a:effectLst/>
              <a:latin typeface="+mn-lt"/>
              <a:ea typeface="Times New Roman" panose="02020603050405020304" pitchFamily="18" charset="0"/>
              <a:cs typeface="Calibri" panose="020F0502020204030204" pitchFamily="34" charset="0"/>
            </a:endParaRPr>
          </a:p>
          <a:p>
            <a:pPr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effectLst/>
                <a:latin typeface="+mn-lt"/>
                <a:ea typeface="Times New Roman" panose="02020603050405020304" pitchFamily="18" charset="0"/>
                <a:cs typeface="Calibri" panose="020F0502020204030204" pitchFamily="34" charset="0"/>
              </a:rPr>
              <a:t>1.- </a:t>
            </a:r>
            <a:r>
              <a:rPr kumimoji="0" lang="es-ES" altLang="es-ES" sz="2400" b="1" i="0" u="none" strike="noStrike" cap="none" normalizeH="0" baseline="0" dirty="0" smtClean="0">
                <a:ln>
                  <a:noFill/>
                </a:ln>
                <a:effectLst/>
                <a:latin typeface="+mn-lt"/>
                <a:ea typeface="Times New Roman" panose="02020603050405020304" pitchFamily="18" charset="0"/>
                <a:cs typeface="Calibri" panose="020F0502020204030204" pitchFamily="34" charset="0"/>
              </a:rPr>
              <a:t>Sistemas Operativos para Ordenadores de Escritorio y Portátiles.</a:t>
            </a:r>
            <a:endParaRPr kumimoji="0" lang="es-ES" altLang="es-ES" sz="2400" b="0" i="0" u="none" strike="noStrike" cap="none" normalizeH="0" baseline="0" dirty="0" smtClean="0">
              <a:ln>
                <a:noFill/>
              </a:ln>
              <a:effectLst/>
              <a:latin typeface="+mn-lt"/>
              <a:ea typeface="Times New Roman" panose="02020603050405020304"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4" name="CuadroTexto 33"/>
          <p:cNvSpPr txBox="1"/>
          <p:nvPr/>
        </p:nvSpPr>
        <p:spPr>
          <a:xfrm>
            <a:off x="3526971" y="2846174"/>
            <a:ext cx="8069943" cy="2400657"/>
          </a:xfrm>
          <a:prstGeom prst="rect">
            <a:avLst/>
          </a:prstGeom>
          <a:noFill/>
        </p:spPr>
        <p:txBody>
          <a:bodyPr wrap="square" rtlCol="0">
            <a:spAutoFit/>
          </a:bodyPr>
          <a:lstStyle/>
          <a:p>
            <a:r>
              <a:rPr lang="es-ES" sz="2400" b="1" dirty="0"/>
              <a:t>macOS</a:t>
            </a:r>
            <a:r>
              <a:rPr lang="es-ES" sz="2400" dirty="0" smtClean="0"/>
              <a:t>:</a:t>
            </a:r>
          </a:p>
          <a:p>
            <a:endParaRPr lang="es-ES" sz="800" dirty="0"/>
          </a:p>
          <a:p>
            <a:r>
              <a:rPr lang="es-ES" sz="2100" dirty="0"/>
              <a:t>Desarrollado por Apple, exclusivo para </a:t>
            </a:r>
            <a:r>
              <a:rPr lang="es-ES" sz="2100" dirty="0" smtClean="0"/>
              <a:t>ordenadores </a:t>
            </a:r>
            <a:r>
              <a:rPr lang="es-ES" sz="2100" dirty="0"/>
              <a:t>Mac</a:t>
            </a:r>
            <a:r>
              <a:rPr lang="es-ES" sz="2100" dirty="0" smtClean="0"/>
              <a:t>.</a:t>
            </a:r>
          </a:p>
          <a:p>
            <a:endParaRPr lang="es-ES" sz="800" dirty="0"/>
          </a:p>
          <a:p>
            <a:r>
              <a:rPr lang="es-ES" sz="2100" b="1" dirty="0"/>
              <a:t>Uso principal:</a:t>
            </a:r>
            <a:r>
              <a:rPr lang="es-ES" sz="2100" dirty="0"/>
              <a:t> Profesionales creativos y usuarios de Apple</a:t>
            </a:r>
            <a:r>
              <a:rPr lang="es-ES" sz="2100" dirty="0" smtClean="0"/>
              <a:t>.</a:t>
            </a:r>
          </a:p>
          <a:p>
            <a:endParaRPr lang="es-ES" sz="800" dirty="0"/>
          </a:p>
          <a:p>
            <a:r>
              <a:rPr lang="es-ES" sz="2100" b="1" dirty="0"/>
              <a:t>Características: </a:t>
            </a:r>
            <a:r>
              <a:rPr lang="es-ES" sz="2100" dirty="0"/>
              <a:t>Interfaz intuitiva, alta integración con otros dispositivos Apple, estabilidad y seguridad.</a:t>
            </a:r>
          </a:p>
          <a:p>
            <a:endParaRPr lang="es-ES" dirty="0"/>
          </a:p>
        </p:txBody>
      </p:sp>
      <p:pic>
        <p:nvPicPr>
          <p:cNvPr id="11" name="Imagen 10"/>
          <p:cNvPicPr/>
          <p:nvPr/>
        </p:nvPicPr>
        <p:blipFill rotWithShape="1">
          <a:blip r:embed="rId2"/>
          <a:srcRect l="17975" t="26556" r="42597" b="5896"/>
          <a:stretch/>
        </p:blipFill>
        <p:spPr bwMode="auto">
          <a:xfrm>
            <a:off x="565831" y="2846174"/>
            <a:ext cx="2714625" cy="2614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3421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a:solidFill>
            <a:schemeClr val="accent2">
              <a:lumMod val="40000"/>
              <a:lumOff val="60000"/>
            </a:schemeClr>
          </a:solidFill>
        </p:spPr>
        <p:txBody>
          <a:bodyPr>
            <a:noAutofit/>
          </a:bodyPr>
          <a:lstStyle/>
          <a:p>
            <a:r>
              <a:rPr lang="es-ES" sz="4000" b="1" dirty="0" smtClean="0"/>
              <a:t>Tipos de Sistemas Operativos Más Comunes</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1" name="Rectangle 25"/>
          <p:cNvSpPr>
            <a:spLocks noChangeArrowheads="1"/>
          </p:cNvSpPr>
          <p:nvPr/>
        </p:nvSpPr>
        <p:spPr bwMode="auto">
          <a:xfrm>
            <a:off x="362858" y="1623667"/>
            <a:ext cx="1182914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buFontTx/>
              <a:buNone/>
              <a:tabLst/>
            </a:pPr>
            <a:endParaRPr kumimoji="0" lang="es-ES" altLang="es-ES" sz="800" b="0" i="0" u="none" strike="noStrike" cap="none" normalizeH="0" baseline="0" dirty="0" smtClean="0">
              <a:ln>
                <a:noFill/>
              </a:ln>
              <a:solidFill>
                <a:schemeClr val="bg1"/>
              </a:solidFill>
              <a:effectLst/>
              <a:latin typeface="+mn-lt"/>
              <a:ea typeface="Times New Roman" panose="02020603050405020304" pitchFamily="18" charset="0"/>
              <a:cs typeface="Calibri" panose="020F0502020204030204" pitchFamily="34" charset="0"/>
            </a:endParaRPr>
          </a:p>
          <a:p>
            <a:pPr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effectLst/>
                <a:latin typeface="+mn-lt"/>
                <a:ea typeface="Times New Roman" panose="02020603050405020304" pitchFamily="18" charset="0"/>
                <a:cs typeface="Calibri" panose="020F0502020204030204" pitchFamily="34" charset="0"/>
              </a:rPr>
              <a:t>1.- </a:t>
            </a:r>
            <a:r>
              <a:rPr kumimoji="0" lang="es-ES" altLang="es-ES" sz="2400" b="1" i="0" u="none" strike="noStrike" cap="none" normalizeH="0" baseline="0" dirty="0" smtClean="0">
                <a:ln>
                  <a:noFill/>
                </a:ln>
                <a:effectLst/>
                <a:latin typeface="+mn-lt"/>
                <a:ea typeface="Times New Roman" panose="02020603050405020304" pitchFamily="18" charset="0"/>
                <a:cs typeface="Calibri" panose="020F0502020204030204" pitchFamily="34" charset="0"/>
              </a:rPr>
              <a:t>Sistemas Operativos para Ordenadores de Escritorio y Portátiles.</a:t>
            </a:r>
            <a:endParaRPr kumimoji="0" lang="es-ES" altLang="es-ES" sz="2400" b="0" i="0" u="none" strike="noStrike" cap="none" normalizeH="0" baseline="0" dirty="0" smtClean="0">
              <a:ln>
                <a:noFill/>
              </a:ln>
              <a:effectLst/>
              <a:latin typeface="+mn-lt"/>
              <a:ea typeface="Times New Roman" panose="02020603050405020304"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effectLst/>
              <a:latin typeface="Arial" panose="020B0604020202020204" pitchFamily="34" charset="0"/>
            </a:endParaRPr>
          </a:p>
        </p:txBody>
      </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4" name="CuadroTexto 33"/>
          <p:cNvSpPr txBox="1"/>
          <p:nvPr/>
        </p:nvSpPr>
        <p:spPr>
          <a:xfrm>
            <a:off x="3541486" y="2485441"/>
            <a:ext cx="8113486" cy="2277547"/>
          </a:xfrm>
          <a:prstGeom prst="rect">
            <a:avLst/>
          </a:prstGeom>
          <a:noFill/>
        </p:spPr>
        <p:txBody>
          <a:bodyPr wrap="square" rtlCol="0">
            <a:spAutoFit/>
          </a:bodyPr>
          <a:lstStyle/>
          <a:p>
            <a:pPr algn="just"/>
            <a:r>
              <a:rPr lang="es-ES" sz="2400" b="1" dirty="0"/>
              <a:t>Linux</a:t>
            </a:r>
            <a:r>
              <a:rPr lang="es-ES" sz="2400" dirty="0"/>
              <a:t>:</a:t>
            </a:r>
          </a:p>
          <a:p>
            <a:pPr algn="just"/>
            <a:r>
              <a:rPr lang="es-ES" sz="2100" dirty="0"/>
              <a:t>Sistema operativo de código abierto basado en </a:t>
            </a:r>
            <a:r>
              <a:rPr lang="es-ES" sz="2100" dirty="0" smtClean="0"/>
              <a:t>Unix.</a:t>
            </a:r>
          </a:p>
          <a:p>
            <a:pPr algn="just"/>
            <a:endParaRPr lang="es-ES" sz="800" dirty="0"/>
          </a:p>
          <a:p>
            <a:pPr algn="just"/>
            <a:r>
              <a:rPr lang="es-ES" sz="2100" b="1" dirty="0"/>
              <a:t>Uso principal:</a:t>
            </a:r>
            <a:r>
              <a:rPr lang="es-ES" sz="2100" dirty="0"/>
              <a:t> </a:t>
            </a:r>
            <a:r>
              <a:rPr lang="es-ES" sz="2100" dirty="0" smtClean="0"/>
              <a:t>Ordenadores </a:t>
            </a:r>
            <a:r>
              <a:rPr lang="es-ES" sz="2100" dirty="0"/>
              <a:t>personales, servidores y desarrolladores</a:t>
            </a:r>
            <a:r>
              <a:rPr lang="es-ES" sz="2100" dirty="0" smtClean="0"/>
              <a:t>.</a:t>
            </a:r>
          </a:p>
          <a:p>
            <a:pPr algn="just"/>
            <a:endParaRPr lang="es-ES" sz="800" dirty="0"/>
          </a:p>
          <a:p>
            <a:pPr algn="just"/>
            <a:r>
              <a:rPr lang="es-ES" sz="2100" b="1" dirty="0"/>
              <a:t>Características:</a:t>
            </a:r>
            <a:r>
              <a:rPr lang="es-ES" sz="2100" dirty="0"/>
              <a:t> Alta personalización, estabilidad, y disponible en distribuciones como Ubuntu, Fedora, y Debian.</a:t>
            </a:r>
          </a:p>
          <a:p>
            <a:endParaRPr lang="es-ES" dirty="0"/>
          </a:p>
        </p:txBody>
      </p:sp>
      <p:pic>
        <p:nvPicPr>
          <p:cNvPr id="12" name="Imagen 11"/>
          <p:cNvPicPr/>
          <p:nvPr/>
        </p:nvPicPr>
        <p:blipFill rotWithShape="1">
          <a:blip r:embed="rId2"/>
          <a:srcRect l="18410" t="34289" r="39287" b="9157"/>
          <a:stretch/>
        </p:blipFill>
        <p:spPr bwMode="auto">
          <a:xfrm>
            <a:off x="250235" y="2485441"/>
            <a:ext cx="3041015" cy="2285365"/>
          </a:xfrm>
          <a:prstGeom prst="rect">
            <a:avLst/>
          </a:prstGeom>
          <a:ln>
            <a:noFill/>
          </a:ln>
          <a:extLst>
            <a:ext uri="{53640926-AAD7-44D8-BBD7-CCE9431645EC}">
              <a14:shadowObscured xmlns:a14="http://schemas.microsoft.com/office/drawing/2010/main"/>
            </a:ext>
          </a:extLst>
        </p:spPr>
      </p:pic>
      <p:sp>
        <p:nvSpPr>
          <p:cNvPr id="2" name="CuadroTexto 1"/>
          <p:cNvSpPr txBox="1"/>
          <p:nvPr/>
        </p:nvSpPr>
        <p:spPr>
          <a:xfrm>
            <a:off x="203199" y="4905311"/>
            <a:ext cx="11814628" cy="1985159"/>
          </a:xfrm>
          <a:prstGeom prst="rect">
            <a:avLst/>
          </a:prstGeom>
          <a:noFill/>
        </p:spPr>
        <p:txBody>
          <a:bodyPr wrap="square" rtlCol="0">
            <a:spAutoFit/>
          </a:bodyPr>
          <a:lstStyle/>
          <a:p>
            <a:r>
              <a:rPr lang="es-ES" sz="2100" dirty="0"/>
              <a:t>En la era moderna, el </a:t>
            </a:r>
            <a:r>
              <a:rPr lang="es-ES" sz="2100" b="1" dirty="0"/>
              <a:t>sistema operativo Linux</a:t>
            </a:r>
            <a:r>
              <a:rPr lang="es-ES" sz="2100" dirty="0"/>
              <a:t> se ha consolidado como una opción robusta y confiable para servidores, supercomputadoras y dispositivos móviles.</a:t>
            </a:r>
          </a:p>
          <a:p>
            <a:r>
              <a:rPr lang="es-ES" sz="2100" dirty="0"/>
              <a:t>El auge de la computación en la nube ha sido un terreno fértil para Linux. Plataformas como AWS, Google Cloud y Microsoft Azure dependen en gran medida de Linux para sus operaciones. Su flexibilidad, seguridad y eficiencia lo convierten en la elección preferida para la infraestructura en la nube.</a:t>
            </a:r>
          </a:p>
          <a:p>
            <a:endParaRPr lang="es-ES" dirty="0"/>
          </a:p>
        </p:txBody>
      </p:sp>
    </p:spTree>
    <p:extLst>
      <p:ext uri="{BB962C8B-B14F-4D97-AF65-F5344CB8AC3E}">
        <p14:creationId xmlns:p14="http://schemas.microsoft.com/office/powerpoint/2010/main" val="3959045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Tipos de Sistemas Operativos Más Comunes</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1" name="Rectangle 25"/>
          <p:cNvSpPr>
            <a:spLocks noChangeArrowheads="1"/>
          </p:cNvSpPr>
          <p:nvPr/>
        </p:nvSpPr>
        <p:spPr bwMode="auto">
          <a:xfrm>
            <a:off x="595086" y="1438425"/>
            <a:ext cx="1123405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buFontTx/>
              <a:buNone/>
              <a:tabLst/>
            </a:pPr>
            <a:endParaRPr kumimoji="0" lang="es-ES" altLang="es-ES" sz="800" b="0" i="0" u="none" strike="noStrike" cap="none" normalizeH="0" baseline="0" dirty="0" smtClean="0">
              <a:ln>
                <a:noFill/>
              </a:ln>
              <a:solidFill>
                <a:schemeClr val="bg1"/>
              </a:solidFill>
              <a:effectLst/>
              <a:latin typeface="+mn-lt"/>
              <a:ea typeface="Times New Roman" panose="02020603050405020304" pitchFamily="18" charset="0"/>
              <a:cs typeface="Calibri" panose="020F0502020204030204" pitchFamily="34" charset="0"/>
            </a:endParaRPr>
          </a:p>
          <a:p>
            <a:pPr indent="0"/>
            <a:r>
              <a:rPr lang="es-ES" sz="2400" b="1" dirty="0">
                <a:latin typeface="+mn-lt"/>
              </a:rPr>
              <a:t>2.- Sistemas Operativos Móviles</a:t>
            </a:r>
            <a:endParaRPr lang="es-ES" sz="2400" dirty="0">
              <a:latin typeface="+mn-lt"/>
            </a:endParaRPr>
          </a:p>
          <a:p>
            <a:pPr indent="0"/>
            <a:r>
              <a:rPr lang="es-ES" sz="2100" dirty="0">
                <a:latin typeface="+mn-lt"/>
              </a:rPr>
              <a:t> </a:t>
            </a:r>
          </a:p>
          <a:p>
            <a:pPr indent="0"/>
            <a:r>
              <a:rPr lang="es-ES" sz="2400" b="1" dirty="0">
                <a:latin typeface="+mn-lt"/>
              </a:rPr>
              <a:t>Android</a:t>
            </a:r>
            <a:r>
              <a:rPr lang="es-ES" sz="2400" dirty="0">
                <a:latin typeface="+mn-lt"/>
              </a:rPr>
              <a:t>:</a:t>
            </a:r>
          </a:p>
          <a:p>
            <a:pPr indent="0"/>
            <a:r>
              <a:rPr lang="es-ES" sz="2100" dirty="0">
                <a:latin typeface="+mn-lt"/>
              </a:rPr>
              <a:t>Desarrollado por Google, basado en Linux</a:t>
            </a:r>
            <a:r>
              <a:rPr lang="es-ES" sz="2100" dirty="0" smtClean="0">
                <a:latin typeface="+mn-lt"/>
              </a:rPr>
              <a:t>.</a:t>
            </a:r>
          </a:p>
          <a:p>
            <a:pPr indent="0"/>
            <a:endParaRPr lang="es-ES" sz="800" dirty="0">
              <a:latin typeface="+mn-lt"/>
            </a:endParaRPr>
          </a:p>
          <a:p>
            <a:pPr indent="0"/>
            <a:r>
              <a:rPr lang="es-ES" sz="2100" b="1" dirty="0">
                <a:latin typeface="+mn-lt"/>
              </a:rPr>
              <a:t>Uso principal:</a:t>
            </a:r>
            <a:r>
              <a:rPr lang="es-ES" sz="2100" dirty="0">
                <a:latin typeface="+mn-lt"/>
              </a:rPr>
              <a:t> Smartphones, </a:t>
            </a:r>
            <a:r>
              <a:rPr lang="es-ES" sz="2100" dirty="0" smtClean="0">
                <a:latin typeface="+mn-lt"/>
              </a:rPr>
              <a:t>tablets</a:t>
            </a:r>
            <a:r>
              <a:rPr lang="es-ES" sz="2100" dirty="0">
                <a:latin typeface="+mn-lt"/>
              </a:rPr>
              <a:t>, y dispositivos portátiles</a:t>
            </a:r>
            <a:r>
              <a:rPr lang="es-ES" sz="2100" dirty="0" smtClean="0">
                <a:latin typeface="+mn-lt"/>
              </a:rPr>
              <a:t>.</a:t>
            </a:r>
          </a:p>
          <a:p>
            <a:pPr indent="0"/>
            <a:endParaRPr lang="es-ES" sz="800" dirty="0">
              <a:latin typeface="+mn-lt"/>
            </a:endParaRPr>
          </a:p>
          <a:p>
            <a:pPr indent="0"/>
            <a:r>
              <a:rPr lang="es-ES" sz="2100" b="1" dirty="0">
                <a:latin typeface="+mn-lt"/>
              </a:rPr>
              <a:t>Características:</a:t>
            </a:r>
            <a:r>
              <a:rPr lang="es-ES" sz="2100" dirty="0">
                <a:latin typeface="+mn-lt"/>
              </a:rPr>
              <a:t> Ecosistema de aplicaciones amplio, personalización, y soporte de hardware variado.</a:t>
            </a:r>
          </a:p>
          <a:p>
            <a:pPr indent="0"/>
            <a:r>
              <a:rPr lang="es-ES" sz="2100" dirty="0">
                <a:latin typeface="+mn-lt"/>
              </a:rPr>
              <a:t> </a:t>
            </a:r>
          </a:p>
          <a:p>
            <a:pPr indent="0"/>
            <a:r>
              <a:rPr lang="es-ES" sz="2400" b="1" dirty="0">
                <a:latin typeface="+mn-lt"/>
              </a:rPr>
              <a:t>iOS</a:t>
            </a:r>
            <a:r>
              <a:rPr lang="es-ES" sz="2400" dirty="0">
                <a:latin typeface="+mn-lt"/>
              </a:rPr>
              <a:t>:</a:t>
            </a:r>
          </a:p>
          <a:p>
            <a:pPr indent="0"/>
            <a:r>
              <a:rPr lang="es-ES" sz="2100" dirty="0">
                <a:latin typeface="+mn-lt"/>
              </a:rPr>
              <a:t>Desarrollado por Apple, exclusivo para dispositivos como iPhone y iPad</a:t>
            </a:r>
            <a:r>
              <a:rPr lang="es-ES" sz="2100" dirty="0" smtClean="0">
                <a:latin typeface="+mn-lt"/>
              </a:rPr>
              <a:t>.</a:t>
            </a:r>
          </a:p>
          <a:p>
            <a:pPr indent="0"/>
            <a:endParaRPr lang="es-ES" sz="800" dirty="0">
              <a:latin typeface="+mn-lt"/>
            </a:endParaRPr>
          </a:p>
          <a:p>
            <a:pPr indent="0"/>
            <a:r>
              <a:rPr lang="es-ES" sz="2100" b="1" dirty="0">
                <a:latin typeface="+mn-lt"/>
              </a:rPr>
              <a:t>Uso principal:</a:t>
            </a:r>
            <a:r>
              <a:rPr lang="es-ES" sz="2100" dirty="0">
                <a:latin typeface="+mn-lt"/>
              </a:rPr>
              <a:t> Smartphones y </a:t>
            </a:r>
            <a:r>
              <a:rPr lang="es-ES" sz="2100" dirty="0" smtClean="0">
                <a:latin typeface="+mn-lt"/>
              </a:rPr>
              <a:t>tablets </a:t>
            </a:r>
            <a:r>
              <a:rPr lang="es-ES" sz="2100" dirty="0">
                <a:latin typeface="+mn-lt"/>
              </a:rPr>
              <a:t>de Apple</a:t>
            </a:r>
            <a:r>
              <a:rPr lang="es-ES" sz="2100" dirty="0" smtClean="0">
                <a:latin typeface="+mn-lt"/>
              </a:rPr>
              <a:t>.</a:t>
            </a:r>
          </a:p>
          <a:p>
            <a:pPr indent="0"/>
            <a:endParaRPr lang="es-ES" sz="800" dirty="0">
              <a:latin typeface="+mn-lt"/>
            </a:endParaRPr>
          </a:p>
          <a:p>
            <a:pPr indent="0"/>
            <a:r>
              <a:rPr lang="es-ES" sz="2100" b="1" dirty="0">
                <a:latin typeface="+mn-lt"/>
              </a:rPr>
              <a:t>Características:</a:t>
            </a:r>
            <a:r>
              <a:rPr lang="es-ES" sz="2100" dirty="0">
                <a:latin typeface="+mn-lt"/>
              </a:rPr>
              <a:t> Interfaz fluida, ecosistema cerrado, alta seguridad y privacidad.</a:t>
            </a:r>
          </a:p>
        </p:txBody>
      </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439544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Tipos de Sistemas Operativos Más Comunes</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1" name="Rectangle 25"/>
          <p:cNvSpPr>
            <a:spLocks noChangeArrowheads="1"/>
          </p:cNvSpPr>
          <p:nvPr/>
        </p:nvSpPr>
        <p:spPr bwMode="auto">
          <a:xfrm>
            <a:off x="188686" y="1476903"/>
            <a:ext cx="11640457"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buFontTx/>
              <a:buNone/>
              <a:tabLst/>
            </a:pPr>
            <a:endParaRPr kumimoji="0" lang="es-ES" altLang="es-ES" sz="800" b="0" i="0" u="none" strike="noStrike" cap="none" normalizeH="0" baseline="0" dirty="0" smtClean="0">
              <a:ln>
                <a:noFill/>
              </a:ln>
              <a:solidFill>
                <a:schemeClr val="bg1"/>
              </a:solidFill>
              <a:effectLst/>
              <a:latin typeface="+mn-lt"/>
              <a:ea typeface="Times New Roman" panose="02020603050405020304" pitchFamily="18" charset="0"/>
              <a:cs typeface="Calibri" panose="020F0502020204030204" pitchFamily="34" charset="0"/>
            </a:endParaRPr>
          </a:p>
          <a:p>
            <a:r>
              <a:rPr lang="es-ES" sz="2400" b="1" dirty="0">
                <a:latin typeface="+mn-lt"/>
              </a:rPr>
              <a:t>3. Sistemas Operativos de </a:t>
            </a:r>
            <a:r>
              <a:rPr lang="es-ES" sz="2400" b="1" dirty="0" smtClean="0">
                <a:latin typeface="+mn-lt"/>
              </a:rPr>
              <a:t>Servidores</a:t>
            </a:r>
          </a:p>
          <a:p>
            <a:endParaRPr lang="es-ES" sz="800" b="1" dirty="0">
              <a:latin typeface="+mn-lt"/>
            </a:endParaRPr>
          </a:p>
          <a:p>
            <a:r>
              <a:rPr lang="es-ES" sz="2400" b="1" dirty="0">
                <a:latin typeface="+mn-lt"/>
              </a:rPr>
              <a:t>Windows Server</a:t>
            </a:r>
            <a:r>
              <a:rPr lang="es-ES" sz="2400" dirty="0">
                <a:latin typeface="+mn-lt"/>
              </a:rPr>
              <a:t>:</a:t>
            </a:r>
          </a:p>
          <a:p>
            <a:r>
              <a:rPr lang="es-ES" sz="2100" dirty="0">
                <a:latin typeface="+mn-lt"/>
              </a:rPr>
              <a:t>Versión de Windows optimizada para servidores</a:t>
            </a:r>
            <a:r>
              <a:rPr lang="es-ES" sz="2100" dirty="0" smtClean="0">
                <a:latin typeface="+mn-lt"/>
              </a:rPr>
              <a:t>.</a:t>
            </a:r>
          </a:p>
          <a:p>
            <a:endParaRPr lang="es-ES" sz="800" dirty="0">
              <a:latin typeface="+mn-lt"/>
            </a:endParaRPr>
          </a:p>
          <a:p>
            <a:r>
              <a:rPr lang="es-ES" sz="2100" b="1" dirty="0">
                <a:latin typeface="+mn-lt"/>
              </a:rPr>
              <a:t>Uso principal:</a:t>
            </a:r>
            <a:r>
              <a:rPr lang="es-ES" sz="2100" dirty="0">
                <a:latin typeface="+mn-lt"/>
              </a:rPr>
              <a:t> Gestión de redes y aplicaciones empresariales.</a:t>
            </a:r>
          </a:p>
          <a:p>
            <a:r>
              <a:rPr lang="es-ES" sz="2100" dirty="0">
                <a:latin typeface="+mn-lt"/>
              </a:rPr>
              <a:t> </a:t>
            </a:r>
          </a:p>
          <a:p>
            <a:r>
              <a:rPr lang="es-ES" sz="2400" b="1" dirty="0">
                <a:latin typeface="+mn-lt"/>
              </a:rPr>
              <a:t>Linux (Distribuciones para servidores)</a:t>
            </a:r>
            <a:r>
              <a:rPr lang="es-ES" sz="2400" dirty="0">
                <a:latin typeface="+mn-lt"/>
              </a:rPr>
              <a:t>:</a:t>
            </a:r>
          </a:p>
          <a:p>
            <a:r>
              <a:rPr lang="es-ES" sz="2100" dirty="0">
                <a:latin typeface="+mn-lt"/>
              </a:rPr>
              <a:t>Distribuciones como CentOS, Ubuntu Server, y Red Hat Enterprise Linux (RHEL</a:t>
            </a:r>
            <a:r>
              <a:rPr lang="es-ES" sz="2100" dirty="0" smtClean="0">
                <a:latin typeface="+mn-lt"/>
              </a:rPr>
              <a:t>).</a:t>
            </a:r>
          </a:p>
          <a:p>
            <a:endParaRPr lang="es-ES" sz="800" dirty="0">
              <a:latin typeface="+mn-lt"/>
            </a:endParaRPr>
          </a:p>
          <a:p>
            <a:r>
              <a:rPr lang="es-ES" sz="2100" b="1" dirty="0">
                <a:latin typeface="+mn-lt"/>
              </a:rPr>
              <a:t>Uso principal:</a:t>
            </a:r>
            <a:r>
              <a:rPr lang="es-ES" sz="2100" dirty="0">
                <a:latin typeface="+mn-lt"/>
              </a:rPr>
              <a:t> Gestión de servidores web, bases de datos, y aplicaciones en red.</a:t>
            </a:r>
          </a:p>
          <a:p>
            <a:r>
              <a:rPr lang="es-ES" sz="2100" dirty="0">
                <a:latin typeface="+mn-lt"/>
              </a:rPr>
              <a:t> </a:t>
            </a:r>
          </a:p>
          <a:p>
            <a:r>
              <a:rPr lang="es-ES" sz="2400" b="1" dirty="0">
                <a:latin typeface="+mn-lt"/>
              </a:rPr>
              <a:t>Unix</a:t>
            </a:r>
            <a:r>
              <a:rPr lang="es-ES" sz="2400" dirty="0">
                <a:latin typeface="+mn-lt"/>
              </a:rPr>
              <a:t>:</a:t>
            </a:r>
          </a:p>
          <a:p>
            <a:r>
              <a:rPr lang="es-ES" sz="2100" dirty="0">
                <a:latin typeface="+mn-lt"/>
              </a:rPr>
              <a:t>Precursor de Linux, utilizado en servidores empresariales y aplicaciones críticas.</a:t>
            </a:r>
          </a:p>
        </p:txBody>
      </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97067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0" y="-38970"/>
            <a:ext cx="12192000" cy="915749"/>
          </a:xfrm>
        </p:spPr>
        <p:txBody>
          <a:bodyPr>
            <a:noAutofit/>
          </a:bodyPr>
          <a:lstStyle/>
          <a:p>
            <a:r>
              <a:rPr lang="es-ES" sz="4000" b="1" dirty="0" smtClean="0"/>
              <a:t>Tipos de Sistemas Operativos Más Comunes</a:t>
            </a:r>
            <a:endParaRPr lang="es-ES" sz="4000" b="1" dirty="0">
              <a:latin typeface="+mn-lt"/>
            </a:endParaRPr>
          </a:p>
        </p:txBody>
      </p:sp>
      <p:grpSp>
        <p:nvGrpSpPr>
          <p:cNvPr id="8" name="Grupo 7"/>
          <p:cNvGrpSpPr/>
          <p:nvPr/>
        </p:nvGrpSpPr>
        <p:grpSpPr>
          <a:xfrm>
            <a:off x="0" y="1000376"/>
            <a:ext cx="12192000" cy="321199"/>
            <a:chOff x="0" y="1161143"/>
            <a:chExt cx="12192000" cy="321199"/>
          </a:xfrm>
          <a:solidFill>
            <a:schemeClr val="tx2"/>
          </a:solidFill>
        </p:grpSpPr>
        <p:sp>
          <p:nvSpPr>
            <p:cNvPr id="6" name="Rectángulo 5"/>
            <p:cNvSpPr/>
            <p:nvPr/>
          </p:nvSpPr>
          <p:spPr>
            <a:xfrm>
              <a:off x="0" y="1161143"/>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0" y="1380742"/>
              <a:ext cx="12192000" cy="101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1" name="Rectangle 25"/>
          <p:cNvSpPr>
            <a:spLocks noChangeArrowheads="1"/>
          </p:cNvSpPr>
          <p:nvPr/>
        </p:nvSpPr>
        <p:spPr bwMode="auto">
          <a:xfrm>
            <a:off x="101601" y="1422317"/>
            <a:ext cx="1164045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buFontTx/>
              <a:buNone/>
              <a:tabLst/>
            </a:pPr>
            <a:endParaRPr kumimoji="0" lang="es-ES" altLang="es-ES" sz="800" b="0" i="0" u="none" strike="noStrike" cap="none" normalizeH="0" baseline="0" dirty="0" smtClean="0">
              <a:ln>
                <a:noFill/>
              </a:ln>
              <a:solidFill>
                <a:schemeClr val="bg1"/>
              </a:solidFill>
              <a:effectLst/>
              <a:latin typeface="+mn-lt"/>
              <a:ea typeface="Times New Roman" panose="02020603050405020304" pitchFamily="18" charset="0"/>
              <a:cs typeface="Calibri" panose="020F0502020204030204" pitchFamily="34" charset="0"/>
            </a:endParaRPr>
          </a:p>
          <a:p>
            <a:pPr algn="just"/>
            <a:r>
              <a:rPr lang="es-ES" sz="2400" b="1" dirty="0">
                <a:latin typeface="+mn-lt"/>
              </a:rPr>
              <a:t>4. Sistemas Operativos en la </a:t>
            </a:r>
            <a:r>
              <a:rPr lang="es-ES" sz="2400" b="1" dirty="0" smtClean="0">
                <a:latin typeface="+mn-lt"/>
              </a:rPr>
              <a:t>Nube</a:t>
            </a:r>
          </a:p>
          <a:p>
            <a:pPr algn="just"/>
            <a:endParaRPr lang="es-ES" sz="800" b="1" dirty="0">
              <a:latin typeface="+mn-lt"/>
            </a:endParaRPr>
          </a:p>
          <a:p>
            <a:pPr algn="just"/>
            <a:r>
              <a:rPr lang="es-ES" sz="2400" b="1" dirty="0">
                <a:latin typeface="+mn-lt"/>
              </a:rPr>
              <a:t>ChromeOS</a:t>
            </a:r>
            <a:r>
              <a:rPr lang="es-ES" sz="2400" b="1" dirty="0" smtClean="0">
                <a:latin typeface="+mn-lt"/>
              </a:rPr>
              <a:t>:</a:t>
            </a:r>
          </a:p>
          <a:p>
            <a:pPr algn="just"/>
            <a:endParaRPr lang="es-ES" sz="800" b="1" dirty="0">
              <a:latin typeface="+mn-lt"/>
            </a:endParaRPr>
          </a:p>
          <a:p>
            <a:pPr algn="just"/>
            <a:r>
              <a:rPr lang="es-ES" sz="2100" dirty="0">
                <a:latin typeface="+mn-lt"/>
              </a:rPr>
              <a:t>Desarrollado por Google, centrado en aplicaciones basadas en la nube</a:t>
            </a:r>
            <a:r>
              <a:rPr lang="es-ES" sz="2100" dirty="0" smtClean="0">
                <a:latin typeface="+mn-lt"/>
              </a:rPr>
              <a:t>.</a:t>
            </a:r>
          </a:p>
          <a:p>
            <a:pPr algn="just"/>
            <a:endParaRPr lang="es-ES" sz="800" dirty="0">
              <a:latin typeface="+mn-lt"/>
            </a:endParaRPr>
          </a:p>
          <a:p>
            <a:pPr algn="just"/>
            <a:r>
              <a:rPr lang="es-ES" sz="2100" b="1" dirty="0">
                <a:latin typeface="+mn-lt"/>
              </a:rPr>
              <a:t>Uso principal: </a:t>
            </a:r>
            <a:r>
              <a:rPr lang="es-ES" sz="2100" dirty="0" smtClean="0">
                <a:latin typeface="+mn-lt"/>
              </a:rPr>
              <a:t>Ordenadores </a:t>
            </a:r>
            <a:r>
              <a:rPr lang="es-ES" sz="2100" dirty="0">
                <a:latin typeface="+mn-lt"/>
              </a:rPr>
              <a:t>portátiles ligeras (Chromebooks</a:t>
            </a:r>
            <a:r>
              <a:rPr lang="es-ES" sz="2100" dirty="0" smtClean="0">
                <a:latin typeface="+mn-lt"/>
              </a:rPr>
              <a:t>).</a:t>
            </a:r>
          </a:p>
          <a:p>
            <a:pPr algn="just"/>
            <a:endParaRPr lang="es-ES" sz="800" dirty="0">
              <a:latin typeface="+mn-lt"/>
            </a:endParaRPr>
          </a:p>
          <a:p>
            <a:pPr algn="just"/>
            <a:r>
              <a:rPr lang="es-ES" sz="2100" b="1" dirty="0">
                <a:latin typeface="+mn-lt"/>
              </a:rPr>
              <a:t>Características: </a:t>
            </a:r>
            <a:r>
              <a:rPr lang="es-ES" sz="2100" dirty="0">
                <a:latin typeface="+mn-lt"/>
              </a:rPr>
              <a:t>Simplicidad, velocidad, y dependencia de servicios en línea como Google </a:t>
            </a:r>
            <a:r>
              <a:rPr lang="es-ES" sz="2100" dirty="0" smtClean="0">
                <a:latin typeface="+mn-lt"/>
              </a:rPr>
              <a:t>Drive.</a:t>
            </a:r>
          </a:p>
          <a:p>
            <a:pPr algn="just"/>
            <a:endParaRPr lang="es-ES" sz="800" dirty="0">
              <a:latin typeface="+mn-lt"/>
            </a:endParaRPr>
          </a:p>
          <a:p>
            <a:pPr algn="just"/>
            <a:r>
              <a:rPr lang="es-ES" sz="800" b="1" dirty="0">
                <a:latin typeface="+mn-lt"/>
              </a:rPr>
              <a:t> </a:t>
            </a:r>
            <a:endParaRPr lang="es-ES" sz="800" dirty="0">
              <a:latin typeface="+mn-lt"/>
            </a:endParaRPr>
          </a:p>
          <a:p>
            <a:pPr algn="just"/>
            <a:r>
              <a:rPr lang="es-ES" sz="2400" b="1" dirty="0">
                <a:latin typeface="+mn-lt"/>
              </a:rPr>
              <a:t>Sistemas Virtualizados (AWS, </a:t>
            </a:r>
            <a:r>
              <a:rPr lang="es-ES" sz="2400" b="1" dirty="0" err="1">
                <a:latin typeface="+mn-lt"/>
              </a:rPr>
              <a:t>Azure</a:t>
            </a:r>
            <a:r>
              <a:rPr lang="es-ES" sz="2400" b="1" dirty="0" smtClean="0">
                <a:latin typeface="+mn-lt"/>
              </a:rPr>
              <a:t>)</a:t>
            </a:r>
            <a:r>
              <a:rPr lang="es-ES" sz="2400" dirty="0" smtClean="0">
                <a:latin typeface="+mn-lt"/>
              </a:rPr>
              <a:t>:</a:t>
            </a:r>
          </a:p>
          <a:p>
            <a:pPr algn="just"/>
            <a:endParaRPr lang="es-ES" sz="800" dirty="0">
              <a:latin typeface="+mn-lt"/>
            </a:endParaRPr>
          </a:p>
          <a:p>
            <a:pPr algn="just"/>
            <a:r>
              <a:rPr lang="es-ES" sz="2100" dirty="0">
                <a:latin typeface="+mn-lt"/>
              </a:rPr>
              <a:t>Sistemas diseñados para ejecutar aplicaciones y servicios en entornos virtuales y en la nube.</a:t>
            </a:r>
          </a:p>
        </p:txBody>
      </p:sp>
      <p:sp>
        <p:nvSpPr>
          <p:cNvPr id="32" name="Rectangle 27"/>
          <p:cNvSpPr>
            <a:spLocks noChangeArrowheads="1"/>
          </p:cNvSpPr>
          <p:nvPr/>
        </p:nvSpPr>
        <p:spPr bwMode="auto">
          <a:xfrm>
            <a:off x="783771" y="2677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3" name="Rectangle 28"/>
          <p:cNvSpPr>
            <a:spLocks noChangeArrowheads="1"/>
          </p:cNvSpPr>
          <p:nvPr/>
        </p:nvSpPr>
        <p:spPr bwMode="auto">
          <a:xfrm>
            <a:off x="783771" y="5440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80812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8375</TotalTime>
  <Words>841</Words>
  <Application>Microsoft Office PowerPoint</Application>
  <PresentationFormat>Panorámica</PresentationFormat>
  <Paragraphs>204</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Times New Roman</vt:lpstr>
      <vt:lpstr>Tema de Office</vt:lpstr>
      <vt:lpstr>SISTEMAS OPERATIVOS</vt:lpstr>
      <vt:lpstr>Características principales de un Sistema Operativo</vt:lpstr>
      <vt:lpstr>Funciones más  importantes de un Sistema Operativo</vt:lpstr>
      <vt:lpstr>Tipos de Sistemas Operativos Más Comunes</vt:lpstr>
      <vt:lpstr>Tipos de Sistemas Operativos Más Comunes</vt:lpstr>
      <vt:lpstr>Tipos de Sistemas Operativos Más Comunes</vt:lpstr>
      <vt:lpstr>Tipos de Sistemas Operativos Más Comunes</vt:lpstr>
      <vt:lpstr>Tipos de Sistemas Operativos Más Comunes</vt:lpstr>
      <vt:lpstr>Tipos de Sistemas Operativos Más Comunes</vt:lpstr>
      <vt:lpstr>Tipos de Sistemas Operativos Más Comunes</vt:lpstr>
      <vt:lpstr>Pasos para instalar el Window 10</vt:lpstr>
      <vt:lpstr>Pasos para instalar el Window 10</vt:lpstr>
      <vt:lpstr>Pasos para instalar el Window 10</vt:lpstr>
      <vt:lpstr>Pasos para instalar el Window 10</vt:lpstr>
      <vt:lpstr>Pasos para instalar el Window 10</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dc:title>
  <dc:creator>Cuenta Microsoft</dc:creator>
  <cp:lastModifiedBy>Cuenta Microsoft</cp:lastModifiedBy>
  <cp:revision>38</cp:revision>
  <dcterms:created xsi:type="dcterms:W3CDTF">2025-01-13T16:46:56Z</dcterms:created>
  <dcterms:modified xsi:type="dcterms:W3CDTF">2025-05-05T07:45:08Z</dcterms:modified>
</cp:coreProperties>
</file>