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9" r:id="rId5"/>
    <p:sldId id="265" r:id="rId6"/>
    <p:sldId id="256" r:id="rId7"/>
    <p:sldId id="264" r:id="rId8"/>
    <p:sldId id="266" r:id="rId9"/>
    <p:sldId id="267" r:id="rId10"/>
    <p:sldId id="268" r:id="rId11"/>
    <p:sldId id="269" r:id="rId12"/>
    <p:sldId id="270" r:id="rId13"/>
    <p:sldId id="273" r:id="rId14"/>
    <p:sldId id="271" r:id="rId15"/>
    <p:sldId id="272" r:id="rId16"/>
    <p:sldId id="26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C3A5-0301-4017-A910-A436D9A5D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EEA74B-2C1B-4385-AFF7-CB5D797FA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ACCC6-AEBA-493C-BFBC-873AF22B1C60}"/>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FC79AC1E-12F4-4BE2-A714-8BBF54DE4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D167E-97AD-4DCE-8485-CDFBD36F1103}"/>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96653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8B81-2114-4809-B986-2C644DD8B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F71F8-5B4D-466F-91CA-AB4BCC211D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AE9B3-901A-4118-A9EB-70A4DD965541}"/>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702882F6-FA92-42A0-8B8D-0483216C0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8E124-98A3-4AB7-B2A6-298423215702}"/>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6058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02ACF-0911-44B2-941D-0E568D34E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EF8A0-75E9-4ACE-82B1-483F36510A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6394B-8AAD-47F5-A027-6D8B28BC80A8}"/>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D0634141-1873-4A7A-B881-0EAC21043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A5AE-0799-40B3-8459-6BE3B9979398}"/>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076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942C-6DAF-4321-BBDC-D4F2B81C6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F101A-0E40-4624-B7A2-E94D7BFC7D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9B20D-EB7F-418B-85ED-5B6E753E6377}"/>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3A569D0F-ED2C-418C-AF7B-557813D6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569D0-2D37-4020-8263-6C24449CD08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7488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C7D3-66F2-4DFB-8FEC-3FFAD5DC3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527304-7A9A-4CFD-9541-A554E01AC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CB6712-06AF-491D-BF56-14D5D758593E}"/>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90378337-9262-4FC0-BDBC-6B7B0B5DD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9FDF4-6EF4-47B2-BA42-DBC808FA6975}"/>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254932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0DAC-2F82-4508-9D49-5DE274EF0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4861D-E7AA-403C-AF2E-B8090F7D72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6F7E2-D930-4693-89A9-CE5B302D81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FD91F-1EE1-4FDA-98B2-8275C95C9A79}"/>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42CB73AE-ACC2-4B34-B35E-B26C19041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FFB7E-2067-4C8F-BC65-80F3DB109236}"/>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2754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D1CF-B23E-4820-8B88-341FD49426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3584D-F271-4B42-B3CE-546EE4826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1D6CA-E681-42C8-9EC7-DFA3B77290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4D1E-9242-4768-A138-51EED97EB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9F0C353-2AE6-49B0-83CF-F297D4037B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9FCFF-4F90-43D8-9160-B06D1F941864}"/>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8" name="Footer Placeholder 7">
            <a:extLst>
              <a:ext uri="{FF2B5EF4-FFF2-40B4-BE49-F238E27FC236}">
                <a16:creationId xmlns:a16="http://schemas.microsoft.com/office/drawing/2014/main" id="{91F7B14F-1779-4135-9D5C-A3F572AAF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07A49-12EF-413E-8964-3E1581669EB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67573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0550-000F-4109-A2A8-63220FC3B0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56A16-75A4-41A4-A753-4DC1A967B44D}"/>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4" name="Footer Placeholder 3">
            <a:extLst>
              <a:ext uri="{FF2B5EF4-FFF2-40B4-BE49-F238E27FC236}">
                <a16:creationId xmlns:a16="http://schemas.microsoft.com/office/drawing/2014/main" id="{B5EDF425-B808-4AA5-9973-4AEA739B4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C3604-41B2-4E07-9B8C-29FF1928D4D9}"/>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318310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4CA4D-AA66-4FE4-B03A-0AB98429FD0C}"/>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3" name="Footer Placeholder 2">
            <a:extLst>
              <a:ext uri="{FF2B5EF4-FFF2-40B4-BE49-F238E27FC236}">
                <a16:creationId xmlns:a16="http://schemas.microsoft.com/office/drawing/2014/main" id="{33FCCBFB-7842-4729-A1CB-344159A508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75703-20C6-4A21-B47D-87BE4B296CB7}"/>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24308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DBEC-5469-47D5-B490-0AF6CE2AB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F1A060-E608-4329-BB96-370D658E9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92F263-6204-4C08-8034-B6BE125E7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770CD3-A703-46AA-81CD-8016F9396B92}"/>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6B8506F3-553F-4E63-975A-50BB253D7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8006C-D1C9-4F42-B4EC-8252D49293CD}"/>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110619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F6D4-A1B8-43A0-A7AF-521B5003B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A38F2-39A7-4B24-AFA3-B0ADAB682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F3BE1-C59C-4601-B7B6-02639248F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F7F2FE-B487-4E93-8DE8-7A7E6DFC05D1}"/>
              </a:ext>
            </a:extLst>
          </p:cNvPr>
          <p:cNvSpPr>
            <a:spLocks noGrp="1"/>
          </p:cNvSpPr>
          <p:nvPr>
            <p:ph type="dt" sz="half" idx="10"/>
          </p:nvPr>
        </p:nvSpPr>
        <p:spPr/>
        <p:txBody>
          <a:bodyPr/>
          <a:lstStyle/>
          <a:p>
            <a:fld id="{DC937959-EF7E-4F69-A292-3721A5BE31C2}" type="datetimeFigureOut">
              <a:rPr lang="en-US" smtClean="0"/>
              <a:t>6/24/2024</a:t>
            </a:fld>
            <a:endParaRPr lang="en-US"/>
          </a:p>
        </p:txBody>
      </p:sp>
      <p:sp>
        <p:nvSpPr>
          <p:cNvPr id="6" name="Footer Placeholder 5">
            <a:extLst>
              <a:ext uri="{FF2B5EF4-FFF2-40B4-BE49-F238E27FC236}">
                <a16:creationId xmlns:a16="http://schemas.microsoft.com/office/drawing/2014/main" id="{E2D5C236-77E1-41C4-A4AC-DBEED207E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69714-397C-4F3B-8A5A-AEAC19A553BE}"/>
              </a:ext>
            </a:extLst>
          </p:cNvPr>
          <p:cNvSpPr>
            <a:spLocks noGrp="1"/>
          </p:cNvSpPr>
          <p:nvPr>
            <p:ph type="sldNum" sz="quarter" idx="12"/>
          </p:nvPr>
        </p:nvSpPr>
        <p:spPr/>
        <p:txBody>
          <a:bodyPr/>
          <a:lstStyle/>
          <a:p>
            <a:fld id="{4D272EE5-CFDD-4E65-95B6-2F6093DB8CD7}" type="slidenum">
              <a:rPr lang="en-US" smtClean="0"/>
              <a:t>‹#›</a:t>
            </a:fld>
            <a:endParaRPr lang="en-US"/>
          </a:p>
        </p:txBody>
      </p:sp>
    </p:spTree>
    <p:extLst>
      <p:ext uri="{BB962C8B-B14F-4D97-AF65-F5344CB8AC3E}">
        <p14:creationId xmlns:p14="http://schemas.microsoft.com/office/powerpoint/2010/main" val="96250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A66B0-CDFA-4A89-8F43-1A2509271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14AC5-7FA2-40A9-880E-1190F476B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3DD2-9088-4D0A-9432-3F45D6E40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37959-EF7E-4F69-A292-3721A5BE31C2}" type="datetimeFigureOut">
              <a:rPr lang="en-US" smtClean="0"/>
              <a:t>6/24/2024</a:t>
            </a:fld>
            <a:endParaRPr lang="en-US"/>
          </a:p>
        </p:txBody>
      </p:sp>
      <p:sp>
        <p:nvSpPr>
          <p:cNvPr id="5" name="Footer Placeholder 4">
            <a:extLst>
              <a:ext uri="{FF2B5EF4-FFF2-40B4-BE49-F238E27FC236}">
                <a16:creationId xmlns:a16="http://schemas.microsoft.com/office/drawing/2014/main" id="{E3085405-8FF7-41F2-98D4-F2A82B049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C77C1-EECF-4EB7-B4C2-9FB0BF279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72EE5-CFDD-4E65-95B6-2F6093DB8CD7}" type="slidenum">
              <a:rPr lang="en-US" smtClean="0"/>
              <a:t>‹#›</a:t>
            </a:fld>
            <a:endParaRPr lang="en-US"/>
          </a:p>
        </p:txBody>
      </p:sp>
    </p:spTree>
    <p:extLst>
      <p:ext uri="{BB962C8B-B14F-4D97-AF65-F5344CB8AC3E}">
        <p14:creationId xmlns:p14="http://schemas.microsoft.com/office/powerpoint/2010/main" val="385989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eaLeydier/researched-pdp-toolk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A978-311B-4BC4-97A7-342EE2F1368D}"/>
              </a:ext>
            </a:extLst>
          </p:cNvPr>
          <p:cNvSpPr>
            <a:spLocks noGrp="1"/>
          </p:cNvSpPr>
          <p:nvPr>
            <p:ph type="title"/>
          </p:nvPr>
        </p:nvSpPr>
        <p:spPr/>
        <p:txBody>
          <a:bodyPr/>
          <a:lstStyle/>
          <a:p>
            <a:r>
              <a:rPr lang="en-US" dirty="0"/>
              <a:t>Welcome aboard </a:t>
            </a:r>
            <a:r>
              <a:rPr lang="en-US" dirty="0" err="1"/>
              <a:t>ResearchEd’s</a:t>
            </a:r>
            <a:r>
              <a:rPr lang="en-US" dirty="0"/>
              <a:t> </a:t>
            </a:r>
            <a:r>
              <a:rPr lang="en-US" b="1" dirty="0"/>
              <a:t>PDP Toolkit</a:t>
            </a:r>
            <a:endParaRPr lang="en-US" dirty="0"/>
          </a:p>
        </p:txBody>
      </p:sp>
      <p:sp>
        <p:nvSpPr>
          <p:cNvPr id="3" name="Content Placeholder 2">
            <a:extLst>
              <a:ext uri="{FF2B5EF4-FFF2-40B4-BE49-F238E27FC236}">
                <a16:creationId xmlns:a16="http://schemas.microsoft.com/office/drawing/2014/main" id="{B27176F8-2510-45EF-BD12-A17BE266F3B6}"/>
              </a:ext>
            </a:extLst>
          </p:cNvPr>
          <p:cNvSpPr>
            <a:spLocks noGrp="1"/>
          </p:cNvSpPr>
          <p:nvPr>
            <p:ph idx="1"/>
          </p:nvPr>
        </p:nvSpPr>
        <p:spPr/>
        <p:txBody>
          <a:bodyPr>
            <a:normAutofit fontScale="85000" lnSpcReduction="10000"/>
          </a:bodyPr>
          <a:lstStyle/>
          <a:p>
            <a:r>
              <a:rPr lang="en-US" dirty="0"/>
              <a:t>Open any web browser and go to</a:t>
            </a:r>
            <a:br>
              <a:rPr lang="en-US" dirty="0"/>
            </a:br>
            <a:r>
              <a:rPr lang="en-US" dirty="0">
                <a:hlinkClick r:id="rId2"/>
              </a:rPr>
              <a:t>https://github.com/BeaLeydier/researched-pdp-toolkit</a:t>
            </a:r>
            <a:r>
              <a:rPr lang="en-US" dirty="0"/>
              <a:t>	</a:t>
            </a:r>
          </a:p>
          <a:p>
            <a:r>
              <a:rPr lang="en-US" dirty="0"/>
              <a:t>This takes you to the </a:t>
            </a:r>
            <a:r>
              <a:rPr lang="en-US" b="1" dirty="0" err="1"/>
              <a:t>github</a:t>
            </a:r>
            <a:r>
              <a:rPr lang="en-US" dirty="0"/>
              <a:t> </a:t>
            </a:r>
            <a:r>
              <a:rPr lang="en-US" b="1" dirty="0"/>
              <a:t>repository </a:t>
            </a:r>
            <a:r>
              <a:rPr lang="en-US" dirty="0"/>
              <a:t>(or </a:t>
            </a:r>
            <a:r>
              <a:rPr lang="en-US" b="1" dirty="0"/>
              <a:t>repo</a:t>
            </a:r>
            <a:r>
              <a:rPr lang="en-US" dirty="0"/>
              <a:t>) where the </a:t>
            </a:r>
            <a:r>
              <a:rPr lang="en-US" b="1" dirty="0"/>
              <a:t>toolkit</a:t>
            </a:r>
            <a:r>
              <a:rPr lang="en-US" dirty="0"/>
              <a:t> is stored</a:t>
            </a:r>
          </a:p>
          <a:p>
            <a:pPr lvl="1"/>
            <a:r>
              <a:rPr lang="en-US" dirty="0"/>
              <a:t>What is </a:t>
            </a:r>
            <a:r>
              <a:rPr lang="en-US" b="1" dirty="0" err="1"/>
              <a:t>github</a:t>
            </a:r>
            <a:r>
              <a:rPr lang="en-US" dirty="0"/>
              <a:t>?</a:t>
            </a:r>
          </a:p>
          <a:p>
            <a:pPr lvl="2"/>
            <a:r>
              <a:rPr lang="en-US" dirty="0" err="1"/>
              <a:t>Github</a:t>
            </a:r>
            <a:r>
              <a:rPr lang="en-US" dirty="0"/>
              <a:t> is a website that makes code sharing easy, and where a lot of projects that use code (no matter the language : Stata, R, Python, JavaScript, etc.) are shared publicly</a:t>
            </a:r>
          </a:p>
          <a:p>
            <a:pPr lvl="1"/>
            <a:r>
              <a:rPr lang="en-US" dirty="0"/>
              <a:t>What is a </a:t>
            </a:r>
            <a:r>
              <a:rPr lang="en-US" b="1" dirty="0"/>
              <a:t>repo</a:t>
            </a:r>
            <a:r>
              <a:rPr lang="en-US" dirty="0"/>
              <a:t>?</a:t>
            </a:r>
          </a:p>
          <a:p>
            <a:pPr lvl="2"/>
            <a:r>
              <a:rPr lang="en-US" dirty="0"/>
              <a:t>A repo or repository is the name used on </a:t>
            </a:r>
            <a:r>
              <a:rPr lang="en-US" dirty="0" err="1"/>
              <a:t>github</a:t>
            </a:r>
            <a:r>
              <a:rPr lang="en-US" dirty="0"/>
              <a:t> to call a project</a:t>
            </a:r>
          </a:p>
          <a:p>
            <a:pPr lvl="1"/>
            <a:r>
              <a:rPr lang="en-US" dirty="0"/>
              <a:t>What is a </a:t>
            </a:r>
            <a:r>
              <a:rPr lang="en-US" b="1" dirty="0"/>
              <a:t>toolkit</a:t>
            </a:r>
            <a:r>
              <a:rPr lang="en-US" dirty="0"/>
              <a:t>?</a:t>
            </a:r>
          </a:p>
          <a:p>
            <a:pPr lvl="2"/>
            <a:r>
              <a:rPr lang="en-US" dirty="0"/>
              <a:t>A toolkit can take many forms, but in this case it takes the form of a series of code scripts that you can download and run with your own data to generate analyses of interest</a:t>
            </a:r>
          </a:p>
          <a:p>
            <a:pPr lvl="2"/>
            <a:r>
              <a:rPr lang="en-US" dirty="0"/>
              <a:t>For this toolkit, all the scripts are in Stata, and we refer to them as scripts or </a:t>
            </a:r>
            <a:r>
              <a:rPr lang="en-US" dirty="0" err="1"/>
              <a:t>dofiles</a:t>
            </a:r>
            <a:r>
              <a:rPr lang="en-US" dirty="0"/>
              <a:t> interchangeably</a:t>
            </a:r>
          </a:p>
          <a:p>
            <a:pPr lvl="2"/>
            <a:r>
              <a:rPr lang="en-US" dirty="0"/>
              <a:t>The toolkit also contains a README document, which is a document that you have to read (like its name suggest) when you first use the toolkit, as well as an example Report document that showcases the type of analyses produced by this toolkit </a:t>
            </a:r>
          </a:p>
        </p:txBody>
      </p:sp>
    </p:spTree>
    <p:extLst>
      <p:ext uri="{BB962C8B-B14F-4D97-AF65-F5344CB8AC3E}">
        <p14:creationId xmlns:p14="http://schemas.microsoft.com/office/powerpoint/2010/main" val="318288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2 : Fork and Clone</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This is only if you already know </a:t>
            </a:r>
            <a:r>
              <a:rPr lang="en-US" dirty="0" err="1"/>
              <a:t>github</a:t>
            </a:r>
            <a:r>
              <a:rPr lang="en-US" dirty="0"/>
              <a:t> and want to keep using </a:t>
            </a:r>
            <a:r>
              <a:rPr lang="en-US" dirty="0" err="1"/>
              <a:t>github</a:t>
            </a:r>
            <a:r>
              <a:rPr lang="en-US" dirty="0"/>
              <a:t> to work on your repo</a:t>
            </a:r>
          </a:p>
          <a:p>
            <a:pPr lvl="1"/>
            <a:r>
              <a:rPr lang="en-US" dirty="0"/>
              <a:t>Fork so you have writing access</a:t>
            </a:r>
          </a:p>
          <a:p>
            <a:pPr lvl="1"/>
            <a:r>
              <a:rPr lang="en-US" dirty="0"/>
              <a:t>Clone – remember, not in a cloud synced folder</a:t>
            </a:r>
          </a:p>
          <a:p>
            <a:pPr lvl="1"/>
            <a:r>
              <a:rPr lang="en-US" dirty="0"/>
              <a:t>Note : .</a:t>
            </a:r>
            <a:r>
              <a:rPr lang="en-US" dirty="0" err="1"/>
              <a:t>gitignore</a:t>
            </a:r>
            <a:endParaRPr lang="en-US" dirty="0"/>
          </a:p>
          <a:p>
            <a:pPr lvl="2"/>
            <a:r>
              <a:rPr lang="en-US" dirty="0"/>
              <a:t>Data files always local, never tracked with git, and never pushed to </a:t>
            </a:r>
            <a:r>
              <a:rPr lang="en-US" dirty="0" err="1"/>
              <a:t>github</a:t>
            </a:r>
            <a:endParaRPr lang="en-US" dirty="0"/>
          </a:p>
        </p:txBody>
      </p:sp>
    </p:spTree>
    <p:extLst>
      <p:ext uri="{BB962C8B-B14F-4D97-AF65-F5344CB8AC3E}">
        <p14:creationId xmlns:p14="http://schemas.microsoft.com/office/powerpoint/2010/main" val="287470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Who should have access to the toolkit files?</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77500" lnSpcReduction="20000"/>
          </a:bodyPr>
          <a:lstStyle/>
          <a:p>
            <a:r>
              <a:rPr lang="en-US" dirty="0"/>
              <a:t>Anyone who wants to work with your PDP AR data using this toolkit</a:t>
            </a:r>
          </a:p>
          <a:p>
            <a:r>
              <a:rPr lang="en-US" dirty="0"/>
              <a:t>Inside the toolkit folder, you will add your PDP Analysis Ready files</a:t>
            </a:r>
          </a:p>
          <a:p>
            <a:pPr lvl="1"/>
            <a:r>
              <a:rPr lang="en-US" dirty="0"/>
              <a:t>Make sure your toolkit folder isn’t saved somewhere your PDP AR files shouldn’t be</a:t>
            </a:r>
          </a:p>
          <a:p>
            <a:r>
              <a:rPr lang="en-US" dirty="0"/>
              <a:t>How to work and collaborate on the toolkit</a:t>
            </a:r>
          </a:p>
          <a:p>
            <a:pPr lvl="1"/>
            <a:r>
              <a:rPr lang="en-US" dirty="0"/>
              <a:t>Each person who works on the toolkit can download the files from </a:t>
            </a:r>
            <a:r>
              <a:rPr lang="en-US" dirty="0" err="1"/>
              <a:t>github</a:t>
            </a:r>
            <a:r>
              <a:rPr lang="en-US" dirty="0"/>
              <a:t> to their own machine, copy the AR files in the dedicated toolkit subfolder (1_data-pdp) and run the toolkit this way</a:t>
            </a:r>
          </a:p>
          <a:p>
            <a:pPr lvl="1"/>
            <a:endParaRPr lang="en-US" dirty="0"/>
          </a:p>
          <a:p>
            <a:pPr lvl="1"/>
            <a:r>
              <a:rPr lang="en-US" dirty="0"/>
              <a:t>You can use a cloud system (Google Drive, Box, Dropbox, OneDrive, </a:t>
            </a:r>
            <a:r>
              <a:rPr lang="en-US" dirty="0" err="1"/>
              <a:t>etc</a:t>
            </a:r>
            <a:r>
              <a:rPr lang="en-US" dirty="0"/>
              <a:t>) to have one toolkit folder on the drive shared with everyone who will work on the toolkit</a:t>
            </a:r>
          </a:p>
          <a:p>
            <a:pPr lvl="2"/>
            <a:r>
              <a:rPr lang="en-US" dirty="0"/>
              <a:t>One person downloads the files from </a:t>
            </a:r>
            <a:r>
              <a:rPr lang="en-US" dirty="0" err="1"/>
              <a:t>github</a:t>
            </a:r>
            <a:r>
              <a:rPr lang="en-US" dirty="0"/>
              <a:t>, saves them in your cloud system, adds the AR files to the dedicated toolkit subfolder (1_data-pdp) and shares the cloud folder </a:t>
            </a:r>
            <a:r>
              <a:rPr lang="en-US" dirty="0" err="1"/>
              <a:t>withrelevant</a:t>
            </a:r>
            <a:r>
              <a:rPr lang="en-US" dirty="0"/>
              <a:t> colleagues</a:t>
            </a:r>
          </a:p>
          <a:p>
            <a:pPr lvl="2"/>
            <a:endParaRPr lang="en-US" dirty="0"/>
          </a:p>
          <a:p>
            <a:pPr lvl="1"/>
            <a:r>
              <a:rPr lang="en-US" dirty="0"/>
              <a:t>Or you can use the forked </a:t>
            </a:r>
            <a:r>
              <a:rPr lang="en-US" dirty="0" err="1"/>
              <a:t>github</a:t>
            </a:r>
            <a:r>
              <a:rPr lang="en-US" dirty="0"/>
              <a:t> repo and collaborate on it</a:t>
            </a:r>
          </a:p>
          <a:p>
            <a:pPr lvl="2"/>
            <a:r>
              <a:rPr lang="en-US" dirty="0"/>
              <a:t>Each person cloning the repo will need to also add the AR files locally</a:t>
            </a:r>
          </a:p>
          <a:p>
            <a:pPr lvl="2"/>
            <a:r>
              <a:rPr lang="en-US" dirty="0"/>
              <a:t>The </a:t>
            </a:r>
            <a:r>
              <a:rPr lang="en-US" dirty="0" err="1"/>
              <a:t>gitignore</a:t>
            </a:r>
            <a:r>
              <a:rPr lang="en-US" dirty="0"/>
              <a:t> ensures that the AR files are never uploaded onto </a:t>
            </a:r>
            <a:r>
              <a:rPr lang="en-US" dirty="0" err="1"/>
              <a:t>github</a:t>
            </a:r>
            <a:endParaRPr lang="en-US" dirty="0"/>
          </a:p>
          <a:p>
            <a:pPr lvl="2"/>
            <a:r>
              <a:rPr lang="en-US" dirty="0"/>
              <a:t>For example, if you use an online cloud system for your files, you shouldn’t save your toolkit folder inside a shared folder that is also shared with people who can’t access the PDP AR files</a:t>
            </a:r>
          </a:p>
        </p:txBody>
      </p:sp>
    </p:spTree>
    <p:extLst>
      <p:ext uri="{BB962C8B-B14F-4D97-AF65-F5344CB8AC3E}">
        <p14:creationId xmlns:p14="http://schemas.microsoft.com/office/powerpoint/2010/main" val="20207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Will my PDP AR files be shared with anyone if I use this toolkit?</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fontScale="85000" lnSpcReduction="20000"/>
          </a:bodyPr>
          <a:lstStyle/>
          <a:p>
            <a:r>
              <a:rPr lang="en-US" dirty="0">
                <a:sym typeface="Wingdings" panose="05000000000000000000" pitchFamily="2" charset="2"/>
              </a:rPr>
              <a:t>Short answer : </a:t>
            </a:r>
            <a:r>
              <a:rPr lang="en-US" dirty="0">
                <a:solidFill>
                  <a:srgbClr val="FF0000"/>
                </a:solidFill>
              </a:rPr>
              <a:t>No</a:t>
            </a:r>
          </a:p>
          <a:p>
            <a:r>
              <a:rPr lang="en-US" dirty="0"/>
              <a:t>Whether you download or clone the toolkit from </a:t>
            </a:r>
            <a:r>
              <a:rPr lang="en-US" dirty="0" err="1"/>
              <a:t>github</a:t>
            </a:r>
            <a:r>
              <a:rPr lang="en-US" dirty="0"/>
              <a:t>, the toolkit code </a:t>
            </a:r>
            <a:r>
              <a:rPr lang="en-US" b="1" dirty="0"/>
              <a:t>runs locally </a:t>
            </a:r>
            <a:r>
              <a:rPr lang="en-US" dirty="0"/>
              <a:t>on your own machine, and none of the contents of the 1_data-pdp, 2_data-toolkit and 3_data-diagnostic subfolders are shared with anyone or anything</a:t>
            </a:r>
          </a:p>
          <a:p>
            <a:pPr lvl="1"/>
            <a:r>
              <a:rPr lang="en-US" dirty="0"/>
              <a:t>Even if you clone the repo and work on it with </a:t>
            </a:r>
            <a:r>
              <a:rPr lang="en-US" dirty="0" err="1"/>
              <a:t>github</a:t>
            </a:r>
            <a:r>
              <a:rPr lang="en-US" dirty="0"/>
              <a:t>, the contents of these folders are not tracked by git and not pushed to </a:t>
            </a:r>
            <a:r>
              <a:rPr lang="en-US" dirty="0" err="1"/>
              <a:t>github</a:t>
            </a:r>
            <a:r>
              <a:rPr lang="en-US" dirty="0"/>
              <a:t> (thanks to the .</a:t>
            </a:r>
            <a:r>
              <a:rPr lang="en-US" dirty="0" err="1"/>
              <a:t>gitignore</a:t>
            </a:r>
            <a:r>
              <a:rPr lang="en-US" dirty="0"/>
              <a:t>)</a:t>
            </a:r>
          </a:p>
          <a:p>
            <a:r>
              <a:rPr lang="en-US" dirty="0"/>
              <a:t>For the toolkit to run, </a:t>
            </a:r>
            <a:r>
              <a:rPr lang="en-US" b="1" dirty="0"/>
              <a:t>you need to copy your AR files in the 1_data-pdp subfolder </a:t>
            </a:r>
            <a:r>
              <a:rPr lang="en-US" dirty="0"/>
              <a:t>of the toolkit on your machine, wherever you saved your toolkit</a:t>
            </a:r>
          </a:p>
          <a:p>
            <a:pPr lvl="1"/>
            <a:r>
              <a:rPr lang="en-US" dirty="0"/>
              <a:t>The toolkit itself doesn’t read any file outside of what’s in the toolkit folder</a:t>
            </a:r>
          </a:p>
          <a:p>
            <a:pPr lvl="1"/>
            <a:r>
              <a:rPr lang="en-US" dirty="0"/>
              <a:t>The toolkit doesn’t share any file that is under the </a:t>
            </a:r>
            <a:r>
              <a:rPr lang="en-US" b="1" dirty="0"/>
              <a:t>1_data-pdp</a:t>
            </a:r>
            <a:r>
              <a:rPr lang="en-US" dirty="0"/>
              <a:t>, </a:t>
            </a:r>
            <a:r>
              <a:rPr lang="en-US" b="1" dirty="0"/>
              <a:t>2_data-toolkit </a:t>
            </a:r>
            <a:r>
              <a:rPr lang="en-US" dirty="0"/>
              <a:t>and </a:t>
            </a:r>
            <a:r>
              <a:rPr lang="en-US" b="1" dirty="0"/>
              <a:t>3_data-diagnostic</a:t>
            </a:r>
            <a:r>
              <a:rPr lang="en-US" dirty="0"/>
              <a:t> subfolders of the toolkit</a:t>
            </a:r>
          </a:p>
          <a:p>
            <a:pPr lvl="1"/>
            <a:r>
              <a:rPr lang="en-US" dirty="0"/>
              <a:t>It is important for you to save the toolkit in a location where it is safe to add the AR files (e.g. not on a public cloud folder)</a:t>
            </a:r>
          </a:p>
        </p:txBody>
      </p:sp>
    </p:spTree>
    <p:extLst>
      <p:ext uri="{BB962C8B-B14F-4D97-AF65-F5344CB8AC3E}">
        <p14:creationId xmlns:p14="http://schemas.microsoft.com/office/powerpoint/2010/main" val="29370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124C-B699-4BDD-8DCF-4B1E0EECA3ED}"/>
              </a:ext>
            </a:extLst>
          </p:cNvPr>
          <p:cNvSpPr>
            <a:spLocks noGrp="1"/>
          </p:cNvSpPr>
          <p:nvPr>
            <p:ph type="title"/>
          </p:nvPr>
        </p:nvSpPr>
        <p:spPr/>
        <p:txBody>
          <a:bodyPr/>
          <a:lstStyle/>
          <a:p>
            <a:r>
              <a:rPr lang="en-US" dirty="0"/>
              <a:t>How do I enter student pathway data?</a:t>
            </a:r>
          </a:p>
        </p:txBody>
      </p:sp>
      <p:sp>
        <p:nvSpPr>
          <p:cNvPr id="3" name="Content Placeholder 2">
            <a:extLst>
              <a:ext uri="{FF2B5EF4-FFF2-40B4-BE49-F238E27FC236}">
                <a16:creationId xmlns:a16="http://schemas.microsoft.com/office/drawing/2014/main" id="{16395172-8F51-469C-B5F0-C2BD990B34AE}"/>
              </a:ext>
            </a:extLst>
          </p:cNvPr>
          <p:cNvSpPr>
            <a:spLocks noGrp="1"/>
          </p:cNvSpPr>
          <p:nvPr>
            <p:ph idx="1"/>
          </p:nvPr>
        </p:nvSpPr>
        <p:spPr>
          <a:xfrm>
            <a:off x="7734650" y="2395437"/>
            <a:ext cx="4097323" cy="486242"/>
          </a:xfrm>
        </p:spPr>
        <p:txBody>
          <a:bodyPr/>
          <a:lstStyle/>
          <a:p>
            <a:pPr marL="0" indent="0">
              <a:buNone/>
            </a:pPr>
            <a:r>
              <a:rPr lang="en-US" dirty="0"/>
              <a:t>Template at the term level</a:t>
            </a:r>
          </a:p>
        </p:txBody>
      </p:sp>
      <p:pic>
        <p:nvPicPr>
          <p:cNvPr id="6" name="Picture 5">
            <a:extLst>
              <a:ext uri="{FF2B5EF4-FFF2-40B4-BE49-F238E27FC236}">
                <a16:creationId xmlns:a16="http://schemas.microsoft.com/office/drawing/2014/main" id="{3CB59387-E5C7-44E6-B75E-0B9391082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13" y="1690688"/>
            <a:ext cx="6754168" cy="1895740"/>
          </a:xfrm>
          <a:prstGeom prst="rect">
            <a:avLst/>
          </a:prstGeom>
        </p:spPr>
      </p:pic>
      <p:pic>
        <p:nvPicPr>
          <p:cNvPr id="5" name="Picture 4">
            <a:extLst>
              <a:ext uri="{FF2B5EF4-FFF2-40B4-BE49-F238E27FC236}">
                <a16:creationId xmlns:a16="http://schemas.microsoft.com/office/drawing/2014/main" id="{7BB91FAF-1C60-4DF8-B279-5F1846AACD93}"/>
              </a:ext>
            </a:extLst>
          </p:cNvPr>
          <p:cNvPicPr>
            <a:picLocks noChangeAspect="1"/>
          </p:cNvPicPr>
          <p:nvPr/>
        </p:nvPicPr>
        <p:blipFill>
          <a:blip r:embed="rId3"/>
          <a:stretch>
            <a:fillRect/>
          </a:stretch>
        </p:blipFill>
        <p:spPr>
          <a:xfrm>
            <a:off x="6167123" y="2910660"/>
            <a:ext cx="5604545" cy="3582215"/>
          </a:xfrm>
          <a:prstGeom prst="rect">
            <a:avLst/>
          </a:prstGeom>
        </p:spPr>
      </p:pic>
      <p:sp>
        <p:nvSpPr>
          <p:cNvPr id="7" name="Content Placeholder 2">
            <a:extLst>
              <a:ext uri="{FF2B5EF4-FFF2-40B4-BE49-F238E27FC236}">
                <a16:creationId xmlns:a16="http://schemas.microsoft.com/office/drawing/2014/main" id="{10DDAD78-83BA-4D21-9C6B-C7F657FAED56}"/>
              </a:ext>
            </a:extLst>
          </p:cNvPr>
          <p:cNvSpPr txBox="1">
            <a:spLocks/>
          </p:cNvSpPr>
          <p:nvPr/>
        </p:nvSpPr>
        <p:spPr>
          <a:xfrm>
            <a:off x="663613" y="3722599"/>
            <a:ext cx="4196942" cy="979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Template at the year level</a:t>
            </a:r>
          </a:p>
        </p:txBody>
      </p:sp>
    </p:spTree>
    <p:extLst>
      <p:ext uri="{BB962C8B-B14F-4D97-AF65-F5344CB8AC3E}">
        <p14:creationId xmlns:p14="http://schemas.microsoft.com/office/powerpoint/2010/main" val="291805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4B23-5DD9-46DB-B00B-981700322A70}"/>
              </a:ext>
            </a:extLst>
          </p:cNvPr>
          <p:cNvSpPr>
            <a:spLocks noGrp="1"/>
          </p:cNvSpPr>
          <p:nvPr>
            <p:ph type="title"/>
          </p:nvPr>
        </p:nvSpPr>
        <p:spPr/>
        <p:txBody>
          <a:bodyPr/>
          <a:lstStyle/>
          <a:p>
            <a:r>
              <a:rPr lang="en-US" dirty="0" err="1"/>
              <a:t>todo</a:t>
            </a:r>
            <a:endParaRPr lang="en-US" dirty="0"/>
          </a:p>
        </p:txBody>
      </p:sp>
      <p:sp>
        <p:nvSpPr>
          <p:cNvPr id="3" name="Text Placeholder 2">
            <a:extLst>
              <a:ext uri="{FF2B5EF4-FFF2-40B4-BE49-F238E27FC236}">
                <a16:creationId xmlns:a16="http://schemas.microsoft.com/office/drawing/2014/main" id="{3B85FEC1-EA85-4DCA-8A3B-B0804E2E96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711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D7489-0494-404F-814B-63F1457A9B12}"/>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BE46C9A-C576-4C59-A37F-AF3B38823558}"/>
              </a:ext>
            </a:extLst>
          </p:cNvPr>
          <p:cNvSpPr>
            <a:spLocks noGrp="1"/>
          </p:cNvSpPr>
          <p:nvPr>
            <p:ph idx="1"/>
          </p:nvPr>
        </p:nvSpPr>
        <p:spPr/>
        <p:txBody>
          <a:bodyPr>
            <a:normAutofit fontScale="70000" lnSpcReduction="20000"/>
          </a:bodyPr>
          <a:lstStyle/>
          <a:p>
            <a:r>
              <a:rPr lang="en-US" dirty="0"/>
              <a:t>Check folders 1_ 2_ and 3_ are in </a:t>
            </a:r>
            <a:r>
              <a:rPr lang="en-US" dirty="0" err="1"/>
              <a:t>gitignore</a:t>
            </a:r>
            <a:endParaRPr lang="en-US" dirty="0"/>
          </a:p>
          <a:p>
            <a:pPr lvl="1"/>
            <a:r>
              <a:rPr lang="en-US" dirty="0"/>
              <a:t>Everything ignore EXCEPT for templates in 2_ and images in 3_</a:t>
            </a:r>
          </a:p>
          <a:p>
            <a:r>
              <a:rPr lang="en-US" dirty="0"/>
              <a:t>Add section 0 code/example</a:t>
            </a:r>
          </a:p>
          <a:p>
            <a:r>
              <a:rPr lang="en-US" dirty="0"/>
              <a:t>Clean up Report.MD </a:t>
            </a:r>
          </a:p>
          <a:p>
            <a:r>
              <a:rPr lang="en-US" dirty="0"/>
              <a:t>Clean up sequence between parameters and add data</a:t>
            </a:r>
          </a:p>
          <a:p>
            <a:r>
              <a:rPr lang="en-US" dirty="0"/>
              <a:t>Parameters</a:t>
            </a:r>
          </a:p>
          <a:p>
            <a:pPr lvl="1"/>
            <a:r>
              <a:rPr lang="en-US" dirty="0"/>
              <a:t>Add the number of credits as a parameter for section4</a:t>
            </a:r>
          </a:p>
          <a:p>
            <a:pPr lvl="1"/>
            <a:r>
              <a:rPr lang="en-US" dirty="0"/>
              <a:t>Add the pathway code to look into as a parameter for section2/3</a:t>
            </a:r>
          </a:p>
          <a:p>
            <a:r>
              <a:rPr lang="en-US" dirty="0"/>
              <a:t>Add a comment about how INSTRUCTIONS is where you have to change things in the code</a:t>
            </a:r>
          </a:p>
          <a:p>
            <a:r>
              <a:rPr lang="en-US" dirty="0"/>
              <a:t>Add in readme presentation of section2 the fact that term by term is also an option</a:t>
            </a:r>
          </a:p>
          <a:p>
            <a:r>
              <a:rPr lang="en-US" dirty="0"/>
              <a:t>Update the screenshots for pathway template with correct academic term format</a:t>
            </a:r>
          </a:p>
          <a:p>
            <a:r>
              <a:rPr lang="en-US" dirty="0"/>
              <a:t>Run quietly the add data + define parameters </a:t>
            </a:r>
            <a:r>
              <a:rPr lang="en-US" dirty="0" err="1"/>
              <a:t>dofiles</a:t>
            </a:r>
            <a:r>
              <a:rPr lang="en-US" dirty="0"/>
              <a:t> at the top of each make data file</a:t>
            </a:r>
          </a:p>
          <a:p>
            <a:r>
              <a:rPr lang="en-US" dirty="0"/>
              <a:t>Add the ado file path at the top of every exporting </a:t>
            </a:r>
            <a:r>
              <a:rPr lang="en-US" dirty="0" err="1"/>
              <a:t>dofile</a:t>
            </a:r>
            <a:endParaRPr lang="en-US" dirty="0"/>
          </a:p>
          <a:p>
            <a:pPr marL="0" indent="0">
              <a:buNone/>
            </a:pPr>
            <a:endParaRPr lang="en-US" dirty="0"/>
          </a:p>
        </p:txBody>
      </p:sp>
    </p:spTree>
    <p:extLst>
      <p:ext uri="{BB962C8B-B14F-4D97-AF65-F5344CB8AC3E}">
        <p14:creationId xmlns:p14="http://schemas.microsoft.com/office/powerpoint/2010/main" val="98906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116B-7ED2-4481-8293-C94D5F58DAF8}"/>
              </a:ext>
            </a:extLst>
          </p:cNvPr>
          <p:cNvSpPr>
            <a:spLocks noGrp="1"/>
          </p:cNvSpPr>
          <p:nvPr>
            <p:ph type="title"/>
          </p:nvPr>
        </p:nvSpPr>
        <p:spPr/>
        <p:txBody>
          <a:bodyPr/>
          <a:lstStyle/>
          <a:p>
            <a:r>
              <a:rPr lang="en-US" dirty="0"/>
              <a:t>archives</a:t>
            </a:r>
          </a:p>
        </p:txBody>
      </p:sp>
      <p:sp>
        <p:nvSpPr>
          <p:cNvPr id="3" name="Content Placeholder 2">
            <a:extLst>
              <a:ext uri="{FF2B5EF4-FFF2-40B4-BE49-F238E27FC236}">
                <a16:creationId xmlns:a16="http://schemas.microsoft.com/office/drawing/2014/main" id="{BD6DABD0-F38E-47DE-94F3-984C3C4E3B43}"/>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23715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5712-B1F4-4DC9-9E41-7F2CA30CD835}"/>
              </a:ext>
            </a:extLst>
          </p:cNvPr>
          <p:cNvSpPr>
            <a:spLocks noGrp="1"/>
          </p:cNvSpPr>
          <p:nvPr>
            <p:ph type="title"/>
          </p:nvPr>
        </p:nvSpPr>
        <p:spPr/>
        <p:txBody>
          <a:bodyPr/>
          <a:lstStyle/>
          <a:p>
            <a:r>
              <a:rPr lang="en-US" dirty="0"/>
              <a:t>On the </a:t>
            </a:r>
            <a:r>
              <a:rPr lang="en-US" dirty="0" err="1"/>
              <a:t>github</a:t>
            </a:r>
            <a:r>
              <a:rPr lang="en-US" dirty="0"/>
              <a:t> repo: what I am looking at?</a:t>
            </a:r>
          </a:p>
        </p:txBody>
      </p:sp>
      <p:pic>
        <p:nvPicPr>
          <p:cNvPr id="4" name="Picture 3">
            <a:extLst>
              <a:ext uri="{FF2B5EF4-FFF2-40B4-BE49-F238E27FC236}">
                <a16:creationId xmlns:a16="http://schemas.microsoft.com/office/drawing/2014/main" id="{C977C6C7-179A-46B1-90B6-8AEE603E1679}"/>
              </a:ext>
            </a:extLst>
          </p:cNvPr>
          <p:cNvPicPr>
            <a:picLocks noChangeAspect="1"/>
          </p:cNvPicPr>
          <p:nvPr/>
        </p:nvPicPr>
        <p:blipFill>
          <a:blip r:embed="rId2"/>
          <a:stretch>
            <a:fillRect/>
          </a:stretch>
        </p:blipFill>
        <p:spPr>
          <a:xfrm>
            <a:off x="1895912" y="1578251"/>
            <a:ext cx="8167389" cy="4768024"/>
          </a:xfrm>
          <a:prstGeom prst="rect">
            <a:avLst/>
          </a:prstGeom>
        </p:spPr>
      </p:pic>
      <p:sp>
        <p:nvSpPr>
          <p:cNvPr id="5" name="Rectangle 4">
            <a:extLst>
              <a:ext uri="{FF2B5EF4-FFF2-40B4-BE49-F238E27FC236}">
                <a16:creationId xmlns:a16="http://schemas.microsoft.com/office/drawing/2014/main" id="{38031088-5D99-4DD8-8370-1A608CDD6D32}"/>
              </a:ext>
            </a:extLst>
          </p:cNvPr>
          <p:cNvSpPr/>
          <p:nvPr/>
        </p:nvSpPr>
        <p:spPr>
          <a:xfrm>
            <a:off x="2525086" y="3253049"/>
            <a:ext cx="1224793" cy="30932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C3AA77-DE2B-4A0C-B349-9D68AE9C0787}"/>
              </a:ext>
            </a:extLst>
          </p:cNvPr>
          <p:cNvSpPr txBox="1"/>
          <p:nvPr/>
        </p:nvSpPr>
        <p:spPr>
          <a:xfrm flipH="1">
            <a:off x="3965895" y="1564769"/>
            <a:ext cx="1837189" cy="369332"/>
          </a:xfrm>
          <a:prstGeom prst="rect">
            <a:avLst/>
          </a:prstGeom>
          <a:solidFill>
            <a:schemeClr val="bg2"/>
          </a:solidFill>
        </p:spPr>
        <p:txBody>
          <a:bodyPr wrap="square" rtlCol="0">
            <a:spAutoFit/>
          </a:bodyPr>
          <a:lstStyle/>
          <a:p>
            <a:r>
              <a:rPr lang="en-US" b="1" dirty="0">
                <a:solidFill>
                  <a:srgbClr val="C00000"/>
                </a:solidFill>
              </a:rPr>
              <a:t>Repository name</a:t>
            </a:r>
          </a:p>
        </p:txBody>
      </p:sp>
      <p:sp>
        <p:nvSpPr>
          <p:cNvPr id="7" name="Rectangle 6">
            <a:extLst>
              <a:ext uri="{FF2B5EF4-FFF2-40B4-BE49-F238E27FC236}">
                <a16:creationId xmlns:a16="http://schemas.microsoft.com/office/drawing/2014/main" id="{724017EA-5BC0-408C-85E9-2D69379C1F94}"/>
              </a:ext>
            </a:extLst>
          </p:cNvPr>
          <p:cNvSpPr/>
          <p:nvPr/>
        </p:nvSpPr>
        <p:spPr>
          <a:xfrm>
            <a:off x="2962712" y="1637915"/>
            <a:ext cx="93956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B4455B-F9F5-4E31-A07F-F5C4AFB5CC60}"/>
              </a:ext>
            </a:extLst>
          </p:cNvPr>
          <p:cNvSpPr txBox="1"/>
          <p:nvPr/>
        </p:nvSpPr>
        <p:spPr>
          <a:xfrm flipH="1">
            <a:off x="3858938" y="3586190"/>
            <a:ext cx="1837189" cy="369332"/>
          </a:xfrm>
          <a:prstGeom prst="rect">
            <a:avLst/>
          </a:prstGeom>
          <a:solidFill>
            <a:schemeClr val="bg2"/>
          </a:solidFill>
        </p:spPr>
        <p:txBody>
          <a:bodyPr wrap="square" rtlCol="0">
            <a:spAutoFit/>
          </a:bodyPr>
          <a:lstStyle/>
          <a:p>
            <a:r>
              <a:rPr lang="en-US" b="1" dirty="0">
                <a:solidFill>
                  <a:schemeClr val="accent2"/>
                </a:solidFill>
              </a:rPr>
              <a:t>Repository files</a:t>
            </a:r>
          </a:p>
        </p:txBody>
      </p:sp>
      <p:sp>
        <p:nvSpPr>
          <p:cNvPr id="9" name="Rectangle 8">
            <a:extLst>
              <a:ext uri="{FF2B5EF4-FFF2-40B4-BE49-F238E27FC236}">
                <a16:creationId xmlns:a16="http://schemas.microsoft.com/office/drawing/2014/main" id="{A54A4EFD-12EA-46D9-A7B0-393DA2353033}"/>
              </a:ext>
            </a:extLst>
          </p:cNvPr>
          <p:cNvSpPr/>
          <p:nvPr/>
        </p:nvSpPr>
        <p:spPr>
          <a:xfrm>
            <a:off x="2103532" y="1619738"/>
            <a:ext cx="795564" cy="259395"/>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A7E7D26-2F56-4E71-85F7-9AFD75116B08}"/>
              </a:ext>
            </a:extLst>
          </p:cNvPr>
          <p:cNvSpPr txBox="1"/>
          <p:nvPr/>
        </p:nvSpPr>
        <p:spPr>
          <a:xfrm flipH="1">
            <a:off x="1786853" y="1999225"/>
            <a:ext cx="1963026" cy="369332"/>
          </a:xfrm>
          <a:prstGeom prst="rect">
            <a:avLst/>
          </a:prstGeom>
          <a:solidFill>
            <a:schemeClr val="bg2"/>
          </a:solidFill>
        </p:spPr>
        <p:txBody>
          <a:bodyPr wrap="square" rtlCol="0">
            <a:spAutoFit/>
          </a:bodyPr>
          <a:lstStyle/>
          <a:p>
            <a:r>
              <a:rPr lang="en-US" b="1" dirty="0">
                <a:solidFill>
                  <a:schemeClr val="accent5"/>
                </a:solidFill>
              </a:rPr>
              <a:t>Repository owner</a:t>
            </a:r>
          </a:p>
        </p:txBody>
      </p:sp>
      <p:sp>
        <p:nvSpPr>
          <p:cNvPr id="11" name="TextBox 10">
            <a:extLst>
              <a:ext uri="{FF2B5EF4-FFF2-40B4-BE49-F238E27FC236}">
                <a16:creationId xmlns:a16="http://schemas.microsoft.com/office/drawing/2014/main" id="{5E6A9712-5A6F-445D-89AE-F639B0E0E4F0}"/>
              </a:ext>
            </a:extLst>
          </p:cNvPr>
          <p:cNvSpPr txBox="1"/>
          <p:nvPr/>
        </p:nvSpPr>
        <p:spPr>
          <a:xfrm flipH="1">
            <a:off x="3858937" y="4040593"/>
            <a:ext cx="3741488" cy="2308324"/>
          </a:xfrm>
          <a:prstGeom prst="rect">
            <a:avLst/>
          </a:prstGeom>
          <a:solidFill>
            <a:schemeClr val="bg2"/>
          </a:solidFill>
        </p:spPr>
        <p:txBody>
          <a:bodyPr wrap="square" rtlCol="0">
            <a:spAutoFit/>
          </a:bodyPr>
          <a:lstStyle/>
          <a:p>
            <a:r>
              <a:rPr lang="en-US" sz="1200" dirty="0">
                <a:solidFill>
                  <a:schemeClr val="accent2"/>
                </a:solidFill>
              </a:rPr>
              <a:t>Like files on your computer, the repo files can be organized in folders and subfolders. When you open the repo page on </a:t>
            </a:r>
            <a:r>
              <a:rPr lang="en-US" sz="1200" dirty="0" err="1">
                <a:solidFill>
                  <a:schemeClr val="accent2"/>
                </a:solidFill>
              </a:rPr>
              <a:t>github</a:t>
            </a:r>
            <a:r>
              <a:rPr lang="en-US" sz="1200" dirty="0">
                <a:solidFill>
                  <a:schemeClr val="accent2"/>
                </a:solidFill>
              </a:rPr>
              <a:t>, you arrive at the root of the repository. In this repository, there are scripts (</a:t>
            </a:r>
            <a:r>
              <a:rPr lang="en-US" sz="1200" dirty="0" err="1">
                <a:solidFill>
                  <a:schemeClr val="accent2"/>
                </a:solidFill>
              </a:rPr>
              <a:t>dofiles</a:t>
            </a:r>
            <a:r>
              <a:rPr lang="en-US" sz="1200" dirty="0">
                <a:solidFill>
                  <a:schemeClr val="accent2"/>
                </a:solidFill>
              </a:rPr>
              <a:t> ending in .do) at the root of the repository, as well as folders which contain other files. </a:t>
            </a:r>
          </a:p>
          <a:p>
            <a:r>
              <a:rPr lang="en-US" sz="1200" dirty="0">
                <a:solidFill>
                  <a:schemeClr val="accent2"/>
                </a:solidFill>
              </a:rPr>
              <a:t>You can navigate the repository on </a:t>
            </a:r>
            <a:r>
              <a:rPr lang="en-US" sz="1200" dirty="0" err="1">
                <a:solidFill>
                  <a:schemeClr val="accent2"/>
                </a:solidFill>
              </a:rPr>
              <a:t>github</a:t>
            </a:r>
            <a:r>
              <a:rPr lang="en-US" sz="1200" dirty="0">
                <a:solidFill>
                  <a:schemeClr val="accent2"/>
                </a:solidFill>
              </a:rPr>
              <a:t> directly. You can click on a file to read it. If it is a script, a text file or a pdf document, the file will be displayed (or “rendered”) directly. If it is an image file or a data file, it will not be rendered online, but the option will be given to you to download it and open it on your computer.</a:t>
            </a:r>
          </a:p>
        </p:txBody>
      </p:sp>
      <p:sp>
        <p:nvSpPr>
          <p:cNvPr id="12" name="TextBox 11">
            <a:extLst>
              <a:ext uri="{FF2B5EF4-FFF2-40B4-BE49-F238E27FC236}">
                <a16:creationId xmlns:a16="http://schemas.microsoft.com/office/drawing/2014/main" id="{8284AC7D-4653-43FE-AD49-89A51214CE12}"/>
              </a:ext>
            </a:extLst>
          </p:cNvPr>
          <p:cNvSpPr txBox="1"/>
          <p:nvPr/>
        </p:nvSpPr>
        <p:spPr>
          <a:xfrm flipH="1">
            <a:off x="4062722" y="2019172"/>
            <a:ext cx="5604192" cy="461665"/>
          </a:xfrm>
          <a:prstGeom prst="rect">
            <a:avLst/>
          </a:prstGeom>
          <a:solidFill>
            <a:schemeClr val="bg2"/>
          </a:solidFill>
        </p:spPr>
        <p:txBody>
          <a:bodyPr wrap="square" rtlCol="0">
            <a:spAutoFit/>
          </a:bodyPr>
          <a:lstStyle/>
          <a:p>
            <a:r>
              <a:rPr lang="en-US" sz="1200" dirty="0">
                <a:solidFill>
                  <a:srgbClr val="C00000"/>
                </a:solidFill>
              </a:rPr>
              <a:t>This repository is called researched-</a:t>
            </a:r>
            <a:r>
              <a:rPr lang="en-US" sz="1200" dirty="0" err="1">
                <a:solidFill>
                  <a:srgbClr val="C00000"/>
                </a:solidFill>
              </a:rPr>
              <a:t>pdp</a:t>
            </a:r>
            <a:r>
              <a:rPr lang="en-US" sz="1200" dirty="0">
                <a:solidFill>
                  <a:srgbClr val="C00000"/>
                </a:solidFill>
              </a:rPr>
              <a:t>-toolkit, because it was developed by </a:t>
            </a:r>
            <a:r>
              <a:rPr lang="en-US" sz="1200" dirty="0" err="1">
                <a:solidFill>
                  <a:srgbClr val="C00000"/>
                </a:solidFill>
              </a:rPr>
              <a:t>ResearchEd</a:t>
            </a:r>
            <a:r>
              <a:rPr lang="en-US" sz="1200" dirty="0">
                <a:solidFill>
                  <a:srgbClr val="C00000"/>
                </a:solidFill>
              </a:rPr>
              <a:t>, and contains a toolkit to use on your PDP data.</a:t>
            </a:r>
          </a:p>
        </p:txBody>
      </p:sp>
    </p:spTree>
    <p:extLst>
      <p:ext uri="{BB962C8B-B14F-4D97-AF65-F5344CB8AC3E}">
        <p14:creationId xmlns:p14="http://schemas.microsoft.com/office/powerpoint/2010/main" val="36828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lstStyle/>
          <a:p>
            <a:r>
              <a:rPr lang="en-US" dirty="0"/>
              <a:t>What am I looking at?</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stretch>
            <a:fillRect/>
          </a:stretch>
        </p:blipFill>
        <p:spPr>
          <a:xfrm>
            <a:off x="1895912" y="1846699"/>
            <a:ext cx="8167389" cy="4768024"/>
          </a:xfrm>
          <a:prstGeom prst="rect">
            <a:avLst/>
          </a:prstGeom>
        </p:spPr>
      </p:pic>
    </p:spTree>
    <p:extLst>
      <p:ext uri="{BB962C8B-B14F-4D97-AF65-F5344CB8AC3E}">
        <p14:creationId xmlns:p14="http://schemas.microsoft.com/office/powerpoint/2010/main" val="350708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a:xfrm>
            <a:off x="838200" y="365125"/>
            <a:ext cx="10515600" cy="1325563"/>
          </a:xfrm>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1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You have landed at the root of the repository, which contains files. Ignore everything else!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sp>
        <p:nvSpPr>
          <p:cNvPr id="12" name="TextBox 11">
            <a:extLst>
              <a:ext uri="{FF2B5EF4-FFF2-40B4-BE49-F238E27FC236}">
                <a16:creationId xmlns:a16="http://schemas.microsoft.com/office/drawing/2014/main" id="{26FC52F9-75E5-48C2-BC98-B4E6E4E340BF}"/>
              </a:ext>
            </a:extLst>
          </p:cNvPr>
          <p:cNvSpPr txBox="1"/>
          <p:nvPr/>
        </p:nvSpPr>
        <p:spPr>
          <a:xfrm flipH="1">
            <a:off x="4054333" y="1979957"/>
            <a:ext cx="5604192" cy="646331"/>
          </a:xfrm>
          <a:prstGeom prst="rect">
            <a:avLst/>
          </a:prstGeom>
          <a:solidFill>
            <a:schemeClr val="bg1">
              <a:lumMod val="95000"/>
            </a:schemeClr>
          </a:solidFill>
        </p:spPr>
        <p:txBody>
          <a:bodyPr wrap="square" rtlCol="0">
            <a:spAutoFit/>
          </a:bodyPr>
          <a:lstStyle/>
          <a:p>
            <a:r>
              <a:rPr lang="en-US" sz="1200" u="sng" dirty="0">
                <a:solidFill>
                  <a:srgbClr val="C00000"/>
                </a:solidFill>
              </a:rPr>
              <a:t>Repository owner / Repository name :</a:t>
            </a:r>
            <a:r>
              <a:rPr lang="en-US" sz="1200" dirty="0">
                <a:solidFill>
                  <a:srgbClr val="C00000"/>
                </a:solidFill>
              </a:rPr>
              <a:t> this repository is owned by the </a:t>
            </a:r>
            <a:r>
              <a:rPr lang="en-US" sz="1200" dirty="0" err="1">
                <a:solidFill>
                  <a:srgbClr val="C00000"/>
                </a:solidFill>
              </a:rPr>
              <a:t>github</a:t>
            </a:r>
            <a:r>
              <a:rPr lang="en-US" sz="1200" dirty="0">
                <a:solidFill>
                  <a:srgbClr val="C00000"/>
                </a:solidFill>
              </a:rPr>
              <a:t> user </a:t>
            </a:r>
            <a:r>
              <a:rPr lang="en-US" sz="1200" dirty="0" err="1">
                <a:solidFill>
                  <a:srgbClr val="C00000"/>
                </a:solidFill>
              </a:rPr>
              <a:t>BeaLeydier</a:t>
            </a:r>
            <a:r>
              <a:rPr lang="en-US" sz="1200" dirty="0">
                <a:solidFill>
                  <a:srgbClr val="C00000"/>
                </a:solidFill>
              </a:rPr>
              <a:t> and called </a:t>
            </a:r>
            <a:r>
              <a:rPr lang="en-US" sz="1200" b="1" dirty="0">
                <a:solidFill>
                  <a:srgbClr val="C00000"/>
                </a:solidFill>
              </a:rPr>
              <a:t>researched-</a:t>
            </a:r>
            <a:r>
              <a:rPr lang="en-US" sz="1200" b="1" dirty="0" err="1">
                <a:solidFill>
                  <a:srgbClr val="C00000"/>
                </a:solidFill>
              </a:rPr>
              <a:t>pdp</a:t>
            </a:r>
            <a:r>
              <a:rPr lang="en-US" sz="1200" b="1" dirty="0">
                <a:solidFill>
                  <a:srgbClr val="C00000"/>
                </a:solidFill>
              </a:rPr>
              <a:t>-toolkit</a:t>
            </a:r>
            <a:r>
              <a:rPr lang="en-US" sz="1200" dirty="0">
                <a:solidFill>
                  <a:srgbClr val="C00000"/>
                </a:solidFill>
              </a:rPr>
              <a:t>, because developed by </a:t>
            </a:r>
            <a:r>
              <a:rPr lang="en-US" sz="1200" b="1" dirty="0" err="1">
                <a:solidFill>
                  <a:srgbClr val="C00000"/>
                </a:solidFill>
              </a:rPr>
              <a:t>ResearchEd</a:t>
            </a:r>
            <a:r>
              <a:rPr lang="en-US" sz="1200" dirty="0">
                <a:solidFill>
                  <a:srgbClr val="C00000"/>
                </a:solidFill>
              </a:rPr>
              <a:t>, and contains a </a:t>
            </a:r>
            <a:r>
              <a:rPr lang="en-US" sz="1200" b="1" dirty="0">
                <a:solidFill>
                  <a:srgbClr val="C00000"/>
                </a:solidFill>
              </a:rPr>
              <a:t>toolkit</a:t>
            </a:r>
            <a:r>
              <a:rPr lang="en-US" sz="1200" dirty="0">
                <a:solidFill>
                  <a:srgbClr val="C00000"/>
                </a:solidFill>
              </a:rPr>
              <a:t> to use on your </a:t>
            </a:r>
            <a:r>
              <a:rPr lang="en-US" sz="1200" b="1" dirty="0">
                <a:solidFill>
                  <a:srgbClr val="C00000"/>
                </a:solidFill>
              </a:rPr>
              <a:t>PDP</a:t>
            </a:r>
            <a:r>
              <a:rPr lang="en-US" sz="1200" dirty="0">
                <a:solidFill>
                  <a:srgbClr val="C00000"/>
                </a:solidFill>
              </a:rPr>
              <a:t> data.</a:t>
            </a:r>
          </a:p>
        </p:txBody>
      </p:sp>
      <p:sp>
        <p:nvSpPr>
          <p:cNvPr id="13" name="Rectangle 12">
            <a:extLst>
              <a:ext uri="{FF2B5EF4-FFF2-40B4-BE49-F238E27FC236}">
                <a16:creationId xmlns:a16="http://schemas.microsoft.com/office/drawing/2014/main" id="{84ED6BC9-57A8-4804-B45F-64EF0A837257}"/>
              </a:ext>
            </a:extLst>
          </p:cNvPr>
          <p:cNvSpPr/>
          <p:nvPr/>
        </p:nvSpPr>
        <p:spPr>
          <a:xfrm>
            <a:off x="2128699" y="1896576"/>
            <a:ext cx="1814127" cy="2593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47C354-796A-4BB6-BA3B-077096CD8F17}"/>
              </a:ext>
            </a:extLst>
          </p:cNvPr>
          <p:cNvSpPr/>
          <p:nvPr/>
        </p:nvSpPr>
        <p:spPr>
          <a:xfrm>
            <a:off x="2449585" y="3517843"/>
            <a:ext cx="2013358" cy="30625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DE4FB60-2D53-4263-8BF2-6F694AA0FB10}"/>
              </a:ext>
            </a:extLst>
          </p:cNvPr>
          <p:cNvSpPr txBox="1"/>
          <p:nvPr/>
        </p:nvSpPr>
        <p:spPr>
          <a:xfrm flipH="1">
            <a:off x="4662708" y="3713422"/>
            <a:ext cx="4387441" cy="2492990"/>
          </a:xfrm>
          <a:prstGeom prst="rect">
            <a:avLst/>
          </a:prstGeom>
          <a:solidFill>
            <a:schemeClr val="bg1">
              <a:lumMod val="95000"/>
            </a:schemeClr>
          </a:solidFill>
        </p:spPr>
        <p:txBody>
          <a:bodyPr wrap="square" rtlCol="0">
            <a:spAutoFit/>
          </a:bodyPr>
          <a:lstStyle/>
          <a:p>
            <a:r>
              <a:rPr lang="en-US" sz="1200" u="sng" dirty="0">
                <a:solidFill>
                  <a:srgbClr val="C00000"/>
                </a:solidFill>
              </a:rPr>
              <a:t>Repository files :</a:t>
            </a:r>
            <a:r>
              <a:rPr lang="en-US" sz="1200" dirty="0">
                <a:solidFill>
                  <a:srgbClr val="C00000"/>
                </a:solidFill>
              </a:rPr>
              <a:t> Like files on your computer, </a:t>
            </a:r>
            <a:r>
              <a:rPr lang="en-US" sz="1200" b="1" dirty="0">
                <a:solidFill>
                  <a:srgbClr val="C00000"/>
                </a:solidFill>
              </a:rPr>
              <a:t>the repo files can be organized in folders and subfolders</a:t>
            </a:r>
            <a:r>
              <a:rPr lang="en-US" sz="1200" dirty="0">
                <a:solidFill>
                  <a:srgbClr val="C00000"/>
                </a:solidFill>
              </a:rPr>
              <a:t>. When you open the repo page on </a:t>
            </a:r>
            <a:r>
              <a:rPr lang="en-US" sz="1200" dirty="0" err="1">
                <a:solidFill>
                  <a:srgbClr val="C00000"/>
                </a:solidFill>
              </a:rPr>
              <a:t>github</a:t>
            </a:r>
            <a:r>
              <a:rPr lang="en-US" sz="1200" dirty="0">
                <a:solidFill>
                  <a:srgbClr val="C00000"/>
                </a:solidFill>
              </a:rPr>
              <a:t>, you arrive at </a:t>
            </a:r>
            <a:r>
              <a:rPr lang="en-US" sz="1200" b="1" dirty="0">
                <a:solidFill>
                  <a:srgbClr val="C00000"/>
                </a:solidFill>
              </a:rPr>
              <a:t>the root of the repository</a:t>
            </a:r>
            <a:r>
              <a:rPr lang="en-US" sz="1200" dirty="0">
                <a:solidFill>
                  <a:srgbClr val="C00000"/>
                </a:solidFill>
              </a:rPr>
              <a:t>. In this particular repository, there are </a:t>
            </a:r>
            <a:r>
              <a:rPr lang="en-US" sz="1200" b="1" dirty="0">
                <a:solidFill>
                  <a:srgbClr val="C00000"/>
                </a:solidFill>
              </a:rPr>
              <a:t>scripts</a:t>
            </a:r>
            <a:r>
              <a:rPr lang="en-US" sz="1200" dirty="0">
                <a:solidFill>
                  <a:srgbClr val="C00000"/>
                </a:solidFill>
              </a:rPr>
              <a:t> (</a:t>
            </a:r>
            <a:r>
              <a:rPr lang="en-US" sz="1200" dirty="0" err="1">
                <a:solidFill>
                  <a:srgbClr val="C00000"/>
                </a:solidFill>
              </a:rPr>
              <a:t>dofiles</a:t>
            </a:r>
            <a:r>
              <a:rPr lang="en-US" sz="1200" dirty="0">
                <a:solidFill>
                  <a:srgbClr val="C00000"/>
                </a:solidFill>
              </a:rPr>
              <a:t> ending in .do) at the root of the repository, as well as folders which contain other files, including scripts, images, and other files. </a:t>
            </a:r>
          </a:p>
          <a:p>
            <a:r>
              <a:rPr lang="en-US" sz="1200" dirty="0">
                <a:solidFill>
                  <a:srgbClr val="C00000"/>
                </a:solidFill>
              </a:rPr>
              <a:t>You can </a:t>
            </a:r>
            <a:r>
              <a:rPr lang="en-US" sz="1200" b="1" dirty="0">
                <a:solidFill>
                  <a:srgbClr val="C00000"/>
                </a:solidFill>
              </a:rPr>
              <a:t>navigate</a:t>
            </a:r>
            <a:r>
              <a:rPr lang="en-US" sz="1200" dirty="0">
                <a:solidFill>
                  <a:srgbClr val="C00000"/>
                </a:solidFill>
              </a:rPr>
              <a:t> the repository on </a:t>
            </a:r>
            <a:r>
              <a:rPr lang="en-US" sz="1200" dirty="0" err="1">
                <a:solidFill>
                  <a:srgbClr val="C00000"/>
                </a:solidFill>
              </a:rPr>
              <a:t>github</a:t>
            </a:r>
            <a:r>
              <a:rPr lang="en-US" sz="1200" dirty="0">
                <a:solidFill>
                  <a:srgbClr val="C00000"/>
                </a:solidFill>
              </a:rPr>
              <a:t> directly. You can click on a folder to open it and display its contents. You can click on a file to read it. If it is a script (or a text file, a pdf document, or a csv file for example), the file will usually be displayed (or </a:t>
            </a:r>
            <a:r>
              <a:rPr lang="en-US" sz="1200" b="1" dirty="0">
                <a:solidFill>
                  <a:srgbClr val="C00000"/>
                </a:solidFill>
              </a:rPr>
              <a:t>rendered</a:t>
            </a:r>
            <a:r>
              <a:rPr lang="en-US" sz="1200" dirty="0">
                <a:solidFill>
                  <a:srgbClr val="C00000"/>
                </a:solidFill>
              </a:rPr>
              <a:t>) directly on that web page. If it is an image file or a data file, it will usually not be rendered online, but the option will be given for you to download that file, and then open it on your computer.</a:t>
            </a:r>
          </a:p>
        </p:txBody>
      </p:sp>
    </p:spTree>
    <p:extLst>
      <p:ext uri="{BB962C8B-B14F-4D97-AF65-F5344CB8AC3E}">
        <p14:creationId xmlns:p14="http://schemas.microsoft.com/office/powerpoint/2010/main" val="93549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Ok, there are a few more things you can look at on the repo landing page.</a:t>
            </a:r>
          </a:p>
        </p:txBody>
      </p:sp>
      <p:pic>
        <p:nvPicPr>
          <p:cNvPr id="4" name="Picture 3">
            <a:extLst>
              <a:ext uri="{FF2B5EF4-FFF2-40B4-BE49-F238E27FC236}">
                <a16:creationId xmlns:a16="http://schemas.microsoft.com/office/drawing/2014/main" id="{94D00B81-674F-49A7-AD87-FC2C701707AD}"/>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0" name="Picture 9">
            <a:extLst>
              <a:ext uri="{FF2B5EF4-FFF2-40B4-BE49-F238E27FC236}">
                <a16:creationId xmlns:a16="http://schemas.microsoft.com/office/drawing/2014/main" id="{9F170EED-D918-4A38-B91D-6EFF7DDB7D31}"/>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1" name="Picture 10">
            <a:extLst>
              <a:ext uri="{FF2B5EF4-FFF2-40B4-BE49-F238E27FC236}">
                <a16:creationId xmlns:a16="http://schemas.microsoft.com/office/drawing/2014/main" id="{25BC291F-58EB-4C1D-B9C2-729BB44975A4}"/>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6" name="Picture 15">
            <a:extLst>
              <a:ext uri="{FF2B5EF4-FFF2-40B4-BE49-F238E27FC236}">
                <a16:creationId xmlns:a16="http://schemas.microsoft.com/office/drawing/2014/main" id="{2567DD46-5EFC-4622-82DA-755050790BA0}"/>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7" name="Picture 16">
            <a:extLst>
              <a:ext uri="{FF2B5EF4-FFF2-40B4-BE49-F238E27FC236}">
                <a16:creationId xmlns:a16="http://schemas.microsoft.com/office/drawing/2014/main" id="{087BD9CF-5118-42D3-8BCE-2350A3604C1A}"/>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18" name="Rectangle 17">
            <a:extLst>
              <a:ext uri="{FF2B5EF4-FFF2-40B4-BE49-F238E27FC236}">
                <a16:creationId xmlns:a16="http://schemas.microsoft.com/office/drawing/2014/main" id="{C397332E-F49B-4B16-8584-106E50B5ECA3}"/>
              </a:ext>
            </a:extLst>
          </p:cNvPr>
          <p:cNvSpPr/>
          <p:nvPr/>
        </p:nvSpPr>
        <p:spPr>
          <a:xfrm>
            <a:off x="7659150" y="2890067"/>
            <a:ext cx="1627463" cy="6236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F649E9-652E-4E80-B142-9E147DBE017B}"/>
              </a:ext>
            </a:extLst>
          </p:cNvPr>
          <p:cNvSpPr/>
          <p:nvPr/>
        </p:nvSpPr>
        <p:spPr>
          <a:xfrm>
            <a:off x="7659149" y="5675090"/>
            <a:ext cx="2013358" cy="71732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42DFD3-AFB9-4CA8-BF58-7E4898AFACEF}"/>
              </a:ext>
            </a:extLst>
          </p:cNvPr>
          <p:cNvSpPr txBox="1"/>
          <p:nvPr/>
        </p:nvSpPr>
        <p:spPr>
          <a:xfrm flipH="1">
            <a:off x="5337847" y="2890067"/>
            <a:ext cx="2128353" cy="461665"/>
          </a:xfrm>
          <a:prstGeom prst="rect">
            <a:avLst/>
          </a:prstGeom>
          <a:solidFill>
            <a:schemeClr val="bg1">
              <a:lumMod val="95000"/>
            </a:schemeClr>
          </a:solidFill>
        </p:spPr>
        <p:txBody>
          <a:bodyPr wrap="square" rtlCol="0">
            <a:spAutoFit/>
          </a:bodyPr>
          <a:lstStyle/>
          <a:p>
            <a:r>
              <a:rPr lang="en-US" sz="1200" u="sng" dirty="0">
                <a:solidFill>
                  <a:srgbClr val="C00000"/>
                </a:solidFill>
              </a:rPr>
              <a:t>About:</a:t>
            </a:r>
            <a:r>
              <a:rPr lang="en-US" sz="1200" dirty="0">
                <a:solidFill>
                  <a:srgbClr val="C00000"/>
                </a:solidFill>
              </a:rPr>
              <a:t> tells you what the repo is about! (unsurprisingly)</a:t>
            </a:r>
          </a:p>
        </p:txBody>
      </p:sp>
      <p:sp>
        <p:nvSpPr>
          <p:cNvPr id="22" name="TextBox 21">
            <a:extLst>
              <a:ext uri="{FF2B5EF4-FFF2-40B4-BE49-F238E27FC236}">
                <a16:creationId xmlns:a16="http://schemas.microsoft.com/office/drawing/2014/main" id="{E9044761-7B7B-4391-9CBD-8B01583C781C}"/>
              </a:ext>
            </a:extLst>
          </p:cNvPr>
          <p:cNvSpPr txBox="1"/>
          <p:nvPr/>
        </p:nvSpPr>
        <p:spPr>
          <a:xfrm flipH="1">
            <a:off x="5337847" y="5376748"/>
            <a:ext cx="2128353" cy="1015663"/>
          </a:xfrm>
          <a:prstGeom prst="rect">
            <a:avLst/>
          </a:prstGeom>
          <a:solidFill>
            <a:schemeClr val="bg1">
              <a:lumMod val="95000"/>
            </a:schemeClr>
          </a:solidFill>
        </p:spPr>
        <p:txBody>
          <a:bodyPr wrap="square" rtlCol="0">
            <a:spAutoFit/>
          </a:bodyPr>
          <a:lstStyle/>
          <a:p>
            <a:r>
              <a:rPr lang="en-US" sz="1200" u="sng" dirty="0">
                <a:solidFill>
                  <a:srgbClr val="C00000"/>
                </a:solidFill>
              </a:rPr>
              <a:t>Languages:</a:t>
            </a:r>
            <a:r>
              <a:rPr lang="en-US" sz="1200" dirty="0">
                <a:solidFill>
                  <a:srgbClr val="C00000"/>
                </a:solidFill>
              </a:rPr>
              <a:t> tells you what languages are used in the repo, taking into account all the script files of the repo. This repository is 100% Stata.</a:t>
            </a:r>
          </a:p>
        </p:txBody>
      </p:sp>
    </p:spTree>
    <p:extLst>
      <p:ext uri="{BB962C8B-B14F-4D97-AF65-F5344CB8AC3E}">
        <p14:creationId xmlns:p14="http://schemas.microsoft.com/office/powerpoint/2010/main" val="44878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7D9979-347A-4CE5-9605-A6A011251ADC}"/>
              </a:ext>
            </a:extLst>
          </p:cNvPr>
          <p:cNvSpPr>
            <a:spLocks noGrp="1"/>
          </p:cNvSpPr>
          <p:nvPr>
            <p:ph type="title"/>
          </p:nvPr>
        </p:nvSpPr>
        <p:spPr/>
        <p:txBody>
          <a:bodyPr>
            <a:noAutofit/>
          </a:bodyPr>
          <a:lstStyle/>
          <a:p>
            <a:r>
              <a:rPr lang="en-US" sz="2800" dirty="0"/>
              <a:t>On most </a:t>
            </a:r>
            <a:r>
              <a:rPr lang="en-US" sz="2800" dirty="0" err="1"/>
              <a:t>github</a:t>
            </a:r>
            <a:r>
              <a:rPr lang="en-US" sz="2800" dirty="0"/>
              <a:t> repos, there will be a README document that is rendered automatically at the root of the repo, and displayed on the repo landing page on </a:t>
            </a:r>
            <a:r>
              <a:rPr lang="en-US" sz="2800" dirty="0" err="1"/>
              <a:t>github</a:t>
            </a:r>
            <a:r>
              <a:rPr lang="en-US" sz="2800" dirty="0"/>
              <a:t>. You can scroll down and know what the repo is about from the README.</a:t>
            </a:r>
          </a:p>
        </p:txBody>
      </p:sp>
      <p:pic>
        <p:nvPicPr>
          <p:cNvPr id="7" name="Picture 6">
            <a:extLst>
              <a:ext uri="{FF2B5EF4-FFF2-40B4-BE49-F238E27FC236}">
                <a16:creationId xmlns:a16="http://schemas.microsoft.com/office/drawing/2014/main" id="{8C6EF5CB-313B-45DC-A942-AEA7AD43F2C8}"/>
              </a:ext>
            </a:extLst>
          </p:cNvPr>
          <p:cNvPicPr>
            <a:picLocks noChangeAspect="1"/>
          </p:cNvPicPr>
          <p:nvPr/>
        </p:nvPicPr>
        <p:blipFill>
          <a:blip r:embed="rId2">
            <a:duotone>
              <a:prstClr val="black"/>
              <a:schemeClr val="tx2">
                <a:tint val="45000"/>
                <a:satMod val="400000"/>
              </a:schemeClr>
            </a:duotone>
          </a:blip>
          <a:stretch>
            <a:fillRect/>
          </a:stretch>
        </p:blipFill>
        <p:spPr>
          <a:xfrm>
            <a:off x="2315361" y="2278631"/>
            <a:ext cx="7709176" cy="4233673"/>
          </a:xfrm>
          <a:prstGeom prst="rect">
            <a:avLst/>
          </a:prstGeom>
        </p:spPr>
      </p:pic>
      <p:pic>
        <p:nvPicPr>
          <p:cNvPr id="10" name="Picture 9">
            <a:extLst>
              <a:ext uri="{FF2B5EF4-FFF2-40B4-BE49-F238E27FC236}">
                <a16:creationId xmlns:a16="http://schemas.microsoft.com/office/drawing/2014/main" id="{CA5203BF-7E99-4B04-9AEA-EBA2AB54E963}"/>
              </a:ext>
            </a:extLst>
          </p:cNvPr>
          <p:cNvPicPr>
            <a:picLocks noChangeAspect="1"/>
          </p:cNvPicPr>
          <p:nvPr/>
        </p:nvPicPr>
        <p:blipFill rotWithShape="1">
          <a:blip r:embed="rId2"/>
          <a:srcRect l="1742" t="25438" r="26766" b="1842"/>
          <a:stretch/>
        </p:blipFill>
        <p:spPr>
          <a:xfrm>
            <a:off x="2449585" y="3355597"/>
            <a:ext cx="5511567" cy="3078759"/>
          </a:xfrm>
          <a:prstGeom prst="rect">
            <a:avLst/>
          </a:prstGeom>
        </p:spPr>
      </p:pic>
    </p:spTree>
    <p:extLst>
      <p:ext uri="{BB962C8B-B14F-4D97-AF65-F5344CB8AC3E}">
        <p14:creationId xmlns:p14="http://schemas.microsoft.com/office/powerpoint/2010/main" val="421520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8D0C04-CB56-4BE7-8C04-98D7E97E44D6}"/>
              </a:ext>
            </a:extLst>
          </p:cNvPr>
          <p:cNvPicPr>
            <a:picLocks noChangeAspect="1"/>
          </p:cNvPicPr>
          <p:nvPr/>
        </p:nvPicPr>
        <p:blipFill>
          <a:blip r:embed="rId2">
            <a:duotone>
              <a:prstClr val="black"/>
              <a:schemeClr val="tx2">
                <a:tint val="45000"/>
                <a:satMod val="400000"/>
              </a:schemeClr>
            </a:duotone>
          </a:blip>
          <a:stretch>
            <a:fillRect/>
          </a:stretch>
        </p:blipFill>
        <p:spPr>
          <a:xfrm>
            <a:off x="1895912" y="1846699"/>
            <a:ext cx="8167389" cy="4768024"/>
          </a:xfrm>
          <a:prstGeom prst="rect">
            <a:avLst/>
          </a:prstGeom>
        </p:spPr>
      </p:pic>
      <p:pic>
        <p:nvPicPr>
          <p:cNvPr id="12" name="Picture 11">
            <a:extLst>
              <a:ext uri="{FF2B5EF4-FFF2-40B4-BE49-F238E27FC236}">
                <a16:creationId xmlns:a16="http://schemas.microsoft.com/office/drawing/2014/main" id="{A664B079-FE25-430F-AE6F-9BF1A2E57C85}"/>
              </a:ext>
            </a:extLst>
          </p:cNvPr>
          <p:cNvPicPr>
            <a:picLocks noChangeAspect="1"/>
          </p:cNvPicPr>
          <p:nvPr/>
        </p:nvPicPr>
        <p:blipFill rotWithShape="1">
          <a:blip r:embed="rId2"/>
          <a:srcRect l="6779" t="34637" r="68569" b="721"/>
          <a:stretch/>
        </p:blipFill>
        <p:spPr>
          <a:xfrm>
            <a:off x="2449585" y="3498209"/>
            <a:ext cx="2013358" cy="3082139"/>
          </a:xfrm>
          <a:prstGeom prst="rect">
            <a:avLst/>
          </a:prstGeom>
        </p:spPr>
      </p:pic>
      <p:pic>
        <p:nvPicPr>
          <p:cNvPr id="15" name="Picture 14">
            <a:extLst>
              <a:ext uri="{FF2B5EF4-FFF2-40B4-BE49-F238E27FC236}">
                <a16:creationId xmlns:a16="http://schemas.microsoft.com/office/drawing/2014/main" id="{EE588050-D4D9-4CD1-842A-1F6202FD3A4B}"/>
              </a:ext>
            </a:extLst>
          </p:cNvPr>
          <p:cNvPicPr>
            <a:picLocks noChangeAspect="1"/>
          </p:cNvPicPr>
          <p:nvPr/>
        </p:nvPicPr>
        <p:blipFill rotWithShape="1">
          <a:blip r:embed="rId2"/>
          <a:srcRect l="2850" t="1637" r="74938" b="93514"/>
          <a:stretch/>
        </p:blipFill>
        <p:spPr>
          <a:xfrm>
            <a:off x="2128699" y="1924761"/>
            <a:ext cx="1814127" cy="231210"/>
          </a:xfrm>
          <a:prstGeom prst="rect">
            <a:avLst/>
          </a:prstGeom>
        </p:spPr>
      </p:pic>
      <p:pic>
        <p:nvPicPr>
          <p:cNvPr id="18" name="Picture 17">
            <a:extLst>
              <a:ext uri="{FF2B5EF4-FFF2-40B4-BE49-F238E27FC236}">
                <a16:creationId xmlns:a16="http://schemas.microsoft.com/office/drawing/2014/main" id="{3582E65F-A411-442B-BA6B-D3928798A8C3}"/>
              </a:ext>
            </a:extLst>
          </p:cNvPr>
          <p:cNvPicPr>
            <a:picLocks noChangeAspect="1"/>
          </p:cNvPicPr>
          <p:nvPr/>
        </p:nvPicPr>
        <p:blipFill rotWithShape="1">
          <a:blip r:embed="rId2"/>
          <a:srcRect l="70564" t="21969" r="9509" b="64951"/>
          <a:stretch/>
        </p:blipFill>
        <p:spPr>
          <a:xfrm>
            <a:off x="7659149" y="2894201"/>
            <a:ext cx="1627464" cy="623641"/>
          </a:xfrm>
          <a:prstGeom prst="rect">
            <a:avLst/>
          </a:prstGeom>
        </p:spPr>
      </p:pic>
      <p:pic>
        <p:nvPicPr>
          <p:cNvPr id="19" name="Picture 18">
            <a:extLst>
              <a:ext uri="{FF2B5EF4-FFF2-40B4-BE49-F238E27FC236}">
                <a16:creationId xmlns:a16="http://schemas.microsoft.com/office/drawing/2014/main" id="{0DFA12D9-EB3E-4A7D-B1AA-C6774379EF7B}"/>
              </a:ext>
            </a:extLst>
          </p:cNvPr>
          <p:cNvPicPr>
            <a:picLocks noChangeAspect="1"/>
          </p:cNvPicPr>
          <p:nvPr/>
        </p:nvPicPr>
        <p:blipFill rotWithShape="1">
          <a:blip r:embed="rId2"/>
          <a:srcRect l="70565" t="80206" r="4784" b="4662"/>
          <a:stretch/>
        </p:blipFill>
        <p:spPr>
          <a:xfrm>
            <a:off x="7659150" y="5670958"/>
            <a:ext cx="2013358" cy="721454"/>
          </a:xfrm>
          <a:prstGeom prst="rect">
            <a:avLst/>
          </a:prstGeom>
        </p:spPr>
      </p:pic>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How to get these files on your computer?</a:t>
            </a:r>
          </a:p>
        </p:txBody>
      </p:sp>
      <p:pic>
        <p:nvPicPr>
          <p:cNvPr id="8" name="Picture 7">
            <a:extLst>
              <a:ext uri="{FF2B5EF4-FFF2-40B4-BE49-F238E27FC236}">
                <a16:creationId xmlns:a16="http://schemas.microsoft.com/office/drawing/2014/main" id="{6C43CB80-C50E-4D00-A617-D44A1D89C690}"/>
              </a:ext>
            </a:extLst>
          </p:cNvPr>
          <p:cNvPicPr>
            <a:picLocks noChangeAspect="1"/>
          </p:cNvPicPr>
          <p:nvPr/>
        </p:nvPicPr>
        <p:blipFill rotWithShape="1">
          <a:blip r:embed="rId2"/>
          <a:srcRect l="62449" t="20561" r="29539" b="71521"/>
          <a:stretch/>
        </p:blipFill>
        <p:spPr>
          <a:xfrm>
            <a:off x="6996417" y="2827090"/>
            <a:ext cx="654343" cy="377504"/>
          </a:xfrm>
          <a:prstGeom prst="rect">
            <a:avLst/>
          </a:prstGeom>
        </p:spPr>
      </p:pic>
      <p:sp>
        <p:nvSpPr>
          <p:cNvPr id="25" name="Rectangle 24">
            <a:extLst>
              <a:ext uri="{FF2B5EF4-FFF2-40B4-BE49-F238E27FC236}">
                <a16:creationId xmlns:a16="http://schemas.microsoft.com/office/drawing/2014/main" id="{771D681E-0B58-405B-823E-388D747EDE97}"/>
              </a:ext>
            </a:extLst>
          </p:cNvPr>
          <p:cNvSpPr/>
          <p:nvPr/>
        </p:nvSpPr>
        <p:spPr>
          <a:xfrm>
            <a:off x="6996417" y="2822957"/>
            <a:ext cx="662731" cy="38163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88CE15F-B83A-472A-A88E-4CA30DC77EB2}"/>
              </a:ext>
            </a:extLst>
          </p:cNvPr>
          <p:cNvSpPr txBox="1"/>
          <p:nvPr/>
        </p:nvSpPr>
        <p:spPr>
          <a:xfrm flipH="1">
            <a:off x="5363189" y="2742929"/>
            <a:ext cx="1465621" cy="461665"/>
          </a:xfrm>
          <a:prstGeom prst="rect">
            <a:avLst/>
          </a:prstGeom>
          <a:solidFill>
            <a:schemeClr val="bg1">
              <a:lumMod val="95000"/>
            </a:schemeClr>
          </a:solidFill>
        </p:spPr>
        <p:txBody>
          <a:bodyPr wrap="square" rtlCol="0">
            <a:spAutoFit/>
          </a:bodyPr>
          <a:lstStyle/>
          <a:p>
            <a:r>
              <a:rPr lang="en-US" sz="1200" dirty="0">
                <a:solidFill>
                  <a:srgbClr val="C00000"/>
                </a:solidFill>
              </a:rPr>
              <a:t>Click on the green </a:t>
            </a:r>
            <a:r>
              <a:rPr lang="en-US" sz="1200" b="1" dirty="0">
                <a:solidFill>
                  <a:srgbClr val="C00000"/>
                </a:solidFill>
              </a:rPr>
              <a:t>&lt;&gt; Code</a:t>
            </a:r>
            <a:r>
              <a:rPr lang="en-US" sz="1200" dirty="0">
                <a:solidFill>
                  <a:srgbClr val="C00000"/>
                </a:solidFill>
              </a:rPr>
              <a:t> button</a:t>
            </a:r>
          </a:p>
        </p:txBody>
      </p:sp>
    </p:spTree>
    <p:extLst>
      <p:ext uri="{BB962C8B-B14F-4D97-AF65-F5344CB8AC3E}">
        <p14:creationId xmlns:p14="http://schemas.microsoft.com/office/powerpoint/2010/main" val="395735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 Download</a:t>
            </a:r>
          </a:p>
        </p:txBody>
      </p:sp>
      <p:sp>
        <p:nvSpPr>
          <p:cNvPr id="3" name="Content Placeholder 2">
            <a:extLst>
              <a:ext uri="{FF2B5EF4-FFF2-40B4-BE49-F238E27FC236}">
                <a16:creationId xmlns:a16="http://schemas.microsoft.com/office/drawing/2014/main" id="{769A2BE2-0AF3-4A8B-90D3-98DCFC76005C}"/>
              </a:ext>
            </a:extLst>
          </p:cNvPr>
          <p:cNvSpPr>
            <a:spLocks noGrp="1"/>
          </p:cNvSpPr>
          <p:nvPr>
            <p:ph idx="1"/>
          </p:nvPr>
        </p:nvSpPr>
        <p:spPr/>
        <p:txBody>
          <a:bodyPr/>
          <a:lstStyle/>
          <a:p>
            <a:r>
              <a:rPr lang="en-US" dirty="0"/>
              <a:t>You will download the files onto your computer, and then never have to visit </a:t>
            </a:r>
            <a:r>
              <a:rPr lang="en-US" dirty="0" err="1"/>
              <a:t>github</a:t>
            </a:r>
            <a:r>
              <a:rPr lang="en-US" dirty="0"/>
              <a:t> ever again</a:t>
            </a:r>
          </a:p>
          <a:p>
            <a:r>
              <a:rPr lang="en-US" dirty="0"/>
              <a:t>You will have used </a:t>
            </a:r>
            <a:r>
              <a:rPr lang="en-US" dirty="0" err="1"/>
              <a:t>github</a:t>
            </a:r>
            <a:r>
              <a:rPr lang="en-US" dirty="0"/>
              <a:t> like a cloud you get files from</a:t>
            </a:r>
          </a:p>
          <a:p>
            <a:endParaRPr lang="en-US" dirty="0"/>
          </a:p>
          <a:p>
            <a:pPr marL="0" indent="0">
              <a:buNone/>
            </a:pPr>
            <a:r>
              <a:rPr lang="en-US" dirty="0"/>
              <a:t>INSERT download screenshot</a:t>
            </a:r>
          </a:p>
        </p:txBody>
      </p:sp>
    </p:spTree>
    <p:extLst>
      <p:ext uri="{BB962C8B-B14F-4D97-AF65-F5344CB8AC3E}">
        <p14:creationId xmlns:p14="http://schemas.microsoft.com/office/powerpoint/2010/main" val="4569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CD95-667E-4299-8A6C-2AA35DCA94F9}"/>
              </a:ext>
            </a:extLst>
          </p:cNvPr>
          <p:cNvSpPr>
            <a:spLocks noGrp="1"/>
          </p:cNvSpPr>
          <p:nvPr>
            <p:ph type="title"/>
          </p:nvPr>
        </p:nvSpPr>
        <p:spPr/>
        <p:txBody>
          <a:bodyPr>
            <a:normAutofit/>
          </a:bodyPr>
          <a:lstStyle/>
          <a:p>
            <a:r>
              <a:rPr lang="en-US" dirty="0"/>
              <a:t>Option 1 will download a .zip file in your chosen location on your own computer</a:t>
            </a:r>
          </a:p>
        </p:txBody>
      </p:sp>
      <p:sp>
        <p:nvSpPr>
          <p:cNvPr id="3" name="Content Placeholder 2">
            <a:extLst>
              <a:ext uri="{FF2B5EF4-FFF2-40B4-BE49-F238E27FC236}">
                <a16:creationId xmlns:a16="http://schemas.microsoft.com/office/drawing/2014/main" id="{BEAE9575-78A3-4E49-87E9-31C711681EF3}"/>
              </a:ext>
            </a:extLst>
          </p:cNvPr>
          <p:cNvSpPr>
            <a:spLocks noGrp="1"/>
          </p:cNvSpPr>
          <p:nvPr>
            <p:ph idx="1"/>
          </p:nvPr>
        </p:nvSpPr>
        <p:spPr/>
        <p:txBody>
          <a:bodyPr>
            <a:normAutofit lnSpcReduction="10000"/>
          </a:bodyPr>
          <a:lstStyle/>
          <a:p>
            <a:r>
              <a:rPr lang="en-US" dirty="0"/>
              <a:t>A .zip file is a compressed folder</a:t>
            </a:r>
          </a:p>
          <a:p>
            <a:pPr lvl="1"/>
            <a:r>
              <a:rPr lang="en-US" dirty="0"/>
              <a:t>It is a folder, meaning that it is an object on your computer that contains other files and subfolders</a:t>
            </a:r>
          </a:p>
          <a:p>
            <a:pPr lvl="1"/>
            <a:r>
              <a:rPr lang="en-US" dirty="0"/>
              <a:t>It is compressed, meaning that it takes less space on your computer</a:t>
            </a:r>
          </a:p>
          <a:p>
            <a:r>
              <a:rPr lang="en-US" dirty="0"/>
              <a:t>You need to unzip or </a:t>
            </a:r>
            <a:r>
              <a:rPr lang="en-US" dirty="0" err="1"/>
              <a:t>uncompress</a:t>
            </a:r>
            <a:r>
              <a:rPr lang="en-US" dirty="0"/>
              <a:t> it</a:t>
            </a:r>
          </a:p>
          <a:p>
            <a:pPr lvl="1"/>
            <a:r>
              <a:rPr lang="en-US" dirty="0"/>
              <a:t>Right click</a:t>
            </a:r>
          </a:p>
          <a:p>
            <a:pPr lvl="1"/>
            <a:r>
              <a:rPr lang="en-US" dirty="0" err="1"/>
              <a:t>HowTo</a:t>
            </a:r>
            <a:endParaRPr lang="en-US" dirty="0"/>
          </a:p>
          <a:p>
            <a:r>
              <a:rPr lang="en-US" dirty="0"/>
              <a:t>This creates a regular folder on your computer</a:t>
            </a:r>
          </a:p>
          <a:p>
            <a:pPr lvl="1"/>
            <a:r>
              <a:rPr lang="en-US" dirty="0"/>
              <a:t>That folder is now your toolkit! It contains all the files you saw on the </a:t>
            </a:r>
            <a:r>
              <a:rPr lang="en-US" dirty="0" err="1"/>
              <a:t>github</a:t>
            </a:r>
            <a:r>
              <a:rPr lang="en-US" dirty="0"/>
              <a:t> page, with the same folder structure (some scripts at the root, some subfolders and files in them)</a:t>
            </a:r>
          </a:p>
        </p:txBody>
      </p:sp>
    </p:spTree>
    <p:extLst>
      <p:ext uri="{BB962C8B-B14F-4D97-AF65-F5344CB8AC3E}">
        <p14:creationId xmlns:p14="http://schemas.microsoft.com/office/powerpoint/2010/main" val="38010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1598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Welcome aboard ResearchEd’s PDP Toolkit</vt:lpstr>
      <vt:lpstr>What am I looking at?</vt:lpstr>
      <vt:lpstr>You have landed at the root of the repository, which contains files. Ignore everything else!</vt:lpstr>
      <vt:lpstr>You have landed at the root of the repository, which contains files. Ignore everything else!</vt:lpstr>
      <vt:lpstr>Ok, there are a few more things you can look at on the repo landing page.</vt:lpstr>
      <vt:lpstr>On most github repos, there will be a README document that is rendered automatically at the root of the repo, and displayed on the repo landing page on github. You can scroll down and know what the repo is about from the README.</vt:lpstr>
      <vt:lpstr>How to get these files on your computer?</vt:lpstr>
      <vt:lpstr>Option 1 : Download</vt:lpstr>
      <vt:lpstr>Option 1 will download a .zip file in your chosen location on your own computer</vt:lpstr>
      <vt:lpstr>Option 2 : Fork and Clone</vt:lpstr>
      <vt:lpstr>Who should have access to the toolkit files?</vt:lpstr>
      <vt:lpstr>Will my PDP AR files be shared with anyone if I use this toolkit?</vt:lpstr>
      <vt:lpstr>How do I enter student pathway data?</vt:lpstr>
      <vt:lpstr>todo</vt:lpstr>
      <vt:lpstr>PowerPoint Presentation</vt:lpstr>
      <vt:lpstr>archives</vt:lpstr>
      <vt:lpstr>On the github repo: what I am looking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Marguer Leydier</dc:creator>
  <cp:lastModifiedBy>Beatrice Marguer Leydier</cp:lastModifiedBy>
  <cp:revision>62</cp:revision>
  <dcterms:created xsi:type="dcterms:W3CDTF">2024-06-23T22:05:36Z</dcterms:created>
  <dcterms:modified xsi:type="dcterms:W3CDTF">2024-06-25T02:56:06Z</dcterms:modified>
</cp:coreProperties>
</file>