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44"/>
  </p:notesMasterIdLst>
  <p:handoutMasterIdLst>
    <p:handoutMasterId r:id="rId45"/>
  </p:handoutMasterIdLst>
  <p:sldIdLst>
    <p:sldId id="256" r:id="rId5"/>
    <p:sldId id="277" r:id="rId6"/>
    <p:sldId id="258" r:id="rId7"/>
    <p:sldId id="300" r:id="rId8"/>
    <p:sldId id="301" r:id="rId9"/>
    <p:sldId id="302" r:id="rId10"/>
    <p:sldId id="303" r:id="rId11"/>
    <p:sldId id="304" r:id="rId12"/>
    <p:sldId id="310" r:id="rId13"/>
    <p:sldId id="311" r:id="rId14"/>
    <p:sldId id="293" r:id="rId15"/>
    <p:sldId id="298" r:id="rId16"/>
    <p:sldId id="306" r:id="rId17"/>
    <p:sldId id="312" r:id="rId18"/>
    <p:sldId id="317" r:id="rId19"/>
    <p:sldId id="316" r:id="rId20"/>
    <p:sldId id="334" r:id="rId21"/>
    <p:sldId id="315" r:id="rId22"/>
    <p:sldId id="321" r:id="rId23"/>
    <p:sldId id="320" r:id="rId24"/>
    <p:sldId id="323" r:id="rId25"/>
    <p:sldId id="307" r:id="rId26"/>
    <p:sldId id="318" r:id="rId27"/>
    <p:sldId id="314" r:id="rId28"/>
    <p:sldId id="324" r:id="rId29"/>
    <p:sldId id="322" r:id="rId30"/>
    <p:sldId id="319" r:id="rId31"/>
    <p:sldId id="308" r:id="rId32"/>
    <p:sldId id="329" r:id="rId33"/>
    <p:sldId id="331" r:id="rId34"/>
    <p:sldId id="325" r:id="rId35"/>
    <p:sldId id="309" r:id="rId36"/>
    <p:sldId id="330" r:id="rId37"/>
    <p:sldId id="332" r:id="rId38"/>
    <p:sldId id="326" r:id="rId39"/>
    <p:sldId id="328" r:id="rId40"/>
    <p:sldId id="333" r:id="rId41"/>
    <p:sldId id="327" r:id="rId42"/>
    <p:sldId id="305" r:id="rId43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E025"/>
    <a:srgbClr val="66FF33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474DA7-D25B-4298-A138-174F41412D79}" v="3984" dt="2024-01-17T19:05:00.560"/>
    <p1510:client id="{CA81B63B-9B20-44C5-9DE4-C2FE41B84BC8}" v="3355" dt="2024-01-18T10:30:39.5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43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52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8252B0-110B-41C3-A919-378EF57AC5F3}" type="datetime1">
              <a:rPr lang="it-IT" smtClean="0"/>
              <a:t>19/01/2024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A8072-AB5C-401E-9F2D-ADB45AE59072}" type="datetime1">
              <a:rPr lang="it-IT" smtClean="0"/>
              <a:pPr/>
              <a:t>19/01/2024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0008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Good result limited to a low range of temperature where the main contribution is given by the ground state , at higher temperatures we need to carefully watch the discretization errors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noProof="0" smtClean="0"/>
              <a:t>31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74151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1456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759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1359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4067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167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0220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2457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2183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5156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5203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it-IT" noProof="0"/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uto d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gra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it-IT" noProof="0"/>
              <a:t>Fai clic sull'icona per aggiungere un grafico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7" name="Segnaposto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4 pers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8 pers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55" name="Segnaposto immagin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54" name="Segnaposto tes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2" name="Segnaposto tes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56" name="Segnaposto immagin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59" name="Segnaposto tes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3" name="Segnaposto tes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57" name="Segnaposto immagin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60" name="Segnaposto tes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4" name="Segnaposto tes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58" name="Segnaposto immagin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61" name="Segnaposto tes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5" name="Segnaposto tes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ziamen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iusur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it-IT" noProof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Segnaposto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emento gra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IL TITOLO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it-IT" noProof="0"/>
              <a:t>FAI CLIC PER MODIFICARE GLI STILI DEL TESTO DELLO SCHEMA</a:t>
            </a:r>
          </a:p>
        </p:txBody>
      </p:sp>
      <p:sp>
        <p:nvSpPr>
          <p:cNvPr id="17" name="Segnaposto tes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it-IT" noProof="0"/>
              <a:t>FAI CLIC PER MODIFICARE GLI STILI DEL TESTO DELLO SCHEMA</a:t>
            </a:r>
          </a:p>
        </p:txBody>
      </p:sp>
      <p:sp>
        <p:nvSpPr>
          <p:cNvPr id="18" name="Segnaposto tes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it-IT" noProof="0"/>
              <a:t>FAI CLIC PER MODIFICARE GLI STILI DEL TESTO DELLO SCHEMA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it-IT" noProof="0"/>
              <a:t>FAI CLIC PER MODIFICARE GLI STILI DEL TESTO DELLO SCHEMA</a:t>
            </a:r>
          </a:p>
        </p:txBody>
      </p:sp>
      <p:sp>
        <p:nvSpPr>
          <p:cNvPr id="34" name="Segnaposto tes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5" name="Segnaposto tes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6" name="Segnaposto tes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7" name="Segnaposto tes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it-IT" noProof="0"/>
              <a:t>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 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FAI CLIC PER MODIFICARE IL TESTO DELLO SCHEMA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transition spd="slow">
    <p:wip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3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aMagni/IstantonProject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1225" y="2920181"/>
            <a:ext cx="4562669" cy="2713562"/>
          </a:xfrm>
        </p:spPr>
        <p:txBody>
          <a:bodyPr rtlCol="0" anchor="ctr"/>
          <a:lstStyle/>
          <a:p>
            <a:pPr rtl="0">
              <a:lnSpc>
                <a:spcPct val="100000"/>
              </a:lnSpc>
            </a:pPr>
            <a:r>
              <a:rPr lang="it-IT" sz="3200" i="0" u="none" strike="noStrike" baseline="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Instantons</a:t>
            </a:r>
            <a:r>
              <a:rPr lang="it-IT" sz="3200" i="0" u="none" strike="noStrike" baseline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and Monte Carlo Methods in Quantum </a:t>
            </a:r>
            <a:r>
              <a:rPr lang="it-IT" sz="3200" i="0" u="none" strike="noStrike" baseline="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Mechanics</a:t>
            </a:r>
            <a:br>
              <a:rPr lang="it-IT" sz="100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it-IT" sz="100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----------------------------------------------</a:t>
            </a:r>
            <a:br>
              <a:rPr lang="it-IT" sz="3200" i="0" u="none" strike="noStrike" baseline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kumimoji="0" lang="it-IT" sz="2000" b="0" i="0" u="none" strike="noStrike" kern="1200" cap="all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T. </a:t>
            </a:r>
            <a:r>
              <a:rPr kumimoji="0" lang="it-IT" sz="2000" b="0" i="0" u="none" strike="noStrike" kern="1200" cap="all" spc="15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SchÄfer</a:t>
            </a:r>
            <a:endParaRPr lang="it-IT" sz="320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1225" y="5633743"/>
            <a:ext cx="3986627" cy="720605"/>
          </a:xfrm>
        </p:spPr>
        <p:txBody>
          <a:bodyPr rtlCol="0">
            <a:noAutofit/>
          </a:bodyPr>
          <a:lstStyle/>
          <a:p>
            <a:pPr rtl="0"/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Beatrice Magni – 1103483</a:t>
            </a:r>
          </a:p>
          <a:p>
            <a:pPr rtl="0"/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Pietro Ghedini - 1087345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2B9DEA2-7663-F88E-6AE0-9FCB55AE8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42090" y="716448"/>
            <a:ext cx="9611710" cy="5546699"/>
          </a:xfrm>
        </p:spPr>
        <p:txBody>
          <a:bodyPr>
            <a:normAutofit/>
          </a:bodyPr>
          <a:lstStyle/>
          <a:p>
            <a:r>
              <a:rPr lang="en-GB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Numerically, the eigenvalues and eigenvectors are obtained with the use of </a:t>
            </a:r>
            <a:r>
              <a:rPr lang="en-GB" i="1" err="1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linalg</a:t>
            </a:r>
            <a:r>
              <a:rPr lang="en-GB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 (la, linear algebra) function contained in the </a:t>
            </a:r>
            <a:r>
              <a:rPr lang="en-GB" i="1" err="1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numpy</a:t>
            </a:r>
            <a:r>
              <a:rPr lang="en-GB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 library. </a:t>
            </a:r>
          </a:p>
          <a:p>
            <a:endParaRPr lang="en-GB">
              <a:latin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endParaRPr lang="en-GB">
              <a:latin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endParaRPr lang="en-GB">
              <a:latin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endParaRPr lang="en-GB">
              <a:latin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endParaRPr lang="en-GB">
              <a:latin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endParaRPr lang="en-GB">
              <a:latin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endParaRPr lang="en-GB">
              <a:latin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endParaRPr lang="en-GB">
              <a:latin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endParaRPr lang="en-GB">
              <a:latin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endParaRPr lang="en-GB">
              <a:latin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endParaRPr lang="en-GB">
              <a:latin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r>
              <a:rPr lang="en-GB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The function </a:t>
            </a:r>
            <a:r>
              <a:rPr lang="en-GB" i="1" err="1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la</a:t>
            </a:r>
            <a:r>
              <a:rPr lang="en-GB" err="1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.</a:t>
            </a:r>
            <a:r>
              <a:rPr lang="en-GB" i="1" err="1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eigh</a:t>
            </a:r>
            <a:r>
              <a:rPr lang="en-GB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 allow us to find </a:t>
            </a:r>
            <a:r>
              <a:rPr lang="en-US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the eigenvalues and eigenvectors of a real symmetric matrix, as in our case.</a:t>
            </a:r>
          </a:p>
          <a:p>
            <a:r>
              <a:rPr lang="en-US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It returns two objects, a 1-D array containing the eigenvalues of H, and a 2-D square array of the corresponding eigenvectors (in columns).</a:t>
            </a:r>
            <a:endParaRPr lang="en-GB">
              <a:latin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A7E3CAE3-A312-7169-23F7-8BF79B07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10</a:t>
            </a:fld>
            <a:endParaRPr lang="it-IT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4D521869-60EA-0E9E-B1BD-01B1CED06B15}"/>
                  </a:ext>
                </a:extLst>
              </p:cNvPr>
              <p:cNvSpPr txBox="1"/>
              <p:nvPr/>
            </p:nvSpPr>
            <p:spPr>
              <a:xfrm>
                <a:off x="8326694" y="1650994"/>
                <a:ext cx="3311012" cy="2793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These are the expression for the non-zero elements. </a:t>
                </a:r>
              </a:p>
              <a:p>
                <a:pPr algn="ctr"/>
                <a:endParaRPr lang="en-GB" sz="1600">
                  <a:latin typeface="Cascadia Code SemiLight" panose="020B0609020000020004" pitchFamily="49" charset="0"/>
                  <a:ea typeface="Cascadia Code SemiLight" panose="020B0609020000020004" pitchFamily="49" charset="0"/>
                  <a:cs typeface="Cascadia Code SemiLight" panose="020B0609020000020004" pitchFamily="49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16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 </m:t>
                      </m:r>
                    </m:oMath>
                  </m:oMathPara>
                </a14:m>
                <a:endParaRPr lang="it-IT" sz="1600" i="1" kern="100">
                  <a:effectLst/>
                  <a:latin typeface="Cascadia Code SemiLight" panose="020B0609020000020004" pitchFamily="49" charset="0"/>
                  <a:ea typeface="Cascadia Code SemiLight" panose="020B0609020000020004" pitchFamily="49" charset="0"/>
                  <a:cs typeface="Cascadia Code SemiLight" panose="020B0609020000020004" pitchFamily="49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sz="16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=−2</m:t>
                      </m:r>
                      <m:sSup>
                        <m:sSupPr>
                          <m:ctrlPr>
                            <a:rPr lang="it-IT" sz="16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η</m:t>
                          </m:r>
                        </m:e>
                        <m:sup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16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it-IT" sz="16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it-IT" sz="1600" b="0" i="1" kern="100">
                  <a:effectLst/>
                  <a:latin typeface="Cascadia Code SemiLight" panose="020B0609020000020004" pitchFamily="49" charset="0"/>
                  <a:ea typeface="Cascadia Code SemiLight" panose="020B0609020000020004" pitchFamily="49" charset="0"/>
                  <a:cs typeface="Cascadia Code SemiLight" panose="020B0609020000020004" pitchFamily="49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sz="16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16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η</m:t>
                          </m:r>
                        </m:e>
                        <m:sup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it-IT" sz="1600" i="1" kern="100">
                  <a:effectLst/>
                  <a:latin typeface="Cascadia Code SemiLight" panose="020B0609020000020004" pitchFamily="49" charset="0"/>
                  <a:ea typeface="Cascadia Code SemiLight" panose="020B0609020000020004" pitchFamily="49" charset="0"/>
                  <a:cs typeface="Cascadia Code SemiLight" panose="020B0609020000020004" pitchFamily="49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sz="16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6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16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it-IT" sz="16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it-IT" sz="1600" kern="100">
                  <a:effectLst/>
                  <a:latin typeface="Cascadia Code SemiLight" panose="020B0609020000020004" pitchFamily="49" charset="0"/>
                  <a:ea typeface="Cascadia Code SemiLight" panose="020B0609020000020004" pitchFamily="49" charset="0"/>
                  <a:cs typeface="Cascadia Code SemiLight" panose="020B0609020000020004" pitchFamily="49" charset="0"/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4D521869-60EA-0E9E-B1BD-01B1CED06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694" y="1650994"/>
                <a:ext cx="3311012" cy="2793650"/>
              </a:xfrm>
              <a:prstGeom prst="rect">
                <a:avLst/>
              </a:prstGeom>
              <a:blipFill>
                <a:blip r:embed="rId2"/>
                <a:stretch>
                  <a:fillRect t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BFE0A15-1511-9490-D1B6-5A7499A00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239" y="1700943"/>
            <a:ext cx="6613455" cy="2693752"/>
          </a:xfrm>
          <a:prstGeom prst="rect">
            <a:avLst/>
          </a:prstGeom>
          <a:ln>
            <a:solidFill>
              <a:srgbClr val="00B0F0"/>
            </a:solidFill>
          </a:ln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DD5B0B-1D7B-9632-D5CD-D44D1092513F}"/>
              </a:ext>
            </a:extLst>
          </p:cNvPr>
          <p:cNvCxnSpPr/>
          <p:nvPr/>
        </p:nvCxnSpPr>
        <p:spPr>
          <a:xfrm>
            <a:off x="2025445" y="2045110"/>
            <a:ext cx="94389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05629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11</a:t>
            </a:fld>
            <a:endParaRPr lang="it-IT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8DD40337-E74E-8774-17DC-985D0CD7C535}"/>
              </a:ext>
            </a:extLst>
          </p:cNvPr>
          <p:cNvPicPr>
            <a:picLocks noGrp="1" noChangeAspect="1"/>
          </p:cNvPicPr>
          <p:nvPr>
            <p:ph sz="half" idx="4"/>
          </p:nvPr>
        </p:nvPicPr>
        <p:blipFill>
          <a:blip r:embed="rId3"/>
          <a:stretch>
            <a:fillRect/>
          </a:stretch>
        </p:blipFill>
        <p:spPr>
          <a:xfrm>
            <a:off x="4186990" y="252977"/>
            <a:ext cx="7491662" cy="5838698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9B0E752-6B5A-B099-A7F0-3DF933AAA1F7}"/>
              </a:ext>
            </a:extLst>
          </p:cNvPr>
          <p:cNvSpPr txBox="1"/>
          <p:nvPr/>
        </p:nvSpPr>
        <p:spPr>
          <a:xfrm>
            <a:off x="144379" y="4475748"/>
            <a:ext cx="38581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PLOT OF THE POTENTIAL OF THE ANHARMONIC OSCILLATOR. THE </a:t>
            </a:r>
            <a:r>
              <a:rPr lang="it-IT">
                <a:solidFill>
                  <a:srgbClr val="FF0000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DASHED RED LINES </a:t>
            </a:r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REPRESENT THE GROUND STATE AND THE FIRST THREE EXCITED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40B3E6-D9A7-C958-634E-97015CD49C05}"/>
                  </a:ext>
                </a:extLst>
              </p:cNvPr>
              <p:cNvSpPr txBox="1"/>
              <p:nvPr/>
            </p:nvSpPr>
            <p:spPr>
              <a:xfrm>
                <a:off x="6917094" y="6217850"/>
                <a:ext cx="20314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=1.4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=40</m:t>
                      </m:r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40B3E6-D9A7-C958-634E-97015CD49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094" y="6217850"/>
                <a:ext cx="2031454" cy="276999"/>
              </a:xfrm>
              <a:prstGeom prst="rect">
                <a:avLst/>
              </a:prstGeom>
              <a:blipFill>
                <a:blip r:embed="rId4"/>
                <a:stretch>
                  <a:fillRect l="-2402" r="-210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5F1591-25A9-127B-D5BE-BC1034E7F671}"/>
                  </a:ext>
                </a:extLst>
              </p:cNvPr>
              <p:cNvSpPr txBox="1"/>
              <p:nvPr/>
            </p:nvSpPr>
            <p:spPr>
              <a:xfrm>
                <a:off x="1621935" y="4106416"/>
                <a:ext cx="20651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5F1591-25A9-127B-D5BE-BC1034E7F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935" y="4106416"/>
                <a:ext cx="2065162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12</a:t>
            </a:fld>
            <a:endParaRPr lang="it-IT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8DD40337-E74E-8774-17DC-985D0CD7C53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/>
        </p:blipFill>
        <p:spPr>
          <a:xfrm>
            <a:off x="4186991" y="509651"/>
            <a:ext cx="7491662" cy="583869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A5BF629-52B3-7BD9-51DE-355DBB345D8F}"/>
                  </a:ext>
                </a:extLst>
              </p:cNvPr>
              <p:cNvSpPr txBox="1"/>
              <p:nvPr/>
            </p:nvSpPr>
            <p:spPr>
              <a:xfrm>
                <a:off x="288240" y="4386740"/>
                <a:ext cx="359343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/>
                  <a:t>PLOT OF THE FIRST SIX EIGENVALUES (GROUND STATE AND THE FIRST FIVE EXCITED STATES)  AS A FUNCTION OF THE PARAMETER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it-IT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A5BF629-52B3-7BD9-51DE-355DBB345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40" y="4386740"/>
                <a:ext cx="3593432" cy="1477328"/>
              </a:xfrm>
              <a:prstGeom prst="rect">
                <a:avLst/>
              </a:prstGeom>
              <a:blipFill>
                <a:blip r:embed="rId4"/>
                <a:stretch>
                  <a:fillRect l="-1356" t="-2479" r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594558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 txBox="1">
            <a:spLocks/>
          </p:cNvSpPr>
          <p:nvPr/>
        </p:nvSpPr>
        <p:spPr>
          <a:xfrm>
            <a:off x="715548" y="2888275"/>
            <a:ext cx="4546185" cy="108145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MONTE CARLO SIMULATION</a:t>
            </a:r>
          </a:p>
        </p:txBody>
      </p:sp>
    </p:spTree>
    <p:extLst>
      <p:ext uri="{BB962C8B-B14F-4D97-AF65-F5344CB8AC3E}">
        <p14:creationId xmlns:p14="http://schemas.microsoft.com/office/powerpoint/2010/main" val="216579238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ABCD75-7BD0-2D2E-CF15-C6D87722F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43" y="297363"/>
            <a:ext cx="3046851" cy="2544159"/>
          </a:xfrm>
        </p:spPr>
        <p:txBody>
          <a:bodyPr>
            <a:noAutofit/>
          </a:bodyPr>
          <a:lstStyle/>
          <a:p>
            <a:r>
              <a:rPr lang="en-GB" sz="360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Quantum mechanics on a Euclidean lattice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E681AB3C-2FB1-4C65-7328-11DB4E94C8C7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5397254" y="1025612"/>
                <a:ext cx="5956545" cy="4806776"/>
              </a:xfrm>
            </p:spPr>
            <p:txBody>
              <a:bodyPr>
                <a:noAutofit/>
              </a:bodyPr>
              <a:lstStyle/>
              <a:p>
                <a:r>
                  <a:rPr lang="en-US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In the following we shall study numerical simulations using a discretized </a:t>
                </a:r>
                <a:r>
                  <a:rPr lang="en-US" err="1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euclidean</a:t>
                </a:r>
                <a:r>
                  <a:rPr lang="en-US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action:</a:t>
                </a:r>
              </a:p>
              <a:p>
                <a:endParaRPr lang="en-US">
                  <a:latin typeface="Cascadia Code SemiLight" panose="020B0609020000020004" pitchFamily="49" charset="0"/>
                  <a:ea typeface="Cascadia Code SemiLight" panose="020B0609020000020004" pitchFamily="49" charset="0"/>
                  <a:cs typeface="Cascadia Code SemiLight" panose="020B06090200000200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it-IT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it-IT" b="0" i="1" smtClea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it-IT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it-IT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it-IT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η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GB">
                  <a:latin typeface="Cascadia Code SemiLight" panose="020B0609020000020004" pitchFamily="49" charset="0"/>
                  <a:ea typeface="Cascadia Code SemiLight" panose="020B0609020000020004" pitchFamily="49" charset="0"/>
                  <a:cs typeface="Cascadia Code SemiLight" panose="020B0609020000020004" pitchFamily="49" charset="0"/>
                </a:endParaRPr>
              </a:p>
              <a:p>
                <a:endParaRPr lang="en-GB">
                  <a:latin typeface="Cascadia Code SemiLight" panose="020B0609020000020004" pitchFamily="49" charset="0"/>
                  <a:ea typeface="Cascadia Code SemiLight" panose="020B0609020000020004" pitchFamily="49" charset="0"/>
                  <a:cs typeface="Cascadia Code SemiLight" panose="020B0609020000020004" pitchFamily="49" charset="0"/>
                </a:endParaRPr>
              </a:p>
              <a:p>
                <a:r>
                  <a:rPr lang="en-GB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Then the discretized Euclidean path integral is formally equivalent to the partition function of a set of spins on a 1-D lattice, where </a:t>
                </a:r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GB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is the lattice spacing:</a:t>
                </a:r>
              </a:p>
              <a:p>
                <a:endParaRPr lang="en-GB">
                  <a:latin typeface="Cascadia Code SemiLight" panose="020B0609020000020004" pitchFamily="49" charset="0"/>
                  <a:ea typeface="Cascadia Code SemiLight" panose="020B0609020000020004" pitchFamily="49" charset="0"/>
                  <a:cs typeface="Cascadia Code SemiLight" panose="020B06090200000200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d>
                        <m:dPr>
                          <m:ctrlPr>
                            <a:rPr lang="it-IT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it-IT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lit/>
                                </m:rP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>
                  <a:latin typeface="Cascadia Code SemiLight" panose="020B0609020000020004" pitchFamily="49" charset="0"/>
                  <a:ea typeface="Cascadia Code SemiLight" panose="020B0609020000020004" pitchFamily="49" charset="0"/>
                  <a:cs typeface="Cascadia Code SemiLight" panose="020B0609020000020004" pitchFamily="49" charset="0"/>
                </a:endParaRPr>
              </a:p>
              <a:p>
                <a:endParaRPr lang="en-US">
                  <a:latin typeface="Cascadia Code SemiLight" panose="020B0609020000020004" pitchFamily="49" charset="0"/>
                  <a:ea typeface="Cascadia Code SemiLight" panose="020B0609020000020004" pitchFamily="49" charset="0"/>
                  <a:cs typeface="Cascadia Code SemiLight" panose="020B0609020000020004" pitchFamily="49" charset="0"/>
                </a:endParaRPr>
              </a:p>
              <a:p>
                <a:r>
                  <a:rPr lang="en-US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This statistical system can be studied using standard Monte-Carlo sampling methods, as the Metropolis algorithm</a:t>
                </a:r>
                <a:r>
                  <a:rPr lang="en-US" b="1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, </a:t>
                </a:r>
                <a:r>
                  <a:rPr lang="en-US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used in the following.</a:t>
                </a:r>
                <a:endParaRPr lang="en-GB">
                  <a:latin typeface="Cascadia Code SemiLight" panose="020B0609020000020004" pitchFamily="49" charset="0"/>
                  <a:ea typeface="Cascadia Code SemiLight" panose="020B0609020000020004" pitchFamily="49" charset="0"/>
                  <a:cs typeface="Cascadia Code SemiLight" panose="020B0609020000020004" pitchFamily="49" charset="0"/>
                </a:endParaRPr>
              </a:p>
            </p:txBody>
          </p:sp>
        </mc:Choice>
        <mc:Fallback xmlns="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E681AB3C-2FB1-4C65-7328-11DB4E94C8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5397254" y="1025612"/>
                <a:ext cx="5956545" cy="4806776"/>
              </a:xfrm>
              <a:blipFill>
                <a:blip r:embed="rId2"/>
                <a:stretch>
                  <a:fillRect l="-307" t="-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00F6E448-FF4D-984A-D9BF-EB963B10570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14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5795654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A7E3CAE3-A312-7169-23F7-8BF79B07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15</a:t>
            </a:fld>
            <a:endParaRPr lang="it-IT" noProof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084A6A7-3EE2-5039-E7DD-24D141A5498E}"/>
              </a:ext>
            </a:extLst>
          </p:cNvPr>
          <p:cNvSpPr txBox="1"/>
          <p:nvPr/>
        </p:nvSpPr>
        <p:spPr>
          <a:xfrm>
            <a:off x="6803923" y="2521058"/>
            <a:ext cx="39515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We initialize our lattice with a </a:t>
            </a:r>
            <a:r>
              <a:rPr lang="en-GB" sz="1400" i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cold start, </a:t>
            </a:r>
            <a:r>
              <a:rPr lang="en-GB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in which the initial configuration is at the minimum of the potential, or with a </a:t>
            </a:r>
            <a:r>
              <a:rPr lang="en-GB" sz="1400" i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hot start, </a:t>
            </a:r>
            <a:r>
              <a:rPr lang="en-GB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in which the initial configuration is a random one.</a:t>
            </a:r>
          </a:p>
          <a:p>
            <a:r>
              <a:rPr lang="en-GB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We also impose periodic boundary conditions.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926088-3904-C91C-33D9-5126C39945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67492" y="2276149"/>
            <a:ext cx="4744237" cy="2305699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30BD73-2E5E-3ACD-B10A-3FDD130F20C4}"/>
              </a:ext>
            </a:extLst>
          </p:cNvPr>
          <p:cNvSpPr txBox="1"/>
          <p:nvPr/>
        </p:nvSpPr>
        <p:spPr>
          <a:xfrm>
            <a:off x="1282851" y="5486400"/>
            <a:ext cx="10070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To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obtain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the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results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presented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in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this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presentation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,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we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always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consider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a hot start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EA0B7F-B5F0-01B0-80D5-04F83F703726}"/>
              </a:ext>
            </a:extLst>
          </p:cNvPr>
          <p:cNvCxnSpPr/>
          <p:nvPr/>
        </p:nvCxnSpPr>
        <p:spPr>
          <a:xfrm flipV="1">
            <a:off x="3814915" y="1695494"/>
            <a:ext cx="0" cy="82991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13B8C1-AA35-7C20-6E15-0F8964863D99}"/>
              </a:ext>
            </a:extLst>
          </p:cNvPr>
          <p:cNvCxnSpPr>
            <a:cxnSpLocks/>
          </p:cNvCxnSpPr>
          <p:nvPr/>
        </p:nvCxnSpPr>
        <p:spPr>
          <a:xfrm flipV="1">
            <a:off x="4252450" y="1076062"/>
            <a:ext cx="0" cy="13756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91E9BFCC-BA7C-8D2E-E8C7-F383AD4973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53683" y="3290123"/>
            <a:ext cx="2819396" cy="1573156"/>
          </a:xfrm>
          <a:prstGeom prst="curvedConnector3">
            <a:avLst>
              <a:gd name="adj1" fmla="val 2810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8DF43FF-14CF-98B9-0FE2-28F4FD40735A}"/>
              </a:ext>
            </a:extLst>
          </p:cNvPr>
          <p:cNvSpPr txBox="1"/>
          <p:nvPr/>
        </p:nvSpPr>
        <p:spPr>
          <a:xfrm>
            <a:off x="3342968" y="1387717"/>
            <a:ext cx="943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N = 800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31B8E2-83C4-3BDF-1FE5-455525283414}"/>
                  </a:ext>
                </a:extLst>
              </p:cNvPr>
              <p:cNvSpPr txBox="1"/>
              <p:nvPr/>
            </p:nvSpPr>
            <p:spPr>
              <a:xfrm>
                <a:off x="3943455" y="848379"/>
                <a:ext cx="61799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=1.4</m:t>
                      </m:r>
                    </m:oMath>
                  </m:oMathPara>
                </a14:m>
                <a:endParaRPr lang="it-IT" sz="140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31B8E2-83C4-3BDF-1FE5-455525283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455" y="848379"/>
                <a:ext cx="617990" cy="215444"/>
              </a:xfrm>
              <a:prstGeom prst="rect">
                <a:avLst/>
              </a:prstGeom>
              <a:blipFill>
                <a:blip r:embed="rId3"/>
                <a:stretch>
                  <a:fillRect l="-6931" r="-5941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92884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A7E3CAE3-A312-7169-23F7-8BF79B07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16</a:t>
            </a:fld>
            <a:endParaRPr lang="it-IT" noProof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3AB441F-4C40-CD40-0875-EAA4191D5BF4}"/>
              </a:ext>
            </a:extLst>
          </p:cNvPr>
          <p:cNvSpPr txBox="1"/>
          <p:nvPr/>
        </p:nvSpPr>
        <p:spPr>
          <a:xfrm>
            <a:off x="6051593" y="5222937"/>
            <a:ext cx="40952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Generates a new random update from the previous configuration that will be accepted with a 50% probability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084A6A7-3EE2-5039-E7DD-24D141A5498E}"/>
              </a:ext>
            </a:extLst>
          </p:cNvPr>
          <p:cNvSpPr txBox="1"/>
          <p:nvPr/>
        </p:nvSpPr>
        <p:spPr>
          <a:xfrm>
            <a:off x="1926629" y="1183717"/>
            <a:ext cx="8562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We build the Metropolis algorithm. The action is computed with the symmetrized version of the previous formula: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B4D8C4-6597-914F-B8EF-14B989229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02" y="2788350"/>
            <a:ext cx="11463984" cy="2062348"/>
          </a:xfrm>
          <a:prstGeom prst="rect">
            <a:avLst/>
          </a:prstGeom>
          <a:ln>
            <a:solidFill>
              <a:srgbClr val="00B0F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90AC6F-B020-9A42-824B-9C0F10B8B35C}"/>
                  </a:ext>
                </a:extLst>
              </p:cNvPr>
              <p:cNvSpPr txBox="1"/>
              <p:nvPr/>
            </p:nvSpPr>
            <p:spPr>
              <a:xfrm>
                <a:off x="1365288" y="1798917"/>
                <a:ext cx="9684939" cy="7863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t-IT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it-IT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it-IT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it-IT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it-IT" sz="1800" b="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it-IT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it-IT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it-IT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it-IT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η</m:t>
                                        </m:r>
                                      </m:e>
                                      <m:sup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it-IT"/>
                  <a:t>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 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t-I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η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it-IT"/>
              </a:p>
              <a:p>
                <a:pPr algn="ctr"/>
                <a:endParaRPr lang="it-IT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90AC6F-B020-9A42-824B-9C0F10B8B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288" y="1798917"/>
                <a:ext cx="9684939" cy="786369"/>
              </a:xfrm>
              <a:prstGeom prst="rect">
                <a:avLst/>
              </a:prstGeom>
              <a:blipFill>
                <a:blip r:embed="rId3"/>
                <a:stretch>
                  <a:fillRect t="-46512" b="-44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o 13">
            <a:extLst>
              <a:ext uri="{FF2B5EF4-FFF2-40B4-BE49-F238E27FC236}">
                <a16:creationId xmlns:a16="http://schemas.microsoft.com/office/drawing/2014/main" id="{476223A0-AC9F-DA39-E9C0-F2D4490F7551}"/>
              </a:ext>
            </a:extLst>
          </p:cNvPr>
          <p:cNvSpPr/>
          <p:nvPr/>
        </p:nvSpPr>
        <p:spPr>
          <a:xfrm>
            <a:off x="4511040" y="3556000"/>
            <a:ext cx="3393440" cy="2589353"/>
          </a:xfrm>
          <a:prstGeom prst="arc">
            <a:avLst>
              <a:gd name="adj1" fmla="val 16071145"/>
              <a:gd name="adj2" fmla="val 44145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A2E1A07F-F064-9904-067D-223CA944F4AB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7904240" y="4872463"/>
            <a:ext cx="0" cy="35047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C3304CA-FA24-6BE1-46D0-EC656EF57B8A}"/>
              </a:ext>
            </a:extLst>
          </p:cNvPr>
          <p:cNvCxnSpPr>
            <a:cxnSpLocks/>
          </p:cNvCxnSpPr>
          <p:nvPr/>
        </p:nvCxnSpPr>
        <p:spPr>
          <a:xfrm>
            <a:off x="1847971" y="3156155"/>
            <a:ext cx="0" cy="289068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3A7AAE-21ED-C7B4-726B-1DBC932ADCDA}"/>
              </a:ext>
            </a:extLst>
          </p:cNvPr>
          <p:cNvCxnSpPr>
            <a:cxnSpLocks/>
          </p:cNvCxnSpPr>
          <p:nvPr/>
        </p:nvCxnSpPr>
        <p:spPr>
          <a:xfrm>
            <a:off x="2605548" y="3628103"/>
            <a:ext cx="1830" cy="159483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9379AC4-AFC7-C3E3-DCF7-9E8B67263569}"/>
              </a:ext>
            </a:extLst>
          </p:cNvPr>
          <p:cNvSpPr txBox="1"/>
          <p:nvPr/>
        </p:nvSpPr>
        <p:spPr>
          <a:xfrm>
            <a:off x="1306951" y="6048573"/>
            <a:ext cx="1082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a = 0.05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DAA2AD-7B40-98CB-A3C5-4416020F9E4A}"/>
                  </a:ext>
                </a:extLst>
              </p:cNvPr>
              <p:cNvSpPr txBox="1"/>
              <p:nvPr/>
            </p:nvSpPr>
            <p:spPr>
              <a:xfrm>
                <a:off x="2241955" y="5282581"/>
                <a:ext cx="72718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it-IT" sz="1400" b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DAA2AD-7B40-98CB-A3C5-4416020F9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955" y="5282581"/>
                <a:ext cx="727186" cy="215444"/>
              </a:xfrm>
              <a:prstGeom prst="rect">
                <a:avLst/>
              </a:prstGeom>
              <a:blipFill>
                <a:blip r:embed="rId4"/>
                <a:stretch>
                  <a:fillRect l="-5042" r="-5042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926196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3">
                <a:extLst>
                  <a:ext uri="{FF2B5EF4-FFF2-40B4-BE49-F238E27FC236}">
                    <a16:creationId xmlns:a16="http://schemas.microsoft.com/office/drawing/2014/main" id="{9F077D74-3DD1-7FF5-F2B4-F49724A5EEA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439874" y="1207153"/>
                <a:ext cx="9913926" cy="4973728"/>
              </a:xfrm>
            </p:spPr>
            <p:txBody>
              <a:bodyPr>
                <a:normAutofit/>
              </a:bodyPr>
              <a:lstStyle/>
              <a:p>
                <a:r>
                  <a:rPr lang="en-GB">
                    <a:latin typeface="Cascadia Code SemiLight" panose="020B0609020000020004" pitchFamily="49" charset="0"/>
                    <a:cs typeface="Cascadia Code SemiLight" panose="020B0609020000020004" pitchFamily="49" charset="0"/>
                  </a:rPr>
                  <a:t>Quantum mechanics averages are computed by averaging the observable over many configuration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GB" sz="1800" i="1" smtClean="0">
                            <a:latin typeface="Cambria Math" panose="02040503050406030204" pitchFamily="18" charset="0"/>
                            <a:cs typeface="Cascadia Code SemiLight" panose="020B0609020000020004" pitchFamily="49" charset="0"/>
                          </a:rPr>
                        </m:ctrlPr>
                      </m:d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cs typeface="Cascadia Code SemiLight" panose="020B0609020000020004" pitchFamily="49" charset="0"/>
                          </a:rPr>
                          <m:t>𝑂</m:t>
                        </m:r>
                      </m:e>
                    </m:d>
                    <m:r>
                      <a:rPr lang="it-IT" sz="1800" b="0" i="1" smtClean="0">
                        <a:latin typeface="Cambria Math" panose="02040503050406030204" pitchFamily="18" charset="0"/>
                        <a:cs typeface="Cascadia Code SemiLight" panose="020B0609020000020004" pitchFamily="49" charset="0"/>
                      </a:rPr>
                      <m:t>=</m:t>
                    </m:r>
                    <m:func>
                      <m:funcPr>
                        <m:ctrlPr>
                          <a:rPr lang="it-IT" sz="1800" b="0" i="1" smtClean="0">
                            <a:latin typeface="Cambria Math" panose="02040503050406030204" pitchFamily="18" charset="0"/>
                            <a:cs typeface="Cascadia Code SemiLight" panose="020B0609020000020004" pitchFamily="49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t-IT" sz="1800" b="0" i="1" smtClean="0">
                                <a:latin typeface="Cambria Math" panose="02040503050406030204" pitchFamily="18" charset="0"/>
                                <a:cs typeface="Cascadia Code SemiLight" panose="020B0609020000020004" pitchFamily="49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t-IT" sz="1800" b="0" i="0" smtClean="0">
                                <a:latin typeface="Cambria Math" panose="02040503050406030204" pitchFamily="18" charset="0"/>
                                <a:cs typeface="Cascadia Code SemiLight" panose="020B0609020000020004" pitchFamily="49" charset="0"/>
                              </a:rPr>
                              <m:t>lim</m:t>
                            </m:r>
                          </m:e>
                          <m:lim>
                            <m:sSub>
                              <m:sSubPr>
                                <m:ctrlPr>
                                  <a:rPr lang="it-IT" sz="1800" b="0" i="1" smtClean="0">
                                    <a:latin typeface="Cambria Math" panose="02040503050406030204" pitchFamily="18" charset="0"/>
                                    <a:cs typeface="Cascadia Code SemiLight" panose="020B06090200000200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cs typeface="Cascadia Code SemiLight" panose="020B0609020000020004" pitchFamily="49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cs typeface="Cascadia Code SemiLight" panose="020B0609020000020004" pitchFamily="49" charset="0"/>
                                  </a:rPr>
                                  <m:t>𝑐𝑜𝑛𝑓𝑖𝑔</m:t>
                                </m:r>
                              </m:sub>
                            </m:sSub>
                            <m:r>
                              <a:rPr lang="it-I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scadia Code SemiLight" panose="020B0609020000020004" pitchFamily="49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t-IT" sz="1800" b="0" i="1" smtClean="0">
                                <a:latin typeface="Cambria Math" panose="02040503050406030204" pitchFamily="18" charset="0"/>
                                <a:cs typeface="Cascadia Code SemiLight" panose="020B0609020000020004" pitchFamily="49" charset="0"/>
                              </a:rPr>
                            </m:ctrlPr>
                          </m:fPr>
                          <m:num>
                            <m:r>
                              <a:rPr lang="it-IT" sz="1800" b="0" i="1" smtClean="0">
                                <a:latin typeface="Cambria Math" panose="02040503050406030204" pitchFamily="18" charset="0"/>
                                <a:cs typeface="Cascadia Code SemiLight" panose="020B0609020000020004" pitchFamily="49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it-IT" sz="1800" b="0" i="1" smtClean="0">
                                    <a:latin typeface="Cambria Math" panose="02040503050406030204" pitchFamily="18" charset="0"/>
                                    <a:cs typeface="Cascadia Code SemiLight" panose="020B06090200000200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cs typeface="Cascadia Code SemiLight" panose="020B0609020000020004" pitchFamily="49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cs typeface="Cascadia Code SemiLight" panose="020B0609020000020004" pitchFamily="49" charset="0"/>
                                  </a:rPr>
                                  <m:t>𝑐𝑜𝑛𝑓𝑖𝑔</m:t>
                                </m:r>
                              </m:sub>
                            </m:sSub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it-IT" sz="1800" b="0" i="1" smtClean="0">
                                <a:latin typeface="Cambria Math" panose="02040503050406030204" pitchFamily="18" charset="0"/>
                                <a:cs typeface="Cascadia Code SemiLight" panose="020B0609020000020004" pitchFamily="49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it-IT" sz="1800" b="0" i="1" smtClean="0">
                                <a:latin typeface="Cambria Math" panose="02040503050406030204" pitchFamily="18" charset="0"/>
                                <a:cs typeface="Cascadia Code SemiLight" panose="020B0609020000020004" pitchFamily="49" charset="0"/>
                              </a:rPr>
                              <m:t>𝑘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it-IT" sz="1800" b="0" i="1" smtClean="0">
                                    <a:latin typeface="Cambria Math" panose="02040503050406030204" pitchFamily="18" charset="0"/>
                                    <a:cs typeface="Cascadia Code SemiLight" panose="020B0609020000020004" pitchFamily="49" charset="0"/>
                                  </a:rPr>
                                </m:ctrlPr>
                              </m:sSupPr>
                              <m:e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cs typeface="Cascadia Code SemiLight" panose="020B0609020000020004" pitchFamily="49" charset="0"/>
                                  </a:rPr>
                                  <m:t>𝑂</m:t>
                                </m:r>
                              </m:e>
                              <m:sup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cs typeface="Cascadia Code SemiLight" panose="020B0609020000020004" pitchFamily="49" charset="0"/>
                                  </a:rPr>
                                  <m:t>(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cs typeface="Cascadia Code SemiLight" panose="020B0609020000020004" pitchFamily="49" charset="0"/>
                                  </a:rPr>
                                  <m:t>𝑘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cs typeface="Cascadia Code SemiLight" panose="020B0609020000020004" pitchFamily="49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r>
                  <a:rPr lang="en-GB">
                    <a:latin typeface="Cascadia Code SemiLight" panose="020B0609020000020004" pitchFamily="49" charset="0"/>
                    <a:cs typeface="Cascadia Code SemiLight" panose="020B0609020000020004" pitchFamily="49" charset="0"/>
                  </a:rPr>
                  <a:t> </a:t>
                </a:r>
              </a:p>
              <a:p>
                <a:r>
                  <a:rPr lang="en-GB">
                    <a:latin typeface="Cascadia Code SemiLight" panose="020B0609020000020004" pitchFamily="49" charset="0"/>
                    <a:cs typeface="Cascadia Code SemiLight" panose="020B0609020000020004" pitchFamily="49" charset="0"/>
                  </a:rPr>
                  <a:t>Instead, the error is given  by: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800" b="0" i="0" smtClean="0">
                          <a:latin typeface="Cambria Math" panose="02040503050406030204" pitchFamily="18" charset="0"/>
                          <a:cs typeface="Cascadia Code SemiLight" panose="020B0609020000020004" pitchFamily="49" charset="0"/>
                        </a:rPr>
                        <m:t>Δ</m:t>
                      </m:r>
                      <m:d>
                        <m:dPr>
                          <m:begChr m:val="⟨"/>
                          <m:endChr m:val="⟩"/>
                          <m:ctrlPr>
                            <a:rPr lang="it-IT" sz="1800" b="0" i="1" smtClean="0">
                              <a:latin typeface="Cambria Math" panose="02040503050406030204" pitchFamily="18" charset="0"/>
                              <a:cs typeface="Cascadia Code SemiLight" panose="020B0609020000020004" pitchFamily="49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  <a:cs typeface="Cascadia Code SemiLight" panose="020B0609020000020004" pitchFamily="49" charset="0"/>
                            </a:rPr>
                            <m:t>𝑂</m:t>
                          </m:r>
                        </m:e>
                      </m:d>
                      <m:r>
                        <a:rPr lang="it-IT" sz="1800" b="0" i="1" smtClean="0">
                          <a:latin typeface="Cambria Math" panose="02040503050406030204" pitchFamily="18" charset="0"/>
                          <a:cs typeface="Cascadia Code SemiLight" panose="020B0609020000020004" pitchFamily="49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sz="1800" b="0" i="1" smtClean="0">
                              <a:latin typeface="Cambria Math" panose="02040503050406030204" pitchFamily="18" charset="0"/>
                              <a:cs typeface="Cascadia Code SemiLight" panose="020B0609020000020004" pitchFamily="49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it-IT" sz="1800" b="0" i="1" smtClean="0">
                                  <a:latin typeface="Cambria Math" panose="02040503050406030204" pitchFamily="18" charset="0"/>
                                  <a:cs typeface="Cascadia Code SemiLight" panose="020B0609020000020004" pitchFamily="49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it-IT" sz="1800" i="1">
                                      <a:latin typeface="Cambria Math" panose="02040503050406030204" pitchFamily="18" charset="0"/>
                                      <a:cs typeface="Cascadia Code SemiLight" panose="020B0609020000020004" pitchFamily="49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it-IT" sz="1800" b="0" i="1" smtClean="0">
                                          <a:latin typeface="Cambria Math" panose="02040503050406030204" pitchFamily="18" charset="0"/>
                                          <a:cs typeface="Cascadia Code SemiLight" panose="020B0609020000020004" pitchFamily="49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800" i="1">
                                          <a:latin typeface="Cambria Math" panose="02040503050406030204" pitchFamily="18" charset="0"/>
                                          <a:cs typeface="Cascadia Code SemiLight" panose="020B0609020000020004" pitchFamily="49" charset="0"/>
                                        </a:rPr>
                                        <m:t>𝑂</m:t>
                                      </m:r>
                                    </m:e>
                                    <m:sup>
                                      <m:r>
                                        <a:rPr lang="it-IT" sz="1800" b="0" i="1" smtClean="0">
                                          <a:latin typeface="Cambria Math" panose="02040503050406030204" pitchFamily="18" charset="0"/>
                                          <a:cs typeface="Cascadia Code SemiLight" panose="020B0609020000020004" pitchFamily="49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  <a:cs typeface="Cascadia Code SemiLight" panose="020B0609020000020004" pitchFamily="49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  <a:cs typeface="Cascadia Code SemiLight" panose="020B0609020000020004" pitchFamily="49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it-IT" sz="1800" i="1">
                                          <a:latin typeface="Cambria Math" panose="02040503050406030204" pitchFamily="18" charset="0"/>
                                          <a:cs typeface="Cascadia Code SemiLight" panose="020B0609020000020004" pitchFamily="49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800" i="1">
                                          <a:latin typeface="Cambria Math" panose="02040503050406030204" pitchFamily="18" charset="0"/>
                                          <a:cs typeface="Cascadia Code SemiLight" panose="020B0609020000020004" pitchFamily="49" charset="0"/>
                                        </a:rPr>
                                        <m:t>𝑂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  <a:cs typeface="Cascadia Code SemiLight" panose="020B0609020000020004" pitchFamily="49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  <a:cs typeface="Cascadia Code SemiLight" panose="020B06090200000200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  <a:cs typeface="Cascadia Code SemiLight" panose="020B0609020000020004" pitchFamily="49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  <a:cs typeface="Cascadia Code SemiLight" panose="020B0609020000020004" pitchFamily="49" charset="0"/>
                                    </a:rPr>
                                    <m:t>𝑐𝑜𝑛𝑓𝑖𝑔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GB" sz="1800">
                  <a:latin typeface="Cascadia Code SemiLight" panose="020B0609020000020004" pitchFamily="49" charset="0"/>
                  <a:cs typeface="Cascadia Code SemiLight" panose="020B0609020000020004" pitchFamily="49" charset="0"/>
                </a:endParaRPr>
              </a:p>
              <a:p>
                <a:r>
                  <a:rPr lang="en-GB">
                    <a:latin typeface="Cascadia Code SemiLight" panose="020B0609020000020004" pitchFamily="49" charset="0"/>
                    <a:cs typeface="Cascadia Code SemiLight" panose="020B0609020000020004" pitchFamily="49" charset="0"/>
                  </a:rPr>
                  <a:t>This calculation is based on the assumption that the configurations are statistically independents.</a:t>
                </a:r>
              </a:p>
              <a:p>
                <a:r>
                  <a:rPr lang="en-GB">
                    <a:latin typeface="Cascadia Code SemiLight" panose="020B0609020000020004" pitchFamily="49" charset="0"/>
                    <a:cs typeface="Cascadia Code SemiLight" panose="020B0609020000020004" pitchFamily="49" charset="0"/>
                  </a:rPr>
                  <a:t>To diminish the possible correlation, we save only some configurations, in this case 1 every 50 sweeps   </a:t>
                </a:r>
              </a:p>
            </p:txBody>
          </p:sp>
        </mc:Choice>
        <mc:Fallback xmlns="">
          <p:sp>
            <p:nvSpPr>
              <p:cNvPr id="4" name="Segnaposto contenuto 3">
                <a:extLst>
                  <a:ext uri="{FF2B5EF4-FFF2-40B4-BE49-F238E27FC236}">
                    <a16:creationId xmlns:a16="http://schemas.microsoft.com/office/drawing/2014/main" id="{9F077D74-3DD1-7FF5-F2B4-F49724A5EE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439874" y="1207153"/>
                <a:ext cx="9913926" cy="4973728"/>
              </a:xfrm>
              <a:blipFill>
                <a:blip r:embed="rId2"/>
                <a:stretch>
                  <a:fillRect l="-184" t="-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1E61014B-5F29-BE8A-D99B-02C9E3A7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17</a:t>
            </a:fld>
            <a:endParaRPr lang="it-IT" noProof="0"/>
          </a:p>
        </p:txBody>
      </p:sp>
      <p:pic>
        <p:nvPicPr>
          <p:cNvPr id="3" name="Picture 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503C109-AE91-0854-72A9-F2861B7F0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061" y="4845665"/>
            <a:ext cx="5649551" cy="1510685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547982716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testo 4">
                <a:extLst>
                  <a:ext uri="{FF2B5EF4-FFF2-40B4-BE49-F238E27FC236}">
                    <a16:creationId xmlns:a16="http://schemas.microsoft.com/office/drawing/2014/main" id="{6A94F82E-B26A-5A25-7D78-9B2E1BAA200D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345166" y="4555102"/>
                <a:ext cx="3881285" cy="1801248"/>
              </a:xfrm>
            </p:spPr>
            <p:txBody>
              <a:bodyPr/>
              <a:lstStyle/>
              <a:p>
                <a:pPr algn="ctr"/>
                <a:r>
                  <a:rPr lang="en-US" sz="1600">
                    <a:latin typeface="Cascadia Code SemiLight" panose="020B0609020000020004" pitchFamily="49" charset="0"/>
                    <a:cs typeface="Cascadia Code SemiLight" panose="020B0609020000020004" pitchFamily="49" charset="0"/>
                  </a:rPr>
                  <a:t>PROBABILITY DISTRIBUTION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latin typeface="Cambria Math" panose="02040503050406030204" pitchFamily="18" charset="0"/>
                            <a:cs typeface="Cascadia Code SemiLight" panose="020B0609020000020004" pitchFamily="49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cs typeface="Cascadia Code SemiLight" panose="020B0609020000020004" pitchFamily="49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scadia Code SemiLight" panose="020B06090200000200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scadia Code SemiLight" panose="020B0609020000020004" pitchFamily="49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scadia Code SemiLight" panose="020B0609020000020004" pitchFamily="49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scadia Code SemiLight" panose="020B06090200000200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scadia Code SemiLight" panose="020B0609020000020004" pitchFamily="49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  <a:cs typeface="Cascadia Code SemiLight" panose="020B0609020000020004" pitchFamily="49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sz="1600">
                    <a:latin typeface="Cascadia Code SemiLight" panose="020B0609020000020004" pitchFamily="49" charset="0"/>
                    <a:cs typeface="Cascadia Code SemiLight" panose="020B0609020000020004" pitchFamily="49" charset="0"/>
                  </a:rPr>
                  <a:t> </a:t>
                </a:r>
                <a:r>
                  <a:rPr lang="en-GB" sz="1600">
                    <a:latin typeface="Cascadia Code SemiLight" panose="020B0609020000020004" pitchFamily="49" charset="0"/>
                    <a:cs typeface="Cascadia Code SemiLight" panose="020B0609020000020004" pitchFamily="49" charset="0"/>
                  </a:rPr>
                  <a:t>IN THE DOUBLE WELL POTENTIAL.</a:t>
                </a:r>
              </a:p>
              <a:p>
                <a:pPr algn="ctr"/>
                <a:r>
                  <a:rPr lang="en-GB" sz="1600">
                    <a:latin typeface="Cascadia Code SemiLight" panose="020B0609020000020004" pitchFamily="49" charset="0"/>
                    <a:cs typeface="Cascadia Code SemiLight" panose="020B0609020000020004" pitchFamily="49" charset="0"/>
                  </a:rPr>
                  <a:t>THE </a:t>
                </a:r>
                <a:r>
                  <a:rPr lang="en-GB" sz="1600">
                    <a:solidFill>
                      <a:srgbClr val="2CE025"/>
                    </a:solidFill>
                    <a:latin typeface="Cascadia Code SemiLight" panose="020B0609020000020004" pitchFamily="49" charset="0"/>
                    <a:cs typeface="Cascadia Code SemiLight" panose="020B0609020000020004" pitchFamily="49" charset="0"/>
                  </a:rPr>
                  <a:t>GREEN LINE </a:t>
                </a:r>
                <a:r>
                  <a:rPr lang="en-GB" sz="1600">
                    <a:latin typeface="Cascadia Code SemiLight" panose="020B0609020000020004" pitchFamily="49" charset="0"/>
                    <a:cs typeface="Cascadia Code SemiLight" panose="020B0609020000020004" pitchFamily="49" charset="0"/>
                  </a:rPr>
                  <a:t>SHOW THE EXACT RESULT, THE </a:t>
                </a:r>
                <a:r>
                  <a:rPr lang="en-GB" sz="1600">
                    <a:solidFill>
                      <a:srgbClr val="0070C0"/>
                    </a:solidFill>
                    <a:latin typeface="Cascadia Code SemiLight" panose="020B0609020000020004" pitchFamily="49" charset="0"/>
                    <a:cs typeface="Cascadia Code SemiLight" panose="020B0609020000020004" pitchFamily="49" charset="0"/>
                  </a:rPr>
                  <a:t>BLUE ONE </a:t>
                </a:r>
                <a:r>
                  <a:rPr lang="en-GB" sz="1600">
                    <a:latin typeface="Cascadia Code SemiLight" panose="020B0609020000020004" pitchFamily="49" charset="0"/>
                    <a:cs typeface="Cascadia Code SemiLight" panose="020B0609020000020004" pitchFamily="49" charset="0"/>
                  </a:rPr>
                  <a:t>IS OBTAINED BY MONTE CARLO SIMULATION</a:t>
                </a:r>
              </a:p>
            </p:txBody>
          </p:sp>
        </mc:Choice>
        <mc:Fallback xmlns="">
          <p:sp>
            <p:nvSpPr>
              <p:cNvPr id="5" name="Segnaposto testo 4">
                <a:extLst>
                  <a:ext uri="{FF2B5EF4-FFF2-40B4-BE49-F238E27FC236}">
                    <a16:creationId xmlns:a16="http://schemas.microsoft.com/office/drawing/2014/main" id="{6A94F82E-B26A-5A25-7D78-9B2E1BAA20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345166" y="4555102"/>
                <a:ext cx="3881285" cy="1801248"/>
              </a:xfrm>
              <a:blipFill>
                <a:blip r:embed="rId2"/>
                <a:stretch>
                  <a:fillRect r="-1101" b="-4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880C432-B243-8B89-4DC1-B47D8A1F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18</a:t>
            </a:fld>
            <a:endParaRPr lang="it-IT" noProof="0"/>
          </a:p>
        </p:txBody>
      </p:sp>
      <p:pic>
        <p:nvPicPr>
          <p:cNvPr id="6" name="Segnaposto contenuto 5" descr="Immagine che contiene Diagramma, diagramma, linea, testo&#10;&#10;Descrizione generata automaticamente">
            <a:extLst>
              <a:ext uri="{FF2B5EF4-FFF2-40B4-BE49-F238E27FC236}">
                <a16:creationId xmlns:a16="http://schemas.microsoft.com/office/drawing/2014/main" id="{0C5A011A-ADCF-7D69-004C-EA61BDB079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7638" r="6948"/>
          <a:stretch/>
        </p:blipFill>
        <p:spPr>
          <a:xfrm>
            <a:off x="4795357" y="1408447"/>
            <a:ext cx="6553094" cy="487833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7A5BD0-39BC-60E4-F2AF-CFF86EC4F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706" y="275136"/>
            <a:ext cx="6553094" cy="1006396"/>
          </a:xfrm>
          <a:prstGeom prst="rect">
            <a:avLst/>
          </a:prstGeom>
          <a:ln>
            <a:solidFill>
              <a:srgbClr val="00B0F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217D2F-1192-09BA-5E2F-75886666A87C}"/>
                  </a:ext>
                </a:extLst>
              </p:cNvPr>
              <p:cNvSpPr txBox="1"/>
              <p:nvPr/>
            </p:nvSpPr>
            <p:spPr>
              <a:xfrm>
                <a:off x="1391240" y="2677217"/>
                <a:ext cx="3319655" cy="8710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sz="1400" b="0" err="1">
                    <a:latin typeface="Cascadia Code SemiLight" panose="020B0609020000020004" pitchFamily="49" charset="0"/>
                    <a:cs typeface="Cascadia Code SemiLight" panose="020B0609020000020004" pitchFamily="49" charset="0"/>
                  </a:rPr>
                  <a:t>Hermite</a:t>
                </a:r>
                <a:r>
                  <a:rPr lang="it-IT" sz="1400" b="0">
                    <a:latin typeface="Cascadia Code SemiLight" panose="020B0609020000020004" pitchFamily="49" charset="0"/>
                    <a:cs typeface="Cascadia Code SemiLight" panose="020B0609020000020004" pitchFamily="49" charset="0"/>
                  </a:rPr>
                  <a:t> </a:t>
                </a:r>
                <a:r>
                  <a:rPr lang="it-IT" sz="1400" b="0" err="1">
                    <a:latin typeface="Cascadia Code SemiLight" panose="020B0609020000020004" pitchFamily="49" charset="0"/>
                    <a:cs typeface="Cascadia Code SemiLight" panose="020B0609020000020004" pitchFamily="49" charset="0"/>
                  </a:rPr>
                  <a:t>coefficients</a:t>
                </a:r>
                <a:r>
                  <a:rPr lang="it-IT" sz="1400" b="0">
                    <a:latin typeface="Cascadia Code SemiLight" panose="020B0609020000020004" pitchFamily="49" charset="0"/>
                    <a:cs typeface="Cascadia Code SemiLight" panose="020B0609020000020004" pitchFamily="49" charset="0"/>
                  </a:rPr>
                  <a:t> are </a:t>
                </a:r>
                <a:r>
                  <a:rPr lang="it-IT" sz="1400" b="0" err="1">
                    <a:latin typeface="Cascadia Code SemiLight" panose="020B0609020000020004" pitchFamily="49" charset="0"/>
                    <a:cs typeface="Cascadia Code SemiLight" panose="020B0609020000020004" pitchFamily="49" charset="0"/>
                  </a:rPr>
                  <a:t>computed</a:t>
                </a:r>
                <a:r>
                  <a:rPr lang="it-IT" sz="1400" b="0">
                    <a:latin typeface="Cascadia Code SemiLight" panose="020B0609020000020004" pitchFamily="49" charset="0"/>
                    <a:cs typeface="Cascadia Code SemiLight" panose="020B0609020000020004" pitchFamily="49" charset="0"/>
                  </a:rPr>
                  <a:t> </a:t>
                </a:r>
                <a:r>
                  <a:rPr lang="it-IT" sz="1400" b="0" err="1">
                    <a:latin typeface="Cascadia Code SemiLight" panose="020B0609020000020004" pitchFamily="49" charset="0"/>
                    <a:cs typeface="Cascadia Code SemiLight" panose="020B0609020000020004" pitchFamily="49" charset="0"/>
                  </a:rPr>
                  <a:t>as</a:t>
                </a:r>
                <a:r>
                  <a:rPr lang="it-IT" sz="1400" b="0">
                    <a:latin typeface="Cascadia Code SemiLight" panose="020B0609020000020004" pitchFamily="49" charset="0"/>
                    <a:cs typeface="Cascadia Code SemiLight" panose="020B0609020000020004" pitchFamily="49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rad>
                                <m:radPr>
                                  <m:degHide m:val="on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217D2F-1192-09BA-5E2F-75886666A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240" y="2677217"/>
                <a:ext cx="3319655" cy="871072"/>
              </a:xfrm>
              <a:prstGeom prst="rect">
                <a:avLst/>
              </a:prstGeom>
              <a:blipFill>
                <a:blip r:embed="rId5"/>
                <a:stretch>
                  <a:fillRect l="-3303" t="-6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040721-4278-C4DB-DADB-CEE2C366FE88}"/>
                  </a:ext>
                </a:extLst>
              </p:cNvPr>
              <p:cNvSpPr txBox="1"/>
              <p:nvPr/>
            </p:nvSpPr>
            <p:spPr>
              <a:xfrm>
                <a:off x="1270986" y="6413698"/>
                <a:ext cx="871121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N = 800, a = 0.05,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= 1.4, </a:t>
                </a:r>
                <a:r>
                  <a:rPr lang="it-IT" sz="1400" err="1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n_sweeps</a:t>
                </a:r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= 100000, </a:t>
                </a:r>
                <a:r>
                  <a:rPr lang="it-IT" sz="1400" err="1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n_equil</a:t>
                </a:r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= 100,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40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= 0.5,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Code SemiLight" panose="020B0609020000020004" pitchFamily="49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Code SemiLight" panose="020B0609020000020004" pitchFamily="49" charset="0"/>
                          </a:rPr>
                          <m:t>𝜔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Code SemiLight" panose="020B0609020000020004" pitchFamily="49" charset="0"/>
                          </a:rPr>
                          <m:t>𝑜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Code SemiLight" panose="020B0609020000020004" pitchFamily="49" charset="0"/>
                      </a:rPr>
                      <m:t>=4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Code SemiLight" panose="020B0609020000020004" pitchFamily="49" charset="0"/>
                      </a:rPr>
                      <m:t>𝜂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Code SemiLight" panose="020B0609020000020004" pitchFamily="49" charset="0"/>
                      </a:rPr>
                      <m:t> </m:t>
                    </m:r>
                  </m:oMath>
                </a14:m>
                <a:endParaRPr lang="it-IT" sz="1400">
                  <a:latin typeface="Cascadia Code SemiLight" panose="020B0609020000020004" pitchFamily="49" charset="0"/>
                  <a:ea typeface="Cascadia Code SemiLight" panose="020B0609020000020004" pitchFamily="49" charset="0"/>
                  <a:cs typeface="Cascadia Code SemiLight" panose="020B0609020000020004" pitchFamily="49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040721-4278-C4DB-DADB-CEE2C366F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986" y="6413698"/>
                <a:ext cx="8711214" cy="307777"/>
              </a:xfrm>
              <a:prstGeom prst="rect">
                <a:avLst/>
              </a:prstGeom>
              <a:blipFill>
                <a:blip r:embed="rId6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e 2">
            <a:extLst>
              <a:ext uri="{FF2B5EF4-FFF2-40B4-BE49-F238E27FC236}">
                <a16:creationId xmlns:a16="http://schemas.microsoft.com/office/drawing/2014/main" id="{08D69AFB-711A-CF58-E90B-16B8995CE155}"/>
              </a:ext>
            </a:extLst>
          </p:cNvPr>
          <p:cNvSpPr/>
          <p:nvPr/>
        </p:nvSpPr>
        <p:spPr>
          <a:xfrm>
            <a:off x="7048982" y="869730"/>
            <a:ext cx="1215342" cy="27453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46901C1-E612-FBF9-1C5E-F8376542E763}"/>
              </a:ext>
            </a:extLst>
          </p:cNvPr>
          <p:cNvCxnSpPr/>
          <p:nvPr/>
        </p:nvCxnSpPr>
        <p:spPr>
          <a:xfrm flipH="1">
            <a:off x="4606724" y="949124"/>
            <a:ext cx="2430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44BF3C4-0CA8-6730-14F6-F2FAB8AD8AE0}"/>
              </a:ext>
            </a:extLst>
          </p:cNvPr>
          <p:cNvSpPr txBox="1"/>
          <p:nvPr/>
        </p:nvSpPr>
        <p:spPr>
          <a:xfrm>
            <a:off x="2604304" y="501650"/>
            <a:ext cx="19908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Evaluate an Hermite series at given position and with given coefficients</a:t>
            </a:r>
          </a:p>
        </p:txBody>
      </p:sp>
      <p:sp>
        <p:nvSpPr>
          <p:cNvPr id="24" name="Arco 23">
            <a:extLst>
              <a:ext uri="{FF2B5EF4-FFF2-40B4-BE49-F238E27FC236}">
                <a16:creationId xmlns:a16="http://schemas.microsoft.com/office/drawing/2014/main" id="{E5DA4B2A-6F90-2550-2F60-544243BF7DC7}"/>
              </a:ext>
            </a:extLst>
          </p:cNvPr>
          <p:cNvSpPr/>
          <p:nvPr/>
        </p:nvSpPr>
        <p:spPr>
          <a:xfrm rot="16200000">
            <a:off x="3677642" y="949198"/>
            <a:ext cx="3277189" cy="3118251"/>
          </a:xfrm>
          <a:prstGeom prst="arc">
            <a:avLst>
              <a:gd name="adj1" fmla="val 16200000"/>
              <a:gd name="adj2" fmla="val 21555918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166AC5CB-5EEA-1E25-DFBC-1E84590CDE68}"/>
              </a:ext>
            </a:extLst>
          </p:cNvPr>
          <p:cNvCxnSpPr>
            <a:stCxn id="24" idx="0"/>
          </p:cNvCxnSpPr>
          <p:nvPr/>
        </p:nvCxnSpPr>
        <p:spPr>
          <a:xfrm>
            <a:off x="3757111" y="2508324"/>
            <a:ext cx="4661" cy="162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083B4AE6-8914-CE1E-4B60-18CCF8D9A1DC}"/>
              </a:ext>
            </a:extLst>
          </p:cNvPr>
          <p:cNvCxnSpPr/>
          <p:nvPr/>
        </p:nvCxnSpPr>
        <p:spPr>
          <a:xfrm>
            <a:off x="3757110" y="2508324"/>
            <a:ext cx="0" cy="16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498794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A7E3CAE3-A312-7169-23F7-8BF79B07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19</a:t>
            </a:fld>
            <a:endParaRPr lang="it-IT" noProof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084A6A7-3EE2-5039-E7DD-24D141A5498E}"/>
              </a:ext>
            </a:extLst>
          </p:cNvPr>
          <p:cNvSpPr txBox="1"/>
          <p:nvPr/>
        </p:nvSpPr>
        <p:spPr>
          <a:xfrm>
            <a:off x="1487446" y="1419044"/>
            <a:ext cx="4828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We compute here the correlation function 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65D192-F282-973D-5F0C-8E6B7316A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21" y="724624"/>
            <a:ext cx="5213053" cy="2316913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A009DE-0B73-AEAE-C190-A13A327AC4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86530" y="4948089"/>
            <a:ext cx="8268103" cy="1056824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A8309C-BD7D-650E-60A3-ED3D8FA8FC2C}"/>
              </a:ext>
            </a:extLst>
          </p:cNvPr>
          <p:cNvSpPr txBox="1"/>
          <p:nvPr/>
        </p:nvSpPr>
        <p:spPr>
          <a:xfrm>
            <a:off x="586530" y="4090164"/>
            <a:ext cx="45979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The logarithmic derivative is performed 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DC4289-A045-6EED-309F-BFBF41C5F32C}"/>
                  </a:ext>
                </a:extLst>
              </p:cNvPr>
              <p:cNvSpPr txBox="1"/>
              <p:nvPr/>
            </p:nvSpPr>
            <p:spPr>
              <a:xfrm>
                <a:off x="5323038" y="3816464"/>
                <a:ext cx="5144550" cy="620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i="1">
                                                  <a:latin typeface="Cambria Math" panose="02040503050406030204" pitchFamily="18" charset="0"/>
                                                </a:rPr>
                                                <m:t>𝑂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 )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>
                                          <a:latin typeface="Cambria Math" panose="02040503050406030204" pitchFamily="18" charset="0"/>
                                        </a:rPr>
                                        <m:t>​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𝑂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 )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DC4289-A045-6EED-309F-BFBF41C5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038" y="3816464"/>
                <a:ext cx="5144550" cy="620298"/>
              </a:xfrm>
              <a:prstGeom prst="rect">
                <a:avLst/>
              </a:prstGeom>
              <a:blipFill>
                <a:blip r:embed="rId4"/>
                <a:stretch>
                  <a:fillRect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31F6F4-638C-E13C-EAC9-797C896E7CC5}"/>
                  </a:ext>
                </a:extLst>
              </p:cNvPr>
              <p:cNvSpPr txBox="1"/>
              <p:nvPr/>
            </p:nvSpPr>
            <p:spPr>
              <a:xfrm>
                <a:off x="2102227" y="1883080"/>
                <a:ext cx="3598606" cy="380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sz="18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  <m:d>
                      <m:dPr>
                        <m:ctrlPr>
                          <a:rPr kumimoji="0" lang="it-IT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it-IT" sz="18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</m:d>
                    <m:r>
                      <a:rPr kumimoji="0" lang="en-US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0" lang="it-IT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kumimoji="0" lang="en-US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/>
                      <m:e>
                        <m:sSup>
                          <m:sSupPr>
                            <m:ctrlPr>
                              <a:rPr kumimoji="0" lang="it-IT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kumimoji="0" lang="it-IT" sz="18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it-IT" sz="1800" i="1" kern="1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it-IT" sz="1800" i="1" kern="1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sz="1800" b="0" i="1" kern="100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it-IT" sz="1800" i="1" kern="1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𝑂</m:t>
                                        </m:r>
                                        <m:r>
                                          <a:rPr lang="it-IT" sz="1800" i="1" kern="1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(0)</m:t>
                                        </m:r>
                                      </m:e>
                                      <m:e>
                                        <m:r>
                                          <a:rPr lang="it-IT" sz="1800" b="0" i="1" kern="100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kumimoji="0" lang="it-IT" sz="18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0" lang="en-US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en-US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it-IT" sz="1800" b="0" i="1" u="none" strike="noStrike" kern="1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it-IT" sz="18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kumimoji="0" lang="en-US" sz="1800" b="0" i="1" u="none" strike="noStrike" kern="1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1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it-IT" sz="18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it-IT" sz="18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it-IT" sz="18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kumimoji="0" lang="it-IT" sz="18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0" lang="it-IT" sz="18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m:rPr>
                                <m:lit/>
                              </m:rPr>
                              <a:rPr lang="en-US" sz="18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GB" sz="18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31F6F4-638C-E13C-EAC9-797C896E7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227" y="1883080"/>
                <a:ext cx="3598606" cy="380810"/>
              </a:xfrm>
              <a:prstGeom prst="rect">
                <a:avLst/>
              </a:prstGeom>
              <a:blipFill>
                <a:blip r:embed="rId5"/>
                <a:stretch>
                  <a:fillRect t="-114516" b="-18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740E7D-A678-A5D1-F60B-B5BCB44F0C45}"/>
              </a:ext>
            </a:extLst>
          </p:cNvPr>
          <p:cNvCxnSpPr>
            <a:cxnSpLocks/>
          </p:cNvCxnSpPr>
          <p:nvPr/>
        </p:nvCxnSpPr>
        <p:spPr>
          <a:xfrm flipV="1">
            <a:off x="7777315" y="424945"/>
            <a:ext cx="0" cy="29967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74D4E4A-6EFD-4603-31EA-D82172773510}"/>
              </a:ext>
            </a:extLst>
          </p:cNvPr>
          <p:cNvSpPr txBox="1"/>
          <p:nvPr/>
        </p:nvSpPr>
        <p:spPr>
          <a:xfrm>
            <a:off x="7384027" y="183272"/>
            <a:ext cx="943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N = 800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B5BBFE78-1F49-C396-AB17-034846ECFB28}"/>
              </a:ext>
            </a:extLst>
          </p:cNvPr>
          <p:cNvSpPr/>
          <p:nvPr/>
        </p:nvSpPr>
        <p:spPr>
          <a:xfrm rot="16200000">
            <a:off x="3659705" y="1849834"/>
            <a:ext cx="307775" cy="1221853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2">
            <a:extLst>
              <a:ext uri="{FF2B5EF4-FFF2-40B4-BE49-F238E27FC236}">
                <a16:creationId xmlns:a16="http://schemas.microsoft.com/office/drawing/2014/main" id="{9ABECA98-18D2-3880-1F62-CF046633BCD8}"/>
              </a:ext>
            </a:extLst>
          </p:cNvPr>
          <p:cNvSpPr txBox="1"/>
          <p:nvPr/>
        </p:nvSpPr>
        <p:spPr>
          <a:xfrm>
            <a:off x="1851827" y="2661835"/>
            <a:ext cx="39235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evaluated using the expression of the position operator in terms of the ladder operators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53618ADE-E2B8-88D7-30B4-8AA7C2DFA407}"/>
              </a:ext>
            </a:extLst>
          </p:cNvPr>
          <p:cNvCxnSpPr>
            <a:cxnSpLocks/>
          </p:cNvCxnSpPr>
          <p:nvPr/>
        </p:nvCxnSpPr>
        <p:spPr>
          <a:xfrm>
            <a:off x="4931103" y="5238722"/>
            <a:ext cx="4328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DA267A2E-6493-4C72-A5F7-B3D4CDEA5FB4}"/>
                  </a:ext>
                </a:extLst>
              </p:cNvPr>
              <p:cNvSpPr txBox="1"/>
              <p:nvPr/>
            </p:nvSpPr>
            <p:spPr>
              <a:xfrm>
                <a:off x="9375749" y="4876760"/>
                <a:ext cx="218367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We subtract the constant term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Cascadia Code SemiLight" panose="020B0609020000020004" pitchFamily="49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sz="1400" i="1" smtClean="0">
                                <a:latin typeface="Cambria Math" panose="02040503050406030204" pitchFamily="18" charset="0"/>
                                <a:cs typeface="Cascadia Code SemiLight" panose="020B0609020000020004" pitchFamily="49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GB" sz="1400" i="1" smtClean="0">
                                    <a:latin typeface="Cambria Math" panose="02040503050406030204" pitchFamily="18" charset="0"/>
                                    <a:cs typeface="Cascadia Code SemiLight" panose="020B06090200000200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  <a:cs typeface="Cascadia Code SemiLight" panose="020B0609020000020004" pitchFamily="49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it-IT" sz="1400" b="0" i="1" smtClean="0">
                                        <a:latin typeface="Cambria Math" panose="02040503050406030204" pitchFamily="18" charset="0"/>
                                        <a:cs typeface="Cascadia Code SemiLight" panose="020B06090200000200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cs typeface="Cascadia Code SemiLight" panose="020B0609020000020004" pitchFamily="49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sz="1400" b="0" i="1" smtClean="0">
                                        <a:latin typeface="Cambria Math" panose="02040503050406030204" pitchFamily="18" charset="0"/>
                                        <a:cs typeface="Cascadia Code SemiLight" panose="020B0609020000020004" pitchFamily="49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  <a:cs typeface="Cascadia Code SemiLight" panose="020B0609020000020004" pitchFamily="49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Cascadia Code SemiLight" panose="020B0609020000020004" pitchFamily="49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to make it convergent to </a:t>
                </a:r>
                <a14:m>
                  <m:oMath xmlns:m="http://schemas.openxmlformats.org/officeDocument/2006/math">
                    <m:r>
                      <a:rPr lang="en-GB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Code SemiLight" panose="020B0609020000020004" pitchFamily="49" charset="0"/>
                      </a:rPr>
                      <m:t>∆</m:t>
                    </m:r>
                    <m:sSub>
                      <m:sSubPr>
                        <m:ctrlPr>
                          <a:rPr lang="en-GB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Code SemiLight" panose="020B0609020000020004" pitchFamily="49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Code SemiLight" panose="020B0609020000020004" pitchFamily="49" charset="0"/>
                          </a:rPr>
                          <m:t>𝐸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Code SemiLight" panose="020B0609020000020004" pitchFamily="49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1400">
                  <a:latin typeface="Cascadia Code SemiLight" panose="020B0609020000020004" pitchFamily="49" charset="0"/>
                  <a:ea typeface="Cascadia Code SemiLight" panose="020B0609020000020004" pitchFamily="49" charset="0"/>
                  <a:cs typeface="Cascadia Code SemiLight" panose="020B0609020000020004" pitchFamily="49" charset="0"/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DA267A2E-6493-4C72-A5F7-B3D4CDEA5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749" y="4876760"/>
                <a:ext cx="2183678" cy="954107"/>
              </a:xfrm>
              <a:prstGeom prst="rect">
                <a:avLst/>
              </a:prstGeom>
              <a:blipFill>
                <a:blip r:embed="rId6"/>
                <a:stretch>
                  <a:fillRect l="-838" t="-1274" r="-1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73228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166326"/>
            <a:ext cx="3667709" cy="974408"/>
          </a:xfrm>
        </p:spPr>
        <p:txBody>
          <a:bodyPr rtlCol="0">
            <a:normAutofit/>
          </a:bodyPr>
          <a:lstStyle/>
          <a:p>
            <a:pPr rtl="0"/>
            <a:r>
              <a:rPr lang="it-IT" sz="300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OUTLINE OF THE PRESENTATION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8" y="2700241"/>
            <a:ext cx="3667709" cy="3110624"/>
          </a:xfrm>
        </p:spPr>
        <p:txBody>
          <a:bodyPr rtlCol="0">
            <a:noAutofit/>
          </a:bodyPr>
          <a:lstStyle/>
          <a:p>
            <a:pPr marL="285750" indent="-285750" rtl="0">
              <a:buFont typeface="Tenorite" panose="00000500000000000000" pitchFamily="2" charset="0"/>
              <a:buChar char="◌"/>
            </a:pPr>
            <a:r>
              <a:rPr lang="it-IT" sz="16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INTRODUCTION</a:t>
            </a:r>
          </a:p>
          <a:p>
            <a:pPr marL="285750" indent="-285750" rtl="0">
              <a:buFont typeface="Tenorite" panose="00000500000000000000" pitchFamily="2" charset="0"/>
              <a:buChar char="◌"/>
            </a:pPr>
            <a:r>
              <a:rPr lang="it-IT" sz="16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EXACT DIAGONALIZATION</a:t>
            </a:r>
          </a:p>
          <a:p>
            <a:pPr marL="285750" indent="-285750" rtl="0">
              <a:buFont typeface="Tenorite" panose="00000500000000000000" pitchFamily="2" charset="0"/>
              <a:buChar char="◌"/>
            </a:pPr>
            <a:r>
              <a:rPr lang="it-IT" sz="16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MONTE CARLO SIMULATIONS</a:t>
            </a:r>
          </a:p>
          <a:p>
            <a:pPr marL="285750" indent="-285750" rtl="0">
              <a:buFont typeface="Tenorite" panose="00000500000000000000" pitchFamily="2" charset="0"/>
              <a:buChar char="◌"/>
            </a:pPr>
            <a:r>
              <a:rPr lang="it-IT" sz="16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MONTE CARLO COOLING </a:t>
            </a:r>
          </a:p>
          <a:p>
            <a:pPr marL="285750" indent="-285750" rtl="0">
              <a:buFont typeface="Tenorite" panose="00000500000000000000" pitchFamily="2" charset="0"/>
              <a:buChar char="◌"/>
            </a:pPr>
            <a:r>
              <a:rPr lang="it-IT" sz="16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MONTE CARLO ADIABATIC SWITCHING</a:t>
            </a:r>
          </a:p>
          <a:p>
            <a:pPr marL="285750" indent="-285750" rtl="0">
              <a:buFont typeface="Tenorite" panose="00000500000000000000" pitchFamily="2" charset="0"/>
              <a:buChar char="◌"/>
            </a:pPr>
            <a:r>
              <a:rPr lang="it-IT" sz="16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INSTANTON – ANTI-INSTANTON CONTENT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A94F82E-B26A-5A25-7D78-9B2E1BAA2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536722" y="4441213"/>
            <a:ext cx="4364321" cy="1045188"/>
          </a:xfrm>
        </p:spPr>
        <p:txBody>
          <a:bodyPr/>
          <a:lstStyle/>
          <a:p>
            <a:pPr algn="ctr"/>
            <a:r>
              <a:rPr lang="en-US" sz="1600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CORRELATION FUNCTIONS OBTAINED WITH THE EXACT DIAGONALIZATION (SOLID LINE) AND WITH MONTE CARLO SIMULATION.</a:t>
            </a:r>
            <a:endParaRPr lang="en-GB" sz="1600">
              <a:latin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880C432-B243-8B89-4DC1-B47D8A1F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20</a:t>
            </a:fld>
            <a:endParaRPr lang="it-IT" noProof="0"/>
          </a:p>
        </p:txBody>
      </p:sp>
      <p:pic>
        <p:nvPicPr>
          <p:cNvPr id="10" name="Segnaposto contenuto 9" descr="Immagine che contiene testo, Diagramma, linea, schermata&#10;&#10;Descrizione generata automaticamente">
            <a:extLst>
              <a:ext uri="{FF2B5EF4-FFF2-40B4-BE49-F238E27FC236}">
                <a16:creationId xmlns:a16="http://schemas.microsoft.com/office/drawing/2014/main" id="{567F9ED1-7C65-DCC8-8A5E-C5EFE28FB8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821" t="5830" r="5557"/>
          <a:stretch/>
        </p:blipFill>
        <p:spPr>
          <a:xfrm>
            <a:off x="2536723" y="725933"/>
            <a:ext cx="4364320" cy="3401409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C5311F4-8BF6-D203-E5C9-0DC5F3699D41}"/>
              </a:ext>
            </a:extLst>
          </p:cNvPr>
          <p:cNvSpPr txBox="1"/>
          <p:nvPr/>
        </p:nvSpPr>
        <p:spPr>
          <a:xfrm>
            <a:off x="7308905" y="4473261"/>
            <a:ext cx="4044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RESULTS OBTAINED IN THE ORIGINAL PAPER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F8B9CB-B39D-7BF5-D358-87B712ADD8A8}"/>
                  </a:ext>
                </a:extLst>
              </p:cNvPr>
              <p:cNvSpPr txBox="1"/>
              <p:nvPr/>
            </p:nvSpPr>
            <p:spPr>
              <a:xfrm>
                <a:off x="216336" y="5281737"/>
                <a:ext cx="218150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N = 800, a = 0.05, </a:t>
                </a:r>
                <a:endParaRPr lang="it-IT" sz="1400" b="0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= 1.4, </a:t>
                </a:r>
              </a:p>
              <a:p>
                <a:pPr algn="ctr"/>
                <a:r>
                  <a:rPr lang="it-IT" sz="1400" err="1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n_sweeps</a:t>
                </a:r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= 100000, </a:t>
                </a:r>
                <a:r>
                  <a:rPr lang="it-IT" sz="1400" err="1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n_equil</a:t>
                </a:r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= 100, 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40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= 0.5,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Code SemiLight" panose="020B0609020000020004" pitchFamily="49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Code SemiLight" panose="020B0609020000020004" pitchFamily="49" charset="0"/>
                          </a:rPr>
                          <m:t>𝜔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Code SemiLight" panose="020B0609020000020004" pitchFamily="49" charset="0"/>
                          </a:rPr>
                          <m:t>𝑜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Code SemiLight" panose="020B0609020000020004" pitchFamily="49" charset="0"/>
                      </a:rPr>
                      <m:t>=4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Code SemiLight" panose="020B0609020000020004" pitchFamily="49" charset="0"/>
                      </a:rPr>
                      <m:t>𝜂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Code SemiLight" panose="020B0609020000020004" pitchFamily="49" charset="0"/>
                      </a:rPr>
                      <m:t> </m:t>
                    </m:r>
                  </m:oMath>
                </a14:m>
                <a:endParaRPr lang="it-IT" sz="1400">
                  <a:latin typeface="Cascadia Code SemiLight" panose="020B0609020000020004" pitchFamily="49" charset="0"/>
                  <a:ea typeface="Cascadia Code SemiLight" panose="020B0609020000020004" pitchFamily="49" charset="0"/>
                  <a:cs typeface="Cascadia Code SemiLight" panose="020B06090200000200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F8B9CB-B39D-7BF5-D358-87B712ADD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36" y="5281737"/>
                <a:ext cx="2181503" cy="1169551"/>
              </a:xfrm>
              <a:prstGeom prst="rect">
                <a:avLst/>
              </a:prstGeom>
              <a:blipFill>
                <a:blip r:embed="rId3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15900AEE-72D8-485C-524C-7B0991843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905" y="728422"/>
            <a:ext cx="4044895" cy="339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16612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A94F82E-B26A-5A25-7D78-9B2E1BAA2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414898" y="4623368"/>
            <a:ext cx="4535212" cy="861327"/>
          </a:xfrm>
        </p:spPr>
        <p:txBody>
          <a:bodyPr/>
          <a:lstStyle/>
          <a:p>
            <a:pPr algn="ctr"/>
            <a:r>
              <a:rPr lang="en-GB" sz="1800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LOGARITHMIC DERIVATIVE OF THE PREVIOUS CORRELATION FUNCTIONS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880C432-B243-8B89-4DC1-B47D8A1F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6412" y="6492875"/>
            <a:ext cx="2743200" cy="365125"/>
          </a:xfrm>
        </p:spPr>
        <p:txBody>
          <a:bodyPr/>
          <a:lstStyle/>
          <a:p>
            <a:pPr rtl="0"/>
            <a:fld id="{B5CEABB6-07DC-46E8-9B57-56EC44A396E5}" type="slidenum">
              <a:rPr lang="it-IT" noProof="0" smtClean="0"/>
              <a:t>21</a:t>
            </a:fld>
            <a:endParaRPr lang="it-IT" noProof="0"/>
          </a:p>
        </p:txBody>
      </p:sp>
      <p:pic>
        <p:nvPicPr>
          <p:cNvPr id="12" name="Immagine 11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F6EE86E0-959F-5A83-0DD3-1D58371FC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898" y="973946"/>
            <a:ext cx="4535212" cy="3401409"/>
          </a:xfrm>
          <a:prstGeom prst="rect">
            <a:avLst/>
          </a:prstGeom>
        </p:spPr>
      </p:pic>
      <p:sp>
        <p:nvSpPr>
          <p:cNvPr id="25" name="Segnaposto testo 4">
            <a:extLst>
              <a:ext uri="{FF2B5EF4-FFF2-40B4-BE49-F238E27FC236}">
                <a16:creationId xmlns:a16="http://schemas.microsoft.com/office/drawing/2014/main" id="{81EC2D29-10EC-6B71-BF86-16DA728E0F3D}"/>
              </a:ext>
            </a:extLst>
          </p:cNvPr>
          <p:cNvSpPr txBox="1">
            <a:spLocks/>
          </p:cNvSpPr>
          <p:nvPr/>
        </p:nvSpPr>
        <p:spPr>
          <a:xfrm>
            <a:off x="7485561" y="4623368"/>
            <a:ext cx="4018182" cy="6489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RESULT PRESENTED IN THE ORIGINAL PAPER.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F8470DA-1159-2BEF-B1E7-95097617C50E}"/>
                  </a:ext>
                </a:extLst>
              </p:cNvPr>
              <p:cNvSpPr txBox="1"/>
              <p:nvPr/>
            </p:nvSpPr>
            <p:spPr>
              <a:xfrm>
                <a:off x="176913" y="5484695"/>
                <a:ext cx="313655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N = 800, a = 0.05, </a:t>
                </a:r>
              </a:p>
              <a:p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= 1.4, </a:t>
                </a:r>
                <a:r>
                  <a:rPr lang="it-IT" sz="1400" err="1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n_sweeps</a:t>
                </a:r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= 100000, </a:t>
                </a:r>
              </a:p>
              <a:p>
                <a:r>
                  <a:rPr lang="it-IT" sz="1400" err="1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n_equil</a:t>
                </a:r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= 100, </a:t>
                </a:r>
                <a:endParaRPr lang="it-IT" sz="140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40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= 0.5,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Code SemiLight" panose="020B0609020000020004" pitchFamily="49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Code SemiLight" panose="020B0609020000020004" pitchFamily="49" charset="0"/>
                          </a:rPr>
                          <m:t>𝜔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Code SemiLight" panose="020B0609020000020004" pitchFamily="49" charset="0"/>
                          </a:rPr>
                          <m:t>𝑜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Code SemiLight" panose="020B0609020000020004" pitchFamily="49" charset="0"/>
                      </a:rPr>
                      <m:t>=4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Code SemiLight" panose="020B0609020000020004" pitchFamily="49" charset="0"/>
                      </a:rPr>
                      <m:t>𝜂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Code SemiLight" panose="020B0609020000020004" pitchFamily="49" charset="0"/>
                      </a:rPr>
                      <m:t> </m:t>
                    </m:r>
                  </m:oMath>
                </a14:m>
                <a:endParaRPr lang="it-IT" sz="1400">
                  <a:latin typeface="Cascadia Code SemiLight" panose="020B0609020000020004" pitchFamily="49" charset="0"/>
                  <a:ea typeface="Cascadia Code SemiLight" panose="020B0609020000020004" pitchFamily="49" charset="0"/>
                  <a:cs typeface="Cascadia Code SemiLight" panose="020B06090200000200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F8470DA-1159-2BEF-B1E7-95097617C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13" y="5484695"/>
                <a:ext cx="3136558" cy="954107"/>
              </a:xfrm>
              <a:prstGeom prst="rect">
                <a:avLst/>
              </a:prstGeom>
              <a:blipFill>
                <a:blip r:embed="rId3"/>
                <a:stretch>
                  <a:fillRect l="-583" t="-1282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B793C9A-BDA6-4B2C-AFE9-1BF03B65F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561" y="973946"/>
            <a:ext cx="4018182" cy="340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49017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 txBox="1">
            <a:spLocks/>
          </p:cNvSpPr>
          <p:nvPr/>
        </p:nvSpPr>
        <p:spPr>
          <a:xfrm>
            <a:off x="715548" y="2888275"/>
            <a:ext cx="4546185" cy="108145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MONTE CARLO </a:t>
            </a:r>
            <a:r>
              <a:rPr lang="it-IT" sz="400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cooling</a:t>
            </a:r>
            <a:endParaRPr lang="it-IT" sz="400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131517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ABCD75-7BD0-2D2E-CF15-C6D87722F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43" y="297364"/>
            <a:ext cx="3007521" cy="1669088"/>
          </a:xfrm>
        </p:spPr>
        <p:txBody>
          <a:bodyPr>
            <a:normAutofit/>
          </a:bodyPr>
          <a:lstStyle/>
          <a:p>
            <a:r>
              <a:rPr lang="en-GB" sz="440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Cooling method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681AB3C-2FB1-4C65-7328-11DB4E94C8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19716" y="3025744"/>
            <a:ext cx="7646443" cy="1306872"/>
          </a:xfrm>
        </p:spPr>
        <p:txBody>
          <a:bodyPr>
            <a:normAutofit/>
          </a:bodyPr>
          <a:lstStyle/>
          <a:p>
            <a:r>
              <a:rPr lang="en-GB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In this case we only accept new configurations that reduce the action. </a:t>
            </a:r>
          </a:p>
          <a:p>
            <a:r>
              <a:rPr lang="en-GB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We firstly use this method to smooth a typical Euclidean path obtained with Monte Carlo simulation.</a:t>
            </a:r>
          </a:p>
          <a:p>
            <a:r>
              <a:rPr lang="en-GB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Then it will be applied to the computation of correlation functions.  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00F6E448-FF4D-984A-D9BF-EB963B10570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23</a:t>
            </a:fld>
            <a:endParaRPr lang="it-IT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6B242-7B98-F2B4-5CBB-3F1C4A9577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3446808" y="4651096"/>
            <a:ext cx="8319351" cy="1306872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F2A76C-C438-8F13-FADD-1CEB0FD17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791" y="297364"/>
            <a:ext cx="4741745" cy="2409899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F3BDEE3-134C-048D-82D8-E2CA5DFC1C10}"/>
              </a:ext>
            </a:extLst>
          </p:cNvPr>
          <p:cNvSpPr/>
          <p:nvPr/>
        </p:nvSpPr>
        <p:spPr>
          <a:xfrm>
            <a:off x="7069394" y="1376516"/>
            <a:ext cx="2920181" cy="943897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6424463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87974AAB-D9E4-7787-D92C-F0E4DF478F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5213" t="8013" r="6333" b="3116"/>
          <a:stretch/>
        </p:blipFill>
        <p:spPr>
          <a:xfrm>
            <a:off x="5835447" y="629503"/>
            <a:ext cx="6047874" cy="4557295"/>
          </a:xfrm>
        </p:spPr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A94F82E-B26A-5A25-7D78-9B2E1BAA2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100826" y="1371477"/>
            <a:ext cx="3549445" cy="1711306"/>
          </a:xfrm>
        </p:spPr>
        <p:txBody>
          <a:bodyPr/>
          <a:lstStyle/>
          <a:p>
            <a:pPr algn="ctr"/>
            <a:r>
              <a:rPr lang="en-US" sz="16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TYPICAL EUCLIDEAN PATH OBTAINED IN A MONTE CARLO SIMULATION OF THE DISCRETIZED EUCLIDEAN ACTION, COMPARED TO THE </a:t>
            </a:r>
            <a:r>
              <a:rPr lang="en-US" sz="1600">
                <a:solidFill>
                  <a:srgbClr val="2CE025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ONE</a:t>
            </a:r>
            <a:r>
              <a:rPr lang="en-US" sz="16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OBTAINED AFTER 100 COOLING SWEEPS</a:t>
            </a:r>
            <a:endParaRPr lang="en-GB" sz="160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880C432-B243-8B89-4DC1-B47D8A1F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24</a:t>
            </a:fld>
            <a:endParaRPr lang="it-IT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4C4B3B0-3ECB-D087-BAA3-7D0FBB5D4BEC}"/>
                  </a:ext>
                </a:extLst>
              </p:cNvPr>
              <p:cNvSpPr txBox="1"/>
              <p:nvPr/>
            </p:nvSpPr>
            <p:spPr>
              <a:xfrm>
                <a:off x="7116761" y="5369361"/>
                <a:ext cx="315615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N = 800, a = 0.05,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= 1.4, </a:t>
                </a:r>
              </a:p>
              <a:p>
                <a:pPr algn="ctr"/>
                <a:r>
                  <a:rPr lang="it-IT" sz="1400" err="1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n_sweeps</a:t>
                </a:r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= 100000, </a:t>
                </a:r>
              </a:p>
              <a:p>
                <a:pPr algn="ctr"/>
                <a:r>
                  <a:rPr lang="it-IT" sz="1400" err="1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n_equil</a:t>
                </a:r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= 100, </a:t>
                </a:r>
              </a:p>
              <a:p>
                <a:pPr algn="ctr"/>
                <a:r>
                  <a:rPr lang="pt-BR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n_cooling_sweeps = 100,</a:t>
                </a:r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</a:t>
                </a:r>
                <a:endParaRPr lang="it-IT" sz="140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40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= 0.5,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Code SemiLight" panose="020B0609020000020004" pitchFamily="49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Code SemiLight" panose="020B0609020000020004" pitchFamily="49" charset="0"/>
                          </a:rPr>
                          <m:t>𝜔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Code SemiLight" panose="020B0609020000020004" pitchFamily="49" charset="0"/>
                          </a:rPr>
                          <m:t>𝑜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Code SemiLight" panose="020B0609020000020004" pitchFamily="49" charset="0"/>
                      </a:rPr>
                      <m:t>=4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Code SemiLight" panose="020B0609020000020004" pitchFamily="49" charset="0"/>
                      </a:rPr>
                      <m:t>𝜂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Code SemiLight" panose="020B0609020000020004" pitchFamily="49" charset="0"/>
                      </a:rPr>
                      <m:t> </m:t>
                    </m:r>
                  </m:oMath>
                </a14:m>
                <a:endParaRPr lang="it-IT" sz="1400">
                  <a:latin typeface="Cascadia Code SemiLight" panose="020B0609020000020004" pitchFamily="49" charset="0"/>
                  <a:ea typeface="Cascadia Code SemiLight" panose="020B0609020000020004" pitchFamily="49" charset="0"/>
                  <a:cs typeface="Cascadia Code SemiLight" panose="020B0609020000020004" pitchFamily="49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4C4B3B0-3ECB-D087-BAA3-7D0FBB5D4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761" y="5369361"/>
                <a:ext cx="3156153" cy="1169551"/>
              </a:xfrm>
              <a:prstGeom prst="rect">
                <a:avLst/>
              </a:prstGeom>
              <a:blipFill>
                <a:blip r:embed="rId3"/>
                <a:stretch>
                  <a:fillRect t="-1042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907DCDEC-F8A4-5234-534D-91CBAC731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109" y="3451844"/>
            <a:ext cx="3859981" cy="326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42399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egnaposto contenuto 10">
            <a:extLst>
              <a:ext uri="{FF2B5EF4-FFF2-40B4-BE49-F238E27FC236}">
                <a16:creationId xmlns:a16="http://schemas.microsoft.com/office/drawing/2014/main" id="{D2556435-5B2D-2B85-1E2C-59CCCB389D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3" t="8013" r="6333" b="3116"/>
          <a:stretch/>
        </p:blipFill>
        <p:spPr>
          <a:xfrm>
            <a:off x="6266320" y="1676679"/>
            <a:ext cx="3545305" cy="2671518"/>
          </a:xfrm>
          <a:prstGeom prst="rect">
            <a:avLst/>
          </a:prstGeom>
        </p:spPr>
      </p:pic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67BCED4-5776-9A8A-5934-9EB8A9811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25</a:t>
            </a:fld>
            <a:endParaRPr lang="it-IT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egnaposto contenuto 3">
                <a:extLst>
                  <a:ext uri="{FF2B5EF4-FFF2-40B4-BE49-F238E27FC236}">
                    <a16:creationId xmlns:a16="http://schemas.microsoft.com/office/drawing/2014/main" id="{7CDD5559-7C3F-B7BD-9822-A390E87746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18935" y="421457"/>
                <a:ext cx="7834667" cy="177963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>
                    <a:latin typeface="Cascadia Code SemiLight" panose="020B0609020000020004" pitchFamily="49" charset="0"/>
                    <a:cs typeface="Cascadia Code SemiLight" panose="020B0609020000020004" pitchFamily="49" charset="0"/>
                  </a:rPr>
                  <a:t>The figure clearly shows that there are two characteristic time scales:</a:t>
                </a:r>
              </a:p>
              <a:p>
                <a:r>
                  <a:rPr lang="en-US" sz="1400">
                    <a:latin typeface="Cascadia Code SemiLight" panose="020B0609020000020004" pitchFamily="49" charset="0"/>
                    <a:cs typeface="Cascadia Code SemiLight" panose="020B0609020000020004" pitchFamily="49" charset="0"/>
                  </a:rPr>
                  <a:t>short time scales, in which the motion is controlled by the oscillation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it-IT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𝑂𝑆𝐶</m:t>
                        </m:r>
                      </m:sub>
                    </m:sSub>
                    <m:r>
                      <m:rPr>
                        <m:nor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∼ </m:t>
                    </m:r>
                    <m:sSup>
                      <m:sSupPr>
                        <m:ctrlPr>
                          <a:rPr lang="en-U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it-IT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nor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∼</m:t>
                    </m:r>
                    <m:sSup>
                      <m:sSupPr>
                        <m:ctrlPr>
                          <a:rPr lang="en-U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(4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η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it-IT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it-IT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GB" sz="1600">
                  <a:latin typeface="Cascadia Code SemiLight" panose="020B0609020000020004" pitchFamily="49" charset="0"/>
                  <a:cs typeface="Cascadia Code SemiLight" panose="020B0609020000020004" pitchFamily="49" charset="0"/>
                </a:endParaRPr>
              </a:p>
              <a:p>
                <a:r>
                  <a:rPr lang="en-US" sz="1400">
                    <a:latin typeface="Cascadia Code SemiLight" panose="020B0609020000020004" pitchFamily="49" charset="0"/>
                    <a:cs typeface="Cascadia Code SemiLight" panose="020B0609020000020004" pitchFamily="49" charset="0"/>
                  </a:rPr>
                  <a:t>at large τ the system is governed by the tunneling time</a:t>
                </a:r>
                <a14:m>
                  <m:oMath xmlns:m="http://schemas.openxmlformats.org/officeDocument/2006/math">
                    <m:r>
                      <a:rPr lang="it-IT" sz="1600" dirty="0" smtClean="0">
                        <a:latin typeface="Cambria Math" panose="02040503050406030204" pitchFamily="18" charset="0"/>
                        <a:cs typeface="Cascadia Code SemiLight" panose="020B0609020000020004" pitchFamily="49" charset="0"/>
                      </a:rPr>
                      <m:t> 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scadia Code SemiLight" panose="020B0609020000020004" pitchFamily="49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Code SemiLight" panose="020B0609020000020004" pitchFamily="49" charset="0"/>
                          </a:rPr>
                          <m:t>𝜏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Code SemiLight" panose="020B0609020000020004" pitchFamily="49" charset="0"/>
                          </a:rPr>
                          <m:t>tun</m:t>
                        </m:r>
                      </m:sub>
                    </m:sSub>
                    <m:r>
                      <a:rPr lang="it-IT" sz="1600" i="1" dirty="0">
                        <a:latin typeface="Cambria Math" panose="02040503050406030204" pitchFamily="18" charset="0"/>
                        <a:cs typeface="Cascadia Code SemiLight" panose="020B0609020000020004" pitchFamily="49" charset="0"/>
                      </a:rPr>
                      <m:t> 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Code SemiLight" panose="020B0609020000020004" pitchFamily="49" charset="0"/>
                      </a:rPr>
                      <m:t>~</m:t>
                    </m:r>
                    <m:r>
                      <a:rPr lang="it-IT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Code SemiLight" panose="020B0609020000020004" pitchFamily="49" charset="0"/>
                      </a:rPr>
                      <m:t> </m:t>
                    </m:r>
                    <m:sSup>
                      <m:sSupPr>
                        <m:ctrl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Code SemiLight" panose="020B0609020000020004" pitchFamily="49" charset="0"/>
                          </a:rPr>
                        </m:ctrlPr>
                      </m:sSup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Code SemiLight" panose="020B0609020000020004" pitchFamily="49" charset="0"/>
                          </a:rPr>
                          <m:t>𝑒</m:t>
                        </m:r>
                      </m:e>
                      <m:sup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Code SemiLight" panose="020B0609020000020004" pitchFamily="49" charset="0"/>
                          </a:rPr>
                          <m:t>−4</m:t>
                        </m:r>
                        <m:sSup>
                          <m:sSupPr>
                            <m:ctrlPr>
                              <a:rPr lang="it-IT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scadia Code SemiLight" panose="020B0609020000020004" pitchFamily="49" charset="0"/>
                              </a:rPr>
                            </m:ctrlPr>
                          </m:sSupPr>
                          <m:e>
                            <m:r>
                              <a:rPr lang="it-IT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scadia Code SemiLight" panose="020B0609020000020004" pitchFamily="49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it-IT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scadia Code SemiLight" panose="020B0609020000020004" pitchFamily="49" charset="0"/>
                              </a:rPr>
                              <m:t>3</m:t>
                            </m:r>
                          </m:sup>
                        </m:sSup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Code SemiLight" panose="020B0609020000020004" pitchFamily="49" charset="0"/>
                          </a:rPr>
                          <m:t>/3</m:t>
                        </m:r>
                      </m:sup>
                    </m:sSup>
                  </m:oMath>
                </a14:m>
                <a:endParaRPr lang="it-IT" sz="1600">
                  <a:latin typeface="Cascadia Code SemiLight" panose="020B0609020000020004" pitchFamily="49" charset="0"/>
                  <a:ea typeface="Cambria Math" panose="02040503050406030204" pitchFamily="18" charset="0"/>
                  <a:cs typeface="Cascadia Code SemiLight" panose="020B0609020000020004" pitchFamily="49" charset="0"/>
                </a:endParaRPr>
              </a:p>
            </p:txBody>
          </p:sp>
        </mc:Choice>
        <mc:Fallback xmlns="">
          <p:sp>
            <p:nvSpPr>
              <p:cNvPr id="21" name="Segnaposto contenuto 3">
                <a:extLst>
                  <a:ext uri="{FF2B5EF4-FFF2-40B4-BE49-F238E27FC236}">
                    <a16:creationId xmlns:a16="http://schemas.microsoft.com/office/drawing/2014/main" id="{7CDD5559-7C3F-B7BD-9822-A390E8774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935" y="421457"/>
                <a:ext cx="7834667" cy="1779638"/>
              </a:xfrm>
              <a:prstGeom prst="rect">
                <a:avLst/>
              </a:prstGeom>
              <a:blipFill>
                <a:blip r:embed="rId3"/>
                <a:stretch>
                  <a:fillRect l="-233" t="-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ECDCBA2-B8FF-AFDE-60CE-91D0B698128B}"/>
                  </a:ext>
                </a:extLst>
              </p:cNvPr>
              <p:cNvSpPr txBox="1"/>
              <p:nvPr/>
            </p:nvSpPr>
            <p:spPr>
              <a:xfrm>
                <a:off x="4851659" y="4514504"/>
                <a:ext cx="6096000" cy="1423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1400">
                    <a:latin typeface="Cascadia Code SemiLight" panose="020B0609020000020004" pitchFamily="49" charset="0"/>
                    <a:ea typeface="Cambria Math" panose="02040503050406030204" pitchFamily="18" charset="0"/>
                    <a:cs typeface="Cascadia Code SemiLight" panose="020B0609020000020004" pitchFamily="49" charset="0"/>
                  </a:rPr>
                  <a:t>In order to perform reliable simulations, we have to make sure that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it-IT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Code SemiLight" panose="020B0609020000020004" pitchFamily="49" charset="0"/>
                      </a:rPr>
                      <m:t>𝑎</m:t>
                    </m:r>
                    <m:r>
                      <a:rPr lang="it-IT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Code SemiLight" panose="020B0609020000020004" pitchFamily="49" charset="0"/>
                      </a:rPr>
                      <m:t>≪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𝑂𝑆𝐶</m:t>
                        </m:r>
                      </m:sub>
                    </m:sSub>
                  </m:oMath>
                </a14:m>
                <a:r>
                  <a:rPr lang="en-GB" sz="1600">
                    <a:latin typeface="Cascadia Code SemiLight" panose="020B0609020000020004" pitchFamily="49" charset="0"/>
                    <a:ea typeface="Cambria Math" panose="02040503050406030204" pitchFamily="18" charset="0"/>
                    <a:cs typeface="Cascadia Code SemiLight" panose="020B06090200000200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scadia Code SemiLight" panose="020B0609020000020004" pitchFamily="49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Code SemiLight" panose="020B0609020000020004" pitchFamily="49" charset="0"/>
                          </a:rPr>
                          <m:t>𝜏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Code SemiLight" panose="020B0609020000020004" pitchFamily="49" charset="0"/>
                          </a:rPr>
                          <m:t>tun</m:t>
                        </m:r>
                        <m:r>
                          <m:rPr>
                            <m:nor/>
                          </m:rPr>
                          <a:rPr lang="it-IT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Code SemiLight" panose="020B0609020000020004" pitchFamily="49" charset="0"/>
                          </a:rPr>
                          <m:t> </m:t>
                        </m:r>
                      </m:sub>
                    </m:sSub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Code SemiLight" panose="020B0609020000020004" pitchFamily="49" charset="0"/>
                      </a:rPr>
                      <m:t>≪</m:t>
                    </m:r>
                    <m:r>
                      <a:rPr lang="it-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Code SemiLight" panose="020B0609020000020004" pitchFamily="49" charset="0"/>
                      </a:rPr>
                      <m:t>𝑁𝑎</m:t>
                    </m:r>
                  </m:oMath>
                </a14:m>
                <a:r>
                  <a:rPr lang="en-GB" sz="1400">
                    <a:latin typeface="Cascadia Code SemiLight" panose="020B0609020000020004" pitchFamily="49" charset="0"/>
                    <a:ea typeface="Cambria Math" panose="02040503050406030204" pitchFamily="18" charset="0"/>
                    <a:cs typeface="Cascadia Code SemiLight" panose="020B0609020000020004" pitchFamily="49" charset="0"/>
                  </a:rPr>
                  <a:t>,</a:t>
                </a:r>
              </a:p>
              <a:p>
                <a:pPr marL="0" indent="0" algn="ctr">
                  <a:buNone/>
                </a:pPr>
                <a:endParaRPr lang="en-GB" sz="1400">
                  <a:latin typeface="Cascadia Code SemiLight" panose="020B0609020000020004" pitchFamily="49" charset="0"/>
                  <a:ea typeface="Cambria Math" panose="02040503050406030204" pitchFamily="18" charset="0"/>
                  <a:cs typeface="Cascadia Code SemiLight" panose="020B0609020000020004" pitchFamily="49" charset="0"/>
                </a:endParaRPr>
              </a:p>
              <a:p>
                <a:pPr marL="0" indent="0">
                  <a:buNone/>
                </a:pPr>
                <a:r>
                  <a:rPr lang="en-GB" sz="1400">
                    <a:latin typeface="Cascadia Code SemiLight" panose="020B0609020000020004" pitchFamily="49" charset="0"/>
                    <a:ea typeface="Cambria Math" panose="02040503050406030204" pitchFamily="18" charset="0"/>
                    <a:cs typeface="Cascadia Code SemiLight" panose="020B0609020000020004" pitchFamily="49" charset="0"/>
                  </a:rPr>
                  <a:t>where a is the lattice spacing and N the number of lattice sites. This is easily obtained with the choice of N=800 and a=0.05 and considering the number of Monte Carlo sweeps to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Code SemiLight" panose="020B0609020000020004" pitchFamily="49" charset="0"/>
                          </a:rPr>
                        </m:ctrlPr>
                      </m:sSup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Code SemiLight" panose="020B0609020000020004" pitchFamily="49" charset="0"/>
                          </a:rPr>
                          <m:t>10</m:t>
                        </m:r>
                      </m:e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Code SemiLight" panose="020B0609020000020004" pitchFamily="49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GB" sz="1400">
                    <a:latin typeface="Cascadia Code SemiLight" panose="020B0609020000020004" pitchFamily="49" charset="0"/>
                    <a:ea typeface="Cambria Math" panose="02040503050406030204" pitchFamily="18" charset="0"/>
                    <a:cs typeface="Cascadia Code SemiLight" panose="020B0609020000020004" pitchFamily="49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ECDCBA2-B8FF-AFDE-60CE-91D0B6981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659" y="4514504"/>
                <a:ext cx="6096000" cy="1423788"/>
              </a:xfrm>
              <a:prstGeom prst="rect">
                <a:avLst/>
              </a:prstGeom>
              <a:blipFill>
                <a:blip r:embed="rId4"/>
                <a:stretch>
                  <a:fillRect l="-300" t="-858" b="-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9A313B38-4729-BCD5-0C94-37025A5BD57E}"/>
              </a:ext>
            </a:extLst>
          </p:cNvPr>
          <p:cNvSpPr/>
          <p:nvPr/>
        </p:nvSpPr>
        <p:spPr>
          <a:xfrm>
            <a:off x="8745162" y="1909311"/>
            <a:ext cx="1066463" cy="19462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51C872-A5A2-B441-509C-6BCB67A6FA03}"/>
              </a:ext>
            </a:extLst>
          </p:cNvPr>
          <p:cNvSpPr/>
          <p:nvPr/>
        </p:nvSpPr>
        <p:spPr>
          <a:xfrm>
            <a:off x="6171350" y="1909311"/>
            <a:ext cx="914063" cy="17938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A1E270AF-9FAC-BFBC-842B-5F50FA775F1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68333" y="1399100"/>
            <a:ext cx="633522" cy="286576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D34B7CF1-3028-6C6D-76D9-A40B02EFD092}"/>
              </a:ext>
            </a:extLst>
          </p:cNvPr>
          <p:cNvCxnSpPr>
            <a:cxnSpLocks/>
            <a:endCxn id="5" idx="6"/>
          </p:cNvCxnSpPr>
          <p:nvPr/>
        </p:nvCxnSpPr>
        <p:spPr>
          <a:xfrm rot="5400000">
            <a:off x="9499283" y="1989021"/>
            <a:ext cx="1205757" cy="581072"/>
          </a:xfrm>
          <a:prstGeom prst="curved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941835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A94F82E-B26A-5A25-7D78-9B2E1BAA2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536722" y="4441213"/>
            <a:ext cx="4428881" cy="1045188"/>
          </a:xfrm>
        </p:spPr>
        <p:txBody>
          <a:bodyPr/>
          <a:lstStyle/>
          <a:p>
            <a:pPr algn="ctr"/>
            <a:r>
              <a:rPr lang="en-US" sz="1600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CORRELATION FUNCTIONS OBTAINED WITH THE EXACT DIAGONALIZATION (SOLID LINE) AND WITH MONTE CARLO SIMULATION (COOLING)</a:t>
            </a:r>
            <a:endParaRPr lang="en-GB" sz="1600">
              <a:latin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880C432-B243-8B89-4DC1-B47D8A1F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26</a:t>
            </a:fld>
            <a:endParaRPr lang="it-IT" noProof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C5311F4-8BF6-D203-E5C9-0DC5F3699D41}"/>
              </a:ext>
            </a:extLst>
          </p:cNvPr>
          <p:cNvSpPr txBox="1"/>
          <p:nvPr/>
        </p:nvSpPr>
        <p:spPr>
          <a:xfrm>
            <a:off x="7576561" y="4487413"/>
            <a:ext cx="3997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RESULTS OBTAINED IN THE ORIGINAL PAPER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343A5E-6456-584A-7CDD-3610626CB809}"/>
                  </a:ext>
                </a:extLst>
              </p:cNvPr>
              <p:cNvSpPr txBox="1"/>
              <p:nvPr/>
            </p:nvSpPr>
            <p:spPr>
              <a:xfrm>
                <a:off x="244521" y="5584805"/>
                <a:ext cx="4199659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N = 800, a = 0.05,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= 1.4, </a:t>
                </a:r>
                <a:r>
                  <a:rPr lang="it-IT" sz="1400" err="1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n_sweeps</a:t>
                </a:r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= 100000, </a:t>
                </a:r>
              </a:p>
              <a:p>
                <a:pPr algn="ctr"/>
                <a:r>
                  <a:rPr lang="it-IT" sz="1400" err="1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n_equil</a:t>
                </a:r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= 100, </a:t>
                </a:r>
                <a:r>
                  <a:rPr lang="pt-BR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n_cooling_sweeps = 200,</a:t>
                </a:r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</a:t>
                </a:r>
                <a:endParaRPr lang="it-IT" sz="140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40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= 0.5,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Code SemiLight" panose="020B0609020000020004" pitchFamily="49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Code SemiLight" panose="020B0609020000020004" pitchFamily="49" charset="0"/>
                          </a:rPr>
                          <m:t>𝜔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Code SemiLight" panose="020B0609020000020004" pitchFamily="49" charset="0"/>
                          </a:rPr>
                          <m:t>𝑜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Code SemiLight" panose="020B0609020000020004" pitchFamily="49" charset="0"/>
                      </a:rPr>
                      <m:t>=4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Code SemiLight" panose="020B0609020000020004" pitchFamily="49" charset="0"/>
                      </a:rPr>
                      <m:t>𝜂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Code SemiLight" panose="020B0609020000020004" pitchFamily="49" charset="0"/>
                      </a:rPr>
                      <m:t> </m:t>
                    </m:r>
                  </m:oMath>
                </a14:m>
                <a:endParaRPr lang="it-IT" sz="1400">
                  <a:latin typeface="Cascadia Code SemiLight" panose="020B0609020000020004" pitchFamily="49" charset="0"/>
                  <a:ea typeface="Cascadia Code SemiLight" panose="020B0609020000020004" pitchFamily="49" charset="0"/>
                  <a:cs typeface="Cascadia Code SemiLight" panose="020B06090200000200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343A5E-6456-584A-7CDD-3610626CB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21" y="5584805"/>
                <a:ext cx="4199659" cy="954107"/>
              </a:xfrm>
              <a:prstGeom prst="rect">
                <a:avLst/>
              </a:prstGeom>
              <a:blipFill>
                <a:blip r:embed="rId2"/>
                <a:stretch>
                  <a:fillRect t="-1274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2DA35A6-20AC-88E5-A76D-80C152945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561" y="779221"/>
            <a:ext cx="3997291" cy="3459891"/>
          </a:xfrm>
          <a:prstGeom prst="rect">
            <a:avLst/>
          </a:prstGeom>
        </p:spPr>
      </p:pic>
      <p:pic>
        <p:nvPicPr>
          <p:cNvPr id="12" name="Picture 11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42B14547-EC94-B1D4-165E-685640185D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35" t="8722" r="8335"/>
          <a:stretch/>
        </p:blipFill>
        <p:spPr>
          <a:xfrm>
            <a:off x="2536722" y="779221"/>
            <a:ext cx="4428881" cy="34598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E5C2EA-3F81-CB0A-3492-D0069DDCC8C0}"/>
              </a:ext>
            </a:extLst>
          </p:cNvPr>
          <p:cNvSpPr txBox="1"/>
          <p:nvPr/>
        </p:nvSpPr>
        <p:spPr>
          <a:xfrm>
            <a:off x="5702710" y="5621943"/>
            <a:ext cx="4199659" cy="83099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WE NOTICE A MISCALCULATION FOR THE FIRST COOLED CORRELATOR IN THE PAPER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1DDBDE9-099B-F8DC-8F5E-3577417F02DC}"/>
              </a:ext>
            </a:extLst>
          </p:cNvPr>
          <p:cNvSpPr/>
          <p:nvPr/>
        </p:nvSpPr>
        <p:spPr>
          <a:xfrm>
            <a:off x="3038168" y="3313471"/>
            <a:ext cx="4758813" cy="2320413"/>
          </a:xfrm>
          <a:custGeom>
            <a:avLst/>
            <a:gdLst>
              <a:gd name="connsiteX0" fmla="*/ 0 w 4758813"/>
              <a:gd name="connsiteY0" fmla="*/ 0 h 2320413"/>
              <a:gd name="connsiteX1" fmla="*/ 2172929 w 4758813"/>
              <a:gd name="connsiteY1" fmla="*/ 796413 h 2320413"/>
              <a:gd name="connsiteX2" fmla="*/ 3785419 w 4758813"/>
              <a:gd name="connsiteY2" fmla="*/ 835742 h 2320413"/>
              <a:gd name="connsiteX3" fmla="*/ 4758813 w 4758813"/>
              <a:gd name="connsiteY3" fmla="*/ 2320413 h 2320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8813" h="2320413">
                <a:moveTo>
                  <a:pt x="0" y="0"/>
                </a:moveTo>
                <a:cubicBezTo>
                  <a:pt x="771013" y="328561"/>
                  <a:pt x="1542026" y="657123"/>
                  <a:pt x="2172929" y="796413"/>
                </a:cubicBezTo>
                <a:cubicBezTo>
                  <a:pt x="2803832" y="935703"/>
                  <a:pt x="3354438" y="581742"/>
                  <a:pt x="3785419" y="835742"/>
                </a:cubicBezTo>
                <a:cubicBezTo>
                  <a:pt x="4216400" y="1089742"/>
                  <a:pt x="4594942" y="2041832"/>
                  <a:pt x="4758813" y="2320413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DFB024D-6415-83DC-BD05-BEA59A185A3F}"/>
              </a:ext>
            </a:extLst>
          </p:cNvPr>
          <p:cNvSpPr/>
          <p:nvPr/>
        </p:nvSpPr>
        <p:spPr>
          <a:xfrm>
            <a:off x="7753059" y="2753032"/>
            <a:ext cx="657644" cy="2841523"/>
          </a:xfrm>
          <a:custGeom>
            <a:avLst/>
            <a:gdLst>
              <a:gd name="connsiteX0" fmla="*/ 43922 w 657644"/>
              <a:gd name="connsiteY0" fmla="*/ 2841523 h 2841523"/>
              <a:gd name="connsiteX1" fmla="*/ 63586 w 657644"/>
              <a:gd name="connsiteY1" fmla="*/ 1651820 h 2841523"/>
              <a:gd name="connsiteX2" fmla="*/ 653522 w 657644"/>
              <a:gd name="connsiteY2" fmla="*/ 678426 h 2841523"/>
              <a:gd name="connsiteX3" fmla="*/ 319225 w 657644"/>
              <a:gd name="connsiteY3" fmla="*/ 0 h 2841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7644" h="2841523">
                <a:moveTo>
                  <a:pt x="43922" y="2841523"/>
                </a:moveTo>
                <a:cubicBezTo>
                  <a:pt x="2954" y="2426929"/>
                  <a:pt x="-38014" y="2012336"/>
                  <a:pt x="63586" y="1651820"/>
                </a:cubicBezTo>
                <a:cubicBezTo>
                  <a:pt x="165186" y="1291304"/>
                  <a:pt x="610916" y="953729"/>
                  <a:pt x="653522" y="678426"/>
                </a:cubicBezTo>
                <a:cubicBezTo>
                  <a:pt x="696128" y="403123"/>
                  <a:pt x="396244" y="72103"/>
                  <a:pt x="319225" y="0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4345358-4116-7FEC-4288-7072FF3C1164}"/>
              </a:ext>
            </a:extLst>
          </p:cNvPr>
          <p:cNvSpPr/>
          <p:nvPr/>
        </p:nvSpPr>
        <p:spPr>
          <a:xfrm>
            <a:off x="2694039" y="2890602"/>
            <a:ext cx="560438" cy="439994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8A10A1-3BAB-0ED5-7728-1CA97A5184A1}"/>
              </a:ext>
            </a:extLst>
          </p:cNvPr>
          <p:cNvSpPr/>
          <p:nvPr/>
        </p:nvSpPr>
        <p:spPr>
          <a:xfrm>
            <a:off x="7706520" y="2373261"/>
            <a:ext cx="560438" cy="439994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1612477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A94F82E-B26A-5A25-7D78-9B2E1BAA2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414898" y="4623368"/>
            <a:ext cx="4680154" cy="861327"/>
          </a:xfrm>
        </p:spPr>
        <p:txBody>
          <a:bodyPr/>
          <a:lstStyle/>
          <a:p>
            <a:pPr algn="ctr"/>
            <a:r>
              <a:rPr lang="en-GB" sz="1800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LOGARITHMIC DERIVATIVE OF THE PREVIOUS CORRELATION FUNCTIONS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880C432-B243-8B89-4DC1-B47D8A1F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6412" y="6492875"/>
            <a:ext cx="2743200" cy="365125"/>
          </a:xfrm>
        </p:spPr>
        <p:txBody>
          <a:bodyPr/>
          <a:lstStyle/>
          <a:p>
            <a:pPr rtl="0"/>
            <a:fld id="{B5CEABB6-07DC-46E8-9B57-56EC44A396E5}" type="slidenum">
              <a:rPr lang="it-IT" noProof="0" smtClean="0"/>
              <a:t>27</a:t>
            </a:fld>
            <a:endParaRPr lang="it-IT" noProof="0"/>
          </a:p>
        </p:txBody>
      </p:sp>
      <p:sp>
        <p:nvSpPr>
          <p:cNvPr id="25" name="Segnaposto testo 4">
            <a:extLst>
              <a:ext uri="{FF2B5EF4-FFF2-40B4-BE49-F238E27FC236}">
                <a16:creationId xmlns:a16="http://schemas.microsoft.com/office/drawing/2014/main" id="{81EC2D29-10EC-6B71-BF86-16DA728E0F3D}"/>
              </a:ext>
            </a:extLst>
          </p:cNvPr>
          <p:cNvSpPr txBox="1">
            <a:spLocks/>
          </p:cNvSpPr>
          <p:nvPr/>
        </p:nvSpPr>
        <p:spPr>
          <a:xfrm>
            <a:off x="7461725" y="4623368"/>
            <a:ext cx="4238661" cy="6489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RESULT PRESENTED IN THE ORIGINAL PAPER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AE8AB8-FB95-0534-4919-DB4B9FC65D58}"/>
                  </a:ext>
                </a:extLst>
              </p:cNvPr>
              <p:cNvSpPr txBox="1"/>
              <p:nvPr/>
            </p:nvSpPr>
            <p:spPr>
              <a:xfrm>
                <a:off x="106870" y="5538768"/>
                <a:ext cx="4258653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N = 800, a = 0.05,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= 1.4, </a:t>
                </a:r>
              </a:p>
              <a:p>
                <a:pPr algn="ctr"/>
                <a:r>
                  <a:rPr lang="it-IT" sz="1400" err="1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n_sweeps</a:t>
                </a:r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= 100000, </a:t>
                </a:r>
              </a:p>
              <a:p>
                <a:pPr algn="ctr"/>
                <a:r>
                  <a:rPr lang="it-IT" sz="1400" err="1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n_equil</a:t>
                </a:r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= 100, </a:t>
                </a:r>
                <a:r>
                  <a:rPr lang="pt-BR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n_cooling_sweeps = 200,</a:t>
                </a:r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</a:t>
                </a:r>
                <a:endParaRPr lang="it-IT" sz="140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40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= 0.5,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Code SemiLight" panose="020B0609020000020004" pitchFamily="49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Code SemiLight" panose="020B0609020000020004" pitchFamily="49" charset="0"/>
                          </a:rPr>
                          <m:t>𝜔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Code SemiLight" panose="020B0609020000020004" pitchFamily="49" charset="0"/>
                          </a:rPr>
                          <m:t>𝑜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Code SemiLight" panose="020B0609020000020004" pitchFamily="49" charset="0"/>
                      </a:rPr>
                      <m:t>=4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Code SemiLight" panose="020B0609020000020004" pitchFamily="49" charset="0"/>
                      </a:rPr>
                      <m:t>𝜂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Code SemiLight" panose="020B0609020000020004" pitchFamily="49" charset="0"/>
                      </a:rPr>
                      <m:t> </m:t>
                    </m:r>
                  </m:oMath>
                </a14:m>
                <a:endParaRPr lang="it-IT" sz="1400">
                  <a:latin typeface="Cascadia Code SemiLight" panose="020B0609020000020004" pitchFamily="49" charset="0"/>
                  <a:ea typeface="Cascadia Code SemiLight" panose="020B0609020000020004" pitchFamily="49" charset="0"/>
                  <a:cs typeface="Cascadia Code SemiLight" panose="020B06090200000200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AE8AB8-FB95-0534-4919-DB4B9FC65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0" y="5538768"/>
                <a:ext cx="4258653" cy="954107"/>
              </a:xfrm>
              <a:prstGeom prst="rect">
                <a:avLst/>
              </a:prstGeom>
              <a:blipFill>
                <a:blip r:embed="rId2"/>
                <a:stretch>
                  <a:fillRect t="-1282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EA5DB56E-CCA4-AA44-0114-8C6DF5813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726" y="703751"/>
            <a:ext cx="4238661" cy="3620253"/>
          </a:xfrm>
          <a:prstGeom prst="rect">
            <a:avLst/>
          </a:prstGeom>
        </p:spPr>
      </p:pic>
      <p:pic>
        <p:nvPicPr>
          <p:cNvPr id="13" name="Picture 12" descr="A graph of a function&#10;&#10;Description automatically generated">
            <a:extLst>
              <a:ext uri="{FF2B5EF4-FFF2-40B4-BE49-F238E27FC236}">
                <a16:creationId xmlns:a16="http://schemas.microsoft.com/office/drawing/2014/main" id="{A3659AB7-8A45-25F3-B129-D781429B5B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90" t="9546" r="8710"/>
          <a:stretch/>
        </p:blipFill>
        <p:spPr>
          <a:xfrm>
            <a:off x="2414898" y="703751"/>
            <a:ext cx="4680154" cy="362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03596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 txBox="1">
            <a:spLocks/>
          </p:cNvSpPr>
          <p:nvPr/>
        </p:nvSpPr>
        <p:spPr>
          <a:xfrm>
            <a:off x="715548" y="2530602"/>
            <a:ext cx="4546185" cy="17967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MONTE CARLO </a:t>
            </a:r>
            <a:r>
              <a:rPr lang="it-IT" sz="400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adiabatic</a:t>
            </a:r>
            <a:r>
              <a:rPr lang="it-IT" sz="400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switching</a:t>
            </a:r>
          </a:p>
        </p:txBody>
      </p:sp>
    </p:spTree>
    <p:extLst>
      <p:ext uri="{BB962C8B-B14F-4D97-AF65-F5344CB8AC3E}">
        <p14:creationId xmlns:p14="http://schemas.microsoft.com/office/powerpoint/2010/main" val="3835449843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ABCD75-7BD0-2D2E-CF15-C6D87722F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43" y="297363"/>
            <a:ext cx="3046851" cy="2544159"/>
          </a:xfrm>
        </p:spPr>
        <p:txBody>
          <a:bodyPr>
            <a:noAutofit/>
          </a:bodyPr>
          <a:lstStyle/>
          <a:p>
            <a:r>
              <a:rPr lang="en-GB" sz="360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Adiabatic switching technique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E681AB3C-2FB1-4C65-7328-11DB4E94C8C7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5613564" y="600367"/>
                <a:ext cx="5956545" cy="2828633"/>
              </a:xfrm>
            </p:spPr>
            <p:txBody>
              <a:bodyPr>
                <a:noAutofit/>
              </a:bodyPr>
              <a:lstStyle/>
              <a:p>
                <a:r>
                  <a:rPr lang="en-GB" sz="16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We will use this method to compute the free energy, starting from a system for which the value is known (the harmonic oscillator).</a:t>
                </a:r>
              </a:p>
              <a:p>
                <a:r>
                  <a:rPr lang="en-GB" sz="16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To this purpose, we write the action as: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it-IT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αΔ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it-IT" sz="1800" kern="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it-IT" sz="1600" kern="100">
                    <a:latin typeface="Cascadia Code SemiLight" panose="020B0609020000020004" pitchFamily="49" charset="0"/>
                    <a:ea typeface="Calibri" panose="020F0502020204030204" pitchFamily="34" charset="0"/>
                    <a:cs typeface="Cascadia Code SemiLight" panose="020B0609020000020004" pitchFamily="49" charset="0"/>
                  </a:rPr>
                  <a:t>With S the full action,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1600" kern="100">
                    <a:effectLst/>
                    <a:latin typeface="Cascadia Code SemiLight" panose="020B0609020000020004" pitchFamily="49" charset="0"/>
                    <a:ea typeface="Calibri" panose="020F0502020204030204" pitchFamily="34" charset="0"/>
                    <a:cs typeface="Cascadia Code SemiLight" panose="020B0609020000020004" pitchFamily="49" charset="0"/>
                  </a:rPr>
                  <a:t> the action of the </a:t>
                </a:r>
                <a:r>
                  <a:rPr lang="it-IT" sz="1600" kern="100" err="1">
                    <a:effectLst/>
                    <a:latin typeface="Cascadia Code SemiLight" panose="020B0609020000020004" pitchFamily="49" charset="0"/>
                    <a:ea typeface="Calibri" panose="020F0502020204030204" pitchFamily="34" charset="0"/>
                    <a:cs typeface="Cascadia Code SemiLight" panose="020B0609020000020004" pitchFamily="49" charset="0"/>
                  </a:rPr>
                  <a:t>reference</a:t>
                </a:r>
                <a:r>
                  <a:rPr lang="it-IT" sz="1600" kern="100">
                    <a:effectLst/>
                    <a:latin typeface="Cascadia Code SemiLight" panose="020B0609020000020004" pitchFamily="49" charset="0"/>
                    <a:ea typeface="Calibri" panose="020F0502020204030204" pitchFamily="34" charset="0"/>
                    <a:cs typeface="Cascadia Code SemiLight" panose="020B0609020000020004" pitchFamily="49" charset="0"/>
                  </a:rPr>
                  <a:t> system,</a:t>
                </a:r>
                <a:r>
                  <a:rPr lang="it-IT" sz="1800" kern="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/>
                  <a:t> </a:t>
                </a:r>
                <a:r>
                  <a:rPr lang="it-IT" sz="1600">
                    <a:latin typeface="Cascadia Code SemiLight" panose="020B0609020000020004" pitchFamily="49" charset="0"/>
                    <a:cs typeface="Cascadia Code SemiLight" panose="020B0609020000020004" pitchFamily="49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 b="0" i="1" smtClean="0">
                        <a:latin typeface="Cambria Math" panose="02040503050406030204" pitchFamily="18" charset="0"/>
                        <a:cs typeface="Cascadia Code SemiLight" panose="020B0609020000020004" pitchFamily="49" charset="0"/>
                      </a:rPr>
                      <m:t>α</m:t>
                    </m:r>
                  </m:oMath>
                </a14:m>
                <a:r>
                  <a:rPr lang="it-IT" sz="1600" b="0">
                    <a:latin typeface="Cascadia Code SemiLight" panose="020B0609020000020004" pitchFamily="49" charset="0"/>
                    <a:cs typeface="Cascadia Code SemiLight" panose="020B0609020000020004" pitchFamily="49" charset="0"/>
                  </a:rPr>
                  <a:t> a </a:t>
                </a:r>
                <a:r>
                  <a:rPr lang="it-IT" sz="1600" b="0" err="1">
                    <a:latin typeface="Cascadia Code SemiLight" panose="020B0609020000020004" pitchFamily="49" charset="0"/>
                    <a:cs typeface="Cascadia Code SemiLight" panose="020B0609020000020004" pitchFamily="49" charset="0"/>
                  </a:rPr>
                  <a:t>coupling</a:t>
                </a:r>
                <a:r>
                  <a:rPr lang="it-IT" sz="1600" b="0">
                    <a:latin typeface="Cascadia Code SemiLight" panose="020B0609020000020004" pitchFamily="49" charset="0"/>
                    <a:cs typeface="Cascadia Code SemiLight" panose="020B0609020000020004" pitchFamily="49" charset="0"/>
                  </a:rPr>
                  <a:t> </a:t>
                </a:r>
                <a:r>
                  <a:rPr lang="it-IT" sz="1600" b="0" err="1">
                    <a:latin typeface="Cascadia Code SemiLight" panose="020B0609020000020004" pitchFamily="49" charset="0"/>
                    <a:cs typeface="Cascadia Code SemiLight" panose="020B0609020000020004" pitchFamily="49" charset="0"/>
                  </a:rPr>
                  <a:t>constant</a:t>
                </a:r>
                <a:r>
                  <a:rPr lang="it-IT" sz="1600" b="0">
                    <a:latin typeface="Cascadia Code SemiLight" panose="020B0609020000020004" pitchFamily="49" charset="0"/>
                    <a:cs typeface="Cascadia Code SemiLight" panose="020B0609020000020004" pitchFamily="49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</m:sub>
                    </m:sSub>
                  </m:oMath>
                </a14:m>
                <a:r>
                  <a:rPr lang="it-IT" sz="1600" b="0">
                    <a:latin typeface="Cascadia Code SemiLight" panose="020B0609020000020004" pitchFamily="49" charset="0"/>
                    <a:cs typeface="Cascadia Code SemiLight" panose="020B0609020000020004" pitchFamily="49" charset="0"/>
                  </a:rPr>
                  <a:t> </a:t>
                </a:r>
                <a:r>
                  <a:rPr lang="it-IT" sz="1600" b="0" err="1">
                    <a:latin typeface="Cascadia Code SemiLight" panose="020B0609020000020004" pitchFamily="49" charset="0"/>
                    <a:cs typeface="Cascadia Code SemiLight" panose="020B0609020000020004" pitchFamily="49" charset="0"/>
                  </a:rPr>
                  <a:t>interpolates</a:t>
                </a:r>
                <a:r>
                  <a:rPr lang="it-IT" sz="1600" b="0">
                    <a:latin typeface="Cascadia Code SemiLight" panose="020B0609020000020004" pitchFamily="49" charset="0"/>
                    <a:cs typeface="Cascadia Code SemiLight" panose="020B0609020000020004" pitchFamily="49" charset="0"/>
                  </a:rPr>
                  <a:t> </a:t>
                </a:r>
                <a:r>
                  <a:rPr lang="it-IT" sz="1600" b="0" err="1">
                    <a:latin typeface="Cascadia Code SemiLight" panose="020B0609020000020004" pitchFamily="49" charset="0"/>
                    <a:cs typeface="Cascadia Code SemiLight" panose="020B0609020000020004" pitchFamily="49" charset="0"/>
                  </a:rPr>
                  <a:t>between</a:t>
                </a:r>
                <a:r>
                  <a:rPr lang="it-IT" sz="1600" b="0">
                    <a:latin typeface="Cascadia Code SemiLight" panose="020B0609020000020004" pitchFamily="49" charset="0"/>
                    <a:cs typeface="Cascadia Code SemiLight" panose="020B0609020000020004" pitchFamily="49" charset="0"/>
                  </a:rPr>
                  <a:t> the </a:t>
                </a:r>
                <a:r>
                  <a:rPr lang="it-IT" sz="1600" b="0" err="1">
                    <a:latin typeface="Cascadia Code SemiLight" panose="020B0609020000020004" pitchFamily="49" charset="0"/>
                    <a:cs typeface="Cascadia Code SemiLight" panose="020B0609020000020004" pitchFamily="49" charset="0"/>
                  </a:rPr>
                  <a:t>real</a:t>
                </a:r>
                <a:r>
                  <a:rPr lang="it-IT" sz="1600" b="0">
                    <a:latin typeface="Cascadia Code SemiLight" panose="020B0609020000020004" pitchFamily="49" charset="0"/>
                    <a:cs typeface="Cascadia Code SemiLight" panose="020B0609020000020004" pitchFamily="49" charset="0"/>
                  </a:rPr>
                  <a:t> and the </a:t>
                </a:r>
                <a:r>
                  <a:rPr lang="it-IT" sz="1600" b="0" err="1">
                    <a:latin typeface="Cascadia Code SemiLight" panose="020B0609020000020004" pitchFamily="49" charset="0"/>
                    <a:cs typeface="Cascadia Code SemiLight" panose="020B0609020000020004" pitchFamily="49" charset="0"/>
                  </a:rPr>
                  <a:t>reference</a:t>
                </a:r>
                <a:r>
                  <a:rPr lang="it-IT" sz="1600" b="0">
                    <a:latin typeface="Cascadia Code SemiLight" panose="020B0609020000020004" pitchFamily="49" charset="0"/>
                    <a:cs typeface="Cascadia Code SemiLight" panose="020B0609020000020004" pitchFamily="49" charset="0"/>
                  </a:rPr>
                  <a:t> system.</a:t>
                </a:r>
              </a:p>
              <a:p>
                <a:endParaRPr lang="it-IT" sz="1800" kern="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it-IT" sz="1600" b="0">
                  <a:latin typeface="Cascadia Code SemiLight" panose="020B0609020000020004" pitchFamily="49" charset="0"/>
                  <a:cs typeface="Cascadia Code SemiLight" panose="020B0609020000020004" pitchFamily="49" charset="0"/>
                </a:endParaRPr>
              </a:p>
              <a:p>
                <a:endParaRPr lang="it-IT"/>
              </a:p>
              <a:p>
                <a:endParaRPr lang="it-IT" sz="1800" kern="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GB" sz="1600">
                  <a:latin typeface="Cascadia Code SemiLight" panose="020B0609020000020004" pitchFamily="49" charset="0"/>
                  <a:ea typeface="Cascadia Code SemiLight" panose="020B0609020000020004" pitchFamily="49" charset="0"/>
                  <a:cs typeface="Cascadia Code SemiLight" panose="020B0609020000020004" pitchFamily="49" charset="0"/>
                </a:endParaRPr>
              </a:p>
            </p:txBody>
          </p:sp>
        </mc:Choice>
        <mc:Fallback xmlns="">
          <p:sp>
            <p:nvSpPr>
              <p:cNvPr id="4" name="Segnaposto testo 3">
                <a:extLst>
                  <a:ext uri="{FF2B5EF4-FFF2-40B4-BE49-F238E27FC236}">
                    <a16:creationId xmlns:a16="http://schemas.microsoft.com/office/drawing/2014/main" id="{E681AB3C-2FB1-4C65-7328-11DB4E94C8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5613564" y="600367"/>
                <a:ext cx="5956545" cy="2828633"/>
              </a:xfrm>
              <a:blipFill>
                <a:blip r:embed="rId2"/>
                <a:stretch>
                  <a:fillRect l="-614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00F6E448-FF4D-984A-D9BF-EB963B10570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29</a:t>
            </a:fld>
            <a:endParaRPr lang="it-IT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02C145-F451-ED54-DA0A-2DBA165CF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316" y="4499665"/>
            <a:ext cx="8849032" cy="1856685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F17825-9D47-E7EB-9779-C2FF67EE1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5704" y="3815703"/>
            <a:ext cx="4450466" cy="983065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341440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048" y="3072073"/>
            <a:ext cx="4054578" cy="713853"/>
          </a:xfrm>
        </p:spPr>
        <p:txBody>
          <a:bodyPr rtlCol="0">
            <a:normAutofit/>
          </a:bodyPr>
          <a:lstStyle/>
          <a:p>
            <a:pPr rtl="0"/>
            <a:r>
              <a:rPr lang="it-IT" sz="400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3">
                <a:extLst>
                  <a:ext uri="{FF2B5EF4-FFF2-40B4-BE49-F238E27FC236}">
                    <a16:creationId xmlns:a16="http://schemas.microsoft.com/office/drawing/2014/main" id="{257347B6-B37F-CC8C-36B8-EC73A7B5CCA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413780" y="1171777"/>
                <a:ext cx="10251831" cy="912043"/>
              </a:xfrm>
            </p:spPr>
            <p:txBody>
              <a:bodyPr>
                <a:normAutofit/>
              </a:bodyPr>
              <a:lstStyle/>
              <a:p>
                <a:r>
                  <a:rPr lang="en-GB">
                    <a:latin typeface="Cascadia Code SemiLight" panose="020B0609020000020004" pitchFamily="49" charset="0"/>
                    <a:cs typeface="Cascadia Code SemiLight" panose="020B0609020000020004" pitchFamily="49" charset="0"/>
                  </a:rPr>
                  <a:t>With the harmonic oscillator as reference system, we have </a:t>
                </a:r>
                <a:r>
                  <a:rPr lang="en-US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𝑍</m:t>
                    </m:r>
                    <m:d>
                      <m:d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80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it-IT" sz="18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  <m:sSubSup>
                              <m:sSubSupPr>
                                <m:ctrlPr>
                                  <a:rPr lang="it-IT" sz="18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t-IT" sz="18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it-IT" sz="18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it-IT" sz="18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p>
                            </m:sSubSup>
                          </m:sup>
                        </m:sSup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sz="18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it-IT" sz="18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18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it-IT" sz="18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it-IT" sz="18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  <m:sSubSup>
                                  <m:sSubSupPr>
                                    <m:ctrlPr>
                                      <a:rPr lang="it-IT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/>
                                </m:sSubSup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sup>
                            </m:sSup>
                          </m:num>
                          <m:den>
                            <m:r>
                              <a:rPr lang="it-IT" sz="18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it-IT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it-IT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it-IT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  <m:sSubSup>
                                  <m:sSubSupPr>
                                    <m:ctrlPr>
                                      <a:rPr lang="it-IT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it-IT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/>
                                </m:sSubSup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GB" sz="1800">
                  <a:latin typeface="Cascadia Code SemiLight" panose="020B0609020000020004" pitchFamily="49" charset="0"/>
                  <a:cs typeface="Cascadia Code SemiLight" panose="020B0609020000020004" pitchFamily="49" charset="0"/>
                </a:endParaRPr>
              </a:p>
              <a:p>
                <a:endParaRPr lang="en-GB">
                  <a:latin typeface="Cascadia Code SemiLight" panose="020B0609020000020004" pitchFamily="49" charset="0"/>
                  <a:cs typeface="Cascadia Code SemiLight" panose="020B0609020000020004" pitchFamily="49" charset="0"/>
                </a:endParaRPr>
              </a:p>
            </p:txBody>
          </p:sp>
        </mc:Choice>
        <mc:Fallback xmlns="">
          <p:sp>
            <p:nvSpPr>
              <p:cNvPr id="4" name="Segnaposto contenuto 3">
                <a:extLst>
                  <a:ext uri="{FF2B5EF4-FFF2-40B4-BE49-F238E27FC236}">
                    <a16:creationId xmlns:a16="http://schemas.microsoft.com/office/drawing/2014/main" id="{257347B6-B37F-CC8C-36B8-EC73A7B5CC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413780" y="1171777"/>
                <a:ext cx="10251831" cy="912043"/>
              </a:xfrm>
              <a:blipFill>
                <a:blip r:embed="rId2"/>
                <a:stretch>
                  <a:fillRect l="-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92EEACE9-6929-F600-0078-4601CFF8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30</a:t>
            </a:fld>
            <a:endParaRPr lang="it-IT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A403FC-3C43-FD7D-2370-C7D729019797}"/>
                  </a:ext>
                </a:extLst>
              </p:cNvPr>
              <p:cNvSpPr txBox="1"/>
              <p:nvPr/>
            </p:nvSpPr>
            <p:spPr>
              <a:xfrm>
                <a:off x="2384952" y="175033"/>
                <a:ext cx="8309489" cy="11271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it-IT" sz="1400">
                    <a:latin typeface="Cascadia Code SemiLight" panose="020B0609020000020004" pitchFamily="49" charset="0"/>
                    <a:cs typeface="Cascadia Code SemiLight" panose="020B0609020000020004" pitchFamily="49" charset="0"/>
                  </a:rPr>
                  <a:t>To </a:t>
                </a:r>
                <a:r>
                  <a:rPr lang="it-IT" sz="1400" err="1">
                    <a:latin typeface="Cascadia Code SemiLight" panose="020B0609020000020004" pitchFamily="49" charset="0"/>
                    <a:cs typeface="Cascadia Code SemiLight" panose="020B0609020000020004" pitchFamily="49" charset="0"/>
                  </a:rPr>
                  <a:t>find</a:t>
                </a:r>
                <a:r>
                  <a:rPr lang="it-IT" sz="1400">
                    <a:latin typeface="Cascadia Code SemiLight" panose="020B0609020000020004" pitchFamily="49" charset="0"/>
                    <a:cs typeface="Cascadia Code SemiLight" panose="020B0609020000020004" pitchFamily="49" charset="0"/>
                  </a:rPr>
                  <a:t> the </a:t>
                </a:r>
                <a:r>
                  <a:rPr lang="it-IT" sz="1400" err="1">
                    <a:latin typeface="Cascadia Code SemiLight" panose="020B0609020000020004" pitchFamily="49" charset="0"/>
                    <a:cs typeface="Cascadia Code SemiLight" panose="020B0609020000020004" pitchFamily="49" charset="0"/>
                  </a:rPr>
                  <a:t>partition</a:t>
                </a:r>
                <a:r>
                  <a:rPr lang="it-IT" sz="1400">
                    <a:latin typeface="Cascadia Code SemiLight" panose="020B0609020000020004" pitchFamily="49" charset="0"/>
                    <a:cs typeface="Cascadia Code SemiLight" panose="020B0609020000020004" pitchFamily="49" charset="0"/>
                  </a:rPr>
                  <a:t> </a:t>
                </a:r>
                <a:r>
                  <a:rPr lang="it-IT" sz="1400" err="1">
                    <a:latin typeface="Cascadia Code SemiLight" panose="020B0609020000020004" pitchFamily="49" charset="0"/>
                    <a:cs typeface="Cascadia Code SemiLight" panose="020B0609020000020004" pitchFamily="49" charset="0"/>
                  </a:rPr>
                  <a:t>function</a:t>
                </a:r>
                <a:r>
                  <a:rPr lang="it-IT" sz="1400">
                    <a:latin typeface="Cascadia Code SemiLight" panose="020B0609020000020004" pitchFamily="49" charset="0"/>
                    <a:cs typeface="Cascadia Code SemiLight" panose="020B0609020000020004" pitchFamily="49" charset="0"/>
                  </a:rPr>
                  <a:t>, </a:t>
                </a:r>
                <a:r>
                  <a:rPr lang="it-IT" sz="1400" err="1">
                    <a:latin typeface="Cascadia Code SemiLight" panose="020B0609020000020004" pitchFamily="49" charset="0"/>
                    <a:cs typeface="Cascadia Code SemiLight" panose="020B0609020000020004" pitchFamily="49" charset="0"/>
                  </a:rPr>
                  <a:t>we</a:t>
                </a:r>
                <a:r>
                  <a:rPr lang="it-IT" sz="1400">
                    <a:latin typeface="Cascadia Code SemiLight" panose="020B0609020000020004" pitchFamily="49" charset="0"/>
                    <a:cs typeface="Cascadia Code SemiLight" panose="020B0609020000020004" pitchFamily="49" charset="0"/>
                  </a:rPr>
                  <a:t> integrate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𝑙𝑜𝑔𝑍</m:t>
                        </m:r>
                        <m:d>
                          <m:dPr>
                            <m:ctrlPr>
                              <a:rPr lang="it-IT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α</m:t>
                            </m:r>
                          </m:e>
                        </m:d>
                      </m:num>
                      <m:den>
                        <m:r>
                          <a:rPr lang="en-US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</m:den>
                    </m:f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sSub>
                      <m:sSubPr>
                        <m:ctrlPr>
                          <a:rPr lang="it-IT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it-IT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∆</m:t>
                            </m:r>
                            <m: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</m:sub>
                    </m:sSub>
                  </m:oMath>
                </a14:m>
                <a:r>
                  <a:rPr lang="it-IT">
                    <a:latin typeface="Cascadia Code SemiLight" panose="020B0609020000020004" pitchFamily="49" charset="0"/>
                    <a:cs typeface="Cascadia Code SemiLight" panose="020B0609020000020004" pitchFamily="49" charset="0"/>
                  </a:rPr>
                  <a:t> </a:t>
                </a:r>
                <a:r>
                  <a:rPr lang="it-IT" sz="1400">
                    <a:latin typeface="Cascadia Code SemiLight" panose="020B0609020000020004" pitchFamily="49" charset="0"/>
                    <a:cs typeface="Cascadia Code SemiLight" panose="020B0609020000020004" pitchFamily="49" charset="0"/>
                  </a:rPr>
                  <a:t>and </a:t>
                </a:r>
                <a:r>
                  <a:rPr lang="it-IT" sz="1400" err="1">
                    <a:latin typeface="Cascadia Code SemiLight" panose="020B0609020000020004" pitchFamily="49" charset="0"/>
                    <a:cs typeface="Cascadia Code SemiLight" panose="020B0609020000020004" pitchFamily="49" charset="0"/>
                  </a:rPr>
                  <a:t>we</a:t>
                </a:r>
                <a:r>
                  <a:rPr lang="it-IT" sz="1400">
                    <a:latin typeface="Cascadia Code SemiLight" panose="020B0609020000020004" pitchFamily="49" charset="0"/>
                    <a:cs typeface="Cascadia Code SemiLight" panose="020B0609020000020004" pitchFamily="49" charset="0"/>
                  </a:rPr>
                  <a:t> </a:t>
                </a:r>
                <a:r>
                  <a:rPr lang="it-IT" sz="1400" err="1">
                    <a:latin typeface="Cascadia Code SemiLight" panose="020B0609020000020004" pitchFamily="49" charset="0"/>
                    <a:cs typeface="Cascadia Code SemiLight" panose="020B0609020000020004" pitchFamily="49" charset="0"/>
                  </a:rPr>
                  <a:t>find</a:t>
                </a:r>
                <a:r>
                  <a:rPr lang="it-IT" sz="1400">
                    <a:latin typeface="Cascadia Code SemiLight" panose="020B0609020000020004" pitchFamily="49" charset="0"/>
                    <a:cs typeface="Cascadia Code SemiLight" panose="020B0609020000020004" pitchFamily="49" charset="0"/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it-IT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it-IT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d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it-IT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it-IT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d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limLoc m:val="subSup"/>
                          <m:ctrlPr>
                            <a:rPr lang="it-IT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it-IT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</m:e>
                            <m:sup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sSub>
                            <m:sSubPr>
                              <m:ctrlPr>
                                <a:rPr lang="it-IT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it-IT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  <m:r>
                                    <a:rPr lang="en-US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  <m:r>
                                <a:rPr lang="en-US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’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A403FC-3C43-FD7D-2370-C7D729019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952" y="175033"/>
                <a:ext cx="8309489" cy="11271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B62DA20-1F2B-7E0F-6D69-3245949C2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111" y="3349630"/>
            <a:ext cx="10201627" cy="1917290"/>
          </a:xfrm>
          <a:prstGeom prst="rect">
            <a:avLst/>
          </a:prstGeom>
          <a:ln>
            <a:solidFill>
              <a:srgbClr val="00B0F0"/>
            </a:solidFill>
          </a:ln>
        </p:spPr>
      </p:pic>
      <p:cxnSp>
        <p:nvCxnSpPr>
          <p:cNvPr id="8" name="Connettore curvo 7">
            <a:extLst>
              <a:ext uri="{FF2B5EF4-FFF2-40B4-BE49-F238E27FC236}">
                <a16:creationId xmlns:a16="http://schemas.microsoft.com/office/drawing/2014/main" id="{67477B0D-7ED6-C591-FDE1-5EA61789C4C8}"/>
              </a:ext>
            </a:extLst>
          </p:cNvPr>
          <p:cNvCxnSpPr/>
          <p:nvPr/>
        </p:nvCxnSpPr>
        <p:spPr>
          <a:xfrm>
            <a:off x="5284030" y="4703286"/>
            <a:ext cx="1265499" cy="775504"/>
          </a:xfrm>
          <a:prstGeom prst="curvedConnector3">
            <a:avLst>
              <a:gd name="adj1" fmla="val 5457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4539440-C82D-B3A4-A0C1-C5426C354FE8}"/>
              </a:ext>
            </a:extLst>
          </p:cNvPr>
          <p:cNvSpPr txBox="1"/>
          <p:nvPr/>
        </p:nvSpPr>
        <p:spPr>
          <a:xfrm>
            <a:off x="6645376" y="5377075"/>
            <a:ext cx="44257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We perform the integration in both ways (0 to 1 and vice versa) to account for possible hysteresis errors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3A357786-63F9-9ADB-1BF2-45E1647F16A1}"/>
              </a:ext>
            </a:extLst>
          </p:cNvPr>
          <p:cNvCxnSpPr/>
          <p:nvPr/>
        </p:nvCxnSpPr>
        <p:spPr>
          <a:xfrm>
            <a:off x="1676586" y="3777311"/>
            <a:ext cx="0" cy="184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AF73110-751A-ACF8-351A-8680E26B9D2C}"/>
              </a:ext>
            </a:extLst>
          </p:cNvPr>
          <p:cNvSpPr txBox="1"/>
          <p:nvPr/>
        </p:nvSpPr>
        <p:spPr>
          <a:xfrm>
            <a:off x="495969" y="5617686"/>
            <a:ext cx="47880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we make use of the Simpson’s integration rule defined in </a:t>
            </a:r>
            <a:r>
              <a:rPr lang="en-GB" sz="1400" i="1" err="1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scipy.integrate</a:t>
            </a:r>
            <a:r>
              <a:rPr lang="en-GB" sz="1400" i="1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en-GB" sz="1400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library.</a:t>
            </a:r>
          </a:p>
          <a:p>
            <a:r>
              <a:rPr lang="pt-BR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n_switching = 20</a:t>
            </a:r>
            <a:endParaRPr lang="en-GB" sz="1400">
              <a:latin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046F90-05C7-C269-5C99-5E266EF1E5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082" y="2118103"/>
            <a:ext cx="3933711" cy="992794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58B2A0-B545-036F-F0C9-772469E5BD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0400" y="2083820"/>
            <a:ext cx="3337849" cy="1028789"/>
          </a:xfrm>
          <a:prstGeom prst="rect">
            <a:avLst/>
          </a:prstGeom>
          <a:ln>
            <a:solidFill>
              <a:srgbClr val="00B0F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691BE5E-CD99-BD9B-5616-F78AF71496E4}"/>
                  </a:ext>
                </a:extLst>
              </p:cNvPr>
              <p:cNvSpPr txBox="1"/>
              <p:nvPr/>
            </p:nvSpPr>
            <p:spPr>
              <a:xfrm>
                <a:off x="9131305" y="2287039"/>
                <a:ext cx="2784865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sinh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691BE5E-CD99-BD9B-5616-F78AF7149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305" y="2287039"/>
                <a:ext cx="2784865" cy="6223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D8B7E52-FD5C-0E7D-9741-AC479A6AE514}"/>
              </a:ext>
            </a:extLst>
          </p:cNvPr>
          <p:cNvSpPr/>
          <p:nvPr/>
        </p:nvSpPr>
        <p:spPr>
          <a:xfrm>
            <a:off x="7580671" y="2794332"/>
            <a:ext cx="1736803" cy="486780"/>
          </a:xfrm>
          <a:custGeom>
            <a:avLst/>
            <a:gdLst>
              <a:gd name="connsiteX0" fmla="*/ 0 w 1736803"/>
              <a:gd name="connsiteY0" fmla="*/ 96352 h 486780"/>
              <a:gd name="connsiteX1" fmla="*/ 334297 w 1736803"/>
              <a:gd name="connsiteY1" fmla="*/ 420816 h 486780"/>
              <a:gd name="connsiteX2" fmla="*/ 1514168 w 1736803"/>
              <a:gd name="connsiteY2" fmla="*/ 450313 h 486780"/>
              <a:gd name="connsiteX3" fmla="*/ 1720645 w 1736803"/>
              <a:gd name="connsiteY3" fmla="*/ 7862 h 48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803" h="486780">
                <a:moveTo>
                  <a:pt x="0" y="96352"/>
                </a:moveTo>
                <a:cubicBezTo>
                  <a:pt x="40968" y="229087"/>
                  <a:pt x="81936" y="361823"/>
                  <a:pt x="334297" y="420816"/>
                </a:cubicBezTo>
                <a:cubicBezTo>
                  <a:pt x="586658" y="479809"/>
                  <a:pt x="1283110" y="519139"/>
                  <a:pt x="1514168" y="450313"/>
                </a:cubicBezTo>
                <a:cubicBezTo>
                  <a:pt x="1745226" y="381487"/>
                  <a:pt x="1758335" y="-64241"/>
                  <a:pt x="1720645" y="7862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8751760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A94F82E-B26A-5A25-7D78-9B2E1BAA2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414898" y="4623368"/>
            <a:ext cx="4680154" cy="861327"/>
          </a:xfrm>
        </p:spPr>
        <p:txBody>
          <a:bodyPr/>
          <a:lstStyle/>
          <a:p>
            <a:pPr algn="ctr"/>
            <a:r>
              <a:rPr lang="en-GB" sz="1800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FREE ENERGY: EXACT AND </a:t>
            </a:r>
            <a:r>
              <a:rPr lang="en-GB" sz="1800">
                <a:solidFill>
                  <a:srgbClr val="0070C0"/>
                </a:solidFill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MONTE CARLO USING ADIABATIC SWITCHING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880C432-B243-8B89-4DC1-B47D8A1F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6412" y="6492875"/>
            <a:ext cx="2743200" cy="365125"/>
          </a:xfrm>
        </p:spPr>
        <p:txBody>
          <a:bodyPr/>
          <a:lstStyle/>
          <a:p>
            <a:pPr rtl="0"/>
            <a:fld id="{B5CEABB6-07DC-46E8-9B57-56EC44A396E5}" type="slidenum">
              <a:rPr lang="it-IT" noProof="0" smtClean="0"/>
              <a:t>31</a:t>
            </a:fld>
            <a:endParaRPr lang="it-IT" noProof="0"/>
          </a:p>
        </p:txBody>
      </p:sp>
      <p:sp>
        <p:nvSpPr>
          <p:cNvPr id="25" name="Segnaposto testo 4">
            <a:extLst>
              <a:ext uri="{FF2B5EF4-FFF2-40B4-BE49-F238E27FC236}">
                <a16:creationId xmlns:a16="http://schemas.microsoft.com/office/drawing/2014/main" id="{81EC2D29-10EC-6B71-BF86-16DA728E0F3D}"/>
              </a:ext>
            </a:extLst>
          </p:cNvPr>
          <p:cNvSpPr txBox="1">
            <a:spLocks/>
          </p:cNvSpPr>
          <p:nvPr/>
        </p:nvSpPr>
        <p:spPr>
          <a:xfrm>
            <a:off x="7461725" y="4623368"/>
            <a:ext cx="4238661" cy="6489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RESULT PRESENTED IN THE ORIGINAL PAPER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AE8AB8-FB95-0534-4919-DB4B9FC65D58}"/>
                  </a:ext>
                </a:extLst>
              </p:cNvPr>
              <p:cNvSpPr txBox="1"/>
              <p:nvPr/>
            </p:nvSpPr>
            <p:spPr>
              <a:xfrm>
                <a:off x="106871" y="5538768"/>
                <a:ext cx="3786704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it-IT" sz="1400" err="1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n_beta</a:t>
                </a:r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= 5, </a:t>
                </a:r>
                <a:r>
                  <a:rPr lang="it-IT" sz="1400" err="1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beta_max</a:t>
                </a:r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= 40, </a:t>
                </a:r>
              </a:p>
              <a:p>
                <a:pPr algn="ctr"/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a = 0.05,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= 1.4, </a:t>
                </a:r>
              </a:p>
              <a:p>
                <a:pPr algn="ctr"/>
                <a:r>
                  <a:rPr lang="it-IT" sz="1400" err="1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n_sweeps</a:t>
                </a:r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= 100000, </a:t>
                </a:r>
              </a:p>
              <a:p>
                <a:pPr algn="ctr"/>
                <a:r>
                  <a:rPr lang="it-IT" sz="1400" err="1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n_equil</a:t>
                </a:r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= 100, </a:t>
                </a:r>
                <a:r>
                  <a:rPr lang="pt-BR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n_switching = 20,</a:t>
                </a:r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</a:t>
                </a:r>
                <a:endParaRPr lang="it-IT" sz="140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40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= 0.5,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Code SemiLight" panose="020B0609020000020004" pitchFamily="49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Code SemiLight" panose="020B0609020000020004" pitchFamily="49" charset="0"/>
                          </a:rPr>
                          <m:t>𝜔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Code SemiLight" panose="020B0609020000020004" pitchFamily="49" charset="0"/>
                          </a:rPr>
                          <m:t>𝑜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Code SemiLight" panose="020B0609020000020004" pitchFamily="49" charset="0"/>
                      </a:rPr>
                      <m:t>=4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Code SemiLight" panose="020B0609020000020004" pitchFamily="49" charset="0"/>
                      </a:rPr>
                      <m:t>𝜂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Code SemiLight" panose="020B0609020000020004" pitchFamily="49" charset="0"/>
                      </a:rPr>
                      <m:t> </m:t>
                    </m:r>
                  </m:oMath>
                </a14:m>
                <a:endParaRPr lang="it-IT" sz="1400">
                  <a:latin typeface="Cascadia Code SemiLight" panose="020B0609020000020004" pitchFamily="49" charset="0"/>
                  <a:ea typeface="Cascadia Code SemiLight" panose="020B0609020000020004" pitchFamily="49" charset="0"/>
                  <a:cs typeface="Cascadia Code SemiLight" panose="020B06090200000200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AE8AB8-FB95-0534-4919-DB4B9FC65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1" y="5538768"/>
                <a:ext cx="3786704" cy="1169551"/>
              </a:xfrm>
              <a:prstGeom prst="rect">
                <a:avLst/>
              </a:prstGeom>
              <a:blipFill>
                <a:blip r:embed="rId3"/>
                <a:stretch>
                  <a:fillRect t="-1047" b="-4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EA5DB56E-CCA4-AA44-0114-8C6DF581350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502395" y="703751"/>
            <a:ext cx="4157323" cy="36202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659AB7-8A45-25F3-B129-D781429B5B0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521" r="1521"/>
          <a:stretch/>
        </p:blipFill>
        <p:spPr>
          <a:xfrm>
            <a:off x="2414898" y="703751"/>
            <a:ext cx="4680154" cy="362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85683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 txBox="1">
            <a:spLocks/>
          </p:cNvSpPr>
          <p:nvPr/>
        </p:nvSpPr>
        <p:spPr>
          <a:xfrm>
            <a:off x="580103" y="2523830"/>
            <a:ext cx="4730791" cy="18103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sz="400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INSTANTON – ANTI-INSTANTON CONTENT</a:t>
            </a:r>
          </a:p>
        </p:txBody>
      </p:sp>
    </p:spTree>
    <p:extLst>
      <p:ext uri="{BB962C8B-B14F-4D97-AF65-F5344CB8AC3E}">
        <p14:creationId xmlns:p14="http://schemas.microsoft.com/office/powerpoint/2010/main" val="919909496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ABCD75-7BD0-2D2E-CF15-C6D87722F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6" y="81054"/>
            <a:ext cx="4336025" cy="2544159"/>
          </a:xfrm>
        </p:spPr>
        <p:txBody>
          <a:bodyPr>
            <a:noAutofit/>
          </a:bodyPr>
          <a:lstStyle/>
          <a:p>
            <a:r>
              <a:rPr lang="en-GB" sz="360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INSTANTON</a:t>
            </a:r>
            <a:br>
              <a:rPr lang="en-GB" sz="3600">
                <a:latin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en-GB" sz="360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ANTI-INSTANTON </a:t>
            </a:r>
            <a:br>
              <a:rPr lang="en-GB" sz="3600">
                <a:latin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en-GB" sz="360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CONTENT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00F6E448-FF4D-984A-D9BF-EB963B10570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33</a:t>
            </a:fld>
            <a:endParaRPr lang="it-IT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1B0449C0-6A40-B1A4-1F3A-ABAFCC686882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5655748" y="476563"/>
                <a:ext cx="5698051" cy="1105259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b="0" i="0" u="none" strike="noStrike" baseline="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In the continuum limit the instanton solution can be found from the classical equation of motion. </a:t>
                </a:r>
              </a:p>
              <a:p>
                <a:pPr algn="l"/>
                <a:r>
                  <a:rPr lang="en-US" b="0" i="0" u="none" strike="noStrike" baseline="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The solution which satisfies the boundary condition </a:t>
                </a:r>
                <a14:m>
                  <m:oMath xmlns:m="http://schemas.openxmlformats.org/officeDocument/2006/math">
                    <m:r>
                      <a:rPr lang="it-IT" b="0" i="1" u="none" strike="noStrike" baseline="0" smtClean="0">
                        <a:latin typeface="Cambria Math" panose="02040503050406030204" pitchFamily="18" charset="0"/>
                        <a:ea typeface="Cascadia Code SemiLight" panose="020B0609020000020004" pitchFamily="49" charset="0"/>
                        <a:cs typeface="Cascadia Code SemiLight" panose="020B0609020000020004" pitchFamily="49" charset="0"/>
                      </a:rPr>
                      <m:t>𝑥</m:t>
                    </m:r>
                    <m:d>
                      <m:dPr>
                        <m:ctrlPr>
                          <a:rPr lang="it-IT" b="0" i="1" u="none" strike="noStrike" baseline="0" smtClean="0">
                            <a:latin typeface="Cambria Math" panose="02040503050406030204" pitchFamily="18" charset="0"/>
                            <a:ea typeface="Cascadia Code SemiLight" panose="020B0609020000020004" pitchFamily="49" charset="0"/>
                            <a:cs typeface="Cascadia Code SemiLight" panose="020B0609020000020004" pitchFamily="49" charset="0"/>
                          </a:rPr>
                        </m:ctrlPr>
                      </m:dPr>
                      <m:e>
                        <m:r>
                          <a:rPr lang="it-IT" b="0" i="1" u="none" strike="noStrike" baseline="0" smtClean="0">
                            <a:latin typeface="Cambria Math" panose="02040503050406030204" pitchFamily="18" charset="0"/>
                            <a:ea typeface="Cascadia Code SemiLight" panose="020B0609020000020004" pitchFamily="49" charset="0"/>
                            <a:cs typeface="Cascadia Code SemiLight" panose="020B0609020000020004" pitchFamily="49" charset="0"/>
                          </a:rPr>
                          <m:t>𝜏</m:t>
                        </m:r>
                        <m:r>
                          <a:rPr lang="it-IT" b="0" i="1" u="none" strike="noStrike" baseline="0" smtClean="0">
                            <a:latin typeface="Cambria Math" panose="02040503050406030204" pitchFamily="18" charset="0"/>
                            <a:ea typeface="Cascadia Code SemiLight" panose="020B0609020000020004" pitchFamily="49" charset="0"/>
                            <a:cs typeface="Cascadia Code SemiLight" panose="020B0609020000020004" pitchFamily="49" charset="0"/>
                          </a:rPr>
                          <m:t>→±∞</m:t>
                        </m:r>
                      </m:e>
                    </m:d>
                    <m:r>
                      <a:rPr lang="it-IT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Code SemiLight" panose="020B0609020000020004" pitchFamily="49" charset="0"/>
                      </a:rPr>
                      <m:t>=±</m:t>
                    </m:r>
                    <m:r>
                      <a:rPr lang="it-IT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Code SemiLight" panose="020B0609020000020004" pitchFamily="49" charset="0"/>
                      </a:rPr>
                      <m:t>𝜂</m:t>
                    </m:r>
                    <m:r>
                      <a:rPr lang="it-IT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Code SemiLight" panose="020B0609020000020004" pitchFamily="49" charset="0"/>
                      </a:rPr>
                      <m:t> </m:t>
                    </m:r>
                  </m:oMath>
                </a14:m>
                <a:r>
                  <a:rPr lang="en-US" b="0" i="0" u="none" strike="noStrike" baseline="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is given by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1B0449C0-6A40-B1A4-1F3A-ABAFCC6868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5655748" y="476563"/>
                <a:ext cx="5698051" cy="1105259"/>
              </a:xfrm>
              <a:blipFill>
                <a:blip r:embed="rId2"/>
                <a:stretch>
                  <a:fillRect l="-321" t="-1105" r="-1071" b="-3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825B4C-A7B4-81B8-848C-EBBC9AE04532}"/>
                  </a:ext>
                </a:extLst>
              </p:cNvPr>
              <p:cNvSpPr txBox="1"/>
              <p:nvPr/>
            </p:nvSpPr>
            <p:spPr>
              <a:xfrm>
                <a:off x="5655748" y="1868128"/>
                <a:ext cx="12170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b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825B4C-A7B4-81B8-848C-EBBC9AE04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748" y="1868128"/>
                <a:ext cx="1217000" cy="276999"/>
              </a:xfrm>
              <a:prstGeom prst="rect">
                <a:avLst/>
              </a:prstGeom>
              <a:blipFill>
                <a:blip r:embed="rId3"/>
                <a:stretch>
                  <a:fillRect l="-2010" t="-2174" r="-653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EB63EF-857A-D7E8-D4B7-B5643321D999}"/>
                  </a:ext>
                </a:extLst>
              </p:cNvPr>
              <p:cNvSpPr txBox="1"/>
              <p:nvPr/>
            </p:nvSpPr>
            <p:spPr>
              <a:xfrm>
                <a:off x="7748261" y="1770344"/>
                <a:ext cx="3605538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⁡[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EB63EF-857A-D7E8-D4B7-B5643321D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261" y="1770344"/>
                <a:ext cx="3605538" cy="4725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562352D-01EE-FB59-B171-6530A0D0B6DD}"/>
              </a:ext>
            </a:extLst>
          </p:cNvPr>
          <p:cNvCxnSpPr>
            <a:cxnSpLocks/>
          </p:cNvCxnSpPr>
          <p:nvPr/>
        </p:nvCxnSpPr>
        <p:spPr>
          <a:xfrm flipV="1">
            <a:off x="10294374" y="1581822"/>
            <a:ext cx="406282" cy="188522"/>
          </a:xfrm>
          <a:prstGeom prst="bentConnector3">
            <a:avLst>
              <a:gd name="adj1" fmla="val -821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BFC5D7-136E-7EAA-12AB-C969DA8BF3D3}"/>
                  </a:ext>
                </a:extLst>
              </p:cNvPr>
              <p:cNvSpPr txBox="1"/>
              <p:nvPr/>
            </p:nvSpPr>
            <p:spPr>
              <a:xfrm>
                <a:off x="10700656" y="1427933"/>
                <a:ext cx="41295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scadia Code SemiLight" panose="020B0609020000020004" pitchFamily="49" charset="0"/>
                        </a:rPr>
                        <m:t>4</m:t>
                      </m:r>
                      <m:r>
                        <a:rPr lang="it-IT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scadia Code SemiLight" panose="020B0609020000020004" pitchFamily="49" charset="0"/>
                        </a:rPr>
                        <m:t>𝜂</m:t>
                      </m:r>
                      <m:r>
                        <a:rPr lang="it-IT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scadia Code SemiLight" panose="020B0609020000020004" pitchFamily="49" charset="0"/>
                        </a:rPr>
                        <m:t> </m:t>
                      </m:r>
                    </m:oMath>
                  </m:oMathPara>
                </a14:m>
                <a:endParaRPr lang="it-IT" sz="140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BFC5D7-136E-7EAA-12AB-C969DA8BF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0656" y="1427933"/>
                <a:ext cx="412955" cy="307777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FEA5A3-F9B1-0E9F-06B3-D0B501AF354E}"/>
              </a:ext>
            </a:extLst>
          </p:cNvPr>
          <p:cNvCxnSpPr/>
          <p:nvPr/>
        </p:nvCxnSpPr>
        <p:spPr>
          <a:xfrm>
            <a:off x="11027227" y="2145127"/>
            <a:ext cx="0" cy="48008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16C8894-7F64-0872-F898-2F217F662E21}"/>
              </a:ext>
            </a:extLst>
          </p:cNvPr>
          <p:cNvSpPr txBox="1"/>
          <p:nvPr/>
        </p:nvSpPr>
        <p:spPr>
          <a:xfrm>
            <a:off x="10230815" y="2662560"/>
            <a:ext cx="15928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“location” of </a:t>
            </a:r>
          </a:p>
          <a:p>
            <a:r>
              <a:rPr lang="en-US" sz="1400" b="0" i="0" u="none" strike="noStrike" baseline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the instanton</a:t>
            </a:r>
            <a:endParaRPr lang="it-IT" sz="140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3F9C244-725B-7F1E-3743-A9D092810FBE}"/>
                  </a:ext>
                </a:extLst>
              </p:cNvPr>
              <p:cNvSpPr txBox="1"/>
              <p:nvPr/>
            </p:nvSpPr>
            <p:spPr>
              <a:xfrm>
                <a:off x="10168160" y="4375794"/>
                <a:ext cx="945451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it-IT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3F9C244-725B-7F1E-3743-A9D092810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160" y="4375794"/>
                <a:ext cx="945451" cy="5557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58CA3D8E-08A5-973A-FF21-07DB18BCCCAC}"/>
              </a:ext>
            </a:extLst>
          </p:cNvPr>
          <p:cNvSpPr txBox="1"/>
          <p:nvPr/>
        </p:nvSpPr>
        <p:spPr>
          <a:xfrm>
            <a:off x="4250343" y="3035799"/>
            <a:ext cx="5493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The tunneling rate, up to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next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-to-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leading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order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</a:p>
          <a:p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in the semi-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classical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expansion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,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is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given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by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A35AD8B-6236-BBF2-815A-5C07E9CE19D5}"/>
                  </a:ext>
                </a:extLst>
              </p:cNvPr>
              <p:cNvSpPr txBox="1"/>
              <p:nvPr/>
            </p:nvSpPr>
            <p:spPr>
              <a:xfrm>
                <a:off x="5471397" y="3982676"/>
                <a:ext cx="3722366" cy="109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=8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5/2</m:t>
                          </m:r>
                        </m:sup>
                      </m:sSup>
                      <m:rad>
                        <m:radPr>
                          <m:deg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71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72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it-IT" b="0"/>
              </a:p>
              <a:p>
                <a:endParaRPr lang="it-IT" b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A35AD8B-6236-BBF2-815A-5C07E9CE1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397" y="3982676"/>
                <a:ext cx="3722366" cy="10953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643AB4D9-3883-3D77-2F19-DA9D6CD7860A}"/>
              </a:ext>
            </a:extLst>
          </p:cNvPr>
          <p:cNvSpPr txBox="1"/>
          <p:nvPr/>
        </p:nvSpPr>
        <p:spPr>
          <a:xfrm>
            <a:off x="2812627" y="5534173"/>
            <a:ext cx="89821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This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is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studied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better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considering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the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cooling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method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,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as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it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removes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short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distance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fluctuations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: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since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instantons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are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classical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solutions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,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cooling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can be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used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to study the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instanton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content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of a quantum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configuration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.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DBCF682-E7F9-8BB1-95DF-6A412CB256E8}"/>
              </a:ext>
            </a:extLst>
          </p:cNvPr>
          <p:cNvSpPr/>
          <p:nvPr/>
        </p:nvSpPr>
        <p:spPr>
          <a:xfrm>
            <a:off x="8189152" y="3686481"/>
            <a:ext cx="2334393" cy="826525"/>
          </a:xfrm>
          <a:custGeom>
            <a:avLst/>
            <a:gdLst>
              <a:gd name="connsiteX0" fmla="*/ 197764 w 2334393"/>
              <a:gd name="connsiteY0" fmla="*/ 511893 h 826525"/>
              <a:gd name="connsiteX1" fmla="*/ 187932 w 2334393"/>
              <a:gd name="connsiteY1" fmla="*/ 59609 h 826525"/>
              <a:gd name="connsiteX2" fmla="*/ 2174048 w 2334393"/>
              <a:gd name="connsiteY2" fmla="*/ 89106 h 826525"/>
              <a:gd name="connsiteX3" fmla="*/ 2164216 w 2334393"/>
              <a:gd name="connsiteY3" fmla="*/ 826525 h 82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4393" h="826525">
                <a:moveTo>
                  <a:pt x="197764" y="511893"/>
                </a:moveTo>
                <a:cubicBezTo>
                  <a:pt x="28157" y="320983"/>
                  <a:pt x="-141449" y="130073"/>
                  <a:pt x="187932" y="59609"/>
                </a:cubicBezTo>
                <a:cubicBezTo>
                  <a:pt x="517313" y="-10856"/>
                  <a:pt x="1844667" y="-38713"/>
                  <a:pt x="2174048" y="89106"/>
                </a:cubicBezTo>
                <a:cubicBezTo>
                  <a:pt x="2503429" y="216925"/>
                  <a:pt x="2234681" y="728202"/>
                  <a:pt x="2164216" y="826525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1770542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084F475-A3C3-7119-D3DB-76F35FE41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815" y="882383"/>
            <a:ext cx="4089765" cy="5093234"/>
          </a:xfrm>
          <a:prstGeom prst="rect">
            <a:avLst/>
          </a:prstGeom>
          <a:ln>
            <a:solidFill>
              <a:srgbClr val="00B0F0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2DD304-567E-6272-9695-D645D9BBFB02}"/>
              </a:ext>
            </a:extLst>
          </p:cNvPr>
          <p:cNvCxnSpPr/>
          <p:nvPr/>
        </p:nvCxnSpPr>
        <p:spPr>
          <a:xfrm flipH="1">
            <a:off x="6459794" y="2654710"/>
            <a:ext cx="2231922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7D5655C-CFC9-1B7C-F8B5-5B0AE135890E}"/>
              </a:ext>
            </a:extLst>
          </p:cNvPr>
          <p:cNvSpPr txBox="1"/>
          <p:nvPr/>
        </p:nvSpPr>
        <p:spPr>
          <a:xfrm>
            <a:off x="3854246" y="2371410"/>
            <a:ext cx="26055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We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use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this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formula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since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we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work with a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discretized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system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0B5825A-F894-ECF7-6831-3BE5DF98F417}"/>
              </a:ext>
            </a:extLst>
          </p:cNvPr>
          <p:cNvCxnSpPr>
            <a:cxnSpLocks/>
            <a:endCxn id="22" idx="3"/>
          </p:cNvCxnSpPr>
          <p:nvPr/>
        </p:nvCxnSpPr>
        <p:spPr>
          <a:xfrm flipH="1" flipV="1">
            <a:off x="6459794" y="2740742"/>
            <a:ext cx="2133600" cy="5628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85366A0-008C-7DA9-DFFA-196B1E3E8ED3}"/>
                  </a:ext>
                </a:extLst>
              </p:cNvPr>
              <p:cNvSpPr txBox="1"/>
              <p:nvPr/>
            </p:nvSpPr>
            <p:spPr>
              <a:xfrm>
                <a:off x="968477" y="3937819"/>
                <a:ext cx="4660635" cy="287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𝑐𝑜𝑜𝑙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𝑜𝑠𝑐</m:t>
                        </m:r>
                      </m:sub>
                    </m:sSub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𝑐𝑜𝑜𝑙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𝑜𝑠𝑐</m:t>
                            </m:r>
                          </m:sub>
                        </m:sSub>
                      </m:sup>
                    </m:sSup>
                  </m:oMath>
                </a14:m>
                <a:r>
                  <a:rPr lang="it-IT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𝑡𝑢𝑛</m:t>
                        </m:r>
                      </m:sub>
                    </m:sSub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𝑐𝑜𝑜𝑙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𝑡𝑢𝑛</m:t>
                            </m:r>
                          </m:sub>
                        </m:sSub>
                      </m:sup>
                    </m:sSup>
                  </m:oMath>
                </a14:m>
                <a:endParaRPr lang="it-IT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85366A0-008C-7DA9-DFFA-196B1E3E8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77" y="3937819"/>
                <a:ext cx="4660635" cy="287323"/>
              </a:xfrm>
              <a:prstGeom prst="rect">
                <a:avLst/>
              </a:prstGeom>
              <a:blipFill>
                <a:blip r:embed="rId3"/>
                <a:stretch>
                  <a:fillRect l="-1832" t="-23404" r="-262" b="-48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Left Brace 32">
            <a:extLst>
              <a:ext uri="{FF2B5EF4-FFF2-40B4-BE49-F238E27FC236}">
                <a16:creationId xmlns:a16="http://schemas.microsoft.com/office/drawing/2014/main" id="{A8B4C3E3-BDB5-96BA-6A40-8D5D4E57012A}"/>
              </a:ext>
            </a:extLst>
          </p:cNvPr>
          <p:cNvSpPr/>
          <p:nvPr/>
        </p:nvSpPr>
        <p:spPr>
          <a:xfrm rot="16200000">
            <a:off x="2661405" y="3675901"/>
            <a:ext cx="586384" cy="1582992"/>
          </a:xfrm>
          <a:prstGeom prst="leftBrace">
            <a:avLst>
              <a:gd name="adj1" fmla="val 24690"/>
              <a:gd name="adj2" fmla="val 53106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2E58EF67-CE84-455B-3BDF-5D013BF33295}"/>
              </a:ext>
            </a:extLst>
          </p:cNvPr>
          <p:cNvSpPr/>
          <p:nvPr/>
        </p:nvSpPr>
        <p:spPr>
          <a:xfrm rot="16200000">
            <a:off x="4470766" y="3675902"/>
            <a:ext cx="586384" cy="1582992"/>
          </a:xfrm>
          <a:prstGeom prst="leftBrace">
            <a:avLst>
              <a:gd name="adj1" fmla="val 24690"/>
              <a:gd name="adj2" fmla="val 53106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D5F896-5146-4AF6-EB5E-AA13D04A487F}"/>
              </a:ext>
            </a:extLst>
          </p:cNvPr>
          <p:cNvSpPr txBox="1"/>
          <p:nvPr/>
        </p:nvSpPr>
        <p:spPr>
          <a:xfrm>
            <a:off x="2163102" y="4760590"/>
            <a:ext cx="1582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Disappearance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of quantum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fluctuations</a:t>
            </a:r>
            <a:endParaRPr lang="it-IT" sz="140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833CC0-E4C7-52ED-02E8-F949AB617042}"/>
              </a:ext>
            </a:extLst>
          </p:cNvPr>
          <p:cNvSpPr txBox="1"/>
          <p:nvPr/>
        </p:nvSpPr>
        <p:spPr>
          <a:xfrm>
            <a:off x="3972462" y="4775288"/>
            <a:ext cx="16566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Instanton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– anti-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instanton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annihilation</a:t>
            </a:r>
            <a:endParaRPr lang="it-IT" sz="140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334C1F-B8B9-12A4-7CF7-40C407ED1D8A}"/>
              </a:ext>
            </a:extLst>
          </p:cNvPr>
          <p:cNvSpPr txBox="1"/>
          <p:nvPr/>
        </p:nvSpPr>
        <p:spPr>
          <a:xfrm>
            <a:off x="2006235" y="816489"/>
            <a:ext cx="4089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The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cooling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method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can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also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be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used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to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get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an estimate of the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total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density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of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instanton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and anti-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instantons</a:t>
            </a:r>
            <a:endParaRPr lang="it-IT" sz="140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84FD58F-3A61-6655-B2B7-B22F2ABD92A3}"/>
              </a:ext>
            </a:extLst>
          </p:cNvPr>
          <p:cNvCxnSpPr>
            <a:cxnSpLocks/>
            <a:endCxn id="32" idx="1"/>
          </p:cNvCxnSpPr>
          <p:nvPr/>
        </p:nvCxnSpPr>
        <p:spPr>
          <a:xfrm rot="5400000">
            <a:off x="544140" y="2194934"/>
            <a:ext cx="2310885" cy="1462209"/>
          </a:xfrm>
          <a:prstGeom prst="bentConnector4">
            <a:avLst>
              <a:gd name="adj1" fmla="val 46892"/>
              <a:gd name="adj2" fmla="val 11563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085509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A94F82E-B26A-5A25-7D78-9B2E1BAA2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414899" y="4517168"/>
            <a:ext cx="4798559" cy="861327"/>
          </a:xfrm>
        </p:spPr>
        <p:txBody>
          <a:bodyPr/>
          <a:lstStyle/>
          <a:p>
            <a:pPr algn="ctr"/>
            <a:r>
              <a:rPr lang="en-GB" sz="1800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INSTANTON DENSITY AS A FUNCTION OF THE NUMBER OF COOLING SWEEPS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880C432-B243-8B89-4DC1-B47D8A1F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6412" y="6492875"/>
            <a:ext cx="2743200" cy="365125"/>
          </a:xfrm>
        </p:spPr>
        <p:txBody>
          <a:bodyPr/>
          <a:lstStyle/>
          <a:p>
            <a:pPr rtl="0"/>
            <a:fld id="{B5CEABB6-07DC-46E8-9B57-56EC44A396E5}" type="slidenum">
              <a:rPr lang="it-IT" noProof="0" smtClean="0"/>
              <a:t>35</a:t>
            </a:fld>
            <a:endParaRPr lang="it-IT" noProof="0"/>
          </a:p>
        </p:txBody>
      </p:sp>
      <p:sp>
        <p:nvSpPr>
          <p:cNvPr id="25" name="Segnaposto testo 4">
            <a:extLst>
              <a:ext uri="{FF2B5EF4-FFF2-40B4-BE49-F238E27FC236}">
                <a16:creationId xmlns:a16="http://schemas.microsoft.com/office/drawing/2014/main" id="{81EC2D29-10EC-6B71-BF86-16DA728E0F3D}"/>
              </a:ext>
            </a:extLst>
          </p:cNvPr>
          <p:cNvSpPr txBox="1">
            <a:spLocks/>
          </p:cNvSpPr>
          <p:nvPr/>
        </p:nvSpPr>
        <p:spPr>
          <a:xfrm>
            <a:off x="7461725" y="4623368"/>
            <a:ext cx="4238661" cy="6489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RESULT PRESENTED IN THE ORIGINAL PAPER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AE8AB8-FB95-0534-4919-DB4B9FC65D58}"/>
                  </a:ext>
                </a:extLst>
              </p:cNvPr>
              <p:cNvSpPr txBox="1"/>
              <p:nvPr/>
            </p:nvSpPr>
            <p:spPr>
              <a:xfrm>
                <a:off x="106870" y="5538768"/>
                <a:ext cx="4258653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N = 800, a = 0.05,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= 1.4, </a:t>
                </a:r>
              </a:p>
              <a:p>
                <a:pPr algn="ctr"/>
                <a:r>
                  <a:rPr lang="it-IT" sz="1400" err="1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n_sweeps</a:t>
                </a:r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= 100000, </a:t>
                </a:r>
              </a:p>
              <a:p>
                <a:pPr algn="ctr"/>
                <a:r>
                  <a:rPr lang="it-IT" sz="1400" err="1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n_equil</a:t>
                </a:r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= 100, </a:t>
                </a:r>
                <a:r>
                  <a:rPr lang="pt-BR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n_cooling_sweeps = 200,</a:t>
                </a:r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</a:t>
                </a:r>
                <a:endParaRPr lang="it-IT" sz="140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40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= 0.5,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Code SemiLight" panose="020B0609020000020004" pitchFamily="49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Code SemiLight" panose="020B0609020000020004" pitchFamily="49" charset="0"/>
                          </a:rPr>
                          <m:t>𝜔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Code SemiLight" panose="020B0609020000020004" pitchFamily="49" charset="0"/>
                          </a:rPr>
                          <m:t>𝑜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Code SemiLight" panose="020B0609020000020004" pitchFamily="49" charset="0"/>
                      </a:rPr>
                      <m:t>=4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Code SemiLight" panose="020B0609020000020004" pitchFamily="49" charset="0"/>
                      </a:rPr>
                      <m:t>𝜂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Code SemiLight" panose="020B0609020000020004" pitchFamily="49" charset="0"/>
                      </a:rPr>
                      <m:t> </m:t>
                    </m:r>
                  </m:oMath>
                </a14:m>
                <a:endParaRPr lang="it-IT" sz="1400">
                  <a:latin typeface="Cascadia Code SemiLight" panose="020B0609020000020004" pitchFamily="49" charset="0"/>
                  <a:ea typeface="Cascadia Code SemiLight" panose="020B0609020000020004" pitchFamily="49" charset="0"/>
                  <a:cs typeface="Cascadia Code SemiLight" panose="020B06090200000200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AE8AB8-FB95-0534-4919-DB4B9FC65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0" y="5538768"/>
                <a:ext cx="4258653" cy="954107"/>
              </a:xfrm>
              <a:prstGeom prst="rect">
                <a:avLst/>
              </a:prstGeom>
              <a:blipFill>
                <a:blip r:embed="rId2"/>
                <a:stretch>
                  <a:fillRect t="-1282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EA5DB56E-CCA4-AA44-0114-8C6DF58135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489524" y="703751"/>
            <a:ext cx="4183065" cy="36202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659AB7-8A45-25F3-B129-D781429B5B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0" t="8534" r="7552"/>
          <a:stretch/>
        </p:blipFill>
        <p:spPr>
          <a:xfrm>
            <a:off x="2414898" y="703751"/>
            <a:ext cx="4798560" cy="36202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E305C3-3BED-D183-19BC-7C01291F3648}"/>
              </a:ext>
            </a:extLst>
          </p:cNvPr>
          <p:cNvSpPr txBox="1"/>
          <p:nvPr/>
        </p:nvSpPr>
        <p:spPr>
          <a:xfrm>
            <a:off x="5781369" y="5754211"/>
            <a:ext cx="2330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SOLID LINE = 1-LOOP</a:t>
            </a:r>
          </a:p>
          <a:p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DASHED LINE = 2-LOOP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2E55DE4-CF16-6642-F411-3A512D65CDF4}"/>
              </a:ext>
            </a:extLst>
          </p:cNvPr>
          <p:cNvCxnSpPr>
            <a:endCxn id="2" idx="0"/>
          </p:cNvCxnSpPr>
          <p:nvPr/>
        </p:nvCxnSpPr>
        <p:spPr>
          <a:xfrm>
            <a:off x="6803923" y="4444181"/>
            <a:ext cx="142568" cy="131003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380730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880C432-B243-8B89-4DC1-B47D8A1F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6412" y="6492875"/>
            <a:ext cx="2743200" cy="365125"/>
          </a:xfrm>
        </p:spPr>
        <p:txBody>
          <a:bodyPr/>
          <a:lstStyle/>
          <a:p>
            <a:pPr rtl="0"/>
            <a:fld id="{B5CEABB6-07DC-46E8-9B57-56EC44A396E5}" type="slidenum">
              <a:rPr lang="it-IT" noProof="0" smtClean="0"/>
              <a:t>36</a:t>
            </a:fld>
            <a:endParaRPr lang="it-IT" noProof="0"/>
          </a:p>
        </p:txBody>
      </p:sp>
      <p:sp>
        <p:nvSpPr>
          <p:cNvPr id="25" name="Segnaposto testo 4">
            <a:extLst>
              <a:ext uri="{FF2B5EF4-FFF2-40B4-BE49-F238E27FC236}">
                <a16:creationId xmlns:a16="http://schemas.microsoft.com/office/drawing/2014/main" id="{81EC2D29-10EC-6B71-BF86-16DA728E0F3D}"/>
              </a:ext>
            </a:extLst>
          </p:cNvPr>
          <p:cNvSpPr txBox="1">
            <a:spLocks/>
          </p:cNvSpPr>
          <p:nvPr/>
        </p:nvSpPr>
        <p:spPr>
          <a:xfrm>
            <a:off x="7461725" y="4623368"/>
            <a:ext cx="4238661" cy="6489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RESULT PRESENTED IN THE ORIGINAL PAPER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AE8AB8-FB95-0534-4919-DB4B9FC65D58}"/>
                  </a:ext>
                </a:extLst>
              </p:cNvPr>
              <p:cNvSpPr txBox="1"/>
              <p:nvPr/>
            </p:nvSpPr>
            <p:spPr>
              <a:xfrm>
                <a:off x="106870" y="5538768"/>
                <a:ext cx="4258653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N = 800, a = 0.05,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= 1.4, </a:t>
                </a:r>
              </a:p>
              <a:p>
                <a:pPr algn="ctr"/>
                <a:r>
                  <a:rPr lang="it-IT" sz="1400" err="1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n_sweeps</a:t>
                </a:r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= 100000, </a:t>
                </a:r>
              </a:p>
              <a:p>
                <a:pPr algn="ctr"/>
                <a:r>
                  <a:rPr lang="it-IT" sz="1400" err="1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n_equil</a:t>
                </a:r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= 100, </a:t>
                </a:r>
                <a:r>
                  <a:rPr lang="pt-BR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n_cooling_sweeps = 200,</a:t>
                </a:r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</a:t>
                </a:r>
                <a:endParaRPr lang="it-IT" sz="140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40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= 0.5,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Code SemiLight" panose="020B0609020000020004" pitchFamily="49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Code SemiLight" panose="020B0609020000020004" pitchFamily="49" charset="0"/>
                          </a:rPr>
                          <m:t>𝜔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Code SemiLight" panose="020B0609020000020004" pitchFamily="49" charset="0"/>
                          </a:rPr>
                          <m:t>𝑜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Code SemiLight" panose="020B0609020000020004" pitchFamily="49" charset="0"/>
                      </a:rPr>
                      <m:t>=4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Code SemiLight" panose="020B0609020000020004" pitchFamily="49" charset="0"/>
                      </a:rPr>
                      <m:t>𝜂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Code SemiLight" panose="020B0609020000020004" pitchFamily="49" charset="0"/>
                      </a:rPr>
                      <m:t> </m:t>
                    </m:r>
                  </m:oMath>
                </a14:m>
                <a:endParaRPr lang="it-IT" sz="1400">
                  <a:latin typeface="Cascadia Code SemiLight" panose="020B0609020000020004" pitchFamily="49" charset="0"/>
                  <a:ea typeface="Cascadia Code SemiLight" panose="020B0609020000020004" pitchFamily="49" charset="0"/>
                  <a:cs typeface="Cascadia Code SemiLight" panose="020B06090200000200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AE8AB8-FB95-0534-4919-DB4B9FC65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0" y="5538768"/>
                <a:ext cx="4258653" cy="954107"/>
              </a:xfrm>
              <a:prstGeom prst="rect">
                <a:avLst/>
              </a:prstGeom>
              <a:blipFill>
                <a:blip r:embed="rId2"/>
                <a:stretch>
                  <a:fillRect t="-1282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EA5DB56E-CCA4-AA44-0114-8C6DF58135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16929" y="819549"/>
            <a:ext cx="4062489" cy="35044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659AB7-8A45-25F3-B129-D781429B5B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0" t="9078" r="8571"/>
          <a:stretch/>
        </p:blipFill>
        <p:spPr>
          <a:xfrm>
            <a:off x="2474570" y="819549"/>
            <a:ext cx="4620482" cy="3504455"/>
          </a:xfrm>
          <a:prstGeom prst="rect">
            <a:avLst/>
          </a:prstGeom>
        </p:spPr>
      </p:pic>
      <p:sp>
        <p:nvSpPr>
          <p:cNvPr id="2" name="Segnaposto testo 4">
            <a:extLst>
              <a:ext uri="{FF2B5EF4-FFF2-40B4-BE49-F238E27FC236}">
                <a16:creationId xmlns:a16="http://schemas.microsoft.com/office/drawing/2014/main" id="{C900A042-5E3A-511B-8B06-C1C65A8CE179}"/>
              </a:ext>
            </a:extLst>
          </p:cNvPr>
          <p:cNvSpPr txBox="1">
            <a:spLocks/>
          </p:cNvSpPr>
          <p:nvPr/>
        </p:nvSpPr>
        <p:spPr>
          <a:xfrm>
            <a:off x="2474570" y="4623368"/>
            <a:ext cx="4620482" cy="8613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800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INSTANTON ACTION AS A FUNCTION OF THE NUMBER OF COOLING SWEEPS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0F74B18-2B60-2EC1-729B-6C0A12E48B97}"/>
              </a:ext>
            </a:extLst>
          </p:cNvPr>
          <p:cNvCxnSpPr/>
          <p:nvPr/>
        </p:nvCxnSpPr>
        <p:spPr>
          <a:xfrm>
            <a:off x="6803923" y="4444181"/>
            <a:ext cx="142568" cy="131003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4492B43-F37C-A117-B63A-F3390BC393B5}"/>
              </a:ext>
            </a:extLst>
          </p:cNvPr>
          <p:cNvSpPr txBox="1"/>
          <p:nvPr/>
        </p:nvSpPr>
        <p:spPr>
          <a:xfrm>
            <a:off x="5308969" y="5779509"/>
            <a:ext cx="327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SOLID LINE = CLASSICAL ACTION</a:t>
            </a:r>
          </a:p>
        </p:txBody>
      </p:sp>
    </p:spTree>
    <p:extLst>
      <p:ext uri="{BB962C8B-B14F-4D97-AF65-F5344CB8AC3E}">
        <p14:creationId xmlns:p14="http://schemas.microsoft.com/office/powerpoint/2010/main" val="239827354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A3ED82-69C7-5AAC-1E85-37B88F6C1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295" y="1639134"/>
            <a:ext cx="8435409" cy="3579732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3528EB-2522-8049-C93A-D13818629BC6}"/>
              </a:ext>
            </a:extLst>
          </p:cNvPr>
          <p:cNvSpPr txBox="1"/>
          <p:nvPr/>
        </p:nvSpPr>
        <p:spPr>
          <a:xfrm>
            <a:off x="1868128" y="747252"/>
            <a:ext cx="8455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The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histogram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of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instanton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– anti-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instanton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separations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is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built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considering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data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obtained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by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measuring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the zero crossing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distance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after 10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cooling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sweeps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5329749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A94F82E-B26A-5A25-7D78-9B2E1BAA2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414898" y="4517168"/>
            <a:ext cx="4856238" cy="861327"/>
          </a:xfrm>
        </p:spPr>
        <p:txBody>
          <a:bodyPr/>
          <a:lstStyle/>
          <a:p>
            <a:pPr algn="ctr"/>
            <a:r>
              <a:rPr lang="en-GB" sz="1800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INSTANTON – ANTI-INSTANTON SEPARATION, COMPUTED FROM ZERO CROSSING DISTANCE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880C432-B243-8B89-4DC1-B47D8A1F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6412" y="6492875"/>
            <a:ext cx="2743200" cy="365125"/>
          </a:xfrm>
        </p:spPr>
        <p:txBody>
          <a:bodyPr/>
          <a:lstStyle/>
          <a:p>
            <a:pPr rtl="0"/>
            <a:fld id="{B5CEABB6-07DC-46E8-9B57-56EC44A396E5}" type="slidenum">
              <a:rPr lang="it-IT" noProof="0" smtClean="0"/>
              <a:t>38</a:t>
            </a:fld>
            <a:endParaRPr lang="it-IT" noProof="0"/>
          </a:p>
        </p:txBody>
      </p:sp>
      <p:sp>
        <p:nvSpPr>
          <p:cNvPr id="25" name="Segnaposto testo 4">
            <a:extLst>
              <a:ext uri="{FF2B5EF4-FFF2-40B4-BE49-F238E27FC236}">
                <a16:creationId xmlns:a16="http://schemas.microsoft.com/office/drawing/2014/main" id="{81EC2D29-10EC-6B71-BF86-16DA728E0F3D}"/>
              </a:ext>
            </a:extLst>
          </p:cNvPr>
          <p:cNvSpPr txBox="1">
            <a:spLocks/>
          </p:cNvSpPr>
          <p:nvPr/>
        </p:nvSpPr>
        <p:spPr>
          <a:xfrm>
            <a:off x="7462338" y="4517168"/>
            <a:ext cx="4238661" cy="1158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RESULT PRESENTED IN THE ORIGINAL PAPER: WE DID NOT CONSIDER THE RANDOM INSTANTON GAS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AE8AB8-FB95-0534-4919-DB4B9FC65D58}"/>
                  </a:ext>
                </a:extLst>
              </p:cNvPr>
              <p:cNvSpPr txBox="1"/>
              <p:nvPr/>
            </p:nvSpPr>
            <p:spPr>
              <a:xfrm>
                <a:off x="106871" y="5538768"/>
                <a:ext cx="4081672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N = 800, a = 0.05,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= 1.4, </a:t>
                </a:r>
              </a:p>
              <a:p>
                <a:pPr algn="ctr"/>
                <a:r>
                  <a:rPr lang="it-IT" sz="1400" err="1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n_sweeps</a:t>
                </a:r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= 100000, </a:t>
                </a:r>
              </a:p>
              <a:p>
                <a:pPr algn="ctr"/>
                <a:r>
                  <a:rPr lang="it-IT" sz="1400" err="1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n_equil</a:t>
                </a:r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= 100, </a:t>
                </a:r>
                <a:r>
                  <a:rPr lang="pt-BR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n_cooling_sweeps = 10,</a:t>
                </a:r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</a:t>
                </a:r>
                <a:endParaRPr lang="it-IT" sz="140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40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sz="140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= 0.5,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Code SemiLight" panose="020B0609020000020004" pitchFamily="49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Code SemiLight" panose="020B0609020000020004" pitchFamily="49" charset="0"/>
                          </a:rPr>
                          <m:t>𝜔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Code SemiLight" panose="020B0609020000020004" pitchFamily="49" charset="0"/>
                          </a:rPr>
                          <m:t>𝑜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Code SemiLight" panose="020B0609020000020004" pitchFamily="49" charset="0"/>
                      </a:rPr>
                      <m:t>=4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Code SemiLight" panose="020B0609020000020004" pitchFamily="49" charset="0"/>
                      </a:rPr>
                      <m:t>𝜂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Code SemiLight" panose="020B0609020000020004" pitchFamily="49" charset="0"/>
                      </a:rPr>
                      <m:t> </m:t>
                    </m:r>
                  </m:oMath>
                </a14:m>
                <a:endParaRPr lang="it-IT" sz="1400">
                  <a:latin typeface="Cascadia Code SemiLight" panose="020B0609020000020004" pitchFamily="49" charset="0"/>
                  <a:ea typeface="Cascadia Code SemiLight" panose="020B0609020000020004" pitchFamily="49" charset="0"/>
                  <a:cs typeface="Cascadia Code SemiLight" panose="020B06090200000200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AE8AB8-FB95-0534-4919-DB4B9FC65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1" y="5538768"/>
                <a:ext cx="4081672" cy="954107"/>
              </a:xfrm>
              <a:prstGeom prst="rect">
                <a:avLst/>
              </a:prstGeom>
              <a:blipFill>
                <a:blip r:embed="rId2"/>
                <a:stretch>
                  <a:fillRect t="-1282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EA5DB56E-CCA4-AA44-0114-8C6DF58135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462338" y="703751"/>
            <a:ext cx="4337274" cy="36202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659AB7-8A45-25F3-B129-D781429B5B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0" t="9621" r="7552"/>
          <a:stretch/>
        </p:blipFill>
        <p:spPr>
          <a:xfrm>
            <a:off x="2414898" y="703751"/>
            <a:ext cx="4856239" cy="362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78371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 txBox="1">
            <a:spLocks/>
          </p:cNvSpPr>
          <p:nvPr/>
        </p:nvSpPr>
        <p:spPr>
          <a:xfrm>
            <a:off x="1160206" y="2438994"/>
            <a:ext cx="4179570" cy="19800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THANK YOU FOR THE ATTENTION</a:t>
            </a:r>
          </a:p>
        </p:txBody>
      </p:sp>
    </p:spTree>
    <p:extLst>
      <p:ext uri="{BB962C8B-B14F-4D97-AF65-F5344CB8AC3E}">
        <p14:creationId xmlns:p14="http://schemas.microsoft.com/office/powerpoint/2010/main" val="406236513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6EE9CA-F95A-A19E-B310-C1D829FC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832" y="188892"/>
            <a:ext cx="8780207" cy="810981"/>
          </a:xfrm>
        </p:spPr>
        <p:txBody>
          <a:bodyPr>
            <a:noAutofit/>
          </a:bodyPr>
          <a:lstStyle/>
          <a:p>
            <a:pPr algn="r"/>
            <a:r>
              <a:rPr lang="it-IT" sz="400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STRUCTURE OF THE CODE: MAIN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0A285A-24DB-E66D-F2AE-43C88E1D66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91897" y="1305301"/>
            <a:ext cx="7846142" cy="1048718"/>
          </a:xfrm>
        </p:spPr>
        <p:txBody>
          <a:bodyPr>
            <a:noAutofit/>
          </a:bodyPr>
          <a:lstStyle/>
          <a:p>
            <a:pPr algn="r"/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In the </a:t>
            </a:r>
            <a:r>
              <a:rPr lang="it-IT" i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Main.py</a:t>
            </a:r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file </a:t>
            </a:r>
            <a:r>
              <a:rPr lang="it-IT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we</a:t>
            </a:r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create a </a:t>
            </a:r>
            <a:r>
              <a:rPr lang="it-IT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table</a:t>
            </a:r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visualizing</a:t>
            </a:r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the </a:t>
            </a:r>
            <a:r>
              <a:rPr lang="it-IT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possible</a:t>
            </a:r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things</a:t>
            </a:r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that</a:t>
            </a:r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can be </a:t>
            </a:r>
            <a:r>
              <a:rPr lang="it-IT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done</a:t>
            </a:r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using</a:t>
            </a:r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our</a:t>
            </a:r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code. To </a:t>
            </a:r>
            <a:r>
              <a:rPr lang="it-IT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each</a:t>
            </a:r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input </a:t>
            </a:r>
            <a:r>
              <a:rPr lang="it-IT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corresponds</a:t>
            </a:r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the </a:t>
            </a:r>
            <a:r>
              <a:rPr lang="it-IT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execution</a:t>
            </a:r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of a code or the </a:t>
            </a:r>
            <a:r>
              <a:rPr lang="it-IT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appearance</a:t>
            </a:r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of the </a:t>
            </a:r>
            <a:r>
              <a:rPr lang="it-IT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table</a:t>
            </a:r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showing</a:t>
            </a:r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the </a:t>
            </a:r>
            <a:r>
              <a:rPr lang="it-IT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possible</a:t>
            </a:r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plots. </a:t>
            </a:r>
            <a:r>
              <a:rPr lang="it-IT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Everytime</a:t>
            </a:r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a </a:t>
            </a:r>
            <a:r>
              <a:rPr lang="it-IT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program</a:t>
            </a:r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is</a:t>
            </a:r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executed</a:t>
            </a:r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, the </a:t>
            </a:r>
            <a:r>
              <a:rPr lang="it-IT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corresponding</a:t>
            </a:r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table</a:t>
            </a:r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reappears</a:t>
            </a:r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2ECE199-50C7-334E-EF20-92724DEB9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86593"/>
            <a:ext cx="4621161" cy="2499973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6D162B0E-8C56-7FD3-38D3-484CE32F5703}"/>
              </a:ext>
            </a:extLst>
          </p:cNvPr>
          <p:cNvSpPr txBox="1">
            <a:spLocks/>
          </p:cNvSpPr>
          <p:nvPr/>
        </p:nvSpPr>
        <p:spPr>
          <a:xfrm>
            <a:off x="6243483" y="2805897"/>
            <a:ext cx="3244645" cy="3007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>
                <a:solidFill>
                  <a:schemeClr val="accent2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from</a:t>
            </a:r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tabulate </a:t>
            </a:r>
            <a:r>
              <a:rPr lang="it-IT">
                <a:solidFill>
                  <a:schemeClr val="accent2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import</a:t>
            </a:r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tabulate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944690D-D275-3D37-F904-8E907ADA2260}"/>
              </a:ext>
            </a:extLst>
          </p:cNvPr>
          <p:cNvSpPr txBox="1"/>
          <p:nvPr/>
        </p:nvSpPr>
        <p:spPr>
          <a:xfrm>
            <a:off x="2551844" y="6361331"/>
            <a:ext cx="4896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>
                <a:latin typeface="Cascadia Code SemiLight" panose="020B0609020000020004" pitchFamily="49" charset="0"/>
                <a:cs typeface="Cascadia Code SemiLight" panose="020B0609020000020004" pitchFamily="49" charset="0"/>
                <a:hlinkClick r:id="rId3"/>
              </a:rPr>
              <a:t>https://github.com/BeaMagni/IstantonProject</a:t>
            </a:r>
            <a:endParaRPr lang="en-GB" sz="1400">
              <a:latin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32790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6EE9CA-F95A-A19E-B310-C1D829FC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72" y="156500"/>
            <a:ext cx="8209936" cy="1089302"/>
          </a:xfrm>
        </p:spPr>
        <p:txBody>
          <a:bodyPr>
            <a:noAutofit/>
          </a:bodyPr>
          <a:lstStyle/>
          <a:p>
            <a:pPr algn="r"/>
            <a:r>
              <a:rPr lang="it-IT" sz="400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STRUCTURE OF THE CODE: GENERAL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B982F8-5FC8-5CB9-C751-B585152F2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849" y="2535573"/>
            <a:ext cx="4718060" cy="861472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F0A285A-24DB-E66D-F2AE-43C88E1D66F8}"/>
              </a:ext>
            </a:extLst>
          </p:cNvPr>
          <p:cNvSpPr txBox="1">
            <a:spLocks/>
          </p:cNvSpPr>
          <p:nvPr/>
        </p:nvSpPr>
        <p:spPr>
          <a:xfrm>
            <a:off x="4237704" y="1741207"/>
            <a:ext cx="7590504" cy="555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In the </a:t>
            </a:r>
            <a:r>
              <a:rPr lang="it-IT" i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General_functions.py</a:t>
            </a:r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file </a:t>
            </a:r>
            <a:r>
              <a:rPr lang="it-IT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we</a:t>
            </a:r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define</a:t>
            </a:r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all</a:t>
            </a:r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the </a:t>
            </a:r>
            <a:r>
              <a:rPr lang="it-IT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functions</a:t>
            </a:r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that</a:t>
            </a:r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will</a:t>
            </a:r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be </a:t>
            </a:r>
            <a:r>
              <a:rPr lang="it-IT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used</a:t>
            </a:r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in the </a:t>
            </a:r>
            <a:r>
              <a:rPr lang="it-IT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different</a:t>
            </a:r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programs</a:t>
            </a:r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, to make the file more </a:t>
            </a:r>
            <a:r>
              <a:rPr lang="it-IT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readable</a:t>
            </a:r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B1975F-2437-4202-8888-5D7569FFED4F}"/>
              </a:ext>
            </a:extLst>
          </p:cNvPr>
          <p:cNvSpPr txBox="1">
            <a:spLocks/>
          </p:cNvSpPr>
          <p:nvPr/>
        </p:nvSpPr>
        <p:spPr>
          <a:xfrm>
            <a:off x="5191433" y="3636018"/>
            <a:ext cx="6636775" cy="555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We use the </a:t>
            </a:r>
            <a:r>
              <a:rPr lang="en-GB" i="1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pathlib</a:t>
            </a:r>
            <a:r>
              <a:rPr lang="en-GB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library to build a function creating the directory in which the data files will be stored.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7ABA3AB-4CB5-D509-0EDC-7D6E0B7C1ABD}"/>
              </a:ext>
            </a:extLst>
          </p:cNvPr>
          <p:cNvSpPr txBox="1">
            <a:spLocks/>
          </p:cNvSpPr>
          <p:nvPr/>
        </p:nvSpPr>
        <p:spPr>
          <a:xfrm>
            <a:off x="4237704" y="5601456"/>
            <a:ext cx="7590503" cy="555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We</a:t>
            </a:r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use, </a:t>
            </a:r>
            <a:r>
              <a:rPr lang="it-IT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where</a:t>
            </a:r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is</a:t>
            </a:r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possible</a:t>
            </a:r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, the </a:t>
            </a:r>
            <a:r>
              <a:rPr lang="it-IT" i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@njit</a:t>
            </a:r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command</a:t>
            </a:r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from </a:t>
            </a:r>
            <a:r>
              <a:rPr lang="it-IT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numba</a:t>
            </a:r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library to speed up the </a:t>
            </a:r>
            <a:r>
              <a:rPr lang="it-IT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functions</a:t>
            </a:r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, so to speed up the code.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E068BFD-CFAD-6A5D-0F6D-694C0FCD9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430384"/>
            <a:ext cx="3839777" cy="924214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60472179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6EE9CA-F95A-A19E-B310-C1D829FC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445" y="156500"/>
            <a:ext cx="8101781" cy="1089302"/>
          </a:xfrm>
        </p:spPr>
        <p:txBody>
          <a:bodyPr>
            <a:noAutofit/>
          </a:bodyPr>
          <a:lstStyle/>
          <a:p>
            <a:pPr algn="r"/>
            <a:r>
              <a:rPr lang="it-IT" sz="400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STRUCTURE OF THE CODE: </a:t>
            </a:r>
            <a:r>
              <a:rPr lang="it-IT" sz="400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PROGRAMs</a:t>
            </a:r>
            <a:endParaRPr lang="it-IT" sz="400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F0A285A-24DB-E66D-F2AE-43C88E1D66F8}"/>
              </a:ext>
            </a:extLst>
          </p:cNvPr>
          <p:cNvSpPr txBox="1">
            <a:spLocks/>
          </p:cNvSpPr>
          <p:nvPr/>
        </p:nvSpPr>
        <p:spPr>
          <a:xfrm>
            <a:off x="3720604" y="1313012"/>
            <a:ext cx="2299714" cy="3218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Exact_solution.py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6CB065C0-E4EC-B4DC-B292-5A3B8D1BA5DB}"/>
              </a:ext>
            </a:extLst>
          </p:cNvPr>
          <p:cNvSpPr txBox="1">
            <a:spLocks/>
          </p:cNvSpPr>
          <p:nvPr/>
        </p:nvSpPr>
        <p:spPr>
          <a:xfrm>
            <a:off x="3914275" y="1569838"/>
            <a:ext cx="2299714" cy="3218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Monte_Carlo.py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289197CD-7288-5221-9351-8080318111F1}"/>
              </a:ext>
            </a:extLst>
          </p:cNvPr>
          <p:cNvSpPr txBox="1">
            <a:spLocks/>
          </p:cNvSpPr>
          <p:nvPr/>
        </p:nvSpPr>
        <p:spPr>
          <a:xfrm>
            <a:off x="4107946" y="1817424"/>
            <a:ext cx="2299714" cy="3218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MC_cooling.py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5C32A92C-54E6-7BBF-57C2-92E342737CEA}"/>
              </a:ext>
            </a:extLst>
          </p:cNvPr>
          <p:cNvSpPr txBox="1">
            <a:spLocks/>
          </p:cNvSpPr>
          <p:nvPr/>
        </p:nvSpPr>
        <p:spPr>
          <a:xfrm>
            <a:off x="4301617" y="2067160"/>
            <a:ext cx="2299714" cy="3218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Free_energy_as.py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1F5EE750-63D9-EB16-0D2B-A7737C4288CE}"/>
              </a:ext>
            </a:extLst>
          </p:cNvPr>
          <p:cNvSpPr txBox="1">
            <a:spLocks/>
          </p:cNvSpPr>
          <p:nvPr/>
        </p:nvSpPr>
        <p:spPr>
          <a:xfrm>
            <a:off x="4465791" y="2316896"/>
            <a:ext cx="2299714" cy="3218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Instanton_hist.py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428AFA1-A488-046D-313E-117CEC8AE852}"/>
              </a:ext>
            </a:extLst>
          </p:cNvPr>
          <p:cNvSpPr txBox="1">
            <a:spLocks/>
          </p:cNvSpPr>
          <p:nvPr/>
        </p:nvSpPr>
        <p:spPr>
          <a:xfrm>
            <a:off x="4714053" y="2580813"/>
            <a:ext cx="3422950" cy="235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Instanton_action_density.py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749323-0B7C-A7EA-8949-086C372AA05B}"/>
              </a:ext>
            </a:extLst>
          </p:cNvPr>
          <p:cNvSpPr txBox="1"/>
          <p:nvPr/>
        </p:nvSpPr>
        <p:spPr>
          <a:xfrm>
            <a:off x="5633884" y="3432972"/>
            <a:ext cx="6017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Firstly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,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we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import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all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the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necessary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libraries,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among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which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we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always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have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the file </a:t>
            </a:r>
            <a:r>
              <a:rPr lang="it-IT" sz="1400" i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General_functions.py.</a:t>
            </a:r>
            <a:endParaRPr lang="it-IT" sz="140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pPr algn="r"/>
            <a:endParaRPr lang="it-IT" sz="140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E80A54-386B-7BE3-14C8-51F9C6C98B85}"/>
              </a:ext>
            </a:extLst>
          </p:cNvPr>
          <p:cNvSpPr txBox="1"/>
          <p:nvPr/>
        </p:nvSpPr>
        <p:spPr>
          <a:xfrm>
            <a:off x="7708491" y="1875009"/>
            <a:ext cx="39427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In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each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of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these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sz="1400" i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file.py,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the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internal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structure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is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the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same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.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C45D49FA-5B10-EA80-C1A3-1255B56CF5B8}"/>
              </a:ext>
            </a:extLst>
          </p:cNvPr>
          <p:cNvSpPr/>
          <p:nvPr/>
        </p:nvSpPr>
        <p:spPr>
          <a:xfrm>
            <a:off x="7826118" y="1307854"/>
            <a:ext cx="432619" cy="1572757"/>
          </a:xfrm>
          <a:prstGeom prst="rightBrace">
            <a:avLst>
              <a:gd name="adj1" fmla="val 8333"/>
              <a:gd name="adj2" fmla="val 52501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C8821A-4499-12A8-FB7A-6B53515CCF8D}"/>
              </a:ext>
            </a:extLst>
          </p:cNvPr>
          <p:cNvSpPr txBox="1"/>
          <p:nvPr/>
        </p:nvSpPr>
        <p:spPr>
          <a:xfrm>
            <a:off x="5555226" y="5707229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Then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,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we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define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an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additional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function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and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we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call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it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main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.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This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function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is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the one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that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will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be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called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in </a:t>
            </a:r>
            <a:r>
              <a:rPr lang="it-IT" sz="1400" i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Main.py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to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obtain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the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requested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results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. 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065D96B-E076-F9D8-1E3A-A58587863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505" y="4171636"/>
            <a:ext cx="3762819" cy="1366262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61608315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6EE9CA-F95A-A19E-B310-C1D829FC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445" y="156500"/>
            <a:ext cx="8101781" cy="1089302"/>
          </a:xfrm>
        </p:spPr>
        <p:txBody>
          <a:bodyPr>
            <a:noAutofit/>
          </a:bodyPr>
          <a:lstStyle/>
          <a:p>
            <a:pPr algn="r"/>
            <a:r>
              <a:rPr lang="it-IT" sz="400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STRUCTURE OF THE CODE: Plots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F0A285A-24DB-E66D-F2AE-43C88E1D66F8}"/>
              </a:ext>
            </a:extLst>
          </p:cNvPr>
          <p:cNvSpPr txBox="1">
            <a:spLocks/>
          </p:cNvSpPr>
          <p:nvPr/>
        </p:nvSpPr>
        <p:spPr>
          <a:xfrm>
            <a:off x="3678299" y="1320103"/>
            <a:ext cx="2923032" cy="2432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potential_eigenvalues</a:t>
            </a:r>
            <a:endParaRPr lang="it-IT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6CB065C0-E4EC-B4DC-B292-5A3B8D1BA5DB}"/>
              </a:ext>
            </a:extLst>
          </p:cNvPr>
          <p:cNvSpPr txBox="1">
            <a:spLocks/>
          </p:cNvSpPr>
          <p:nvPr/>
        </p:nvSpPr>
        <p:spPr>
          <a:xfrm>
            <a:off x="3969363" y="1629948"/>
            <a:ext cx="3486650" cy="2432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energy_eigenvalues_variation</a:t>
            </a:r>
            <a:endParaRPr lang="it-IT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289197CD-7288-5221-9351-8080318111F1}"/>
              </a:ext>
            </a:extLst>
          </p:cNvPr>
          <p:cNvSpPr txBox="1">
            <a:spLocks/>
          </p:cNvSpPr>
          <p:nvPr/>
        </p:nvSpPr>
        <p:spPr>
          <a:xfrm>
            <a:off x="4178563" y="1900171"/>
            <a:ext cx="2299714" cy="3218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ground_state_hist</a:t>
            </a:r>
            <a:endParaRPr lang="it-IT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5C32A92C-54E6-7BBF-57C2-92E342737CEA}"/>
              </a:ext>
            </a:extLst>
          </p:cNvPr>
          <p:cNvSpPr txBox="1">
            <a:spLocks/>
          </p:cNvSpPr>
          <p:nvPr/>
        </p:nvSpPr>
        <p:spPr>
          <a:xfrm>
            <a:off x="4409774" y="2192553"/>
            <a:ext cx="2672427" cy="234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correlation_functions</a:t>
            </a:r>
            <a:endParaRPr lang="it-IT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1F5EE750-63D9-EB16-0D2B-A7737C4288CE}"/>
              </a:ext>
            </a:extLst>
          </p:cNvPr>
          <p:cNvSpPr txBox="1">
            <a:spLocks/>
          </p:cNvSpPr>
          <p:nvPr/>
        </p:nvSpPr>
        <p:spPr>
          <a:xfrm>
            <a:off x="4606654" y="2471563"/>
            <a:ext cx="3134543" cy="254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log_correlation_functions</a:t>
            </a:r>
            <a:endParaRPr lang="it-IT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428AFA1-A488-046D-313E-117CEC8AE852}"/>
              </a:ext>
            </a:extLst>
          </p:cNvPr>
          <p:cNvSpPr txBox="1">
            <a:spLocks/>
          </p:cNvSpPr>
          <p:nvPr/>
        </p:nvSpPr>
        <p:spPr>
          <a:xfrm>
            <a:off x="5139815" y="3341586"/>
            <a:ext cx="2527919" cy="3218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euclidean_path</a:t>
            </a:r>
            <a:r>
              <a:rPr lang="it-IT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E80A54-386B-7BE3-14C8-51F9C6C98B85}"/>
              </a:ext>
            </a:extLst>
          </p:cNvPr>
          <p:cNvSpPr txBox="1"/>
          <p:nvPr/>
        </p:nvSpPr>
        <p:spPr>
          <a:xfrm>
            <a:off x="4178563" y="5432952"/>
            <a:ext cx="747266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These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are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all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the names of the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different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functions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inside the </a:t>
            </a:r>
            <a:r>
              <a:rPr lang="it-IT" sz="1400" i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Plots.py 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file,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used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in the plots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table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in the </a:t>
            </a:r>
            <a:r>
              <a:rPr lang="it-IT" sz="1400" i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Main.py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file. </a:t>
            </a:r>
          </a:p>
          <a:p>
            <a:pPr algn="r"/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We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use the </a:t>
            </a:r>
            <a:r>
              <a:rPr lang="it-IT" sz="1400" i="1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matplotlib.pyplot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library to create the </a:t>
            </a:r>
            <a:r>
              <a:rPr lang="it-IT" sz="140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different</a:t>
            </a:r>
            <a:r>
              <a:rPr lang="it-IT" sz="140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images.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2726C612-3AB5-4C1F-F435-4D34378FDCFE}"/>
              </a:ext>
            </a:extLst>
          </p:cNvPr>
          <p:cNvSpPr txBox="1">
            <a:spLocks/>
          </p:cNvSpPr>
          <p:nvPr/>
        </p:nvSpPr>
        <p:spPr>
          <a:xfrm>
            <a:off x="5009666" y="3594993"/>
            <a:ext cx="1767863" cy="2540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free_energy</a:t>
            </a:r>
            <a:endParaRPr lang="it-IT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42EFE507-B1E9-3E38-DB9D-B8035A6F83F2}"/>
              </a:ext>
            </a:extLst>
          </p:cNvPr>
          <p:cNvSpPr txBox="1">
            <a:spLocks/>
          </p:cNvSpPr>
          <p:nvPr/>
        </p:nvSpPr>
        <p:spPr>
          <a:xfrm>
            <a:off x="4725564" y="4132360"/>
            <a:ext cx="2874771" cy="248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instanton_density</a:t>
            </a:r>
            <a:endParaRPr lang="it-IT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66A325-4A00-7C5F-E5F3-FBA93B93E904}"/>
              </a:ext>
            </a:extLst>
          </p:cNvPr>
          <p:cNvSpPr txBox="1">
            <a:spLocks/>
          </p:cNvSpPr>
          <p:nvPr/>
        </p:nvSpPr>
        <p:spPr>
          <a:xfrm>
            <a:off x="4898590" y="3854062"/>
            <a:ext cx="2874771" cy="3218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instanton_distribution</a:t>
            </a:r>
            <a:endParaRPr lang="it-IT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1D03B5F-57D6-1A3A-D528-A17F199A96DE}"/>
              </a:ext>
            </a:extLst>
          </p:cNvPr>
          <p:cNvSpPr txBox="1">
            <a:spLocks/>
          </p:cNvSpPr>
          <p:nvPr/>
        </p:nvSpPr>
        <p:spPr>
          <a:xfrm>
            <a:off x="5009666" y="3050270"/>
            <a:ext cx="4103587" cy="2063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log_correlation_functions_cooling</a:t>
            </a:r>
            <a:endParaRPr lang="it-IT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47A2A67-6DB1-FB10-60FE-BFE42EEAC073}"/>
              </a:ext>
            </a:extLst>
          </p:cNvPr>
          <p:cNvSpPr txBox="1">
            <a:spLocks/>
          </p:cNvSpPr>
          <p:nvPr/>
        </p:nvSpPr>
        <p:spPr>
          <a:xfrm>
            <a:off x="4808915" y="2752196"/>
            <a:ext cx="3584832" cy="248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correlation_functions_cooling</a:t>
            </a:r>
            <a:endParaRPr lang="it-IT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8392005-7CE2-4B6A-87B6-BD2D36A4F344}"/>
              </a:ext>
            </a:extLst>
          </p:cNvPr>
          <p:cNvSpPr txBox="1">
            <a:spLocks/>
          </p:cNvSpPr>
          <p:nvPr/>
        </p:nvSpPr>
        <p:spPr>
          <a:xfrm>
            <a:off x="4581242" y="4423073"/>
            <a:ext cx="2874771" cy="248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instanton_action</a:t>
            </a:r>
            <a:endParaRPr lang="it-IT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63989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583" y="2832792"/>
            <a:ext cx="4949314" cy="1192415"/>
          </a:xfrm>
        </p:spPr>
        <p:txBody>
          <a:bodyPr rtlCol="0">
            <a:normAutofit/>
          </a:bodyPr>
          <a:lstStyle/>
          <a:p>
            <a:pPr rtl="0"/>
            <a:r>
              <a:rPr lang="it-IT" sz="400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EXACT DIAGONALIZATION</a:t>
            </a:r>
          </a:p>
        </p:txBody>
      </p:sp>
    </p:spTree>
    <p:extLst>
      <p:ext uri="{BB962C8B-B14F-4D97-AF65-F5344CB8AC3E}">
        <p14:creationId xmlns:p14="http://schemas.microsoft.com/office/powerpoint/2010/main" val="165386751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727301-FDEC-CB1A-84DD-9C6A70809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4" y="297365"/>
            <a:ext cx="3902256" cy="1344622"/>
          </a:xfrm>
        </p:spPr>
        <p:txBody>
          <a:bodyPr>
            <a:noAutofit/>
          </a:bodyPr>
          <a:lstStyle/>
          <a:p>
            <a:r>
              <a:rPr lang="en-GB" sz="400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Theoretical </a:t>
            </a:r>
            <a:br>
              <a:rPr lang="en-GB" sz="400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en-GB" sz="400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background 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0AED877-429F-22B4-87AB-749DDA6658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68685" y="1011731"/>
            <a:ext cx="5431971" cy="847737"/>
          </a:xfrm>
        </p:spPr>
        <p:txBody>
          <a:bodyPr/>
          <a:lstStyle/>
          <a:p>
            <a:endParaRPr lang="it-IT" b="0"/>
          </a:p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testo 5">
                <a:extLst>
                  <a:ext uri="{FF2B5EF4-FFF2-40B4-BE49-F238E27FC236}">
                    <a16:creationId xmlns:a16="http://schemas.microsoft.com/office/drawing/2014/main" id="{0242F901-08E5-0625-5561-7E111F25EF36}"/>
                  </a:ext>
                </a:extLst>
              </p:cNvPr>
              <p:cNvSpPr>
                <a:spLocks noGrp="1"/>
              </p:cNvSpPr>
              <p:nvPr>
                <p:ph type="body" sz="quarter" idx="24"/>
              </p:nvPr>
            </p:nvSpPr>
            <p:spPr>
              <a:xfrm>
                <a:off x="5548426" y="4351009"/>
                <a:ext cx="5475415" cy="149526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In this equation the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Code SemiLight" panose="020B0609020000020004" pitchFamily="49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Code SemiLight" panose="020B0609020000020004" pitchFamily="49" charset="0"/>
                          </a:rPr>
                          <m:t>𝜔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Code SemiLight" panose="020B0609020000020004" pitchFamily="49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b="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</a:t>
                </a:r>
                <a:r>
                  <a:rPr lang="it-IT" b="0" err="1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is</a:t>
                </a:r>
                <a:r>
                  <a:rPr lang="it-IT" b="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</a:t>
                </a:r>
                <a:r>
                  <a:rPr lang="it-IT" b="0" err="1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arbitrary</a:t>
                </a:r>
                <a:r>
                  <a:rPr lang="it-IT" b="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, </a:t>
                </a:r>
                <a:r>
                  <a:rPr lang="it-IT" b="0" err="1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but</a:t>
                </a:r>
                <a:r>
                  <a:rPr lang="it-IT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</a:t>
                </a:r>
                <a:r>
                  <a:rPr lang="it-IT" b="0" err="1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it</a:t>
                </a:r>
                <a:r>
                  <a:rPr lang="it-IT" b="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</a:t>
                </a:r>
                <a:r>
                  <a:rPr lang="it-IT" b="0" err="1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determines</a:t>
                </a:r>
                <a:r>
                  <a:rPr lang="it-IT" b="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the </a:t>
                </a:r>
                <a:r>
                  <a:rPr lang="it-IT" b="0" err="1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truncation</a:t>
                </a:r>
                <a:r>
                  <a:rPr lang="it-IT" b="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</a:t>
                </a:r>
                <a:r>
                  <a:rPr lang="it-IT" b="0" err="1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error</a:t>
                </a:r>
                <a:r>
                  <a:rPr lang="it-IT" b="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.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b="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With the choice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Code SemiLight" panose="020B06090200000200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Code SemiLight" panose="020B0609020000020004" pitchFamily="49" charset="0"/>
                          </a:rPr>
                          <m:t>𝜔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scadia Code SemiLight" panose="020B0609020000020004" pitchFamily="49" charset="0"/>
                          </a:rPr>
                          <m:t>𝑜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Code SemiLight" panose="020B0609020000020004" pitchFamily="49" charset="0"/>
                      </a:rPr>
                      <m:t>=4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Code SemiLight" panose="020B0609020000020004" pitchFamily="49" charset="0"/>
                      </a:rPr>
                      <m:t>𝜂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Code SemiLight" panose="020B0609020000020004" pitchFamily="49" charset="0"/>
                      </a:rPr>
                      <m:t> </m:t>
                    </m:r>
                  </m:oMath>
                </a14:m>
                <a:r>
                  <a:rPr lang="en-US" b="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even modest basis sizes such as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Code SemiLight" panose="020B0609020000020004" pitchFamily="49" charset="0"/>
                      </a:rPr>
                      <m:t>𝑁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Code SemiLight" panose="020B0609020000020004" pitchFamily="49" charset="0"/>
                      </a:rPr>
                      <m:t>=40</m:t>
                    </m:r>
                  </m:oMath>
                </a14:m>
                <a:r>
                  <a:rPr lang="en-US" b="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 are sufficient in order to determine the first few eigenvectors very accurately.</a:t>
                </a:r>
                <a:endParaRPr lang="it-IT" b="0">
                  <a:latin typeface="Cascadia Code SemiLight" panose="020B0609020000020004" pitchFamily="49" charset="0"/>
                  <a:ea typeface="Cascadia Code SemiLight" panose="020B0609020000020004" pitchFamily="49" charset="0"/>
                  <a:cs typeface="Cascadia Code SemiLight" panose="020B0609020000020004" pitchFamily="49" charset="0"/>
                </a:endParaRPr>
              </a:p>
              <a:p>
                <a:endParaRPr lang="en-GB">
                  <a:latin typeface="Cascadia Code SemiLight" panose="020B0609020000020004" pitchFamily="49" charset="0"/>
                  <a:ea typeface="Cascadia Code SemiLight" panose="020B0609020000020004" pitchFamily="49" charset="0"/>
                  <a:cs typeface="Cascadia Code SemiLight" panose="020B0609020000020004" pitchFamily="49" charset="0"/>
                </a:endParaRPr>
              </a:p>
            </p:txBody>
          </p:sp>
        </mc:Choice>
        <mc:Fallback xmlns="">
          <p:sp>
            <p:nvSpPr>
              <p:cNvPr id="6" name="Segnaposto testo 5">
                <a:extLst>
                  <a:ext uri="{FF2B5EF4-FFF2-40B4-BE49-F238E27FC236}">
                    <a16:creationId xmlns:a16="http://schemas.microsoft.com/office/drawing/2014/main" id="{0242F901-08E5-0625-5561-7E111F25EF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4"/>
              </p:nvPr>
            </p:nvSpPr>
            <p:spPr>
              <a:xfrm>
                <a:off x="5548426" y="4351009"/>
                <a:ext cx="5475415" cy="1495260"/>
              </a:xfrm>
              <a:blipFill>
                <a:blip r:embed="rId2"/>
                <a:stretch>
                  <a:fillRect l="-334" t="-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7843636-0D10-4DA7-9A1C-2884C34014F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9</a:t>
            </a:fld>
            <a:endParaRPr lang="it-IT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47110E-2440-CE58-E767-7FD6B47326C7}"/>
                  </a:ext>
                </a:extLst>
              </p:cNvPr>
              <p:cNvSpPr txBox="1"/>
              <p:nvPr/>
            </p:nvSpPr>
            <p:spPr>
              <a:xfrm>
                <a:off x="6957549" y="1914970"/>
                <a:ext cx="2657168" cy="586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it-IT" sz="16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= </m:t>
                      </m:r>
                      <m:f>
                        <m:fPr>
                          <m:ctrlPr>
                            <a:rPr lang="it-IT" sz="16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16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it-IT" sz="16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16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 </m:t>
                          </m:r>
                        </m:num>
                        <m:den>
                          <m:r>
                            <a:rPr lang="it-IT" sz="16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it-IT" sz="16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r>
                        <a:rPr lang="it-IT" sz="16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it-IT" sz="16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it-IT" sz="16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16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sz="16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6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t-IT" sz="16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16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it-IT" sz="16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6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𝜂</m:t>
                                  </m:r>
                                </m:e>
                                <m:sup>
                                  <m:r>
                                    <a:rPr lang="it-IT" sz="16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16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 </m:t>
                              </m:r>
                            </m:e>
                          </m:d>
                        </m:e>
                        <m:sup>
                          <m:r>
                            <a:rPr lang="it-IT" sz="16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t-IT" sz="16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47110E-2440-CE58-E767-7FD6B4732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549" y="1914970"/>
                <a:ext cx="2657168" cy="586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73ABAAE-A344-6D66-0C34-377545D92A54}"/>
              </a:ext>
            </a:extLst>
          </p:cNvPr>
          <p:cNvSpPr txBox="1"/>
          <p:nvPr/>
        </p:nvSpPr>
        <p:spPr>
          <a:xfrm>
            <a:off x="5548426" y="1221508"/>
            <a:ext cx="5475415" cy="539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400" kern="100" err="1">
                <a:effectLst/>
                <a:latin typeface="Cascadia Code SemiLight" panose="020B0609020000020004" pitchFamily="49" charset="0"/>
                <a:ea typeface="Calibri" panose="020F0502020204030204" pitchFamily="34" charset="0"/>
                <a:cs typeface="Cascadia Code SemiLight" panose="020B0609020000020004" pitchFamily="49" charset="0"/>
              </a:rPr>
              <a:t>We</a:t>
            </a:r>
            <a:r>
              <a:rPr lang="it-IT" sz="1400" kern="100">
                <a:effectLst/>
                <a:latin typeface="Cascadia Code SemiLight" panose="020B0609020000020004" pitchFamily="49" charset="0"/>
                <a:ea typeface="Calibri" panose="020F0502020204030204" pitchFamily="34" charset="0"/>
                <a:cs typeface="Cascadia Code SemiLight" panose="020B0609020000020004" pitchFamily="49" charset="0"/>
              </a:rPr>
              <a:t> </a:t>
            </a:r>
            <a:r>
              <a:rPr lang="it-IT" sz="1400" kern="100" err="1">
                <a:effectLst/>
                <a:latin typeface="Cascadia Code SemiLight" panose="020B0609020000020004" pitchFamily="49" charset="0"/>
                <a:ea typeface="Calibri" panose="020F0502020204030204" pitchFamily="34" charset="0"/>
                <a:cs typeface="Cascadia Code SemiLight" panose="020B0609020000020004" pitchFamily="49" charset="0"/>
              </a:rPr>
              <a:t>consider</a:t>
            </a:r>
            <a:r>
              <a:rPr lang="it-IT" sz="1400" kern="100">
                <a:effectLst/>
                <a:latin typeface="Cascadia Code SemiLight" panose="020B0609020000020004" pitchFamily="49" charset="0"/>
                <a:ea typeface="Calibri" panose="020F0502020204030204" pitchFamily="34" charset="0"/>
                <a:cs typeface="Cascadia Code SemiLight" panose="020B0609020000020004" pitchFamily="49" charset="0"/>
              </a:rPr>
              <a:t> a non </a:t>
            </a:r>
            <a:r>
              <a:rPr lang="it-IT" sz="1400" kern="100" err="1">
                <a:effectLst/>
                <a:latin typeface="Cascadia Code SemiLight" panose="020B0609020000020004" pitchFamily="49" charset="0"/>
                <a:ea typeface="Calibri" panose="020F0502020204030204" pitchFamily="34" charset="0"/>
                <a:cs typeface="Cascadia Code SemiLight" panose="020B0609020000020004" pitchFamily="49" charset="0"/>
              </a:rPr>
              <a:t>relativistic</a:t>
            </a:r>
            <a:r>
              <a:rPr lang="it-IT" sz="1400" kern="100">
                <a:effectLst/>
                <a:latin typeface="Cascadia Code SemiLight" panose="020B0609020000020004" pitchFamily="49" charset="0"/>
                <a:ea typeface="Calibri" panose="020F0502020204030204" pitchFamily="34" charset="0"/>
                <a:cs typeface="Cascadia Code SemiLight" panose="020B0609020000020004" pitchFamily="49" charset="0"/>
              </a:rPr>
              <a:t> </a:t>
            </a:r>
            <a:r>
              <a:rPr lang="it-IT" sz="1400" kern="100" err="1">
                <a:effectLst/>
                <a:latin typeface="Cascadia Code SemiLight" panose="020B0609020000020004" pitchFamily="49" charset="0"/>
                <a:ea typeface="Calibri" panose="020F0502020204030204" pitchFamily="34" charset="0"/>
                <a:cs typeface="Cascadia Code SemiLight" panose="020B0609020000020004" pitchFamily="49" charset="0"/>
              </a:rPr>
              <a:t>particle</a:t>
            </a:r>
            <a:r>
              <a:rPr lang="it-IT" sz="1400" kern="100">
                <a:effectLst/>
                <a:latin typeface="Cascadia Code SemiLight" panose="020B0609020000020004" pitchFamily="49" charset="0"/>
                <a:ea typeface="Calibri" panose="020F0502020204030204" pitchFamily="34" charset="0"/>
                <a:cs typeface="Cascadia Code SemiLight" panose="020B0609020000020004" pitchFamily="49" charset="0"/>
              </a:rPr>
              <a:t> </a:t>
            </a:r>
            <a:r>
              <a:rPr lang="it-IT" sz="1400" kern="100" err="1">
                <a:effectLst/>
                <a:latin typeface="Cascadia Code SemiLight" panose="020B0609020000020004" pitchFamily="49" charset="0"/>
                <a:ea typeface="Calibri" panose="020F0502020204030204" pitchFamily="34" charset="0"/>
                <a:cs typeface="Cascadia Code SemiLight" panose="020B0609020000020004" pitchFamily="49" charset="0"/>
              </a:rPr>
              <a:t>moving</a:t>
            </a:r>
            <a:r>
              <a:rPr lang="it-IT" sz="1400" kern="100">
                <a:effectLst/>
                <a:latin typeface="Cascadia Code SemiLight" panose="020B0609020000020004" pitchFamily="49" charset="0"/>
                <a:ea typeface="Calibri" panose="020F0502020204030204" pitchFamily="34" charset="0"/>
                <a:cs typeface="Cascadia Code SemiLight" panose="020B0609020000020004" pitchFamily="49" charset="0"/>
              </a:rPr>
              <a:t> in a double-</a:t>
            </a:r>
            <a:r>
              <a:rPr lang="it-IT" sz="1400" kern="100" err="1">
                <a:effectLst/>
                <a:latin typeface="Cascadia Code SemiLight" panose="020B0609020000020004" pitchFamily="49" charset="0"/>
                <a:ea typeface="Calibri" panose="020F0502020204030204" pitchFamily="34" charset="0"/>
                <a:cs typeface="Cascadia Code SemiLight" panose="020B0609020000020004" pitchFamily="49" charset="0"/>
              </a:rPr>
              <a:t>well</a:t>
            </a:r>
            <a:r>
              <a:rPr lang="it-IT" sz="1400" kern="100">
                <a:effectLst/>
                <a:latin typeface="Cascadia Code SemiLight" panose="020B0609020000020004" pitchFamily="49" charset="0"/>
                <a:ea typeface="Calibri" panose="020F0502020204030204" pitchFamily="34" charset="0"/>
                <a:cs typeface="Cascadia Code SemiLight" panose="020B0609020000020004" pitchFamily="49" charset="0"/>
              </a:rPr>
              <a:t> </a:t>
            </a:r>
            <a:r>
              <a:rPr lang="it-IT" sz="1400" kern="100" err="1">
                <a:effectLst/>
                <a:latin typeface="Cascadia Code SemiLight" panose="020B0609020000020004" pitchFamily="49" charset="0"/>
                <a:ea typeface="Calibri" panose="020F0502020204030204" pitchFamily="34" charset="0"/>
                <a:cs typeface="Cascadia Code SemiLight" panose="020B0609020000020004" pitchFamily="49" charset="0"/>
              </a:rPr>
              <a:t>potential</a:t>
            </a:r>
            <a:r>
              <a:rPr lang="it-IT" sz="1400" kern="100">
                <a:effectLst/>
                <a:latin typeface="Cascadia Code SemiLight" panose="020B0609020000020004" pitchFamily="49" charset="0"/>
                <a:ea typeface="Calibri" panose="020F0502020204030204" pitchFamily="34" charset="0"/>
                <a:cs typeface="Cascadia Code SemiLight" panose="020B0609020000020004" pitchFamily="49" charset="0"/>
              </a:rPr>
              <a:t> V(x)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DE532B-07B6-B974-5840-8D9446668A35}"/>
                  </a:ext>
                </a:extLst>
              </p:cNvPr>
              <p:cNvSpPr txBox="1"/>
              <p:nvPr/>
            </p:nvSpPr>
            <p:spPr>
              <a:xfrm>
                <a:off x="5548426" y="2529992"/>
                <a:ext cx="5475415" cy="3155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1400" kern="100">
                    <a:latin typeface="Cascadia Code SemiLight" panose="020B0609020000020004" pitchFamily="49" charset="0"/>
                    <a:ea typeface="Calibri" panose="020F0502020204030204" pitchFamily="34" charset="0"/>
                    <a:cs typeface="Cascadia Code SemiLight" panose="020B0609020000020004" pitchFamily="49" charset="0"/>
                  </a:rPr>
                  <a:t>We can </a:t>
                </a:r>
                <a:r>
                  <a:rPr lang="it-IT" sz="1400" kern="100" err="1">
                    <a:latin typeface="Cascadia Code SemiLight" panose="020B0609020000020004" pitchFamily="49" charset="0"/>
                    <a:ea typeface="Calibri" panose="020F0502020204030204" pitchFamily="34" charset="0"/>
                    <a:cs typeface="Cascadia Code SemiLight" panose="020B0609020000020004" pitchFamily="49" charset="0"/>
                  </a:rPr>
                  <a:t>rescale</a:t>
                </a:r>
                <a:r>
                  <a:rPr lang="it-IT" sz="1400" kern="100">
                    <a:latin typeface="Cascadia Code SemiLight" panose="020B0609020000020004" pitchFamily="49" charset="0"/>
                    <a:ea typeface="Calibri" panose="020F0502020204030204" pitchFamily="34" charset="0"/>
                    <a:cs typeface="Cascadia Code SemiLight" panose="020B0609020000020004" pitchFamily="49" charset="0"/>
                  </a:rPr>
                  <a:t> x and t </a:t>
                </a:r>
                <a:r>
                  <a:rPr lang="it-IT" sz="1400" kern="100" err="1">
                    <a:latin typeface="Cascadia Code SemiLight" panose="020B0609020000020004" pitchFamily="49" charset="0"/>
                    <a:ea typeface="Calibri" panose="020F0502020204030204" pitchFamily="34" charset="0"/>
                    <a:cs typeface="Cascadia Code SemiLight" panose="020B0609020000020004" pitchFamily="49" charset="0"/>
                  </a:rPr>
                  <a:t>such</a:t>
                </a:r>
                <a:r>
                  <a:rPr lang="it-IT" sz="1400" kern="100">
                    <a:latin typeface="Cascadia Code SemiLight" panose="020B0609020000020004" pitchFamily="49" charset="0"/>
                    <a:ea typeface="Calibri" panose="020F0502020204030204" pitchFamily="34" charset="0"/>
                    <a:cs typeface="Cascadia Code SemiLight" panose="020B0609020000020004" pitchFamily="49" charset="0"/>
                  </a:rPr>
                  <a:t> </a:t>
                </a:r>
                <a:r>
                  <a:rPr lang="it-IT" sz="1400" kern="100" err="1">
                    <a:latin typeface="Cascadia Code SemiLight" panose="020B0609020000020004" pitchFamily="49" charset="0"/>
                    <a:ea typeface="Calibri" panose="020F0502020204030204" pitchFamily="34" charset="0"/>
                    <a:cs typeface="Cascadia Code SemiLight" panose="020B0609020000020004" pitchFamily="49" charset="0"/>
                  </a:rPr>
                  <a:t>that</a:t>
                </a:r>
                <a:r>
                  <a:rPr lang="it-IT" sz="1400" i="1" kern="100">
                    <a:latin typeface="Cascadia Code SemiLight" panose="020B0609020000020004" pitchFamily="49" charset="0"/>
                    <a:ea typeface="Calibri" panose="020F0502020204030204" pitchFamily="34" charset="0"/>
                    <a:cs typeface="Cascadia Code SemiLight" panose="020B0609020000020004" pitchFamily="49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it-IT" sz="14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it-IT" sz="14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it-IT" sz="14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it-IT" sz="14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it-IT" sz="14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 1</m:t>
                    </m:r>
                  </m:oMath>
                </a14:m>
                <a:endParaRPr lang="it-IT" sz="1400" kern="10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DE532B-07B6-B974-5840-8D9446668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426" y="2529992"/>
                <a:ext cx="5475415" cy="315569"/>
              </a:xfrm>
              <a:prstGeom prst="rect">
                <a:avLst/>
              </a:prstGeom>
              <a:blipFill>
                <a:blip r:embed="rId4"/>
                <a:stretch>
                  <a:fillRect l="-334" t="-1923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9CB4CD-71BF-7278-26BF-E3A6D36FA6B4}"/>
                  </a:ext>
                </a:extLst>
              </p:cNvPr>
              <p:cNvSpPr txBox="1"/>
              <p:nvPr/>
            </p:nvSpPr>
            <p:spPr>
              <a:xfrm>
                <a:off x="7141904" y="3614858"/>
                <a:ext cx="2288457" cy="586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it-IT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r>
                        <a:rPr lang="it-IT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it-IT" sz="16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60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9CB4CD-71BF-7278-26BF-E3A6D36FA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904" y="3614858"/>
                <a:ext cx="2288457" cy="586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0E77479-C040-595D-5E16-78FB207AD4F7}"/>
              </a:ext>
            </a:extLst>
          </p:cNvPr>
          <p:cNvSpPr txBox="1"/>
          <p:nvPr/>
        </p:nvSpPr>
        <p:spPr>
          <a:xfrm>
            <a:off x="5548426" y="2789104"/>
            <a:ext cx="5475415" cy="539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400" kern="100">
                <a:effectLst/>
                <a:latin typeface="Cascadia Code SemiLight" panose="020B0609020000020004" pitchFamily="49" charset="0"/>
                <a:ea typeface="Calibri" panose="020F0502020204030204" pitchFamily="34" charset="0"/>
                <a:cs typeface="Cascadia Code SemiLight" panose="020B0609020000020004" pitchFamily="49" charset="0"/>
              </a:rPr>
              <a:t>To </a:t>
            </a:r>
            <a:r>
              <a:rPr lang="it-IT" sz="1400" kern="100" err="1">
                <a:effectLst/>
                <a:latin typeface="Cascadia Code SemiLight" panose="020B0609020000020004" pitchFamily="49" charset="0"/>
                <a:ea typeface="Calibri" panose="020F0502020204030204" pitchFamily="34" charset="0"/>
                <a:cs typeface="Cascadia Code SemiLight" panose="020B0609020000020004" pitchFamily="49" charset="0"/>
              </a:rPr>
              <a:t>perform</a:t>
            </a:r>
            <a:r>
              <a:rPr lang="it-IT" sz="1400" kern="100">
                <a:effectLst/>
                <a:latin typeface="Cascadia Code SemiLight" panose="020B0609020000020004" pitchFamily="49" charset="0"/>
                <a:ea typeface="Calibri" panose="020F0502020204030204" pitchFamily="34" charset="0"/>
                <a:cs typeface="Cascadia Code SemiLight" panose="020B0609020000020004" pitchFamily="49" charset="0"/>
              </a:rPr>
              <a:t> the </a:t>
            </a:r>
            <a:r>
              <a:rPr lang="it-IT" sz="1400" kern="100" err="1">
                <a:effectLst/>
                <a:latin typeface="Cascadia Code SemiLight" panose="020B0609020000020004" pitchFamily="49" charset="0"/>
                <a:ea typeface="Calibri" panose="020F0502020204030204" pitchFamily="34" charset="0"/>
                <a:cs typeface="Cascadia Code SemiLight" panose="020B0609020000020004" pitchFamily="49" charset="0"/>
              </a:rPr>
              <a:t>exact</a:t>
            </a:r>
            <a:r>
              <a:rPr lang="it-IT" sz="1400" kern="100">
                <a:effectLst/>
                <a:latin typeface="Cascadia Code SemiLight" panose="020B0609020000020004" pitchFamily="49" charset="0"/>
                <a:ea typeface="Calibri" panose="020F0502020204030204" pitchFamily="34" charset="0"/>
                <a:cs typeface="Cascadia Code SemiLight" panose="020B0609020000020004" pitchFamily="49" charset="0"/>
              </a:rPr>
              <a:t> </a:t>
            </a:r>
            <a:r>
              <a:rPr lang="it-IT" sz="1400" kern="100" err="1">
                <a:effectLst/>
                <a:latin typeface="Cascadia Code SemiLight" panose="020B0609020000020004" pitchFamily="49" charset="0"/>
                <a:ea typeface="Calibri" panose="020F0502020204030204" pitchFamily="34" charset="0"/>
                <a:cs typeface="Cascadia Code SemiLight" panose="020B0609020000020004" pitchFamily="49" charset="0"/>
              </a:rPr>
              <a:t>diagonalization</a:t>
            </a:r>
            <a:r>
              <a:rPr lang="it-IT" sz="1400" kern="100">
                <a:effectLst/>
                <a:latin typeface="Cascadia Code SemiLight" panose="020B0609020000020004" pitchFamily="49" charset="0"/>
                <a:ea typeface="Calibri" panose="020F0502020204030204" pitchFamily="34" charset="0"/>
                <a:cs typeface="Cascadia Code SemiLight" panose="020B0609020000020004" pitchFamily="49" charset="0"/>
              </a:rPr>
              <a:t> </a:t>
            </a:r>
            <a:r>
              <a:rPr lang="it-IT" sz="1400" kern="100" err="1">
                <a:effectLst/>
                <a:latin typeface="Cascadia Code SemiLight" panose="020B0609020000020004" pitchFamily="49" charset="0"/>
                <a:ea typeface="Calibri" panose="020F0502020204030204" pitchFamily="34" charset="0"/>
                <a:cs typeface="Cascadia Code SemiLight" panose="020B0609020000020004" pitchFamily="49" charset="0"/>
              </a:rPr>
              <a:t>we</a:t>
            </a:r>
            <a:r>
              <a:rPr lang="it-IT" sz="1400" kern="100">
                <a:latin typeface="Cascadia Code SemiLight" panose="020B0609020000020004" pitchFamily="49" charset="0"/>
                <a:ea typeface="Calibri" panose="020F0502020204030204" pitchFamily="34" charset="0"/>
                <a:cs typeface="Cascadia Code SemiLight" panose="020B0609020000020004" pitchFamily="49" charset="0"/>
              </a:rPr>
              <a:t> use, </a:t>
            </a:r>
            <a:r>
              <a:rPr lang="it-IT" sz="1400" kern="100" err="1">
                <a:latin typeface="Cascadia Code SemiLight" panose="020B0609020000020004" pitchFamily="49" charset="0"/>
                <a:ea typeface="Calibri" panose="020F0502020204030204" pitchFamily="34" charset="0"/>
                <a:cs typeface="Cascadia Code SemiLight" panose="020B0609020000020004" pitchFamily="49" charset="0"/>
              </a:rPr>
              <a:t>as</a:t>
            </a:r>
            <a:r>
              <a:rPr lang="it-IT" sz="1400" kern="100">
                <a:latin typeface="Cascadia Code SemiLight" panose="020B0609020000020004" pitchFamily="49" charset="0"/>
                <a:ea typeface="Calibri" panose="020F0502020204030204" pitchFamily="34" charset="0"/>
                <a:cs typeface="Cascadia Code SemiLight" panose="020B0609020000020004" pitchFamily="49" charset="0"/>
              </a:rPr>
              <a:t> </a:t>
            </a:r>
            <a:r>
              <a:rPr lang="it-IT" sz="1400" kern="100" err="1">
                <a:latin typeface="Cascadia Code SemiLight" panose="020B0609020000020004" pitchFamily="49" charset="0"/>
                <a:ea typeface="Calibri" panose="020F0502020204030204" pitchFamily="34" charset="0"/>
                <a:cs typeface="Cascadia Code SemiLight" panose="020B0609020000020004" pitchFamily="49" charset="0"/>
              </a:rPr>
              <a:t>basis</a:t>
            </a:r>
            <a:r>
              <a:rPr lang="it-IT" sz="1400" kern="100">
                <a:latin typeface="Cascadia Code SemiLight" panose="020B0609020000020004" pitchFamily="49" charset="0"/>
                <a:ea typeface="Calibri" panose="020F0502020204030204" pitchFamily="34" charset="0"/>
                <a:cs typeface="Cascadia Code SemiLight" panose="020B0609020000020004" pitchFamily="49" charset="0"/>
              </a:rPr>
              <a:t>, the </a:t>
            </a:r>
            <a:r>
              <a:rPr lang="it-IT" sz="1400" kern="100" err="1">
                <a:latin typeface="Cascadia Code SemiLight" panose="020B0609020000020004" pitchFamily="49" charset="0"/>
                <a:ea typeface="Calibri" panose="020F0502020204030204" pitchFamily="34" charset="0"/>
                <a:cs typeface="Cascadia Code SemiLight" panose="020B0609020000020004" pitchFamily="49" charset="0"/>
              </a:rPr>
              <a:t>harmonic</a:t>
            </a:r>
            <a:r>
              <a:rPr lang="it-IT" sz="1400" kern="100">
                <a:latin typeface="Cascadia Code SemiLight" panose="020B0609020000020004" pitchFamily="49" charset="0"/>
                <a:ea typeface="Calibri" panose="020F0502020204030204" pitchFamily="34" charset="0"/>
                <a:cs typeface="Cascadia Code SemiLight" panose="020B0609020000020004" pitchFamily="49" charset="0"/>
              </a:rPr>
              <a:t> </a:t>
            </a:r>
            <a:r>
              <a:rPr lang="it-IT" sz="1400" kern="100" err="1">
                <a:latin typeface="Cascadia Code SemiLight" panose="020B0609020000020004" pitchFamily="49" charset="0"/>
                <a:ea typeface="Calibri" panose="020F0502020204030204" pitchFamily="34" charset="0"/>
                <a:cs typeface="Cascadia Code SemiLight" panose="020B0609020000020004" pitchFamily="49" charset="0"/>
              </a:rPr>
              <a:t>oscillator</a:t>
            </a:r>
            <a:r>
              <a:rPr lang="it-IT" sz="1400" kern="100">
                <a:latin typeface="Cascadia Code SemiLight" panose="020B0609020000020004" pitchFamily="49" charset="0"/>
                <a:ea typeface="Calibri" panose="020F0502020204030204" pitchFamily="34" charset="0"/>
                <a:cs typeface="Cascadia Code SemiLight" panose="020B0609020000020004" pitchFamily="49" charset="0"/>
              </a:rPr>
              <a:t> </a:t>
            </a:r>
            <a:r>
              <a:rPr lang="it-IT" sz="1400" kern="100" err="1">
                <a:latin typeface="Cascadia Code SemiLight" panose="020B0609020000020004" pitchFamily="49" charset="0"/>
                <a:ea typeface="Calibri" panose="020F0502020204030204" pitchFamily="34" charset="0"/>
                <a:cs typeface="Cascadia Code SemiLight" panose="020B0609020000020004" pitchFamily="49" charset="0"/>
              </a:rPr>
              <a:t>hamiltonian</a:t>
            </a:r>
            <a:endParaRPr lang="it-IT" sz="1400" kern="100">
              <a:effectLst/>
              <a:latin typeface="Cascadia Code SemiLight" panose="020B0609020000020004" pitchFamily="49" charset="0"/>
              <a:ea typeface="Calibri" panose="020F0502020204030204" pitchFamily="34" charset="0"/>
              <a:cs typeface="Cascadia Code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88910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Monolinea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969_TF22318419_Win32" id="{2AAA12F4-DA93-413C-9931-16775BA0037E}" vid="{231CF763-3A1E-4DDD-8A85-CD82E1A006A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aa6390c-f315-43b1-9926-36b53c95c75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5D97B138DB504B89644F56C326ED6F" ma:contentTypeVersion="7" ma:contentTypeDescription="Create a new document." ma:contentTypeScope="" ma:versionID="730fb16b41a13743186996e2bfd7f364">
  <xsd:schema xmlns:xsd="http://www.w3.org/2001/XMLSchema" xmlns:xs="http://www.w3.org/2001/XMLSchema" xmlns:p="http://schemas.microsoft.com/office/2006/metadata/properties" xmlns:ns3="aaa6390c-f315-43b1-9926-36b53c95c754" xmlns:ns4="2bf2ac4f-ac82-405d-826b-8e2adec11131" targetNamespace="http://schemas.microsoft.com/office/2006/metadata/properties" ma:root="true" ma:fieldsID="01d66bd378f33828e3525eec50f2264a" ns3:_="" ns4:_="">
    <xsd:import namespace="aaa6390c-f315-43b1-9926-36b53c95c754"/>
    <xsd:import namespace="2bf2ac4f-ac82-405d-826b-8e2adec11131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a6390c-f315-43b1-9926-36b53c95c754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f2ac4f-ac82-405d-826b-8e2adec11131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aaa6390c-f315-43b1-9926-36b53c95c754"/>
    <ds:schemaRef ds:uri="2bf2ac4f-ac82-405d-826b-8e2adec11131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4305C7-B576-4FDF-96CA-188775AE4411}">
  <ds:schemaRefs>
    <ds:schemaRef ds:uri="2bf2ac4f-ac82-405d-826b-8e2adec11131"/>
    <ds:schemaRef ds:uri="aaa6390c-f315-43b1-9926-36b53c95c75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di vendita minimalista</Template>
  <TotalTime>0</TotalTime>
  <Words>2223</Words>
  <Application>Microsoft Office PowerPoint</Application>
  <PresentationFormat>Widescreen</PresentationFormat>
  <Paragraphs>263</Paragraphs>
  <Slides>39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39</vt:i4>
      </vt:variant>
    </vt:vector>
  </HeadingPairs>
  <TitlesOfParts>
    <vt:vector size="47" baseType="lpstr">
      <vt:lpstr>Arial</vt:lpstr>
      <vt:lpstr>Calibri</vt:lpstr>
      <vt:lpstr>Cambria Math</vt:lpstr>
      <vt:lpstr>Cascadia Code SemiBold</vt:lpstr>
      <vt:lpstr>Cascadia Code SemiLight</vt:lpstr>
      <vt:lpstr>Tenorite</vt:lpstr>
      <vt:lpstr>Times New Roman</vt:lpstr>
      <vt:lpstr>Monolinea</vt:lpstr>
      <vt:lpstr>Instantons and Monte Carlo Methods in Quantum Mechanics ---------------------------------------------- T. SchÄfer</vt:lpstr>
      <vt:lpstr>OUTLINE OF THE PRESENTATION</vt:lpstr>
      <vt:lpstr>INTRODUCTION</vt:lpstr>
      <vt:lpstr>STRUCTURE OF THE CODE: MAIN</vt:lpstr>
      <vt:lpstr>STRUCTURE OF THE CODE: GENERAL FUNCTIONS</vt:lpstr>
      <vt:lpstr>STRUCTURE OF THE CODE: PROGRAMs</vt:lpstr>
      <vt:lpstr>STRUCTURE OF THE CODE: Plots</vt:lpstr>
      <vt:lpstr>EXACT DIAGONALIZATION</vt:lpstr>
      <vt:lpstr>Theoretical  background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Quantum mechanics on a Euclidean lattice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Cooling method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Adiabatic switching technique</vt:lpstr>
      <vt:lpstr>Presentazione standard di PowerPoint</vt:lpstr>
      <vt:lpstr>Presentazione standard di PowerPoint</vt:lpstr>
      <vt:lpstr>Presentazione standard di PowerPoint</vt:lpstr>
      <vt:lpstr>INSTANTON ANTI-INSTANTON  CONTENT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</dc:title>
  <dc:creator>Pietro Ghedini - pietro.ghedini3@studio.unibo.it</dc:creator>
  <cp:lastModifiedBy>Beatrice Magni - beatrice.magni5@studio.unibo.it</cp:lastModifiedBy>
  <cp:revision>2</cp:revision>
  <cp:lastPrinted>2024-01-17T09:04:34Z</cp:lastPrinted>
  <dcterms:created xsi:type="dcterms:W3CDTF">2024-01-12T10:01:05Z</dcterms:created>
  <dcterms:modified xsi:type="dcterms:W3CDTF">2024-01-19T08:11:05Z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0x0101005E5D97B138DB504B89644F56C326ED6F</vt:lpwstr>
  </property>
</Properties>
</file>