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115760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366101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338393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380586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169319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398790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278831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s-ES"/>
              <a:t>Haga clic para modificar el estilo de título del patrón</a:t>
            </a:r>
            <a:endParaRPr lang="en-US"/>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87823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414790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24943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s-ES"/>
              <a:t>Haga clic para modificar el estilo de título del patrón</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DC475DE-9C87-47CD-97AE-0D6B6AD4FCB5}" type="datetimeFigureOut">
              <a:rPr lang="es-CL" smtClean="0"/>
              <a:t>12-04-2021</a:t>
            </a:fld>
            <a:endParaRPr lang="es-CL"/>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78D6E5C6-A946-4D3A-9B21-AA7950F87BC6}" type="slidenum">
              <a:rPr lang="es-CL" smtClean="0"/>
              <a:t>‹Nº›</a:t>
            </a:fld>
            <a:endParaRPr lang="es-CL"/>
          </a:p>
        </p:txBody>
      </p:sp>
    </p:spTree>
    <p:extLst>
      <p:ext uri="{BB962C8B-B14F-4D97-AF65-F5344CB8AC3E}">
        <p14:creationId xmlns:p14="http://schemas.microsoft.com/office/powerpoint/2010/main" val="237733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2DC475DE-9C87-47CD-97AE-0D6B6AD4FCB5}" type="datetimeFigureOut">
              <a:rPr lang="es-CL" smtClean="0"/>
              <a:t>12-04-2021</a:t>
            </a:fld>
            <a:endParaRPr lang="es-CL"/>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s-CL"/>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78D6E5C6-A946-4D3A-9B21-AA7950F87BC6}" type="slidenum">
              <a:rPr lang="es-CL" smtClean="0"/>
              <a:t>‹Nº›</a:t>
            </a:fld>
            <a:endParaRPr lang="es-CL"/>
          </a:p>
        </p:txBody>
      </p:sp>
    </p:spTree>
    <p:extLst>
      <p:ext uri="{BB962C8B-B14F-4D97-AF65-F5344CB8AC3E}">
        <p14:creationId xmlns:p14="http://schemas.microsoft.com/office/powerpoint/2010/main" val="107884962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D67E-D3C2-4128-9A38-EC0E6A5E1C1D}"/>
              </a:ext>
            </a:extLst>
          </p:cNvPr>
          <p:cNvSpPr>
            <a:spLocks noGrp="1"/>
          </p:cNvSpPr>
          <p:nvPr>
            <p:ph type="ctrTitle"/>
          </p:nvPr>
        </p:nvSpPr>
        <p:spPr/>
        <p:txBody>
          <a:bodyPr/>
          <a:lstStyle/>
          <a:p>
            <a:r>
              <a:rPr lang="es-CL" dirty="0"/>
              <a:t>Algoritmo de Triangulación</a:t>
            </a:r>
          </a:p>
        </p:txBody>
      </p:sp>
      <p:sp>
        <p:nvSpPr>
          <p:cNvPr id="3" name="Subtítulo 2">
            <a:extLst>
              <a:ext uri="{FF2B5EF4-FFF2-40B4-BE49-F238E27FC236}">
                <a16:creationId xmlns:a16="http://schemas.microsoft.com/office/drawing/2014/main" id="{DB82C951-42F9-4DBA-A8A4-3BD2BBB3974E}"/>
              </a:ext>
            </a:extLst>
          </p:cNvPr>
          <p:cNvSpPr>
            <a:spLocks noGrp="1"/>
          </p:cNvSpPr>
          <p:nvPr>
            <p:ph type="subTitle" idx="1"/>
          </p:nvPr>
        </p:nvSpPr>
        <p:spPr>
          <a:xfrm>
            <a:off x="1524000" y="3602037"/>
            <a:ext cx="9144000" cy="1865509"/>
          </a:xfrm>
        </p:spPr>
        <p:txBody>
          <a:bodyPr>
            <a:normAutofit fontScale="92500" lnSpcReduction="10000"/>
          </a:bodyPr>
          <a:lstStyle/>
          <a:p>
            <a:r>
              <a:rPr lang="es-CL" dirty="0"/>
              <a:t>Alumna: Beatriz Graboloza</a:t>
            </a:r>
          </a:p>
          <a:p>
            <a:r>
              <a:rPr lang="es-CL"/>
              <a:t>Curso: </a:t>
            </a:r>
            <a:r>
              <a:rPr lang="es-CL" dirty="0"/>
              <a:t>Mallas Geométricas y Aplicaciones</a:t>
            </a:r>
          </a:p>
          <a:p>
            <a:r>
              <a:rPr lang="es-CL" dirty="0"/>
              <a:t>Profesora: María Cecilia </a:t>
            </a:r>
            <a:r>
              <a:rPr lang="es-CL" dirty="0" err="1"/>
              <a:t>Rivara</a:t>
            </a:r>
            <a:r>
              <a:rPr lang="es-CL" dirty="0"/>
              <a:t> Z.</a:t>
            </a:r>
          </a:p>
          <a:p>
            <a:r>
              <a:rPr lang="es-CL" dirty="0"/>
              <a:t>Ayudante: Mitchel Jiménez R.</a:t>
            </a:r>
          </a:p>
        </p:txBody>
      </p:sp>
    </p:spTree>
    <p:extLst>
      <p:ext uri="{BB962C8B-B14F-4D97-AF65-F5344CB8AC3E}">
        <p14:creationId xmlns:p14="http://schemas.microsoft.com/office/powerpoint/2010/main" val="404519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3550A-0E24-43DC-80B9-BC045D4B6D05}"/>
              </a:ext>
            </a:extLst>
          </p:cNvPr>
          <p:cNvSpPr>
            <a:spLocks noGrp="1"/>
          </p:cNvSpPr>
          <p:nvPr>
            <p:ph type="title"/>
          </p:nvPr>
        </p:nvSpPr>
        <p:spPr/>
        <p:txBody>
          <a:bodyPr/>
          <a:lstStyle/>
          <a:p>
            <a:pPr algn="ctr"/>
            <a:r>
              <a:rPr lang="es-CL" dirty="0"/>
              <a:t>Pseudo Algoritmo</a:t>
            </a:r>
          </a:p>
        </p:txBody>
      </p:sp>
      <p:sp>
        <p:nvSpPr>
          <p:cNvPr id="3" name="Marcador de contenido 2">
            <a:extLst>
              <a:ext uri="{FF2B5EF4-FFF2-40B4-BE49-F238E27FC236}">
                <a16:creationId xmlns:a16="http://schemas.microsoft.com/office/drawing/2014/main" id="{89DA0871-65CB-4996-9F04-6A5148CB2233}"/>
              </a:ext>
            </a:extLst>
          </p:cNvPr>
          <p:cNvSpPr>
            <a:spLocks noGrp="1"/>
          </p:cNvSpPr>
          <p:nvPr>
            <p:ph idx="1"/>
          </p:nvPr>
        </p:nvSpPr>
        <p:spPr>
          <a:xfrm>
            <a:off x="976312" y="2006600"/>
            <a:ext cx="5534025" cy="3998306"/>
          </a:xfrm>
        </p:spPr>
        <p:txBody>
          <a:bodyPr>
            <a:normAutofit fontScale="62500" lnSpcReduction="20000"/>
          </a:bodyPr>
          <a:lstStyle/>
          <a:p>
            <a:pPr marL="228600" indent="0">
              <a:buNone/>
            </a:pPr>
            <a:r>
              <a:rPr lang="es-CL" dirty="0" err="1"/>
              <a:t>for</a:t>
            </a:r>
            <a:r>
              <a:rPr lang="es-CL" dirty="0"/>
              <a:t> </a:t>
            </a:r>
            <a:r>
              <a:rPr lang="es-CL" dirty="0" err="1"/>
              <a:t>point</a:t>
            </a:r>
            <a:r>
              <a:rPr lang="es-CL" dirty="0"/>
              <a:t> in </a:t>
            </a:r>
            <a:r>
              <a:rPr lang="es-CL" dirty="0" err="1"/>
              <a:t>pointslist</a:t>
            </a:r>
            <a:r>
              <a:rPr lang="es-CL" dirty="0"/>
              <a:t>:</a:t>
            </a:r>
          </a:p>
          <a:p>
            <a:pPr marL="228600" indent="0">
              <a:buNone/>
            </a:pPr>
            <a:r>
              <a:rPr lang="es-CL" dirty="0"/>
              <a:t>          Encontrar triangulo “t” que contiene a </a:t>
            </a:r>
            <a:r>
              <a:rPr lang="es-CL" dirty="0" err="1"/>
              <a:t>point</a:t>
            </a:r>
            <a:endParaRPr lang="es-CL" dirty="0"/>
          </a:p>
          <a:p>
            <a:pPr marL="228600" indent="0">
              <a:buNone/>
            </a:pPr>
            <a:r>
              <a:rPr lang="es-CL" dirty="0"/>
              <a:t>          </a:t>
            </a:r>
            <a:r>
              <a:rPr lang="es-CL" dirty="0" err="1"/>
              <a:t>if</a:t>
            </a:r>
            <a:r>
              <a:rPr lang="es-CL" dirty="0"/>
              <a:t> </a:t>
            </a:r>
            <a:r>
              <a:rPr lang="es-CL" dirty="0" err="1"/>
              <a:t>is_in_face</a:t>
            </a:r>
            <a:r>
              <a:rPr lang="es-CL" dirty="0"/>
              <a:t>:</a:t>
            </a:r>
          </a:p>
          <a:p>
            <a:pPr marL="228600" indent="0">
              <a:buNone/>
            </a:pPr>
            <a:r>
              <a:rPr lang="es-CL" dirty="0"/>
              <a:t>                    </a:t>
            </a:r>
            <a:r>
              <a:rPr lang="es-CL" dirty="0" err="1"/>
              <a:t>add_point_in_face</a:t>
            </a:r>
            <a:r>
              <a:rPr lang="es-CL" dirty="0"/>
              <a:t>()</a:t>
            </a:r>
          </a:p>
          <a:p>
            <a:pPr marL="228600" indent="0">
              <a:buNone/>
            </a:pPr>
            <a:r>
              <a:rPr lang="es-CL" dirty="0"/>
              <a:t>          </a:t>
            </a:r>
            <a:r>
              <a:rPr lang="es-CL" dirty="0" err="1"/>
              <a:t>else</a:t>
            </a:r>
            <a:r>
              <a:rPr lang="es-CL" dirty="0"/>
              <a:t>: </a:t>
            </a:r>
          </a:p>
          <a:p>
            <a:pPr marL="228600" indent="0">
              <a:buNone/>
            </a:pPr>
            <a:r>
              <a:rPr lang="es-CL" dirty="0"/>
              <a:t>	        </a:t>
            </a:r>
            <a:r>
              <a:rPr lang="es-CL" dirty="0" err="1"/>
              <a:t>add_point_in_edge</a:t>
            </a:r>
            <a:r>
              <a:rPr lang="es-CL" dirty="0"/>
              <a:t>()</a:t>
            </a:r>
          </a:p>
          <a:p>
            <a:pPr marL="228600" indent="0">
              <a:buNone/>
            </a:pPr>
            <a:r>
              <a:rPr lang="es-CL" dirty="0"/>
              <a:t>          </a:t>
            </a:r>
            <a:r>
              <a:rPr lang="es-CL" dirty="0" err="1"/>
              <a:t>for</a:t>
            </a:r>
            <a:r>
              <a:rPr lang="es-CL" dirty="0"/>
              <a:t> </a:t>
            </a:r>
            <a:r>
              <a:rPr lang="es-CL" dirty="0" err="1"/>
              <a:t>new_t</a:t>
            </a:r>
            <a:r>
              <a:rPr lang="es-CL" dirty="0"/>
              <a:t> in </a:t>
            </a:r>
            <a:r>
              <a:rPr lang="es-CL" dirty="0" err="1"/>
              <a:t>new_triangles</a:t>
            </a:r>
            <a:r>
              <a:rPr lang="es-CL" dirty="0"/>
              <a:t>:</a:t>
            </a:r>
          </a:p>
          <a:p>
            <a:pPr marL="228600" indent="0">
              <a:buNone/>
            </a:pPr>
            <a:r>
              <a:rPr lang="es-CL" dirty="0"/>
              <a:t>                    </a:t>
            </a:r>
            <a:r>
              <a:rPr lang="es-CL" dirty="0" err="1"/>
              <a:t>for</a:t>
            </a:r>
            <a:r>
              <a:rPr lang="es-CL" dirty="0"/>
              <a:t> n in </a:t>
            </a:r>
            <a:r>
              <a:rPr lang="es-CL" dirty="0" err="1"/>
              <a:t>new_t.neighbors</a:t>
            </a:r>
            <a:r>
              <a:rPr lang="es-CL" dirty="0"/>
              <a:t>:</a:t>
            </a:r>
          </a:p>
          <a:p>
            <a:pPr marL="228600" indent="0">
              <a:buNone/>
            </a:pPr>
            <a:r>
              <a:rPr lang="es-CL" dirty="0"/>
              <a:t>                               </a:t>
            </a:r>
            <a:r>
              <a:rPr lang="es-CL" dirty="0" err="1"/>
              <a:t>if</a:t>
            </a:r>
            <a:r>
              <a:rPr lang="es-CL" dirty="0"/>
              <a:t> </a:t>
            </a:r>
            <a:r>
              <a:rPr lang="es-CL" dirty="0" err="1"/>
              <a:t>circle_test</a:t>
            </a:r>
            <a:r>
              <a:rPr lang="es-CL" dirty="0"/>
              <a:t>(</a:t>
            </a:r>
            <a:r>
              <a:rPr lang="es-CL" dirty="0" err="1"/>
              <a:t>new_t</a:t>
            </a:r>
            <a:r>
              <a:rPr lang="es-CL" dirty="0"/>
              <a:t>, n):</a:t>
            </a:r>
          </a:p>
          <a:p>
            <a:pPr marL="228600" indent="0">
              <a:buNone/>
            </a:pPr>
            <a:r>
              <a:rPr lang="es-CL" dirty="0"/>
              <a:t>                                         </a:t>
            </a:r>
            <a:r>
              <a:rPr lang="es-CL" dirty="0" err="1"/>
              <a:t>change_diagonal</a:t>
            </a:r>
            <a:r>
              <a:rPr lang="es-CL" dirty="0"/>
              <a:t>()</a:t>
            </a:r>
          </a:p>
          <a:p>
            <a:pPr marL="228600" indent="0">
              <a:buNone/>
            </a:pPr>
            <a:endParaRPr lang="es-CL" dirty="0"/>
          </a:p>
        </p:txBody>
      </p:sp>
    </p:spTree>
    <p:extLst>
      <p:ext uri="{BB962C8B-B14F-4D97-AF65-F5344CB8AC3E}">
        <p14:creationId xmlns:p14="http://schemas.microsoft.com/office/powerpoint/2010/main" val="180384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1F161-8FF8-4F1A-8226-E95CACDFB8C9}"/>
              </a:ext>
            </a:extLst>
          </p:cNvPr>
          <p:cNvSpPr>
            <a:spLocks noGrp="1"/>
          </p:cNvSpPr>
          <p:nvPr>
            <p:ph type="title"/>
          </p:nvPr>
        </p:nvSpPr>
        <p:spPr/>
        <p:txBody>
          <a:bodyPr/>
          <a:lstStyle/>
          <a:p>
            <a:r>
              <a:rPr lang="es-CL" dirty="0"/>
              <a:t>Estructura de datos</a:t>
            </a:r>
          </a:p>
        </p:txBody>
      </p:sp>
      <p:pic>
        <p:nvPicPr>
          <p:cNvPr id="15" name="Imagen 14" descr="Diagrama&#10;&#10;Descripción generada automáticamente">
            <a:extLst>
              <a:ext uri="{FF2B5EF4-FFF2-40B4-BE49-F238E27FC236}">
                <a16:creationId xmlns:a16="http://schemas.microsoft.com/office/drawing/2014/main" id="{2F3F76C5-05AD-4253-B468-891EBB458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275" y="1041984"/>
            <a:ext cx="3505408" cy="4774032"/>
          </a:xfrm>
          <a:prstGeom prst="rect">
            <a:avLst/>
          </a:prstGeom>
        </p:spPr>
      </p:pic>
      <p:sp>
        <p:nvSpPr>
          <p:cNvPr id="26" name="CuadroTexto 25">
            <a:extLst>
              <a:ext uri="{FF2B5EF4-FFF2-40B4-BE49-F238E27FC236}">
                <a16:creationId xmlns:a16="http://schemas.microsoft.com/office/drawing/2014/main" id="{EA97AE14-D308-41FB-AE5B-C460C3DF6B9F}"/>
              </a:ext>
            </a:extLst>
          </p:cNvPr>
          <p:cNvSpPr txBox="1"/>
          <p:nvPr/>
        </p:nvSpPr>
        <p:spPr>
          <a:xfrm>
            <a:off x="1028492" y="3846275"/>
            <a:ext cx="6446044" cy="2083647"/>
          </a:xfrm>
          <a:prstGeom prst="rect">
            <a:avLst/>
          </a:prstGeom>
          <a:noFill/>
        </p:spPr>
        <p:txBody>
          <a:bodyPr wrap="square" rtlCol="0">
            <a:spAutoFit/>
          </a:bodyPr>
          <a:lstStyle/>
          <a:p>
            <a:pPr marL="685800" lvl="1">
              <a:lnSpc>
                <a:spcPct val="90000"/>
              </a:lnSpc>
              <a:spcBef>
                <a:spcPts val="1000"/>
              </a:spcBef>
              <a:buClr>
                <a:schemeClr val="tx2">
                  <a:lumMod val="10000"/>
                  <a:lumOff val="90000"/>
                </a:schemeClr>
              </a:buClr>
              <a:buSzPct val="80000"/>
            </a:pPr>
            <a:endParaRPr lang="es-CL" sz="2400" dirty="0">
              <a:solidFill>
                <a:schemeClr val="tx2">
                  <a:alpha val="70000"/>
                </a:schemeClr>
              </a:solidFill>
            </a:endParaRPr>
          </a:p>
          <a:p>
            <a:pPr marL="514350" indent="-285750">
              <a:lnSpc>
                <a:spcPct val="90000"/>
              </a:lnSpc>
              <a:spcBef>
                <a:spcPts val="1000"/>
              </a:spcBef>
              <a:buClr>
                <a:schemeClr val="tx2">
                  <a:lumMod val="10000"/>
                  <a:lumOff val="90000"/>
                </a:schemeClr>
              </a:buClr>
              <a:buSzPct val="80000"/>
              <a:buFont typeface="Wingdings" panose="05000000000000000000" pitchFamily="2" charset="2"/>
              <a:buChar char="q"/>
            </a:pPr>
            <a:r>
              <a:rPr lang="es-CL" sz="2400" dirty="0" err="1">
                <a:solidFill>
                  <a:schemeClr val="tx2">
                    <a:alpha val="70000"/>
                  </a:schemeClr>
                </a:solidFill>
              </a:rPr>
              <a:t>Triangle</a:t>
            </a:r>
            <a:r>
              <a:rPr lang="es-CL" sz="2400" dirty="0">
                <a:solidFill>
                  <a:schemeClr val="tx2">
                    <a:alpha val="70000"/>
                  </a:schemeClr>
                </a:solidFill>
              </a:rPr>
              <a:t>:</a:t>
            </a:r>
          </a:p>
          <a:p>
            <a:pPr marL="971550" lvl="1" indent="-285750">
              <a:lnSpc>
                <a:spcPct val="90000"/>
              </a:lnSpc>
              <a:spcBef>
                <a:spcPts val="1000"/>
              </a:spcBef>
              <a:buClr>
                <a:schemeClr val="tx2">
                  <a:lumMod val="10000"/>
                  <a:lumOff val="90000"/>
                </a:schemeClr>
              </a:buClr>
              <a:buSzPct val="80000"/>
              <a:buFont typeface="Arial" panose="020B0604020202020204" pitchFamily="34" charset="0"/>
              <a:buChar char="•"/>
            </a:pPr>
            <a:r>
              <a:rPr lang="es-CL" sz="2400" dirty="0" err="1">
                <a:solidFill>
                  <a:schemeClr val="tx2">
                    <a:alpha val="70000"/>
                  </a:schemeClr>
                </a:solidFill>
              </a:rPr>
              <a:t>Vertexes</a:t>
            </a:r>
            <a:r>
              <a:rPr lang="es-CL" sz="2400" dirty="0">
                <a:solidFill>
                  <a:schemeClr val="tx2">
                    <a:alpha val="70000"/>
                  </a:schemeClr>
                </a:solidFill>
              </a:rPr>
              <a:t>	[A, B, C]</a:t>
            </a:r>
          </a:p>
          <a:p>
            <a:pPr marL="971550" lvl="1" indent="-285750">
              <a:lnSpc>
                <a:spcPct val="90000"/>
              </a:lnSpc>
              <a:spcBef>
                <a:spcPts val="1000"/>
              </a:spcBef>
              <a:buClr>
                <a:schemeClr val="tx2">
                  <a:lumMod val="10000"/>
                  <a:lumOff val="90000"/>
                </a:schemeClr>
              </a:buClr>
              <a:buSzPct val="80000"/>
              <a:buFont typeface="Arial" panose="020B0604020202020204" pitchFamily="34" charset="0"/>
              <a:buChar char="•"/>
            </a:pPr>
            <a:r>
              <a:rPr lang="es-CL" sz="2400" dirty="0" err="1">
                <a:solidFill>
                  <a:schemeClr val="tx2">
                    <a:alpha val="70000"/>
                  </a:schemeClr>
                </a:solidFill>
              </a:rPr>
              <a:t>Neighbors</a:t>
            </a:r>
            <a:r>
              <a:rPr lang="es-CL" sz="2400" dirty="0">
                <a:solidFill>
                  <a:schemeClr val="tx2">
                    <a:alpha val="70000"/>
                  </a:schemeClr>
                </a:solidFill>
              </a:rPr>
              <a:t>	[NA, NB, NC]</a:t>
            </a:r>
          </a:p>
          <a:p>
            <a:r>
              <a:rPr lang="es-CL" dirty="0"/>
              <a:t>              </a:t>
            </a:r>
          </a:p>
        </p:txBody>
      </p:sp>
      <p:sp>
        <p:nvSpPr>
          <p:cNvPr id="27" name="CuadroTexto 26">
            <a:extLst>
              <a:ext uri="{FF2B5EF4-FFF2-40B4-BE49-F238E27FC236}">
                <a16:creationId xmlns:a16="http://schemas.microsoft.com/office/drawing/2014/main" id="{078CD5ED-DB3D-49D8-A637-20368AD6B130}"/>
              </a:ext>
            </a:extLst>
          </p:cNvPr>
          <p:cNvSpPr txBox="1"/>
          <p:nvPr/>
        </p:nvSpPr>
        <p:spPr>
          <a:xfrm>
            <a:off x="3336339" y="2297882"/>
            <a:ext cx="2905125" cy="1346010"/>
          </a:xfrm>
          <a:prstGeom prst="rect">
            <a:avLst/>
          </a:prstGeom>
          <a:noFill/>
        </p:spPr>
        <p:txBody>
          <a:bodyPr wrap="square" rtlCol="0">
            <a:spAutoFit/>
          </a:bodyPr>
          <a:lstStyle/>
          <a:p>
            <a:pPr marL="514350" indent="-285750">
              <a:lnSpc>
                <a:spcPct val="90000"/>
              </a:lnSpc>
              <a:spcBef>
                <a:spcPts val="1000"/>
              </a:spcBef>
              <a:buClr>
                <a:schemeClr val="tx2">
                  <a:lumMod val="10000"/>
                  <a:lumOff val="90000"/>
                </a:schemeClr>
              </a:buClr>
              <a:buSzPct val="80000"/>
              <a:buFont typeface="Wingdings" panose="05000000000000000000" pitchFamily="2" charset="2"/>
              <a:buChar char="q"/>
            </a:pPr>
            <a:r>
              <a:rPr lang="es-CL" sz="2400" dirty="0" err="1">
                <a:solidFill>
                  <a:schemeClr val="tx2">
                    <a:alpha val="70000"/>
                  </a:schemeClr>
                </a:solidFill>
              </a:rPr>
              <a:t>Triangulation</a:t>
            </a:r>
            <a:r>
              <a:rPr lang="es-CL" sz="2400" dirty="0">
                <a:solidFill>
                  <a:schemeClr val="tx2">
                    <a:alpha val="70000"/>
                  </a:schemeClr>
                </a:solidFill>
              </a:rPr>
              <a:t>:</a:t>
            </a:r>
          </a:p>
          <a:p>
            <a:pPr marL="971550" lvl="1" indent="-285750">
              <a:lnSpc>
                <a:spcPct val="90000"/>
              </a:lnSpc>
              <a:spcBef>
                <a:spcPts val="1000"/>
              </a:spcBef>
              <a:buClr>
                <a:schemeClr val="tx2">
                  <a:lumMod val="10000"/>
                  <a:lumOff val="90000"/>
                </a:schemeClr>
              </a:buClr>
              <a:buSzPct val="80000"/>
              <a:buFont typeface="Wingdings" panose="05000000000000000000" pitchFamily="2" charset="2"/>
              <a:buChar char="§"/>
            </a:pPr>
            <a:r>
              <a:rPr lang="es-CL" sz="2400" dirty="0" err="1">
                <a:solidFill>
                  <a:schemeClr val="tx2">
                    <a:alpha val="70000"/>
                  </a:schemeClr>
                </a:solidFill>
              </a:rPr>
              <a:t>Vertexes</a:t>
            </a:r>
            <a:endParaRPr lang="es-CL" sz="2400" dirty="0">
              <a:solidFill>
                <a:schemeClr val="tx2">
                  <a:alpha val="70000"/>
                </a:schemeClr>
              </a:solidFill>
            </a:endParaRPr>
          </a:p>
          <a:p>
            <a:pPr marL="971550" lvl="1" indent="-285750">
              <a:lnSpc>
                <a:spcPct val="90000"/>
              </a:lnSpc>
              <a:spcBef>
                <a:spcPts val="1000"/>
              </a:spcBef>
              <a:buClr>
                <a:schemeClr val="tx2">
                  <a:lumMod val="10000"/>
                  <a:lumOff val="90000"/>
                </a:schemeClr>
              </a:buClr>
              <a:buSzPct val="80000"/>
              <a:buFont typeface="Wingdings" panose="05000000000000000000" pitchFamily="2" charset="2"/>
              <a:buChar char="§"/>
            </a:pPr>
            <a:r>
              <a:rPr lang="es-CL" sz="2400" dirty="0" err="1">
                <a:solidFill>
                  <a:schemeClr val="tx2">
                    <a:alpha val="70000"/>
                  </a:schemeClr>
                </a:solidFill>
              </a:rPr>
              <a:t>Triangles</a:t>
            </a:r>
            <a:endParaRPr lang="es-CL" sz="2400" dirty="0">
              <a:solidFill>
                <a:schemeClr val="tx2">
                  <a:alpha val="70000"/>
                </a:schemeClr>
              </a:solidFill>
            </a:endParaRPr>
          </a:p>
        </p:txBody>
      </p:sp>
      <p:sp>
        <p:nvSpPr>
          <p:cNvPr id="28" name="CuadroTexto 27">
            <a:extLst>
              <a:ext uri="{FF2B5EF4-FFF2-40B4-BE49-F238E27FC236}">
                <a16:creationId xmlns:a16="http://schemas.microsoft.com/office/drawing/2014/main" id="{D1FD0D55-8FE2-4894-992B-E0830917CE21}"/>
              </a:ext>
            </a:extLst>
          </p:cNvPr>
          <p:cNvSpPr txBox="1"/>
          <p:nvPr/>
        </p:nvSpPr>
        <p:spPr>
          <a:xfrm>
            <a:off x="980867" y="2292350"/>
            <a:ext cx="1805195" cy="1623008"/>
          </a:xfrm>
          <a:prstGeom prst="rect">
            <a:avLst/>
          </a:prstGeom>
          <a:noFill/>
        </p:spPr>
        <p:txBody>
          <a:bodyPr wrap="square" rtlCol="0">
            <a:spAutoFit/>
          </a:bodyPr>
          <a:lstStyle/>
          <a:p>
            <a:pPr marL="514350" indent="-285750">
              <a:lnSpc>
                <a:spcPct val="90000"/>
              </a:lnSpc>
              <a:spcBef>
                <a:spcPts val="1000"/>
              </a:spcBef>
              <a:buClr>
                <a:schemeClr val="tx2">
                  <a:lumMod val="10000"/>
                  <a:lumOff val="90000"/>
                </a:schemeClr>
              </a:buClr>
              <a:buSzPct val="80000"/>
              <a:buFont typeface="Wingdings" panose="05000000000000000000" pitchFamily="2" charset="2"/>
              <a:buChar char="q"/>
            </a:pPr>
            <a:r>
              <a:rPr lang="es-CL" sz="2400" dirty="0" err="1">
                <a:solidFill>
                  <a:schemeClr val="tx2">
                    <a:alpha val="70000"/>
                  </a:schemeClr>
                </a:solidFill>
              </a:rPr>
              <a:t>Vertex</a:t>
            </a:r>
            <a:r>
              <a:rPr lang="es-CL" sz="2400" dirty="0">
                <a:solidFill>
                  <a:schemeClr val="tx2">
                    <a:alpha val="70000"/>
                  </a:schemeClr>
                </a:solidFill>
              </a:rPr>
              <a:t>:</a:t>
            </a:r>
          </a:p>
          <a:p>
            <a:pPr marL="971550" lvl="1" indent="-285750">
              <a:lnSpc>
                <a:spcPct val="90000"/>
              </a:lnSpc>
              <a:spcBef>
                <a:spcPts val="1000"/>
              </a:spcBef>
              <a:buClr>
                <a:schemeClr val="tx2">
                  <a:lumMod val="10000"/>
                  <a:lumOff val="90000"/>
                </a:schemeClr>
              </a:buClr>
              <a:buSzPct val="80000"/>
              <a:buFont typeface="Arial" panose="020B0604020202020204" pitchFamily="34" charset="0"/>
              <a:buChar char="•"/>
            </a:pPr>
            <a:r>
              <a:rPr lang="es-CL" sz="2400" dirty="0">
                <a:solidFill>
                  <a:schemeClr val="tx2">
                    <a:alpha val="70000"/>
                  </a:schemeClr>
                </a:solidFill>
              </a:rPr>
              <a:t>X</a:t>
            </a:r>
          </a:p>
          <a:p>
            <a:pPr marL="971550" lvl="1" indent="-285750">
              <a:lnSpc>
                <a:spcPct val="90000"/>
              </a:lnSpc>
              <a:spcBef>
                <a:spcPts val="1000"/>
              </a:spcBef>
              <a:buClr>
                <a:schemeClr val="tx2">
                  <a:lumMod val="10000"/>
                  <a:lumOff val="90000"/>
                </a:schemeClr>
              </a:buClr>
              <a:buSzPct val="80000"/>
              <a:buFont typeface="Arial" panose="020B0604020202020204" pitchFamily="34" charset="0"/>
              <a:buChar char="•"/>
            </a:pPr>
            <a:r>
              <a:rPr lang="es-CL" sz="2400" dirty="0">
                <a:solidFill>
                  <a:schemeClr val="tx2">
                    <a:alpha val="70000"/>
                  </a:schemeClr>
                </a:solidFill>
              </a:rPr>
              <a:t>Y</a:t>
            </a:r>
          </a:p>
          <a:p>
            <a:endParaRPr lang="es-CL" dirty="0"/>
          </a:p>
        </p:txBody>
      </p:sp>
    </p:spTree>
    <p:extLst>
      <p:ext uri="{BB962C8B-B14F-4D97-AF65-F5344CB8AC3E}">
        <p14:creationId xmlns:p14="http://schemas.microsoft.com/office/powerpoint/2010/main" val="280898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56712-042C-4FCD-9EF1-66133F3B89C5}"/>
              </a:ext>
            </a:extLst>
          </p:cNvPr>
          <p:cNvSpPr>
            <a:spLocks noGrp="1"/>
          </p:cNvSpPr>
          <p:nvPr>
            <p:ph type="title"/>
          </p:nvPr>
        </p:nvSpPr>
        <p:spPr/>
        <p:txBody>
          <a:bodyPr/>
          <a:lstStyle/>
          <a:p>
            <a:pPr algn="ctr"/>
            <a:r>
              <a:rPr lang="es-CL" dirty="0"/>
              <a:t>Avances</a:t>
            </a:r>
          </a:p>
        </p:txBody>
      </p:sp>
      <p:pic>
        <p:nvPicPr>
          <p:cNvPr id="5" name="Marcador de contenido 4" descr="Polígono&#10;&#10;Descripción generada automáticamente">
            <a:extLst>
              <a:ext uri="{FF2B5EF4-FFF2-40B4-BE49-F238E27FC236}">
                <a16:creationId xmlns:a16="http://schemas.microsoft.com/office/drawing/2014/main" id="{91E2AD3F-1F5E-4250-B252-C67669F09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507" y="1409677"/>
            <a:ext cx="3069567" cy="3723737"/>
          </a:xfrm>
        </p:spPr>
      </p:pic>
      <p:pic>
        <p:nvPicPr>
          <p:cNvPr id="7" name="Imagen 6" descr="Diagrama, Forma&#10;&#10;Descripción generada automáticamente">
            <a:extLst>
              <a:ext uri="{FF2B5EF4-FFF2-40B4-BE49-F238E27FC236}">
                <a16:creationId xmlns:a16="http://schemas.microsoft.com/office/drawing/2014/main" id="{7F3C3F0A-C910-4AF7-9550-039A6EC75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389" y="1511062"/>
            <a:ext cx="3610436" cy="3622352"/>
          </a:xfrm>
          <a:prstGeom prst="rect">
            <a:avLst/>
          </a:prstGeom>
        </p:spPr>
      </p:pic>
      <p:pic>
        <p:nvPicPr>
          <p:cNvPr id="9" name="Imagen 8" descr="Diagrama&#10;&#10;Descripción generada automáticamente">
            <a:extLst>
              <a:ext uri="{FF2B5EF4-FFF2-40B4-BE49-F238E27FC236}">
                <a16:creationId xmlns:a16="http://schemas.microsoft.com/office/drawing/2014/main" id="{FE03E1B9-DF89-4BCA-868D-265C1F5C7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123" y="2318338"/>
            <a:ext cx="4190369" cy="2503337"/>
          </a:xfrm>
          <a:prstGeom prst="rect">
            <a:avLst/>
          </a:prstGeom>
        </p:spPr>
      </p:pic>
      <p:sp>
        <p:nvSpPr>
          <p:cNvPr id="13" name="CuadroTexto 12">
            <a:extLst>
              <a:ext uri="{FF2B5EF4-FFF2-40B4-BE49-F238E27FC236}">
                <a16:creationId xmlns:a16="http://schemas.microsoft.com/office/drawing/2014/main" id="{E1BBC834-AAFB-4F1E-ADCE-607E61DC1366}"/>
              </a:ext>
            </a:extLst>
          </p:cNvPr>
          <p:cNvSpPr txBox="1"/>
          <p:nvPr/>
        </p:nvSpPr>
        <p:spPr>
          <a:xfrm>
            <a:off x="1304356" y="5078991"/>
            <a:ext cx="2786767" cy="369332"/>
          </a:xfrm>
          <a:prstGeom prst="rect">
            <a:avLst/>
          </a:prstGeom>
          <a:noFill/>
        </p:spPr>
        <p:txBody>
          <a:bodyPr wrap="square" rtlCol="0">
            <a:spAutoFit/>
          </a:bodyPr>
          <a:lstStyle/>
          <a:p>
            <a:r>
              <a:rPr lang="es-CL" sz="1800" dirty="0" err="1">
                <a:solidFill>
                  <a:schemeClr val="tx2">
                    <a:alpha val="70000"/>
                  </a:schemeClr>
                </a:solidFill>
              </a:rPr>
              <a:t>add_point_in_edge</a:t>
            </a:r>
            <a:endParaRPr lang="es-CL" sz="1800" dirty="0">
              <a:solidFill>
                <a:schemeClr val="tx2">
                  <a:alpha val="70000"/>
                </a:schemeClr>
              </a:solidFill>
            </a:endParaRPr>
          </a:p>
        </p:txBody>
      </p:sp>
      <p:sp>
        <p:nvSpPr>
          <p:cNvPr id="14" name="CuadroTexto 13">
            <a:extLst>
              <a:ext uri="{FF2B5EF4-FFF2-40B4-BE49-F238E27FC236}">
                <a16:creationId xmlns:a16="http://schemas.microsoft.com/office/drawing/2014/main" id="{A7D79CB4-0A0B-43C6-917E-328F0C5422AA}"/>
              </a:ext>
            </a:extLst>
          </p:cNvPr>
          <p:cNvSpPr txBox="1"/>
          <p:nvPr/>
        </p:nvSpPr>
        <p:spPr>
          <a:xfrm>
            <a:off x="8779923" y="5065283"/>
            <a:ext cx="3927695" cy="369332"/>
          </a:xfrm>
          <a:prstGeom prst="rect">
            <a:avLst/>
          </a:prstGeom>
          <a:noFill/>
        </p:spPr>
        <p:txBody>
          <a:bodyPr wrap="square" rtlCol="0">
            <a:spAutoFit/>
          </a:bodyPr>
          <a:lstStyle/>
          <a:p>
            <a:r>
              <a:rPr lang="es-CL" sz="1800" dirty="0" err="1">
                <a:solidFill>
                  <a:schemeClr val="tx2">
                    <a:alpha val="70000"/>
                  </a:schemeClr>
                </a:solidFill>
              </a:rPr>
              <a:t>add_point_in_face</a:t>
            </a:r>
            <a:endParaRPr lang="es-CL" sz="1800" dirty="0">
              <a:solidFill>
                <a:schemeClr val="tx2">
                  <a:alpha val="70000"/>
                </a:schemeClr>
              </a:solidFill>
            </a:endParaRPr>
          </a:p>
        </p:txBody>
      </p:sp>
      <p:sp>
        <p:nvSpPr>
          <p:cNvPr id="15" name="CuadroTexto 14">
            <a:extLst>
              <a:ext uri="{FF2B5EF4-FFF2-40B4-BE49-F238E27FC236}">
                <a16:creationId xmlns:a16="http://schemas.microsoft.com/office/drawing/2014/main" id="{605CEC00-E1D3-4680-BA6E-747A12ECAFDF}"/>
              </a:ext>
            </a:extLst>
          </p:cNvPr>
          <p:cNvSpPr txBox="1"/>
          <p:nvPr/>
        </p:nvSpPr>
        <p:spPr>
          <a:xfrm>
            <a:off x="5176628" y="5061529"/>
            <a:ext cx="3488675" cy="369332"/>
          </a:xfrm>
          <a:prstGeom prst="rect">
            <a:avLst/>
          </a:prstGeom>
          <a:noFill/>
        </p:spPr>
        <p:txBody>
          <a:bodyPr wrap="square" rtlCol="0">
            <a:spAutoFit/>
          </a:bodyPr>
          <a:lstStyle/>
          <a:p>
            <a:r>
              <a:rPr lang="es-CL" sz="1800" dirty="0" err="1">
                <a:solidFill>
                  <a:schemeClr val="tx2">
                    <a:alpha val="70000"/>
                  </a:schemeClr>
                </a:solidFill>
              </a:rPr>
              <a:t>change_diagonal</a:t>
            </a:r>
            <a:endParaRPr lang="es-CL" sz="1800" dirty="0">
              <a:solidFill>
                <a:schemeClr val="tx2">
                  <a:alpha val="70000"/>
                </a:schemeClr>
              </a:solidFill>
            </a:endParaRPr>
          </a:p>
        </p:txBody>
      </p:sp>
    </p:spTree>
    <p:extLst>
      <p:ext uri="{BB962C8B-B14F-4D97-AF65-F5344CB8AC3E}">
        <p14:creationId xmlns:p14="http://schemas.microsoft.com/office/powerpoint/2010/main" val="129138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7513A-2CF4-4A6F-94AE-5725FFA6DBB7}"/>
              </a:ext>
            </a:extLst>
          </p:cNvPr>
          <p:cNvSpPr>
            <a:spLocks noGrp="1"/>
          </p:cNvSpPr>
          <p:nvPr>
            <p:ph type="title"/>
          </p:nvPr>
        </p:nvSpPr>
        <p:spPr/>
        <p:txBody>
          <a:bodyPr/>
          <a:lstStyle/>
          <a:p>
            <a:r>
              <a:rPr lang="es-CL" dirty="0"/>
              <a:t>Resultados parciales</a:t>
            </a:r>
          </a:p>
        </p:txBody>
      </p:sp>
      <p:sp>
        <p:nvSpPr>
          <p:cNvPr id="3" name="Marcador de contenido 2">
            <a:extLst>
              <a:ext uri="{FF2B5EF4-FFF2-40B4-BE49-F238E27FC236}">
                <a16:creationId xmlns:a16="http://schemas.microsoft.com/office/drawing/2014/main" id="{C34322DF-486E-48B0-9DA4-4FF91F2FCF61}"/>
              </a:ext>
            </a:extLst>
          </p:cNvPr>
          <p:cNvSpPr>
            <a:spLocks noGrp="1"/>
          </p:cNvSpPr>
          <p:nvPr>
            <p:ph idx="1"/>
          </p:nvPr>
        </p:nvSpPr>
        <p:spPr>
          <a:xfrm>
            <a:off x="838201" y="2181225"/>
            <a:ext cx="4248150" cy="3995738"/>
          </a:xfrm>
        </p:spPr>
        <p:txBody>
          <a:bodyPr/>
          <a:lstStyle/>
          <a:p>
            <a:r>
              <a:rPr lang="es-CL" dirty="0"/>
              <a:t>Algoritmo implementado realiza triangulaciones correctas</a:t>
            </a:r>
          </a:p>
          <a:p>
            <a:r>
              <a:rPr lang="es-CL" dirty="0"/>
              <a:t>No se corrigen los triángulos por ahora</a:t>
            </a:r>
          </a:p>
        </p:txBody>
      </p:sp>
      <p:pic>
        <p:nvPicPr>
          <p:cNvPr id="5" name="Imagen 4" descr="Gráfico&#10;&#10;Descripción generada automáticamente">
            <a:extLst>
              <a:ext uri="{FF2B5EF4-FFF2-40B4-BE49-F238E27FC236}">
                <a16:creationId xmlns:a16="http://schemas.microsoft.com/office/drawing/2014/main" id="{966CB423-809C-4F09-8B52-835200266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389" y="1596385"/>
            <a:ext cx="5852172" cy="4389129"/>
          </a:xfrm>
          <a:prstGeom prst="rect">
            <a:avLst/>
          </a:prstGeom>
        </p:spPr>
      </p:pic>
    </p:spTree>
    <p:extLst>
      <p:ext uri="{BB962C8B-B14F-4D97-AF65-F5344CB8AC3E}">
        <p14:creationId xmlns:p14="http://schemas.microsoft.com/office/powerpoint/2010/main" val="19922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B41F6-0F7D-4EB6-8219-92B818EC310C}"/>
              </a:ext>
            </a:extLst>
          </p:cNvPr>
          <p:cNvSpPr>
            <a:spLocks noGrp="1"/>
          </p:cNvSpPr>
          <p:nvPr>
            <p:ph type="title"/>
          </p:nvPr>
        </p:nvSpPr>
        <p:spPr/>
        <p:txBody>
          <a:bodyPr/>
          <a:lstStyle/>
          <a:p>
            <a:r>
              <a:rPr lang="es-CL" dirty="0"/>
              <a:t>Dudas</a:t>
            </a:r>
          </a:p>
        </p:txBody>
      </p:sp>
      <p:sp>
        <p:nvSpPr>
          <p:cNvPr id="3" name="Marcador de contenido 2">
            <a:extLst>
              <a:ext uri="{FF2B5EF4-FFF2-40B4-BE49-F238E27FC236}">
                <a16:creationId xmlns:a16="http://schemas.microsoft.com/office/drawing/2014/main" id="{FFBF4435-E78D-49CD-B212-D8EA3F78B4E6}"/>
              </a:ext>
            </a:extLst>
          </p:cNvPr>
          <p:cNvSpPr>
            <a:spLocks noGrp="1"/>
          </p:cNvSpPr>
          <p:nvPr>
            <p:ph idx="1"/>
          </p:nvPr>
        </p:nvSpPr>
        <p:spPr/>
        <p:txBody>
          <a:bodyPr>
            <a:normAutofit fontScale="85000" lnSpcReduction="20000"/>
          </a:bodyPr>
          <a:lstStyle/>
          <a:p>
            <a:r>
              <a:rPr lang="es-CL" dirty="0"/>
              <a:t>¿Deberíamos preocuparnos del caso en que un punto cae en una arista del rectángulo inicial? ¿O eso no debería ocurrir?</a:t>
            </a:r>
          </a:p>
          <a:p>
            <a:r>
              <a:rPr lang="es-CL" dirty="0"/>
              <a:t>¿Cómo puedo saber si un polígono es convexo o no solo con sus vértices? </a:t>
            </a:r>
          </a:p>
          <a:p>
            <a:r>
              <a:rPr lang="es-CL" dirty="0"/>
              <a:t>¿Es buena idea poner a priori los vecinos de un triangulo como </a:t>
            </a:r>
            <a:r>
              <a:rPr lang="es-CL" dirty="0" err="1"/>
              <a:t>None</a:t>
            </a:r>
            <a:r>
              <a:rPr lang="es-CL" dirty="0"/>
              <a:t> hasta que se le asigne o exista uno?</a:t>
            </a:r>
          </a:p>
          <a:p>
            <a:r>
              <a:rPr lang="es-CL" dirty="0"/>
              <a:t>Al agregar triángulos nuevos, una vez que se corrige el triangulo con un vecino ya no se puede seguir comparando con los demás ya que ya no son sus vecinos ¿Simplemente se detiene la búsqueda o se debe ver en sus nuevos vecinos?</a:t>
            </a:r>
          </a:p>
        </p:txBody>
      </p:sp>
    </p:spTree>
    <p:extLst>
      <p:ext uri="{BB962C8B-B14F-4D97-AF65-F5344CB8AC3E}">
        <p14:creationId xmlns:p14="http://schemas.microsoft.com/office/powerpoint/2010/main" val="1243520516"/>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TM34095594[[fn=Luminoso]]</Template>
  <TotalTime>83</TotalTime>
  <Words>284</Words>
  <Application>Microsoft Office PowerPoint</Application>
  <PresentationFormat>Panorámica</PresentationFormat>
  <Paragraphs>40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Avenir Next LT Pro</vt:lpstr>
      <vt:lpstr>Sabon Next LT</vt:lpstr>
      <vt:lpstr>Wingdings</vt:lpstr>
      <vt:lpstr>LuminousVTI</vt:lpstr>
      <vt:lpstr>Algoritmo de Triangulación</vt:lpstr>
      <vt:lpstr>Pseudo Algoritmo</vt:lpstr>
      <vt:lpstr>Estructura de datos</vt:lpstr>
      <vt:lpstr>Avances</vt:lpstr>
      <vt:lpstr>Resultados parciales</vt:lpstr>
      <vt:lpstr>Dudas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Triangulación</dc:title>
  <dc:creator>Beatriz Graboloza Maureira</dc:creator>
  <cp:lastModifiedBy>Beatriz Graboloza Maureira</cp:lastModifiedBy>
  <cp:revision>10</cp:revision>
  <dcterms:created xsi:type="dcterms:W3CDTF">2021-04-12T03:43:33Z</dcterms:created>
  <dcterms:modified xsi:type="dcterms:W3CDTF">2021-04-12T15:14:02Z</dcterms:modified>
</cp:coreProperties>
</file>