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2" r:id="rId9"/>
    <p:sldId id="260" r:id="rId10"/>
    <p:sldId id="266" r:id="rId11"/>
    <p:sldId id="263" r:id="rId12"/>
    <p:sldId id="26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8D6"/>
    <a:srgbClr val="F97BDB"/>
    <a:srgbClr val="FBAFE9"/>
    <a:srgbClr val="FFB9E6"/>
    <a:srgbClr val="FF4FC0"/>
    <a:srgbClr val="F85AE1"/>
    <a:srgbClr val="FFB3E4"/>
    <a:srgbClr val="FF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33CA1-0C6C-4D21-8D91-C8F1645287FB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C17B2-EBC5-42B2-893A-79C2DB8D02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323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C17B2-EBC5-42B2-893A-79C2DB8D02DA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76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760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101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393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586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31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790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831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823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9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43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75DE-9C87-47CD-97AE-0D6B6AD4FCB5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733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DC475DE-9C87-47CD-97AE-0D6B6AD4FCB5}" type="datetimeFigureOut">
              <a:rPr lang="es-CL" smtClean="0"/>
              <a:t>17-04-2021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78D6E5C6-A946-4D3A-9B21-AA7950F87B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884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ED67E-D3C2-4128-9A38-EC0E6A5E1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Algoritmo de Triangulación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82C951-42F9-4DBA-A8A4-3BD2BBB39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65509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Alumna: Beatriz Graboloza</a:t>
            </a:r>
          </a:p>
          <a:p>
            <a:r>
              <a:rPr lang="es-CL"/>
              <a:t>Curso: </a:t>
            </a:r>
            <a:r>
              <a:rPr lang="es-CL" dirty="0"/>
              <a:t>Mallas Geométricas y Aplicaciones</a:t>
            </a:r>
          </a:p>
          <a:p>
            <a:r>
              <a:rPr lang="es-CL" dirty="0"/>
              <a:t>Profesora: María Cecilia </a:t>
            </a:r>
            <a:r>
              <a:rPr lang="es-CL" dirty="0" err="1"/>
              <a:t>Rivara</a:t>
            </a:r>
            <a:r>
              <a:rPr lang="es-CL" dirty="0"/>
              <a:t> Z.</a:t>
            </a:r>
          </a:p>
          <a:p>
            <a:r>
              <a:rPr lang="es-CL" dirty="0"/>
              <a:t>Ayudante: Mitchel Jiménez R.</a:t>
            </a:r>
          </a:p>
        </p:txBody>
      </p:sp>
    </p:spTree>
    <p:extLst>
      <p:ext uri="{BB962C8B-B14F-4D97-AF65-F5344CB8AC3E}">
        <p14:creationId xmlns:p14="http://schemas.microsoft.com/office/powerpoint/2010/main" val="404519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7513A-2CF4-4A6F-94AE-5725FFA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Resultados</a:t>
            </a:r>
          </a:p>
        </p:txBody>
      </p:sp>
      <p:pic>
        <p:nvPicPr>
          <p:cNvPr id="10" name="Imagen 9" descr="Gráfico, Gráfico radial&#10;&#10;Descripción generada automáticamente">
            <a:extLst>
              <a:ext uri="{FF2B5EF4-FFF2-40B4-BE49-F238E27FC236}">
                <a16:creationId xmlns:a16="http://schemas.microsoft.com/office/drawing/2014/main" id="{9E73E276-1630-40D7-8496-B21602B5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1" y="3383729"/>
            <a:ext cx="3913792" cy="2935344"/>
          </a:xfrm>
          <a:prstGeom prst="rect">
            <a:avLst/>
          </a:prstGeom>
        </p:spPr>
      </p:pic>
      <p:pic>
        <p:nvPicPr>
          <p:cNvPr id="12" name="Imagen 11" descr="Forma, Polígono&#10;&#10;Descripción generada automáticamente">
            <a:extLst>
              <a:ext uri="{FF2B5EF4-FFF2-40B4-BE49-F238E27FC236}">
                <a16:creationId xmlns:a16="http://schemas.microsoft.com/office/drawing/2014/main" id="{818C7537-9066-41E8-AA2A-C6B4A12E9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1" y="652069"/>
            <a:ext cx="3913792" cy="2935344"/>
          </a:xfrm>
          <a:prstGeom prst="rect">
            <a:avLst/>
          </a:prstGeom>
        </p:spPr>
      </p:pic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2FC9D234-ABDD-47DC-9D60-128842062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721" y="3263581"/>
            <a:ext cx="3751395" cy="2813547"/>
          </a:xfrm>
          <a:prstGeom prst="rect">
            <a:avLst/>
          </a:prstGeom>
        </p:spPr>
      </p:pic>
      <p:pic>
        <p:nvPicPr>
          <p:cNvPr id="16" name="Imagen 15" descr="Gráfico&#10;&#10;Descripción generada automáticamente">
            <a:extLst>
              <a:ext uri="{FF2B5EF4-FFF2-40B4-BE49-F238E27FC236}">
                <a16:creationId xmlns:a16="http://schemas.microsoft.com/office/drawing/2014/main" id="{32D0AA52-BC95-461F-8BFE-ADCA1B92E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76" y="1660829"/>
            <a:ext cx="3737161" cy="2802871"/>
          </a:xfrm>
          <a:prstGeom prst="rect">
            <a:avLst/>
          </a:prstGeom>
        </p:spPr>
      </p:pic>
      <p:sp>
        <p:nvSpPr>
          <p:cNvPr id="17" name="Flecha: doblada 16">
            <a:extLst>
              <a:ext uri="{FF2B5EF4-FFF2-40B4-BE49-F238E27FC236}">
                <a16:creationId xmlns:a16="http://schemas.microsoft.com/office/drawing/2014/main" id="{984AD0AB-27D2-4EA0-9878-46CFD747E123}"/>
              </a:ext>
            </a:extLst>
          </p:cNvPr>
          <p:cNvSpPr/>
          <p:nvPr/>
        </p:nvSpPr>
        <p:spPr>
          <a:xfrm rot="5400000">
            <a:off x="8704162" y="1528526"/>
            <a:ext cx="1250065" cy="25695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2708"/>
            </a:avLst>
          </a:prstGeom>
          <a:solidFill>
            <a:srgbClr val="FFB3E4"/>
          </a:solidFill>
          <a:ln>
            <a:solidFill>
              <a:srgbClr val="F85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7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7513A-2CF4-4A6F-94AE-5725FFA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Grilla Rectangular</a:t>
            </a:r>
          </a:p>
        </p:txBody>
      </p:sp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4D769603-E7B0-43EB-A850-037D915CA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3" y="2469587"/>
            <a:ext cx="3652026" cy="2739019"/>
          </a:xfrm>
          <a:prstGeom prst="rect">
            <a:avLst/>
          </a:prstGeom>
        </p:spPr>
      </p:pic>
      <p:pic>
        <p:nvPicPr>
          <p:cNvPr id="12" name="Imagen 11" descr="Gráfico&#10;&#10;Descripción generada automáticamente">
            <a:extLst>
              <a:ext uri="{FF2B5EF4-FFF2-40B4-BE49-F238E27FC236}">
                <a16:creationId xmlns:a16="http://schemas.microsoft.com/office/drawing/2014/main" id="{5AC955F6-99E3-49A0-B6C6-8894FF073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60" y="2435377"/>
            <a:ext cx="3743256" cy="2807441"/>
          </a:xfrm>
          <a:prstGeom prst="rect">
            <a:avLst/>
          </a:prstGeom>
        </p:spPr>
      </p:pic>
      <p:pic>
        <p:nvPicPr>
          <p:cNvPr id="14" name="Imagen 13" descr="Gráfico, Gráfico radial&#10;&#10;Descripción generada automáticamente">
            <a:extLst>
              <a:ext uri="{FF2B5EF4-FFF2-40B4-BE49-F238E27FC236}">
                <a16:creationId xmlns:a16="http://schemas.microsoft.com/office/drawing/2014/main" id="{7FE09008-541E-4FCF-B36B-7ADE05683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15" y="2398391"/>
            <a:ext cx="3860986" cy="28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5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7513A-2CF4-4A6F-94AE-5725FFA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Grilla Rectangular</a:t>
            </a:r>
          </a:p>
        </p:txBody>
      </p:sp>
      <p:pic>
        <p:nvPicPr>
          <p:cNvPr id="6" name="Imagen 5" descr="Gráfico, Gráfico radial&#10;&#10;Descripción generada automáticamente">
            <a:extLst>
              <a:ext uri="{FF2B5EF4-FFF2-40B4-BE49-F238E27FC236}">
                <a16:creationId xmlns:a16="http://schemas.microsoft.com/office/drawing/2014/main" id="{2BC5958E-AB0D-4DAA-A6A4-CDE65E619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74022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6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41F6-0F7D-4EB6-8219-92B818EC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Dificultades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F4435-E78D-49CD-B212-D8EA3F78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7368251" cy="3998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CL" dirty="0"/>
              <a:t> Mantener el orden relativo de los vértices (</a:t>
            </a:r>
            <a:r>
              <a:rPr lang="es-CL" dirty="0" err="1"/>
              <a:t>Counter</a:t>
            </a:r>
            <a:r>
              <a:rPr lang="es-CL" dirty="0"/>
              <a:t> </a:t>
            </a:r>
            <a:r>
              <a:rPr lang="es-CL" dirty="0" err="1"/>
              <a:t>Clock</a:t>
            </a:r>
            <a:r>
              <a:rPr lang="es-CL" dirty="0"/>
              <a:t> </a:t>
            </a:r>
            <a:r>
              <a:rPr lang="es-CL" dirty="0" err="1"/>
              <a:t>Wise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Problemas al realizar el </a:t>
            </a:r>
            <a:r>
              <a:rPr lang="es-CL" dirty="0" err="1"/>
              <a:t>circle</a:t>
            </a:r>
            <a:r>
              <a:rPr lang="es-CL" dirty="0"/>
              <a:t> test</a:t>
            </a:r>
          </a:p>
          <a:p>
            <a:pPr lvl="1"/>
            <a:r>
              <a:rPr lang="es-CL" dirty="0"/>
              <a:t>Problemas al realizar el cambio de diagonales</a:t>
            </a:r>
          </a:p>
          <a:p>
            <a:pPr lvl="1"/>
            <a:r>
              <a:rPr lang="es-CL" dirty="0"/>
              <a:t>Problemas al buscar el triangulo que contiene al punto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4352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3550A-0E24-43DC-80B9-BC045D4B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Pseudo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A0871-65CB-4996-9F04-6A5148CB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12" y="2006600"/>
            <a:ext cx="5534025" cy="3998306"/>
          </a:xfrm>
        </p:spPr>
        <p:txBody>
          <a:bodyPr>
            <a:normAutofit fontScale="62500" lnSpcReduction="20000"/>
          </a:bodyPr>
          <a:lstStyle/>
          <a:p>
            <a:pPr marL="228600" indent="0">
              <a:buNone/>
            </a:pP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point</a:t>
            </a:r>
            <a:r>
              <a:rPr lang="es-CL" dirty="0"/>
              <a:t> in </a:t>
            </a:r>
            <a:r>
              <a:rPr lang="es-CL" dirty="0" err="1"/>
              <a:t>pointslist</a:t>
            </a:r>
            <a:r>
              <a:rPr lang="es-CL" dirty="0"/>
              <a:t>:</a:t>
            </a:r>
          </a:p>
          <a:p>
            <a:pPr marL="228600" indent="0">
              <a:buNone/>
            </a:pPr>
            <a:r>
              <a:rPr lang="es-CL" dirty="0"/>
              <a:t>          Encontrar triangulo “t” que contiene a </a:t>
            </a:r>
            <a:r>
              <a:rPr lang="es-CL" dirty="0" err="1"/>
              <a:t>point</a:t>
            </a:r>
            <a:endParaRPr lang="es-CL" dirty="0"/>
          </a:p>
          <a:p>
            <a:pPr marL="228600" indent="0">
              <a:buNone/>
            </a:pPr>
            <a:r>
              <a:rPr lang="es-CL" dirty="0"/>
              <a:t>      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is_in_face</a:t>
            </a:r>
            <a:r>
              <a:rPr lang="es-CL" dirty="0"/>
              <a:t>:</a:t>
            </a:r>
          </a:p>
          <a:p>
            <a:pPr marL="228600" indent="0">
              <a:buNone/>
            </a:pPr>
            <a:r>
              <a:rPr lang="es-CL" dirty="0"/>
              <a:t>                    </a:t>
            </a:r>
            <a:r>
              <a:rPr lang="es-CL" dirty="0" err="1"/>
              <a:t>add_point_in_face</a:t>
            </a:r>
            <a:r>
              <a:rPr lang="es-CL" dirty="0"/>
              <a:t>()</a:t>
            </a:r>
          </a:p>
          <a:p>
            <a:pPr marL="228600" indent="0">
              <a:buNone/>
            </a:pPr>
            <a:r>
              <a:rPr lang="es-CL" dirty="0"/>
              <a:t>          </a:t>
            </a:r>
            <a:r>
              <a:rPr lang="es-CL" dirty="0" err="1"/>
              <a:t>else</a:t>
            </a:r>
            <a:r>
              <a:rPr lang="es-CL" dirty="0"/>
              <a:t>: </a:t>
            </a:r>
          </a:p>
          <a:p>
            <a:pPr marL="228600" indent="0">
              <a:buNone/>
            </a:pPr>
            <a:r>
              <a:rPr lang="es-CL" dirty="0"/>
              <a:t>	        </a:t>
            </a:r>
            <a:r>
              <a:rPr lang="es-CL" dirty="0" err="1"/>
              <a:t>add_point_in_edge</a:t>
            </a:r>
            <a:r>
              <a:rPr lang="es-CL" dirty="0"/>
              <a:t>()</a:t>
            </a:r>
          </a:p>
          <a:p>
            <a:pPr marL="228600" indent="0">
              <a:buNone/>
            </a:pPr>
            <a:r>
              <a:rPr lang="es-CL" dirty="0"/>
              <a:t>         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new_t</a:t>
            </a:r>
            <a:r>
              <a:rPr lang="es-CL" dirty="0"/>
              <a:t> in </a:t>
            </a:r>
            <a:r>
              <a:rPr lang="es-CL" dirty="0" err="1"/>
              <a:t>new_triangles</a:t>
            </a:r>
            <a:r>
              <a:rPr lang="es-CL" dirty="0"/>
              <a:t>:</a:t>
            </a:r>
          </a:p>
          <a:p>
            <a:pPr marL="228600" indent="0">
              <a:buNone/>
            </a:pPr>
            <a:r>
              <a:rPr lang="es-CL" dirty="0"/>
              <a:t>                    </a:t>
            </a:r>
            <a:r>
              <a:rPr lang="es-CL" dirty="0" err="1"/>
              <a:t>for</a:t>
            </a:r>
            <a:r>
              <a:rPr lang="es-CL" dirty="0"/>
              <a:t> n in </a:t>
            </a:r>
            <a:r>
              <a:rPr lang="es-CL" dirty="0" err="1"/>
              <a:t>new_t.neighbors</a:t>
            </a:r>
            <a:r>
              <a:rPr lang="es-CL" dirty="0"/>
              <a:t>:</a:t>
            </a:r>
          </a:p>
          <a:p>
            <a:pPr marL="228600" indent="0">
              <a:buNone/>
            </a:pPr>
            <a:r>
              <a:rPr lang="es-CL" dirty="0"/>
              <a:t>                              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circle_test</a:t>
            </a:r>
            <a:r>
              <a:rPr lang="es-CL" dirty="0"/>
              <a:t>(</a:t>
            </a:r>
            <a:r>
              <a:rPr lang="es-CL" dirty="0" err="1"/>
              <a:t>new_t</a:t>
            </a:r>
            <a:r>
              <a:rPr lang="es-CL" dirty="0"/>
              <a:t>, n):</a:t>
            </a:r>
          </a:p>
          <a:p>
            <a:pPr marL="228600" indent="0">
              <a:buNone/>
            </a:pPr>
            <a:r>
              <a:rPr lang="es-CL" dirty="0"/>
              <a:t>                                         </a:t>
            </a:r>
            <a:r>
              <a:rPr lang="es-CL" dirty="0" err="1"/>
              <a:t>change_diagonal</a:t>
            </a:r>
            <a:r>
              <a:rPr lang="es-CL" dirty="0"/>
              <a:t>()</a:t>
            </a:r>
          </a:p>
          <a:p>
            <a:pPr marL="22860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38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1F161-8FF8-4F1A-8226-E95CACDF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de datos</a:t>
            </a:r>
          </a:p>
        </p:txBody>
      </p:sp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2F3F76C5-05AD-4253-B468-891EBB45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5" y="1041984"/>
            <a:ext cx="3505408" cy="477403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EA97AE14-D308-41FB-AE5B-C460C3DF6B9F}"/>
              </a:ext>
            </a:extLst>
          </p:cNvPr>
          <p:cNvSpPr txBox="1"/>
          <p:nvPr/>
        </p:nvSpPr>
        <p:spPr>
          <a:xfrm>
            <a:off x="1028492" y="3846275"/>
            <a:ext cx="6446044" cy="208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endParaRPr lang="es-CL" sz="2400" dirty="0">
              <a:solidFill>
                <a:schemeClr val="tx2">
                  <a:alpha val="70000"/>
                </a:schemeClr>
              </a:solidFill>
            </a:endParaRPr>
          </a:p>
          <a:p>
            <a:pPr marL="514350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Triangle</a:t>
            </a: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:</a:t>
            </a: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Vertexes</a:t>
            </a: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	[A, B, C]</a:t>
            </a: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Neighbors</a:t>
            </a: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	[NA, NB, NC]</a:t>
            </a:r>
          </a:p>
          <a:p>
            <a:r>
              <a:rPr lang="es-CL" dirty="0"/>
              <a:t>             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78CD5ED-DB3D-49D8-A637-20368AD6B130}"/>
              </a:ext>
            </a:extLst>
          </p:cNvPr>
          <p:cNvSpPr txBox="1"/>
          <p:nvPr/>
        </p:nvSpPr>
        <p:spPr>
          <a:xfrm>
            <a:off x="3336339" y="2297882"/>
            <a:ext cx="2905125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Triangulation</a:t>
            </a: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:</a:t>
            </a: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Vertexes</a:t>
            </a:r>
            <a:endParaRPr lang="es-CL" sz="2400" dirty="0">
              <a:solidFill>
                <a:schemeClr val="tx2">
                  <a:alpha val="70000"/>
                </a:schemeClr>
              </a:solidFill>
            </a:endParaRP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Triangles</a:t>
            </a:r>
            <a:endParaRPr lang="es-CL" sz="24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FD0D55-8FE2-4894-992B-E0830917CE21}"/>
              </a:ext>
            </a:extLst>
          </p:cNvPr>
          <p:cNvSpPr txBox="1"/>
          <p:nvPr/>
        </p:nvSpPr>
        <p:spPr>
          <a:xfrm>
            <a:off x="980867" y="2292350"/>
            <a:ext cx="1805195" cy="1623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s-CL" sz="2400" dirty="0" err="1">
                <a:solidFill>
                  <a:schemeClr val="tx2">
                    <a:alpha val="70000"/>
                  </a:schemeClr>
                </a:solidFill>
              </a:rPr>
              <a:t>Vertex</a:t>
            </a: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:</a:t>
            </a: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X</a:t>
            </a:r>
          </a:p>
          <a:p>
            <a:pPr marL="971550" lvl="1" indent="-28575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2">
                    <a:alpha val="70000"/>
                  </a:schemeClr>
                </a:solidFill>
              </a:rPr>
              <a:t>Y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0898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Avances</a:t>
            </a:r>
          </a:p>
        </p:txBody>
      </p:sp>
      <p:pic>
        <p:nvPicPr>
          <p:cNvPr id="5" name="Marcador de contenido 4" descr="Polígono&#10;&#10;Descripción generada automáticamente">
            <a:extLst>
              <a:ext uri="{FF2B5EF4-FFF2-40B4-BE49-F238E27FC236}">
                <a16:creationId xmlns:a16="http://schemas.microsoft.com/office/drawing/2014/main" id="{91E2AD3F-1F5E-4250-B252-C67669F09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7" y="1409677"/>
            <a:ext cx="3069567" cy="3723737"/>
          </a:xfrm>
        </p:spPr>
      </p:pic>
      <p:pic>
        <p:nvPicPr>
          <p:cNvPr id="7" name="Imagen 6" descr="Diagrama, Forma&#10;&#10;Descripción generada automáticamente">
            <a:extLst>
              <a:ext uri="{FF2B5EF4-FFF2-40B4-BE49-F238E27FC236}">
                <a16:creationId xmlns:a16="http://schemas.microsoft.com/office/drawing/2014/main" id="{7F3C3F0A-C910-4AF7-9550-039A6EC7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89" y="1511062"/>
            <a:ext cx="3610436" cy="3622352"/>
          </a:xfrm>
          <a:prstGeom prst="rect">
            <a:avLst/>
          </a:prstGeom>
        </p:spPr>
      </p:pic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FE03E1B9-DF89-4BCA-868D-265C1F5C7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23" y="2318338"/>
            <a:ext cx="4190369" cy="250333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1BBC834-AAFB-4F1E-ADCE-607E61DC1366}"/>
              </a:ext>
            </a:extLst>
          </p:cNvPr>
          <p:cNvSpPr txBox="1"/>
          <p:nvPr/>
        </p:nvSpPr>
        <p:spPr>
          <a:xfrm>
            <a:off x="1080979" y="5084042"/>
            <a:ext cx="316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add_point_in_edge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(p,t1,t2)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7D79CB4-0A0B-43C6-917E-328F0C5422AA}"/>
              </a:ext>
            </a:extLst>
          </p:cNvPr>
          <p:cNvSpPr txBox="1"/>
          <p:nvPr/>
        </p:nvSpPr>
        <p:spPr>
          <a:xfrm>
            <a:off x="8663248" y="5064059"/>
            <a:ext cx="392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add_point_in_fase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(</a:t>
            </a:r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p,t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5CEC00-E1D3-4680-BA6E-747A12ECAFDF}"/>
              </a:ext>
            </a:extLst>
          </p:cNvPr>
          <p:cNvSpPr txBox="1"/>
          <p:nvPr/>
        </p:nvSpPr>
        <p:spPr>
          <a:xfrm>
            <a:off x="5059953" y="5064059"/>
            <a:ext cx="348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change_diagonal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(t1,t2)</a:t>
            </a:r>
          </a:p>
        </p:txBody>
      </p:sp>
    </p:spTree>
    <p:extLst>
      <p:ext uri="{BB962C8B-B14F-4D97-AF65-F5344CB8AC3E}">
        <p14:creationId xmlns:p14="http://schemas.microsoft.com/office/powerpoint/2010/main" val="129138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Avances</a:t>
            </a:r>
          </a:p>
        </p:txBody>
      </p:sp>
      <p:pic>
        <p:nvPicPr>
          <p:cNvPr id="5" name="Marcador de contenido 4" descr="Polígono&#10;&#10;Descripción generada automáticamente">
            <a:extLst>
              <a:ext uri="{FF2B5EF4-FFF2-40B4-BE49-F238E27FC236}">
                <a16:creationId xmlns:a16="http://schemas.microsoft.com/office/drawing/2014/main" id="{91E2AD3F-1F5E-4250-B252-C67669F09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58" y="1921757"/>
            <a:ext cx="3069567" cy="3723737"/>
          </a:xfr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1BBC834-AAFB-4F1E-ADCE-607E61DC1366}"/>
              </a:ext>
            </a:extLst>
          </p:cNvPr>
          <p:cNvSpPr txBox="1"/>
          <p:nvPr/>
        </p:nvSpPr>
        <p:spPr>
          <a:xfrm>
            <a:off x="1740956" y="5553677"/>
            <a:ext cx="316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add_point_in_edge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(p,t1,t2)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6BC3A91-A024-4F84-BE5B-AE030FFFB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21" y="168692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0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Avances</a:t>
            </a:r>
          </a:p>
        </p:txBody>
      </p:sp>
      <p:pic>
        <p:nvPicPr>
          <p:cNvPr id="7" name="Imagen 6" descr="Diagrama, Forma&#10;&#10;Descripción generada automáticamente">
            <a:extLst>
              <a:ext uri="{FF2B5EF4-FFF2-40B4-BE49-F238E27FC236}">
                <a16:creationId xmlns:a16="http://schemas.microsoft.com/office/drawing/2014/main" id="{7F3C3F0A-C910-4AF7-9550-039A6EC75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74" y="2006599"/>
            <a:ext cx="3610436" cy="362235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7D79CB4-0A0B-43C6-917E-328F0C5422AA}"/>
              </a:ext>
            </a:extLst>
          </p:cNvPr>
          <p:cNvSpPr txBox="1"/>
          <p:nvPr/>
        </p:nvSpPr>
        <p:spPr>
          <a:xfrm>
            <a:off x="1884893" y="5444285"/>
            <a:ext cx="392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add_point_in_fase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(</a:t>
            </a:r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p,t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)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8795FD59-36EB-4673-95C8-90495E83A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584" y="162321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3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Avances</a:t>
            </a: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FE03E1B9-DF89-4BCA-868D-265C1F5C7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00" y="746652"/>
            <a:ext cx="4190369" cy="250333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05CEC00-E1D3-4680-BA6E-747A12ECAFDF}"/>
              </a:ext>
            </a:extLst>
          </p:cNvPr>
          <p:cNvSpPr txBox="1"/>
          <p:nvPr/>
        </p:nvSpPr>
        <p:spPr>
          <a:xfrm>
            <a:off x="4757266" y="3194345"/>
            <a:ext cx="348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change_diagonal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(t1,t2)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7A04E2C3-B293-4A4F-8CF2-02FE97232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37" y="3379011"/>
            <a:ext cx="3926372" cy="2944779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AF24EFE5-EBE8-46CD-861E-C89D4EE79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899" y="3318330"/>
            <a:ext cx="3956323" cy="2967243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ED50607-F409-4E7C-8885-FD1E9D816A40}"/>
              </a:ext>
            </a:extLst>
          </p:cNvPr>
          <p:cNvSpPr/>
          <p:nvPr/>
        </p:nvSpPr>
        <p:spPr>
          <a:xfrm>
            <a:off x="4781893" y="4486153"/>
            <a:ext cx="2469822" cy="631596"/>
          </a:xfrm>
          <a:prstGeom prst="rightArrow">
            <a:avLst/>
          </a:prstGeom>
          <a:solidFill>
            <a:srgbClr val="FFB9E6"/>
          </a:solidFill>
          <a:ln>
            <a:solidFill>
              <a:srgbClr val="F86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447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56712-042C-4FCD-9EF1-66133F3B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Avances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1BBC834-AAFB-4F1E-ADCE-607E61DC1366}"/>
              </a:ext>
            </a:extLst>
          </p:cNvPr>
          <p:cNvSpPr txBox="1"/>
          <p:nvPr/>
        </p:nvSpPr>
        <p:spPr>
          <a:xfrm>
            <a:off x="1454827" y="4974652"/>
            <a:ext cx="278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circle_test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(</a:t>
            </a:r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tC,t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)</a:t>
            </a:r>
            <a:endParaRPr lang="es-CL" sz="18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7D79CB4-0A0B-43C6-917E-328F0C5422AA}"/>
              </a:ext>
            </a:extLst>
          </p:cNvPr>
          <p:cNvSpPr txBox="1"/>
          <p:nvPr/>
        </p:nvSpPr>
        <p:spPr>
          <a:xfrm>
            <a:off x="8047578" y="994908"/>
            <a:ext cx="39276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r</a:t>
            </a:r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emove_if_posible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(</a:t>
            </a:r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T,x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)</a:t>
            </a:r>
          </a:p>
          <a:p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Is_in_Triangulation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(</a:t>
            </a:r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T,x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)</a:t>
            </a:r>
          </a:p>
          <a:p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find_neighbor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(</a:t>
            </a:r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t,n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)</a:t>
            </a:r>
          </a:p>
          <a:p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find_vertex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(</a:t>
            </a:r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t,v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)</a:t>
            </a:r>
          </a:p>
          <a:p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get_third_pos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(pos1,pos2)</a:t>
            </a:r>
          </a:p>
          <a:p>
            <a:endParaRPr lang="es-CL" dirty="0">
              <a:solidFill>
                <a:schemeClr val="tx2">
                  <a:alpha val="70000"/>
                </a:schemeClr>
              </a:solidFill>
            </a:endParaRPr>
          </a:p>
          <a:p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find_common_vertexes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(t1,t2)</a:t>
            </a:r>
          </a:p>
          <a:p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find_triangle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(</a:t>
            </a:r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p,T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)</a:t>
            </a:r>
          </a:p>
          <a:p>
            <a:endParaRPr lang="es-CL" dirty="0">
              <a:solidFill>
                <a:schemeClr val="tx2">
                  <a:alpha val="70000"/>
                </a:schemeClr>
              </a:solidFill>
            </a:endParaRPr>
          </a:p>
          <a:p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make_initial_rectangle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(</a:t>
            </a:r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pointlist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)</a:t>
            </a:r>
          </a:p>
          <a:p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make_triangulation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(</a:t>
            </a:r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pointlist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)</a:t>
            </a:r>
          </a:p>
          <a:p>
            <a:endParaRPr lang="es-CL" dirty="0">
              <a:solidFill>
                <a:schemeClr val="tx2">
                  <a:alpha val="70000"/>
                </a:schemeClr>
              </a:solidFill>
            </a:endParaRPr>
          </a:p>
          <a:p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recibir_puntos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()</a:t>
            </a:r>
          </a:p>
          <a:p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r</a:t>
            </a:r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ecibir_csv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()</a:t>
            </a:r>
          </a:p>
          <a:p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puntos_aleatorios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()</a:t>
            </a:r>
          </a:p>
          <a:p>
            <a:endParaRPr lang="es-CL" dirty="0">
              <a:solidFill>
                <a:schemeClr val="tx2">
                  <a:alpha val="70000"/>
                </a:schemeClr>
              </a:solidFill>
            </a:endParaRPr>
          </a:p>
          <a:p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d</a:t>
            </a:r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raw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(</a:t>
            </a:r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points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)</a:t>
            </a:r>
          </a:p>
          <a:p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d</a:t>
            </a:r>
            <a:r>
              <a:rPr lang="es-CL" sz="1800" dirty="0" err="1">
                <a:solidFill>
                  <a:schemeClr val="tx2">
                    <a:alpha val="70000"/>
                  </a:schemeClr>
                </a:solidFill>
              </a:rPr>
              <a:t>raw_triangles</a:t>
            </a:r>
            <a:r>
              <a:rPr lang="es-CL" sz="1800" dirty="0">
                <a:solidFill>
                  <a:schemeClr val="tx2">
                    <a:alpha val="70000"/>
                  </a:schemeClr>
                </a:solidFill>
              </a:rPr>
              <a:t>(T)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5CEC00-E1D3-4680-BA6E-747A12ECAFDF}"/>
              </a:ext>
            </a:extLst>
          </p:cNvPr>
          <p:cNvSpPr txBox="1"/>
          <p:nvPr/>
        </p:nvSpPr>
        <p:spPr>
          <a:xfrm>
            <a:off x="4806238" y="4974652"/>
            <a:ext cx="348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orientation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(</a:t>
            </a:r>
            <a:r>
              <a:rPr lang="es-CL" dirty="0" err="1">
                <a:solidFill>
                  <a:schemeClr val="tx2">
                    <a:alpha val="70000"/>
                  </a:schemeClr>
                </a:solidFill>
              </a:rPr>
              <a:t>p,va,vc</a:t>
            </a:r>
            <a:r>
              <a:rPr lang="es-CL" dirty="0">
                <a:solidFill>
                  <a:schemeClr val="tx2">
                    <a:alpha val="70000"/>
                  </a:schemeClr>
                </a:solidFill>
              </a:rPr>
              <a:t>)</a:t>
            </a:r>
            <a:endParaRPr lang="es-CL" sz="1800" dirty="0">
              <a:solidFill>
                <a:schemeClr val="tx2">
                  <a:alpha val="70000"/>
                </a:schemeClr>
              </a:solidFill>
            </a:endParaRPr>
          </a:p>
        </p:txBody>
      </p:sp>
      <p:pic>
        <p:nvPicPr>
          <p:cNvPr id="11" name="Imagen 10" descr="Imagen que contiene Polígono&#10;&#10;Descripción generada automáticamente">
            <a:extLst>
              <a:ext uri="{FF2B5EF4-FFF2-40B4-BE49-F238E27FC236}">
                <a16:creationId xmlns:a16="http://schemas.microsoft.com/office/drawing/2014/main" id="{CCF23CA3-782A-4356-B019-C497EA5E4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23" y="1891568"/>
            <a:ext cx="3694511" cy="3074862"/>
          </a:xfrm>
          <a:prstGeom prst="rect">
            <a:avLst/>
          </a:prstGeom>
        </p:spPr>
      </p:pic>
      <p:pic>
        <p:nvPicPr>
          <p:cNvPr id="16" name="Imagen 15" descr="Forma&#10;&#10;Descripción generada automáticamente">
            <a:extLst>
              <a:ext uri="{FF2B5EF4-FFF2-40B4-BE49-F238E27FC236}">
                <a16:creationId xmlns:a16="http://schemas.microsoft.com/office/drawing/2014/main" id="{0AB3BF01-81FB-47B6-8C96-7AE3239FB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142"/>
            <a:ext cx="3071126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4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7513A-2CF4-4A6F-94AE-5725FFA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322DF-486E-48B0-9DA4-4FF91F2F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81225"/>
            <a:ext cx="4248150" cy="3995738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Algoritmo implementado realiza triangulaciones correctas</a:t>
            </a:r>
          </a:p>
          <a:p>
            <a:r>
              <a:rPr lang="es-CL" dirty="0"/>
              <a:t>Se corrigen los triángulos mediante cambio de diagonal según corresponda según el test del circulo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71B8266C-69C6-46D7-8BF4-79E3D7942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12" y="512885"/>
            <a:ext cx="3983240" cy="2987430"/>
          </a:xfrm>
          <a:prstGeom prst="rect">
            <a:avLst/>
          </a:prstGeom>
        </p:spPr>
      </p:pic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9DEDB7E-0C1A-4E82-9E8F-5AFF57F13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31" y="3344924"/>
            <a:ext cx="3983240" cy="2987430"/>
          </a:xfrm>
          <a:prstGeom prst="rect">
            <a:avLst/>
          </a:prstGeom>
        </p:spPr>
      </p:pic>
      <p:sp>
        <p:nvSpPr>
          <p:cNvPr id="9" name="Flecha: doblada 8">
            <a:extLst>
              <a:ext uri="{FF2B5EF4-FFF2-40B4-BE49-F238E27FC236}">
                <a16:creationId xmlns:a16="http://schemas.microsoft.com/office/drawing/2014/main" id="{E067DB06-3A79-4832-ADF3-C0D35F461AD7}"/>
              </a:ext>
            </a:extLst>
          </p:cNvPr>
          <p:cNvSpPr/>
          <p:nvPr/>
        </p:nvSpPr>
        <p:spPr>
          <a:xfrm rot="5400000">
            <a:off x="8361933" y="2319698"/>
            <a:ext cx="1250065" cy="1111170"/>
          </a:xfrm>
          <a:prstGeom prst="bentArrow">
            <a:avLst/>
          </a:prstGeom>
          <a:solidFill>
            <a:srgbClr val="FFB3E4"/>
          </a:solidFill>
          <a:ln>
            <a:solidFill>
              <a:srgbClr val="F85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243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TM34095594[[fn=Luminoso]]</Template>
  <TotalTime>153</TotalTime>
  <Words>394</Words>
  <Application>Microsoft Office PowerPoint</Application>
  <PresentationFormat>Panorámica</PresentationFormat>
  <Paragraphs>71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Sabon Next LT</vt:lpstr>
      <vt:lpstr>Wingdings</vt:lpstr>
      <vt:lpstr>LuminousVTI</vt:lpstr>
      <vt:lpstr>Algoritmo de Triangulación</vt:lpstr>
      <vt:lpstr>Pseudo Algoritmo</vt:lpstr>
      <vt:lpstr>Estructura de datos</vt:lpstr>
      <vt:lpstr>Avances</vt:lpstr>
      <vt:lpstr>Avances</vt:lpstr>
      <vt:lpstr>Avances</vt:lpstr>
      <vt:lpstr>Avances</vt:lpstr>
      <vt:lpstr>Avances</vt:lpstr>
      <vt:lpstr>Resultados</vt:lpstr>
      <vt:lpstr>Resultados</vt:lpstr>
      <vt:lpstr>Grilla Rectangular</vt:lpstr>
      <vt:lpstr>Grilla Rectangular</vt:lpstr>
      <vt:lpstr>Dificultades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Triangulación</dc:title>
  <dc:creator>Beatriz Graboloza Maureira</dc:creator>
  <cp:lastModifiedBy>Beatriz Graboloza Maureira</cp:lastModifiedBy>
  <cp:revision>20</cp:revision>
  <dcterms:created xsi:type="dcterms:W3CDTF">2021-04-12T03:43:33Z</dcterms:created>
  <dcterms:modified xsi:type="dcterms:W3CDTF">2021-04-17T19:26:13Z</dcterms:modified>
</cp:coreProperties>
</file>