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17"/>
  </p:notesMasterIdLst>
  <p:sldIdLst>
    <p:sldId id="256" r:id="rId2"/>
    <p:sldId id="258" r:id="rId3"/>
    <p:sldId id="259" r:id="rId4"/>
    <p:sldId id="277" r:id="rId5"/>
    <p:sldId id="267" r:id="rId6"/>
    <p:sldId id="257" r:id="rId7"/>
    <p:sldId id="276" r:id="rId8"/>
    <p:sldId id="260" r:id="rId9"/>
    <p:sldId id="269" r:id="rId10"/>
    <p:sldId id="273" r:id="rId11"/>
    <p:sldId id="274" r:id="rId12"/>
    <p:sldId id="275" r:id="rId13"/>
    <p:sldId id="261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68D6"/>
    <a:srgbClr val="F97BDB"/>
    <a:srgbClr val="FBAFE9"/>
    <a:srgbClr val="FFB9E6"/>
    <a:srgbClr val="FF4FC0"/>
    <a:srgbClr val="F85AE1"/>
    <a:srgbClr val="FFB3E4"/>
    <a:srgbClr val="FF9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33CA1-0C6C-4D21-8D91-C8F1645287FB}" type="datetimeFigureOut">
              <a:rPr lang="es-CL" smtClean="0"/>
              <a:t>31-05-2021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C17B2-EBC5-42B2-893A-79C2DB8D02D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23232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75DE-9C87-47CD-97AE-0D6B6AD4FCB5}" type="datetimeFigureOut">
              <a:rPr lang="es-CL" smtClean="0"/>
              <a:t>31-05-2021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C6-A946-4D3A-9B21-AA7950F87B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760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75DE-9C87-47CD-97AE-0D6B6AD4FCB5}" type="datetimeFigureOut">
              <a:rPr lang="es-CL" smtClean="0"/>
              <a:t>31-05-2021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C6-A946-4D3A-9B21-AA7950F87B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6101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75DE-9C87-47CD-97AE-0D6B6AD4FCB5}" type="datetimeFigureOut">
              <a:rPr lang="es-CL" smtClean="0"/>
              <a:t>31-05-2021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C6-A946-4D3A-9B21-AA7950F87B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8393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75DE-9C87-47CD-97AE-0D6B6AD4FCB5}" type="datetimeFigureOut">
              <a:rPr lang="es-CL" smtClean="0"/>
              <a:t>31-05-2021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C6-A946-4D3A-9B21-AA7950F87B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586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75DE-9C87-47CD-97AE-0D6B6AD4FCB5}" type="datetimeFigureOut">
              <a:rPr lang="es-CL" smtClean="0"/>
              <a:t>31-05-2021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C6-A946-4D3A-9B21-AA7950F87B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319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75DE-9C87-47CD-97AE-0D6B6AD4FCB5}" type="datetimeFigureOut">
              <a:rPr lang="es-CL" smtClean="0"/>
              <a:t>31-05-2021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C6-A946-4D3A-9B21-AA7950F87B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7906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75DE-9C87-47CD-97AE-0D6B6AD4FCB5}" type="datetimeFigureOut">
              <a:rPr lang="es-CL" smtClean="0"/>
              <a:t>31-05-2021</a:t>
            </a:fld>
            <a:endParaRPr lang="es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C6-A946-4D3A-9B21-AA7950F87B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8831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75DE-9C87-47CD-97AE-0D6B6AD4FCB5}" type="datetimeFigureOut">
              <a:rPr lang="es-CL" smtClean="0"/>
              <a:t>31-05-2021</a:t>
            </a:fld>
            <a:endParaRPr lang="es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C6-A946-4D3A-9B21-AA7950F87B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7823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75DE-9C87-47CD-97AE-0D6B6AD4FCB5}" type="datetimeFigureOut">
              <a:rPr lang="es-CL" smtClean="0"/>
              <a:t>31-05-2021</a:t>
            </a:fld>
            <a:endParaRPr lang="es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C6-A946-4D3A-9B21-AA7950F87B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790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75DE-9C87-47CD-97AE-0D6B6AD4FCB5}" type="datetimeFigureOut">
              <a:rPr lang="es-CL" smtClean="0"/>
              <a:t>31-05-2021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C6-A946-4D3A-9B21-AA7950F87B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9433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75DE-9C87-47CD-97AE-0D6B6AD4FCB5}" type="datetimeFigureOut">
              <a:rPr lang="es-CL" smtClean="0"/>
              <a:t>31-05-2021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C6-A946-4D3A-9B21-AA7950F87B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733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DC475DE-9C87-47CD-97AE-0D6B6AD4FCB5}" type="datetimeFigureOut">
              <a:rPr lang="es-CL" smtClean="0"/>
              <a:t>31-05-2021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78D6E5C6-A946-4D3A-9B21-AA7950F87B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7884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ED67E-D3C2-4128-9A38-EC0E6A5E1C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Triangulación Delaunay Restringida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82C951-42F9-4DBA-A8A4-3BD2BBB39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65509"/>
          </a:xfrm>
        </p:spPr>
        <p:txBody>
          <a:bodyPr>
            <a:normAutofit fontScale="92500" lnSpcReduction="10000"/>
          </a:bodyPr>
          <a:lstStyle/>
          <a:p>
            <a:r>
              <a:rPr lang="es-CL" dirty="0"/>
              <a:t>Alumna: Beatriz Graboloza</a:t>
            </a:r>
          </a:p>
          <a:p>
            <a:r>
              <a:rPr lang="es-CL"/>
              <a:t>Curso: </a:t>
            </a:r>
            <a:r>
              <a:rPr lang="es-CL" dirty="0"/>
              <a:t>Mallas Geométricas y Aplicaciones</a:t>
            </a:r>
          </a:p>
          <a:p>
            <a:r>
              <a:rPr lang="es-CL" dirty="0"/>
              <a:t>Profesora: María Cecilia </a:t>
            </a:r>
            <a:r>
              <a:rPr lang="es-CL" dirty="0" err="1"/>
              <a:t>Rivara</a:t>
            </a:r>
            <a:r>
              <a:rPr lang="es-CL" dirty="0"/>
              <a:t> Z.</a:t>
            </a:r>
          </a:p>
          <a:p>
            <a:r>
              <a:rPr lang="es-CL" dirty="0"/>
              <a:t>Ayudante: Mitchel Jiménez R.</a:t>
            </a:r>
          </a:p>
        </p:txBody>
      </p:sp>
    </p:spTree>
    <p:extLst>
      <p:ext uri="{BB962C8B-B14F-4D97-AF65-F5344CB8AC3E}">
        <p14:creationId xmlns:p14="http://schemas.microsoft.com/office/powerpoint/2010/main" val="4045192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68013D-CACA-496E-8A14-79A4B2CFA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514350">
              <a:buFont typeface="+mj-lt"/>
              <a:buAutoNum type="arabicPeriod"/>
            </a:pPr>
            <a:r>
              <a:rPr lang="es-CL" dirty="0"/>
              <a:t>Obtener una lista ordenada de triángulos que </a:t>
            </a:r>
            <a:r>
              <a:rPr lang="es-CL" dirty="0" err="1"/>
              <a:t>intersectan</a:t>
            </a:r>
            <a:r>
              <a:rPr lang="es-CL" dirty="0"/>
              <a:t> la arista a respetar:</a:t>
            </a:r>
          </a:p>
          <a:p>
            <a:pPr marL="228600" indent="0">
              <a:buNone/>
            </a:pPr>
            <a:r>
              <a:rPr lang="es-CL" dirty="0"/>
              <a:t>	Para esto hay (entre otras posibilidades) 2 opciones 	importantes:</a:t>
            </a:r>
          </a:p>
          <a:p>
            <a:pPr lvl="2"/>
            <a:r>
              <a:rPr lang="es-CL" dirty="0"/>
              <a:t>Usar intersecciones</a:t>
            </a:r>
          </a:p>
          <a:p>
            <a:pPr lvl="2"/>
            <a:r>
              <a:rPr lang="es-CL" dirty="0"/>
              <a:t>Utilizar los vértices de la arista para empezar la búsqueda desde los triángulos que poseen esas aristas		</a:t>
            </a:r>
          </a:p>
          <a:p>
            <a:pPr lvl="1"/>
            <a:endParaRPr lang="es-CL" dirty="0"/>
          </a:p>
          <a:p>
            <a:endParaRPr lang="es-CL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356712-042C-4FCD-9EF1-66133F3B8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5" y="681037"/>
            <a:ext cx="11197390" cy="1325563"/>
          </a:xfrm>
        </p:spPr>
        <p:txBody>
          <a:bodyPr>
            <a:normAutofit/>
          </a:bodyPr>
          <a:lstStyle/>
          <a:p>
            <a:pPr marL="228600" indent="0" algn="ctr">
              <a:buNone/>
            </a:pPr>
            <a:r>
              <a:rPr lang="es-CL" sz="5400" dirty="0"/>
              <a:t>Post proceso de respetado de aristas</a:t>
            </a:r>
          </a:p>
        </p:txBody>
      </p:sp>
    </p:spTree>
    <p:extLst>
      <p:ext uri="{BB962C8B-B14F-4D97-AF65-F5344CB8AC3E}">
        <p14:creationId xmlns:p14="http://schemas.microsoft.com/office/powerpoint/2010/main" val="1168432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68013D-CACA-496E-8A14-79A4B2CFA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514350">
              <a:buFont typeface="+mj-lt"/>
              <a:buAutoNum type="arabicPeriod"/>
            </a:pPr>
            <a:r>
              <a:rPr lang="es-CL" dirty="0"/>
              <a:t>Obtener una lista ordenada de triángulos que </a:t>
            </a:r>
            <a:r>
              <a:rPr lang="es-CL" dirty="0" err="1"/>
              <a:t>intersectan</a:t>
            </a:r>
            <a:r>
              <a:rPr lang="es-CL" dirty="0"/>
              <a:t> la arista a respetar:</a:t>
            </a:r>
          </a:p>
          <a:p>
            <a:pPr marL="228600" indent="0">
              <a:buNone/>
            </a:pPr>
            <a:r>
              <a:rPr lang="es-CL" dirty="0"/>
              <a:t>	Para esto hay (entre otras posibilidades) 2 opciones 	importantes:</a:t>
            </a:r>
          </a:p>
          <a:p>
            <a:pPr lvl="2"/>
            <a:r>
              <a:rPr lang="es-CL" dirty="0"/>
              <a:t>Usar intersecciones -&gt; esto es muy costoso!</a:t>
            </a:r>
          </a:p>
          <a:p>
            <a:pPr lvl="2"/>
            <a:r>
              <a:rPr lang="es-CL" dirty="0"/>
              <a:t>Utilizar los vértices de la arista para empezar la búsqueda desde los triángulos que poseen esas aristas		</a:t>
            </a:r>
          </a:p>
          <a:p>
            <a:pPr lvl="1"/>
            <a:endParaRPr lang="es-CL" dirty="0"/>
          </a:p>
          <a:p>
            <a:endParaRPr lang="es-CL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356712-042C-4FCD-9EF1-66133F3B8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5" y="681037"/>
            <a:ext cx="11197390" cy="1325563"/>
          </a:xfrm>
        </p:spPr>
        <p:txBody>
          <a:bodyPr>
            <a:normAutofit/>
          </a:bodyPr>
          <a:lstStyle/>
          <a:p>
            <a:pPr marL="228600" indent="0" algn="ctr">
              <a:buNone/>
            </a:pPr>
            <a:r>
              <a:rPr lang="es-CL" sz="5400" dirty="0"/>
              <a:t>Post proceso de respetado de aristas</a:t>
            </a:r>
          </a:p>
        </p:txBody>
      </p:sp>
    </p:spTree>
    <p:extLst>
      <p:ext uri="{BB962C8B-B14F-4D97-AF65-F5344CB8AC3E}">
        <p14:creationId xmlns:p14="http://schemas.microsoft.com/office/powerpoint/2010/main" val="3877926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68013D-CACA-496E-8A14-79A4B2CFA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514350">
              <a:buFont typeface="+mj-lt"/>
              <a:buAutoNum type="arabicPeriod"/>
            </a:pPr>
            <a:r>
              <a:rPr lang="es-CL" dirty="0"/>
              <a:t>Obtener una lista ordenada de triángulos que </a:t>
            </a:r>
            <a:r>
              <a:rPr lang="es-CL" dirty="0" err="1"/>
              <a:t>intersectan</a:t>
            </a:r>
            <a:r>
              <a:rPr lang="es-CL" dirty="0"/>
              <a:t> la arista a respetar:</a:t>
            </a:r>
          </a:p>
          <a:p>
            <a:pPr marL="228600" indent="0">
              <a:buNone/>
            </a:pPr>
            <a:r>
              <a:rPr lang="es-CL" dirty="0"/>
              <a:t>	Para esto hay (entre otras posibilidades) 2 opciones 	importantes:</a:t>
            </a:r>
          </a:p>
          <a:p>
            <a:pPr lvl="2"/>
            <a:r>
              <a:rPr lang="es-CL" dirty="0"/>
              <a:t>Usar intersecciones -&gt; esto es muy costoso!</a:t>
            </a:r>
          </a:p>
          <a:p>
            <a:pPr lvl="2"/>
            <a:r>
              <a:rPr lang="es-CL" dirty="0"/>
              <a:t>Utilizar los vértices de la arista para empezar la búsqueda desde los triángulos que poseen esas aristas -&gt; Utilizar el test de la orientación para la búsqueda		</a:t>
            </a:r>
          </a:p>
          <a:p>
            <a:pPr lvl="1"/>
            <a:endParaRPr lang="es-CL" dirty="0"/>
          </a:p>
          <a:p>
            <a:endParaRPr lang="es-CL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356712-042C-4FCD-9EF1-66133F3B8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5" y="681037"/>
            <a:ext cx="11197390" cy="1325563"/>
          </a:xfrm>
        </p:spPr>
        <p:txBody>
          <a:bodyPr>
            <a:normAutofit/>
          </a:bodyPr>
          <a:lstStyle/>
          <a:p>
            <a:pPr marL="228600" indent="0" algn="ctr">
              <a:buNone/>
            </a:pPr>
            <a:r>
              <a:rPr lang="es-CL" sz="5400" dirty="0"/>
              <a:t>Post proceso de respetado de aristas</a:t>
            </a:r>
          </a:p>
        </p:txBody>
      </p:sp>
    </p:spTree>
    <p:extLst>
      <p:ext uri="{BB962C8B-B14F-4D97-AF65-F5344CB8AC3E}">
        <p14:creationId xmlns:p14="http://schemas.microsoft.com/office/powerpoint/2010/main" val="256216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B41F6-0F7D-4EB6-8219-92B818EC3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Dudas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BF4435-E78D-49CD-B212-D8EA3F78B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8657"/>
            <a:ext cx="10515600" cy="3998306"/>
          </a:xfrm>
        </p:spPr>
        <p:txBody>
          <a:bodyPr>
            <a:normAutofit/>
          </a:bodyPr>
          <a:lstStyle/>
          <a:p>
            <a:pPr marL="742950" indent="-514350">
              <a:buFont typeface="+mj-lt"/>
              <a:buAutoNum type="arabicPeriod"/>
            </a:pPr>
            <a:r>
              <a:rPr lang="es-CL" dirty="0"/>
              <a:t>Los vértices de las aristas restringidas deben formar parte de los puntos a </a:t>
            </a:r>
            <a:r>
              <a:rPr lang="es-CL" dirty="0" err="1"/>
              <a:t>triangularizar</a:t>
            </a:r>
            <a:r>
              <a:rPr lang="es-CL" dirty="0"/>
              <a:t> en el paso 1, por lo que estos se agregan a los puntos: </a:t>
            </a:r>
          </a:p>
          <a:p>
            <a:pPr lvl="1"/>
            <a:r>
              <a:rPr lang="es-CL" dirty="0"/>
              <a:t>¿Que pasa si un punto de la arista pertenecía originalmente a la triangulación?</a:t>
            </a:r>
          </a:p>
          <a:p>
            <a:pPr lvl="1"/>
            <a:r>
              <a:rPr lang="es-CL" dirty="0"/>
              <a:t>¿Debería revisar que los puntos no pertenezcan al conjunto de puntos antes de agregarlos?</a:t>
            </a:r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43520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B41F6-0F7D-4EB6-8219-92B818EC3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Dudas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BF4435-E78D-49CD-B212-D8EA3F78B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178657"/>
            <a:ext cx="5851357" cy="3998306"/>
          </a:xfrm>
        </p:spPr>
        <p:txBody>
          <a:bodyPr>
            <a:normAutofit/>
          </a:bodyPr>
          <a:lstStyle/>
          <a:p>
            <a:pPr marL="742950" indent="-514350">
              <a:buFont typeface="+mj-lt"/>
              <a:buAutoNum type="arabicPeriod" startAt="2"/>
            </a:pPr>
            <a:r>
              <a:rPr lang="es-CL" dirty="0"/>
              <a:t>¿El caso de dos triángulos en que no  forman un cuadrilátero convexo se puede dar en un polígono convexo </a:t>
            </a:r>
            <a:r>
              <a:rPr lang="es-CL" dirty="0" err="1"/>
              <a:t>triangularizado</a:t>
            </a:r>
            <a:r>
              <a:rPr lang="es-CL" dirty="0"/>
              <a:t> de forma Delaunay? </a:t>
            </a:r>
          </a:p>
          <a:p>
            <a:endParaRPr lang="es-CL" dirty="0"/>
          </a:p>
        </p:txBody>
      </p:sp>
      <p:pic>
        <p:nvPicPr>
          <p:cNvPr id="5" name="Imagen 4" descr="Gráfico, Gráfico radial&#10;&#10;Descripción generada automáticamente">
            <a:extLst>
              <a:ext uri="{FF2B5EF4-FFF2-40B4-BE49-F238E27FC236}">
                <a16:creationId xmlns:a16="http://schemas.microsoft.com/office/drawing/2014/main" id="{E367E30D-0CB4-403D-BBE0-EED53E39F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558" y="1343818"/>
            <a:ext cx="4790396" cy="428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229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B41F6-0F7D-4EB6-8219-92B818EC3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Deseables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BF4435-E78D-49CD-B212-D8EA3F78B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2178657"/>
            <a:ext cx="5386136" cy="3998306"/>
          </a:xfrm>
        </p:spPr>
        <p:txBody>
          <a:bodyPr>
            <a:normAutofit/>
          </a:bodyPr>
          <a:lstStyle/>
          <a:p>
            <a:r>
              <a:rPr lang="es-CL" dirty="0"/>
              <a:t>Soportar caso de polígonos con agujeros</a:t>
            </a:r>
          </a:p>
          <a:p>
            <a:r>
              <a:rPr lang="es-CL" dirty="0"/>
              <a:t>Soportar caso de polígonos no convexos</a:t>
            </a:r>
          </a:p>
          <a:p>
            <a:endParaRPr lang="es-CL" dirty="0"/>
          </a:p>
        </p:txBody>
      </p:sp>
      <p:pic>
        <p:nvPicPr>
          <p:cNvPr id="6" name="Imagen 5" descr="Forma, Polígono&#10;&#10;Descripción generada automáticamente">
            <a:extLst>
              <a:ext uri="{FF2B5EF4-FFF2-40B4-BE49-F238E27FC236}">
                <a16:creationId xmlns:a16="http://schemas.microsoft.com/office/drawing/2014/main" id="{DF3B8DC5-074F-4607-BDE1-1BD367970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939" y="3429000"/>
            <a:ext cx="2710773" cy="2508345"/>
          </a:xfrm>
          <a:prstGeom prst="rect">
            <a:avLst/>
          </a:prstGeom>
        </p:spPr>
      </p:pic>
      <p:pic>
        <p:nvPicPr>
          <p:cNvPr id="8" name="Imagen 7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C90CDAF5-A322-4B71-BC8F-A986B7D0A4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4"/>
          <a:stretch/>
        </p:blipFill>
        <p:spPr>
          <a:xfrm>
            <a:off x="8444753" y="920655"/>
            <a:ext cx="2974648" cy="298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54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1F161-8FF8-4F1A-8226-E95CACDFB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Estructura de datos</a:t>
            </a:r>
          </a:p>
        </p:txBody>
      </p:sp>
      <p:pic>
        <p:nvPicPr>
          <p:cNvPr id="15" name="Imagen 14" descr="Diagrama&#10;&#10;Descripción generada automáticamente">
            <a:extLst>
              <a:ext uri="{FF2B5EF4-FFF2-40B4-BE49-F238E27FC236}">
                <a16:creationId xmlns:a16="http://schemas.microsoft.com/office/drawing/2014/main" id="{2F3F76C5-05AD-4253-B468-891EBB458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75" y="1041984"/>
            <a:ext cx="3505408" cy="4774032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EA97AE14-D308-41FB-AE5B-C460C3DF6B9F}"/>
              </a:ext>
            </a:extLst>
          </p:cNvPr>
          <p:cNvSpPr txBox="1"/>
          <p:nvPr/>
        </p:nvSpPr>
        <p:spPr>
          <a:xfrm>
            <a:off x="1028492" y="3846275"/>
            <a:ext cx="6446044" cy="208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</a:pPr>
            <a:endParaRPr lang="es-CL" sz="2400" dirty="0">
              <a:solidFill>
                <a:schemeClr val="tx2">
                  <a:alpha val="70000"/>
                </a:schemeClr>
              </a:solidFill>
            </a:endParaRPr>
          </a:p>
          <a:p>
            <a:pPr marL="514350" indent="-285750">
              <a:lnSpc>
                <a:spcPct val="9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q"/>
            </a:pPr>
            <a:r>
              <a:rPr lang="es-CL" sz="2400" dirty="0" err="1">
                <a:solidFill>
                  <a:schemeClr val="tx2">
                    <a:alpha val="70000"/>
                  </a:schemeClr>
                </a:solidFill>
              </a:rPr>
              <a:t>Triangle</a:t>
            </a:r>
            <a:r>
              <a:rPr lang="es-CL" sz="2400" dirty="0">
                <a:solidFill>
                  <a:schemeClr val="tx2">
                    <a:alpha val="70000"/>
                  </a:schemeClr>
                </a:solidFill>
              </a:rPr>
              <a:t>:</a:t>
            </a:r>
          </a:p>
          <a:p>
            <a:pPr marL="971550" lvl="1" indent="-285750">
              <a:lnSpc>
                <a:spcPct val="9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s-CL" sz="2400" dirty="0" err="1">
                <a:solidFill>
                  <a:schemeClr val="tx2">
                    <a:alpha val="70000"/>
                  </a:schemeClr>
                </a:solidFill>
              </a:rPr>
              <a:t>Vertexes</a:t>
            </a:r>
            <a:r>
              <a:rPr lang="es-CL" sz="2400" dirty="0">
                <a:solidFill>
                  <a:schemeClr val="tx2">
                    <a:alpha val="70000"/>
                  </a:schemeClr>
                </a:solidFill>
              </a:rPr>
              <a:t>	[A, B, C]</a:t>
            </a:r>
          </a:p>
          <a:p>
            <a:pPr marL="971550" lvl="1" indent="-285750">
              <a:lnSpc>
                <a:spcPct val="9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s-CL" sz="2400" dirty="0" err="1">
                <a:solidFill>
                  <a:schemeClr val="tx2">
                    <a:alpha val="70000"/>
                  </a:schemeClr>
                </a:solidFill>
              </a:rPr>
              <a:t>Neighbors</a:t>
            </a:r>
            <a:r>
              <a:rPr lang="es-CL" sz="2400" dirty="0">
                <a:solidFill>
                  <a:schemeClr val="tx2">
                    <a:alpha val="70000"/>
                  </a:schemeClr>
                </a:solidFill>
              </a:rPr>
              <a:t>	[NA, NB, NC]</a:t>
            </a:r>
          </a:p>
          <a:p>
            <a:r>
              <a:rPr lang="es-CL" dirty="0"/>
              <a:t>              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78CD5ED-DB3D-49D8-A637-20368AD6B130}"/>
              </a:ext>
            </a:extLst>
          </p:cNvPr>
          <p:cNvSpPr txBox="1"/>
          <p:nvPr/>
        </p:nvSpPr>
        <p:spPr>
          <a:xfrm>
            <a:off x="3336339" y="2297882"/>
            <a:ext cx="2905125" cy="1346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285750">
              <a:lnSpc>
                <a:spcPct val="9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q"/>
            </a:pPr>
            <a:r>
              <a:rPr lang="es-CL" sz="2400" dirty="0" err="1">
                <a:solidFill>
                  <a:schemeClr val="tx2">
                    <a:alpha val="70000"/>
                  </a:schemeClr>
                </a:solidFill>
              </a:rPr>
              <a:t>Triangulation</a:t>
            </a:r>
            <a:r>
              <a:rPr lang="es-CL" sz="2400" dirty="0">
                <a:solidFill>
                  <a:schemeClr val="tx2">
                    <a:alpha val="70000"/>
                  </a:schemeClr>
                </a:solidFill>
              </a:rPr>
              <a:t>:</a:t>
            </a:r>
          </a:p>
          <a:p>
            <a:pPr marL="971550" lvl="1" indent="-285750">
              <a:lnSpc>
                <a:spcPct val="9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es-CL" sz="2400" dirty="0" err="1">
                <a:solidFill>
                  <a:schemeClr val="tx2">
                    <a:alpha val="70000"/>
                  </a:schemeClr>
                </a:solidFill>
              </a:rPr>
              <a:t>Vertexes</a:t>
            </a:r>
            <a:endParaRPr lang="es-CL" sz="2400" dirty="0">
              <a:solidFill>
                <a:schemeClr val="tx2">
                  <a:alpha val="70000"/>
                </a:schemeClr>
              </a:solidFill>
            </a:endParaRPr>
          </a:p>
          <a:p>
            <a:pPr marL="971550" lvl="1" indent="-285750">
              <a:lnSpc>
                <a:spcPct val="9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es-CL" sz="2400" dirty="0" err="1">
                <a:solidFill>
                  <a:schemeClr val="tx2">
                    <a:alpha val="70000"/>
                  </a:schemeClr>
                </a:solidFill>
              </a:rPr>
              <a:t>Triangles</a:t>
            </a:r>
            <a:endParaRPr lang="es-CL" sz="2400" dirty="0">
              <a:solidFill>
                <a:schemeClr val="tx2">
                  <a:alpha val="70000"/>
                </a:schemeClr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1FD0D55-8FE2-4894-992B-E0830917CE21}"/>
              </a:ext>
            </a:extLst>
          </p:cNvPr>
          <p:cNvSpPr txBox="1"/>
          <p:nvPr/>
        </p:nvSpPr>
        <p:spPr>
          <a:xfrm>
            <a:off x="980867" y="2292350"/>
            <a:ext cx="1805195" cy="1623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285750">
              <a:lnSpc>
                <a:spcPct val="9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q"/>
            </a:pPr>
            <a:r>
              <a:rPr lang="es-CL" sz="2400" dirty="0" err="1">
                <a:solidFill>
                  <a:schemeClr val="tx2">
                    <a:alpha val="70000"/>
                  </a:schemeClr>
                </a:solidFill>
              </a:rPr>
              <a:t>Vertex</a:t>
            </a:r>
            <a:r>
              <a:rPr lang="es-CL" sz="2400" dirty="0">
                <a:solidFill>
                  <a:schemeClr val="tx2">
                    <a:alpha val="70000"/>
                  </a:schemeClr>
                </a:solidFill>
              </a:rPr>
              <a:t>:</a:t>
            </a:r>
          </a:p>
          <a:p>
            <a:pPr marL="971550" lvl="1" indent="-285750">
              <a:lnSpc>
                <a:spcPct val="9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tx2">
                    <a:alpha val="70000"/>
                  </a:schemeClr>
                </a:solidFill>
              </a:rPr>
              <a:t>X</a:t>
            </a:r>
          </a:p>
          <a:p>
            <a:pPr marL="971550" lvl="1" indent="-285750">
              <a:lnSpc>
                <a:spcPct val="9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tx2">
                    <a:alpha val="70000"/>
                  </a:schemeClr>
                </a:solidFill>
              </a:rPr>
              <a:t>Y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08982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68013D-CACA-496E-8A14-79A4B2CFA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0">
              <a:buNone/>
            </a:pPr>
            <a:r>
              <a:rPr lang="es-CL" dirty="0"/>
              <a:t>Entrada:</a:t>
            </a:r>
          </a:p>
          <a:p>
            <a:r>
              <a:rPr lang="es-CL" dirty="0"/>
              <a:t>Lista de puntos de la triangulación y lista de aristas que se deben respetar</a:t>
            </a:r>
          </a:p>
          <a:p>
            <a:endParaRPr lang="es-CL" dirty="0"/>
          </a:p>
          <a:p>
            <a:pPr marL="228600" indent="0">
              <a:buNone/>
            </a:pPr>
            <a:r>
              <a:rPr lang="es-CL" dirty="0"/>
              <a:t>Salida:</a:t>
            </a:r>
          </a:p>
          <a:p>
            <a:r>
              <a:rPr lang="es-CL" dirty="0"/>
              <a:t>Triangulación casi Delaunay que respete las aristas</a:t>
            </a:r>
          </a:p>
          <a:p>
            <a:endParaRPr lang="es-CL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356712-042C-4FCD-9EF1-66133F3B8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Problema</a:t>
            </a:r>
          </a:p>
        </p:txBody>
      </p:sp>
    </p:spTree>
    <p:extLst>
      <p:ext uri="{BB962C8B-B14F-4D97-AF65-F5344CB8AC3E}">
        <p14:creationId xmlns:p14="http://schemas.microsoft.com/office/powerpoint/2010/main" val="1291386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68013D-CACA-496E-8A14-79A4B2CFA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0">
              <a:buNone/>
            </a:pPr>
            <a:r>
              <a:rPr lang="es-CL" dirty="0"/>
              <a:t>Pasos a realizar:</a:t>
            </a:r>
          </a:p>
          <a:p>
            <a:r>
              <a:rPr lang="es-CL" dirty="0"/>
              <a:t>Transformar triangulaciones realizadas en la tarea 1 a triangulaciones completamente Delaunay</a:t>
            </a:r>
          </a:p>
          <a:p>
            <a:r>
              <a:rPr lang="es-CL" dirty="0"/>
              <a:t>Realizar un post proceso de respetado de aristas</a:t>
            </a:r>
          </a:p>
          <a:p>
            <a:endParaRPr lang="es-CL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356712-042C-4FCD-9EF1-66133F3B8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Solución propuesta</a:t>
            </a:r>
          </a:p>
        </p:txBody>
      </p:sp>
    </p:spTree>
    <p:extLst>
      <p:ext uri="{BB962C8B-B14F-4D97-AF65-F5344CB8AC3E}">
        <p14:creationId xmlns:p14="http://schemas.microsoft.com/office/powerpoint/2010/main" val="3187803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68013D-CACA-496E-8A14-79A4B2CFA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0">
              <a:buNone/>
            </a:pPr>
            <a:r>
              <a:rPr lang="es-CL" dirty="0"/>
              <a:t>Pasos a desarrollar:</a:t>
            </a:r>
          </a:p>
          <a:p>
            <a:r>
              <a:rPr lang="es-CL" dirty="0"/>
              <a:t>Transformar triangulaciones realizadas en la tarea 1 a triangulaciones completamente Delaunay -&gt; Completado </a:t>
            </a:r>
            <a:r>
              <a:rPr lang="es-CL" dirty="0">
                <a:sym typeface="Wingdings" panose="05000000000000000000" pitchFamily="2" charset="2"/>
              </a:rPr>
              <a:t></a:t>
            </a:r>
            <a:endParaRPr lang="es-CL" dirty="0"/>
          </a:p>
          <a:p>
            <a:r>
              <a:rPr lang="es-CL" dirty="0"/>
              <a:t>Realizar un post proceso de respetado de aristas</a:t>
            </a:r>
          </a:p>
          <a:p>
            <a:endParaRPr lang="es-CL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356712-042C-4FCD-9EF1-66133F3B8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Solución propuesta</a:t>
            </a:r>
          </a:p>
        </p:txBody>
      </p:sp>
    </p:spTree>
    <p:extLst>
      <p:ext uri="{BB962C8B-B14F-4D97-AF65-F5344CB8AC3E}">
        <p14:creationId xmlns:p14="http://schemas.microsoft.com/office/powerpoint/2010/main" val="385848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3550A-0E24-43DC-80B9-BC045D4B6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Pseudo Algoritmo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DA0871-65CB-4996-9F04-6A5148CB2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456" y="2183062"/>
            <a:ext cx="5084846" cy="3993901"/>
          </a:xfrm>
        </p:spPr>
        <p:txBody>
          <a:bodyPr>
            <a:normAutofit fontScale="62500" lnSpcReduction="20000"/>
          </a:bodyPr>
          <a:lstStyle/>
          <a:p>
            <a:pPr marL="228600" indent="0">
              <a:buNone/>
            </a:pPr>
            <a:r>
              <a:rPr lang="es-CL" dirty="0" err="1"/>
              <a:t>for</a:t>
            </a:r>
            <a:r>
              <a:rPr lang="es-CL" dirty="0"/>
              <a:t> </a:t>
            </a:r>
            <a:r>
              <a:rPr lang="es-CL" dirty="0" err="1"/>
              <a:t>point</a:t>
            </a:r>
            <a:r>
              <a:rPr lang="es-CL" dirty="0"/>
              <a:t> in </a:t>
            </a:r>
            <a:r>
              <a:rPr lang="es-CL" dirty="0" err="1"/>
              <a:t>pointslist</a:t>
            </a:r>
            <a:r>
              <a:rPr lang="es-CL" dirty="0"/>
              <a:t>:</a:t>
            </a:r>
          </a:p>
          <a:p>
            <a:pPr marL="228600" indent="0">
              <a:buNone/>
            </a:pPr>
            <a:r>
              <a:rPr lang="es-CL" dirty="0"/>
              <a:t>          Encontrar triangulo “t” que contiene a </a:t>
            </a:r>
            <a:r>
              <a:rPr lang="es-CL" dirty="0" err="1"/>
              <a:t>point</a:t>
            </a:r>
            <a:endParaRPr lang="es-CL" dirty="0"/>
          </a:p>
          <a:p>
            <a:pPr marL="228600" indent="0">
              <a:buNone/>
            </a:pPr>
            <a:r>
              <a:rPr lang="es-CL" dirty="0"/>
              <a:t>          </a:t>
            </a:r>
            <a:r>
              <a:rPr lang="es-CL" dirty="0" err="1"/>
              <a:t>if</a:t>
            </a:r>
            <a:r>
              <a:rPr lang="es-CL" dirty="0"/>
              <a:t> </a:t>
            </a:r>
            <a:r>
              <a:rPr lang="es-CL" dirty="0" err="1"/>
              <a:t>is_in_face</a:t>
            </a:r>
            <a:r>
              <a:rPr lang="es-CL" dirty="0"/>
              <a:t>:</a:t>
            </a:r>
          </a:p>
          <a:p>
            <a:pPr marL="228600" indent="0">
              <a:buNone/>
            </a:pPr>
            <a:r>
              <a:rPr lang="es-CL" dirty="0"/>
              <a:t>                    </a:t>
            </a:r>
            <a:r>
              <a:rPr lang="es-CL" dirty="0" err="1"/>
              <a:t>add_point_in_face</a:t>
            </a:r>
            <a:r>
              <a:rPr lang="es-CL" dirty="0"/>
              <a:t>()</a:t>
            </a:r>
          </a:p>
          <a:p>
            <a:pPr marL="228600" indent="0">
              <a:buNone/>
            </a:pPr>
            <a:r>
              <a:rPr lang="es-CL" dirty="0"/>
              <a:t>          </a:t>
            </a:r>
            <a:r>
              <a:rPr lang="es-CL" dirty="0" err="1"/>
              <a:t>else</a:t>
            </a:r>
            <a:r>
              <a:rPr lang="es-CL" dirty="0"/>
              <a:t>: </a:t>
            </a:r>
          </a:p>
          <a:p>
            <a:pPr marL="228600" indent="0">
              <a:buNone/>
            </a:pPr>
            <a:r>
              <a:rPr lang="es-CL" dirty="0"/>
              <a:t>	        </a:t>
            </a:r>
            <a:r>
              <a:rPr lang="es-CL" dirty="0" err="1"/>
              <a:t>add_point_in_edge</a:t>
            </a:r>
            <a:r>
              <a:rPr lang="es-CL" dirty="0"/>
              <a:t>()</a:t>
            </a:r>
          </a:p>
          <a:p>
            <a:pPr marL="228600" indent="0">
              <a:buNone/>
            </a:pPr>
            <a:r>
              <a:rPr lang="es-CL" dirty="0"/>
              <a:t>          </a:t>
            </a:r>
            <a:r>
              <a:rPr lang="es-CL" dirty="0" err="1"/>
              <a:t>for</a:t>
            </a:r>
            <a:r>
              <a:rPr lang="es-CL" dirty="0"/>
              <a:t> </a:t>
            </a:r>
            <a:r>
              <a:rPr lang="es-CL" dirty="0" err="1"/>
              <a:t>new_t</a:t>
            </a:r>
            <a:r>
              <a:rPr lang="es-CL" dirty="0"/>
              <a:t> in </a:t>
            </a:r>
            <a:r>
              <a:rPr lang="es-CL" dirty="0" err="1"/>
              <a:t>new_triangles</a:t>
            </a:r>
            <a:r>
              <a:rPr lang="es-CL" dirty="0"/>
              <a:t>:</a:t>
            </a:r>
          </a:p>
          <a:p>
            <a:pPr marL="228600" indent="0">
              <a:buNone/>
            </a:pPr>
            <a:r>
              <a:rPr lang="es-CL" dirty="0"/>
              <a:t>                    </a:t>
            </a:r>
            <a:r>
              <a:rPr lang="es-CL" dirty="0" err="1"/>
              <a:t>for</a:t>
            </a:r>
            <a:r>
              <a:rPr lang="es-CL" dirty="0"/>
              <a:t> n in </a:t>
            </a:r>
            <a:r>
              <a:rPr lang="es-CL" dirty="0" err="1"/>
              <a:t>new_t.neighbors</a:t>
            </a:r>
            <a:r>
              <a:rPr lang="es-CL" dirty="0"/>
              <a:t>:</a:t>
            </a:r>
          </a:p>
          <a:p>
            <a:pPr marL="228600" indent="0">
              <a:buNone/>
            </a:pPr>
            <a:r>
              <a:rPr lang="es-CL" dirty="0"/>
              <a:t>                               </a:t>
            </a:r>
            <a:r>
              <a:rPr lang="es-CL" dirty="0" err="1"/>
              <a:t>if</a:t>
            </a:r>
            <a:r>
              <a:rPr lang="es-CL" dirty="0"/>
              <a:t> </a:t>
            </a:r>
            <a:r>
              <a:rPr lang="es-CL" dirty="0" err="1"/>
              <a:t>circle_test</a:t>
            </a:r>
            <a:r>
              <a:rPr lang="es-CL" dirty="0"/>
              <a:t>(</a:t>
            </a:r>
            <a:r>
              <a:rPr lang="es-CL" dirty="0" err="1"/>
              <a:t>new_t</a:t>
            </a:r>
            <a:r>
              <a:rPr lang="es-CL" dirty="0"/>
              <a:t>, n):</a:t>
            </a:r>
          </a:p>
          <a:p>
            <a:pPr marL="228600" indent="0">
              <a:buNone/>
            </a:pPr>
            <a:r>
              <a:rPr lang="es-CL" dirty="0"/>
              <a:t>                                         </a:t>
            </a:r>
            <a:r>
              <a:rPr lang="es-CL" dirty="0" err="1"/>
              <a:t>change_diagonal</a:t>
            </a:r>
            <a:r>
              <a:rPr lang="es-CL" dirty="0"/>
              <a:t>()</a:t>
            </a:r>
          </a:p>
          <a:p>
            <a:pPr marL="228600" indent="0">
              <a:buNone/>
            </a:pPr>
            <a:endParaRPr lang="es-C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AD19B5DD-8475-479A-8FD3-E13EF1FC58C4}"/>
              </a:ext>
            </a:extLst>
          </p:cNvPr>
          <p:cNvSpPr txBox="1">
            <a:spLocks/>
          </p:cNvSpPr>
          <p:nvPr/>
        </p:nvSpPr>
        <p:spPr>
          <a:xfrm>
            <a:off x="6858499" y="2183061"/>
            <a:ext cx="4780045" cy="376855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es-CL" dirty="0" err="1"/>
              <a:t>for</a:t>
            </a:r>
            <a:r>
              <a:rPr lang="es-CL" dirty="0"/>
              <a:t> </a:t>
            </a:r>
            <a:r>
              <a:rPr lang="es-CL" dirty="0" err="1"/>
              <a:t>point</a:t>
            </a:r>
            <a:r>
              <a:rPr lang="es-CL" dirty="0"/>
              <a:t> in </a:t>
            </a:r>
            <a:r>
              <a:rPr lang="es-CL" dirty="0" err="1"/>
              <a:t>pointslist</a:t>
            </a:r>
            <a:r>
              <a:rPr lang="es-CL" dirty="0"/>
              <a:t>:</a:t>
            </a:r>
          </a:p>
          <a:p>
            <a:pPr marL="228600" indent="0">
              <a:buFont typeface="Wingdings" panose="05000000000000000000" pitchFamily="2" charset="2"/>
              <a:buNone/>
            </a:pPr>
            <a:r>
              <a:rPr lang="es-CL" dirty="0"/>
              <a:t>          Encontrar triangulo “t” que contiene a </a:t>
            </a:r>
            <a:r>
              <a:rPr lang="es-CL" dirty="0" err="1"/>
              <a:t>point</a:t>
            </a:r>
            <a:endParaRPr lang="es-CL" dirty="0"/>
          </a:p>
          <a:p>
            <a:pPr marL="228600" indent="0">
              <a:buFont typeface="Wingdings" panose="05000000000000000000" pitchFamily="2" charset="2"/>
              <a:buNone/>
            </a:pPr>
            <a:r>
              <a:rPr lang="es-CL" dirty="0"/>
              <a:t>          </a:t>
            </a:r>
            <a:r>
              <a:rPr lang="es-CL" dirty="0" err="1"/>
              <a:t>if</a:t>
            </a:r>
            <a:r>
              <a:rPr lang="es-CL" dirty="0"/>
              <a:t> </a:t>
            </a:r>
            <a:r>
              <a:rPr lang="es-CL" dirty="0" err="1"/>
              <a:t>is_in_face</a:t>
            </a:r>
            <a:r>
              <a:rPr lang="es-CL" dirty="0"/>
              <a:t>:</a:t>
            </a:r>
          </a:p>
          <a:p>
            <a:pPr marL="228600" indent="0">
              <a:buFont typeface="Wingdings" panose="05000000000000000000" pitchFamily="2" charset="2"/>
              <a:buNone/>
            </a:pPr>
            <a:r>
              <a:rPr lang="es-CL" dirty="0"/>
              <a:t>                    </a:t>
            </a:r>
            <a:r>
              <a:rPr lang="es-CL" dirty="0" err="1"/>
              <a:t>add_point_in_face</a:t>
            </a:r>
            <a:r>
              <a:rPr lang="es-CL" dirty="0"/>
              <a:t>()</a:t>
            </a:r>
          </a:p>
          <a:p>
            <a:pPr marL="228600" indent="0">
              <a:buFont typeface="Wingdings" panose="05000000000000000000" pitchFamily="2" charset="2"/>
              <a:buNone/>
            </a:pPr>
            <a:r>
              <a:rPr lang="es-CL" dirty="0"/>
              <a:t>          </a:t>
            </a:r>
            <a:r>
              <a:rPr lang="es-CL" dirty="0" err="1"/>
              <a:t>else</a:t>
            </a:r>
            <a:r>
              <a:rPr lang="es-CL" dirty="0"/>
              <a:t>: </a:t>
            </a:r>
          </a:p>
          <a:p>
            <a:pPr marL="228600" indent="0">
              <a:buFont typeface="Wingdings" panose="05000000000000000000" pitchFamily="2" charset="2"/>
              <a:buNone/>
            </a:pPr>
            <a:r>
              <a:rPr lang="es-CL" dirty="0"/>
              <a:t>	        </a:t>
            </a:r>
            <a:r>
              <a:rPr lang="es-CL" dirty="0" err="1"/>
              <a:t>add_point_in_edge</a:t>
            </a:r>
            <a:r>
              <a:rPr lang="es-CL" dirty="0"/>
              <a:t>()</a:t>
            </a:r>
          </a:p>
          <a:p>
            <a:pPr marL="228600" indent="0">
              <a:buFont typeface="Wingdings" panose="05000000000000000000" pitchFamily="2" charset="2"/>
              <a:buNone/>
            </a:pPr>
            <a:r>
              <a:rPr lang="es-CL" dirty="0"/>
              <a:t>          </a:t>
            </a:r>
            <a:r>
              <a:rPr lang="es-CL" dirty="0" err="1"/>
              <a:t>for</a:t>
            </a:r>
            <a:r>
              <a:rPr lang="es-CL" dirty="0"/>
              <a:t> </a:t>
            </a:r>
            <a:r>
              <a:rPr lang="es-CL" dirty="0" err="1"/>
              <a:t>new_t</a:t>
            </a:r>
            <a:r>
              <a:rPr lang="es-CL" dirty="0"/>
              <a:t> in </a:t>
            </a:r>
            <a:r>
              <a:rPr lang="es-CL" dirty="0" err="1"/>
              <a:t>new_triangles</a:t>
            </a:r>
            <a:r>
              <a:rPr lang="es-CL" dirty="0"/>
              <a:t>:</a:t>
            </a:r>
          </a:p>
          <a:p>
            <a:pPr marL="228600" indent="0">
              <a:buFont typeface="Wingdings" panose="05000000000000000000" pitchFamily="2" charset="2"/>
              <a:buNone/>
            </a:pPr>
            <a:r>
              <a:rPr lang="es-CL" dirty="0"/>
              <a:t>                    </a:t>
            </a:r>
            <a:r>
              <a:rPr lang="es-CL" dirty="0" err="1"/>
              <a:t>legalize_triangle</a:t>
            </a:r>
            <a:r>
              <a:rPr lang="es-CL" dirty="0"/>
              <a:t>(</a:t>
            </a:r>
            <a:r>
              <a:rPr lang="es-CL" dirty="0" err="1"/>
              <a:t>new_t</a:t>
            </a:r>
            <a:r>
              <a:rPr lang="es-CL" dirty="0"/>
              <a:t>)</a:t>
            </a:r>
          </a:p>
          <a:p>
            <a:pPr marL="228600" indent="0">
              <a:buFont typeface="Wingdings" panose="05000000000000000000" pitchFamily="2" charset="2"/>
              <a:buNone/>
            </a:pPr>
            <a:endParaRPr lang="es-CL" dirty="0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9F385DD0-39CD-4629-B919-C8AF42B18761}"/>
              </a:ext>
            </a:extLst>
          </p:cNvPr>
          <p:cNvSpPr/>
          <p:nvPr/>
        </p:nvSpPr>
        <p:spPr>
          <a:xfrm>
            <a:off x="4861089" y="3603228"/>
            <a:ext cx="2469822" cy="631596"/>
          </a:xfrm>
          <a:prstGeom prst="rightArrow">
            <a:avLst/>
          </a:prstGeom>
          <a:solidFill>
            <a:srgbClr val="FFB9E6"/>
          </a:solidFill>
          <a:ln>
            <a:solidFill>
              <a:srgbClr val="F86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3848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3550A-0E24-43DC-80B9-BC045D4B6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Pseudo Algoritmo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98B0AB4E-9201-4744-B94A-4215535F1640}"/>
              </a:ext>
            </a:extLst>
          </p:cNvPr>
          <p:cNvSpPr txBox="1">
            <a:spLocks/>
          </p:cNvSpPr>
          <p:nvPr/>
        </p:nvSpPr>
        <p:spPr>
          <a:xfrm>
            <a:off x="987090" y="2296692"/>
            <a:ext cx="6071032" cy="3768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/>
              <a:t>Principal cambio:</a:t>
            </a:r>
          </a:p>
          <a:p>
            <a:pPr marL="228600" indent="0">
              <a:buFont typeface="Wingdings" panose="05000000000000000000" pitchFamily="2" charset="2"/>
              <a:buNone/>
            </a:pPr>
            <a:r>
              <a:rPr lang="es-CL" dirty="0"/>
              <a:t>Revisión de aristas antes se realizaba de una manera iterativa y ahora se utiliza la función </a:t>
            </a:r>
            <a:r>
              <a:rPr lang="es-CL" dirty="0" err="1"/>
              <a:t>legalize</a:t>
            </a:r>
            <a:r>
              <a:rPr lang="es-CL" dirty="0"/>
              <a:t> que es una función recursiva</a:t>
            </a:r>
          </a:p>
          <a:p>
            <a:pPr marL="228600" indent="0">
              <a:buFont typeface="Wingdings" panose="05000000000000000000" pitchFamily="2" charset="2"/>
              <a:buNone/>
            </a:pPr>
            <a:endParaRPr lang="es-CL" dirty="0"/>
          </a:p>
        </p:txBody>
      </p:sp>
      <p:pic>
        <p:nvPicPr>
          <p:cNvPr id="11" name="Imagen 10" descr="Forma&#10;&#10;Descripción generada automáticamente">
            <a:extLst>
              <a:ext uri="{FF2B5EF4-FFF2-40B4-BE49-F238E27FC236}">
                <a16:creationId xmlns:a16="http://schemas.microsoft.com/office/drawing/2014/main" id="{361AA1DB-F57D-4782-9D8F-B4EE2D06C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122" y="536659"/>
            <a:ext cx="3579527" cy="58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07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7513A-2CF4-4A6F-94AE-5725FFA6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4322DF-486E-48B0-9DA4-4FF91F2F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181225"/>
            <a:ext cx="4248150" cy="3995738"/>
          </a:xfrm>
        </p:spPr>
        <p:txBody>
          <a:bodyPr>
            <a:normAutofit fontScale="85000" lnSpcReduction="10000"/>
          </a:bodyPr>
          <a:lstStyle/>
          <a:p>
            <a:r>
              <a:rPr lang="es-CL" dirty="0"/>
              <a:t>Algoritmo implementado realiza triangulaciones correctas y Delaunay usando el test del circulo para corregir aristas</a:t>
            </a:r>
          </a:p>
          <a:p>
            <a:r>
              <a:rPr lang="es-CL" dirty="0"/>
              <a:t>Algoritmo aún no posee postproceso para respeto de aristas restringidas </a:t>
            </a:r>
          </a:p>
        </p:txBody>
      </p:sp>
      <p:pic>
        <p:nvPicPr>
          <p:cNvPr id="5" name="Imagen 4" descr="Gráfico, Gráfico radial&#10;&#10;Descripción generada automáticamente">
            <a:extLst>
              <a:ext uri="{FF2B5EF4-FFF2-40B4-BE49-F238E27FC236}">
                <a16:creationId xmlns:a16="http://schemas.microsoft.com/office/drawing/2014/main" id="{E2B55744-B3FF-44C3-8FF7-641428765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390" y="602717"/>
            <a:ext cx="3976522" cy="2982392"/>
          </a:xfrm>
          <a:prstGeom prst="rect">
            <a:avLst/>
          </a:prstGeom>
        </p:spPr>
      </p:pic>
      <p:pic>
        <p:nvPicPr>
          <p:cNvPr id="10" name="Imagen 9" descr="Gráfico&#10;&#10;Descripción generada automáticamente">
            <a:extLst>
              <a:ext uri="{FF2B5EF4-FFF2-40B4-BE49-F238E27FC236}">
                <a16:creationId xmlns:a16="http://schemas.microsoft.com/office/drawing/2014/main" id="{66314FEB-AD5C-498D-95D6-CEEF467CFE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4" t="6685" r="4003" b="2202"/>
          <a:stretch/>
        </p:blipFill>
        <p:spPr>
          <a:xfrm>
            <a:off x="7972925" y="3479137"/>
            <a:ext cx="3638551" cy="277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2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68013D-CACA-496E-8A14-79A4B2CFA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0">
              <a:buNone/>
            </a:pPr>
            <a:r>
              <a:rPr lang="es-CL" dirty="0"/>
              <a:t>Para cada arista restringida se deben realizar los siguientes pasos:</a:t>
            </a:r>
          </a:p>
          <a:p>
            <a:pPr marL="742950" indent="-514350">
              <a:buFont typeface="+mj-lt"/>
              <a:buAutoNum type="arabicPeriod"/>
            </a:pPr>
            <a:r>
              <a:rPr lang="es-CL" dirty="0"/>
              <a:t>Obtener una lista ordenada de triángulos que </a:t>
            </a:r>
            <a:r>
              <a:rPr lang="es-CL" dirty="0" err="1"/>
              <a:t>intersectan</a:t>
            </a:r>
            <a:r>
              <a:rPr lang="es-CL" dirty="0"/>
              <a:t> la arista a respetar</a:t>
            </a:r>
          </a:p>
          <a:p>
            <a:pPr marL="742950" indent="-514350">
              <a:buFont typeface="+mj-lt"/>
              <a:buAutoNum type="arabicPeriod"/>
            </a:pPr>
            <a:r>
              <a:rPr lang="es-CL" dirty="0"/>
              <a:t>Utilizar el intercambio de diagonales en orden (t1 con t2, generando t1’, luego t1’ con t3 y así)</a:t>
            </a:r>
          </a:p>
          <a:p>
            <a:endParaRPr lang="es-CL" dirty="0"/>
          </a:p>
          <a:p>
            <a:endParaRPr lang="es-CL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356712-042C-4FCD-9EF1-66133F3B8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5" y="681037"/>
            <a:ext cx="11197390" cy="1325563"/>
          </a:xfrm>
        </p:spPr>
        <p:txBody>
          <a:bodyPr>
            <a:normAutofit/>
          </a:bodyPr>
          <a:lstStyle/>
          <a:p>
            <a:pPr marL="228600" indent="0" algn="ctr">
              <a:buNone/>
            </a:pPr>
            <a:r>
              <a:rPr lang="es-CL" sz="5400" dirty="0"/>
              <a:t>Post proceso de respetado de aristas</a:t>
            </a:r>
          </a:p>
        </p:txBody>
      </p:sp>
    </p:spTree>
    <p:extLst>
      <p:ext uri="{BB962C8B-B14F-4D97-AF65-F5344CB8AC3E}">
        <p14:creationId xmlns:p14="http://schemas.microsoft.com/office/powerpoint/2010/main" val="2692745914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TM34095594[[fn=Luminoso]]</Template>
  <TotalTime>1395</TotalTime>
  <Words>674</Words>
  <Application>Microsoft Office PowerPoint</Application>
  <PresentationFormat>Panorámica</PresentationFormat>
  <Paragraphs>84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Avenir Next LT Pro</vt:lpstr>
      <vt:lpstr>Calibri</vt:lpstr>
      <vt:lpstr>Sabon Next LT</vt:lpstr>
      <vt:lpstr>Wingdings</vt:lpstr>
      <vt:lpstr>LuminousVTI</vt:lpstr>
      <vt:lpstr>Triangulación Delaunay Restringida</vt:lpstr>
      <vt:lpstr>Estructura de datos</vt:lpstr>
      <vt:lpstr>Problema</vt:lpstr>
      <vt:lpstr>Solución propuesta</vt:lpstr>
      <vt:lpstr>Solución propuesta</vt:lpstr>
      <vt:lpstr>Pseudo Algoritmo</vt:lpstr>
      <vt:lpstr>Pseudo Algoritmo</vt:lpstr>
      <vt:lpstr>Resultados</vt:lpstr>
      <vt:lpstr>Post proceso de respetado de aristas</vt:lpstr>
      <vt:lpstr>Post proceso de respetado de aristas</vt:lpstr>
      <vt:lpstr>Post proceso de respetado de aristas</vt:lpstr>
      <vt:lpstr>Post proceso de respetado de aristas</vt:lpstr>
      <vt:lpstr>Dudas</vt:lpstr>
      <vt:lpstr>Dudas</vt:lpstr>
      <vt:lpstr>Deseables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de Triangulación</dc:title>
  <dc:creator>Beatriz Graboloza Maureira</dc:creator>
  <cp:lastModifiedBy>Beatriz Graboloza Maureira</cp:lastModifiedBy>
  <cp:revision>39</cp:revision>
  <dcterms:created xsi:type="dcterms:W3CDTF">2021-04-12T03:43:33Z</dcterms:created>
  <dcterms:modified xsi:type="dcterms:W3CDTF">2021-06-01T08:56:09Z</dcterms:modified>
</cp:coreProperties>
</file>