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6" r:id="rId2"/>
    <p:sldId id="258" r:id="rId3"/>
    <p:sldId id="257" r:id="rId4"/>
    <p:sldId id="259" r:id="rId5"/>
    <p:sldId id="260" r:id="rId6"/>
    <p:sldId id="281" r:id="rId7"/>
    <p:sldId id="279" r:id="rId8"/>
    <p:sldId id="274" r:id="rId9"/>
    <p:sldId id="275" r:id="rId10"/>
    <p:sldId id="276" r:id="rId11"/>
    <p:sldId id="277" r:id="rId12"/>
    <p:sldId id="282" r:id="rId13"/>
    <p:sldId id="261" r:id="rId14"/>
    <p:sldId id="269" r:id="rId15"/>
    <p:sldId id="270" r:id="rId16"/>
    <p:sldId id="271" r:id="rId17"/>
    <p:sldId id="272" r:id="rId18"/>
    <p:sldId id="262" r:id="rId19"/>
    <p:sldId id="284" r:id="rId20"/>
    <p:sldId id="285" r:id="rId21"/>
    <p:sldId id="263" r:id="rId22"/>
    <p:sldId id="292" r:id="rId23"/>
    <p:sldId id="286" r:id="rId24"/>
    <p:sldId id="264" r:id="rId25"/>
    <p:sldId id="265" r:id="rId26"/>
    <p:sldId id="287" r:id="rId27"/>
    <p:sldId id="288" r:id="rId28"/>
    <p:sldId id="289" r:id="rId29"/>
    <p:sldId id="290" r:id="rId30"/>
    <p:sldId id="291" r:id="rId31"/>
    <p:sldId id="283" r:id="rId32"/>
    <p:sldId id="266" r:id="rId33"/>
    <p:sldId id="267" r:id="rId34"/>
    <p:sldId id="268"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2716" autoAdjust="0"/>
  </p:normalViewPr>
  <p:slideViewPr>
    <p:cSldViewPr snapToGrid="0">
      <p:cViewPr varScale="1">
        <p:scale>
          <a:sx n="54" d="100"/>
          <a:sy n="54" d="100"/>
        </p:scale>
        <p:origin x="11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1474CE-351A-4402-BD16-5C3CE3808280}" type="datetimeFigureOut">
              <a:rPr lang="en-US" smtClean="0"/>
              <a:t>1/24/2025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66685-3D22-47BB-B74E-10995D7F8271}" type="slidenum">
              <a:rPr lang="en-US" smtClean="0"/>
              <a:t>‹#›</a:t>
            </a:fld>
            <a:endParaRPr lang="en-US"/>
          </a:p>
        </p:txBody>
      </p:sp>
    </p:spTree>
    <p:extLst>
      <p:ext uri="{BB962C8B-B14F-4D97-AF65-F5344CB8AC3E}">
        <p14:creationId xmlns:p14="http://schemas.microsoft.com/office/powerpoint/2010/main" val="2337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labelf.ai/blog/what-is-accuracy-precision-recall-and-f1-score"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F-measur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arxiv.org/html/2311.09122v2"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aclanthology.org/2024.naacl-long.243.pdf" TargetMode="External"/><Relationship Id="rId4" Type="http://schemas.openxmlformats.org/officeDocument/2006/relationships/hyperlink" Target="https://dl.acm.org/doi/pdf/10.1145/3592854"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DA66685-3D22-47BB-B74E-10995D7F8271}" type="slidenum">
              <a:rPr lang="en-US" smtClean="0"/>
              <a:t>3</a:t>
            </a:fld>
            <a:endParaRPr lang="en-US"/>
          </a:p>
        </p:txBody>
      </p:sp>
    </p:spTree>
    <p:extLst>
      <p:ext uri="{BB962C8B-B14F-4D97-AF65-F5344CB8AC3E}">
        <p14:creationId xmlns:p14="http://schemas.microsoft.com/office/powerpoint/2010/main" val="37057112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p>
          <a:p>
            <a:r>
              <a:rPr lang="en-US" dirty="0"/>
              <a:t>We have removed the punctuation, as many tokens only consisted of punctuation during the first run. </a:t>
            </a:r>
            <a:endParaRPr lang="de-CH" dirty="0"/>
          </a:p>
          <a:p>
            <a:r>
              <a:rPr lang="de-CH" dirty="0"/>
              <a:t>The </a:t>
            </a:r>
            <a:r>
              <a:rPr lang="de-CH" dirty="0" err="1"/>
              <a:t>labels</a:t>
            </a:r>
            <a:r>
              <a:rPr lang="de-CH" dirty="0"/>
              <a:t> in </a:t>
            </a:r>
            <a:r>
              <a:rPr lang="de-CH" dirty="0" err="1"/>
              <a:t>the</a:t>
            </a:r>
            <a:r>
              <a:rPr lang="de-CH" dirty="0"/>
              <a:t> </a:t>
            </a:r>
            <a:r>
              <a:rPr lang="de-CH" dirty="0" err="1"/>
              <a:t>dataset</a:t>
            </a:r>
            <a:r>
              <a:rPr lang="de-CH" dirty="0"/>
              <a:t> </a:t>
            </a:r>
            <a:r>
              <a:rPr lang="de-CH" dirty="0" err="1"/>
              <a:t>are</a:t>
            </a:r>
            <a:r>
              <a:rPr lang="de-CH" dirty="0"/>
              <a:t> </a:t>
            </a:r>
            <a:r>
              <a:rPr lang="de-CH" dirty="0" err="1"/>
              <a:t>numeric</a:t>
            </a:r>
            <a:r>
              <a:rPr lang="de-CH" dirty="0"/>
              <a:t> so </a:t>
            </a:r>
            <a:r>
              <a:rPr lang="de-CH" dirty="0" err="1"/>
              <a:t>we</a:t>
            </a:r>
            <a:r>
              <a:rPr lang="de-CH" dirty="0"/>
              <a:t> </a:t>
            </a:r>
            <a:r>
              <a:rPr lang="de-CH" dirty="0" err="1"/>
              <a:t>had</a:t>
            </a:r>
            <a:r>
              <a:rPr lang="de-CH" dirty="0"/>
              <a:t> </a:t>
            </a:r>
            <a:r>
              <a:rPr lang="de-CH" dirty="0" err="1"/>
              <a:t>to</a:t>
            </a:r>
            <a:r>
              <a:rPr lang="de-CH" dirty="0"/>
              <a:t> match </a:t>
            </a:r>
            <a:r>
              <a:rPr lang="de-CH" dirty="0" err="1"/>
              <a:t>the</a:t>
            </a:r>
            <a:r>
              <a:rPr lang="de-CH" dirty="0"/>
              <a:t> </a:t>
            </a:r>
            <a:r>
              <a:rPr lang="de-CH" dirty="0" err="1"/>
              <a:t>numeric</a:t>
            </a:r>
            <a:r>
              <a:rPr lang="de-CH" dirty="0"/>
              <a:t> </a:t>
            </a:r>
            <a:r>
              <a:rPr lang="de-CH" dirty="0" err="1"/>
              <a:t>labels</a:t>
            </a:r>
            <a:r>
              <a:rPr lang="de-CH" dirty="0"/>
              <a:t> </a:t>
            </a:r>
            <a:r>
              <a:rPr lang="de-CH" dirty="0" err="1"/>
              <a:t>to</a:t>
            </a:r>
            <a:r>
              <a:rPr lang="de-CH" dirty="0"/>
              <a:t> </a:t>
            </a:r>
            <a:r>
              <a:rPr lang="de-CH" dirty="0" err="1"/>
              <a:t>our</a:t>
            </a:r>
            <a:r>
              <a:rPr lang="de-CH" dirty="0"/>
              <a:t> </a:t>
            </a:r>
            <a:r>
              <a:rPr lang="de-CH" dirty="0" err="1"/>
              <a:t>chosen</a:t>
            </a:r>
            <a:r>
              <a:rPr lang="de-CH" dirty="0"/>
              <a:t> </a:t>
            </a:r>
            <a:r>
              <a:rPr lang="de-CH" dirty="0" err="1"/>
              <a:t>labels</a:t>
            </a:r>
            <a:r>
              <a:rPr lang="de-CH" dirty="0"/>
              <a:t> (</a:t>
            </a:r>
            <a:r>
              <a:rPr lang="de-CH" dirty="0" err="1"/>
              <a:t>labels</a:t>
            </a:r>
            <a:r>
              <a:rPr lang="de-CH" dirty="0"/>
              <a:t> </a:t>
            </a:r>
            <a:r>
              <a:rPr lang="en-US" b="0" i="0" dirty="0">
                <a:solidFill>
                  <a:srgbClr val="292929"/>
                </a:solidFill>
                <a:effectLst/>
                <a:latin typeface="Roboto" panose="02000000000000000000" pitchFamily="2" charset="0"/>
              </a:rPr>
              <a:t>according to the IOB format).</a:t>
            </a:r>
          </a:p>
          <a:p>
            <a:r>
              <a:rPr lang="en-US" b="0" i="0" dirty="0">
                <a:solidFill>
                  <a:srgbClr val="292929"/>
                </a:solidFill>
                <a:effectLst/>
                <a:latin typeface="Roboto" panose="02000000000000000000" pitchFamily="2" charset="0"/>
              </a:rPr>
              <a:t>We also did a visualization to see if there were any big changes between the original and the preprocessed dataset. </a:t>
            </a:r>
          </a:p>
          <a:p>
            <a:endParaRPr lang="en-US" dirty="0"/>
          </a:p>
          <a:p>
            <a:endParaRPr lang="en-US" dirty="0"/>
          </a:p>
          <a:p>
            <a:pPr algn="l">
              <a:spcAft>
                <a:spcPts val="1500"/>
              </a:spcAft>
            </a:pPr>
            <a:r>
              <a:rPr lang="en-US" b="0" i="0" dirty="0">
                <a:solidFill>
                  <a:srgbClr val="292929"/>
                </a:solidFill>
                <a:effectLst/>
                <a:latin typeface="Roboto" panose="02000000000000000000" pitchFamily="2" charset="0"/>
              </a:rPr>
              <a:t>101: [CLS] token, which signals the start of the sequence.</a:t>
            </a:r>
            <a:br>
              <a:rPr lang="en-US" b="0" i="0" dirty="0">
                <a:solidFill>
                  <a:srgbClr val="292929"/>
                </a:solidFill>
                <a:effectLst/>
                <a:latin typeface="Roboto" panose="02000000000000000000" pitchFamily="2" charset="0"/>
              </a:rPr>
            </a:br>
            <a:r>
              <a:rPr lang="en-US" b="0" i="0" dirty="0">
                <a:solidFill>
                  <a:srgbClr val="292929"/>
                </a:solidFill>
                <a:effectLst/>
                <a:latin typeface="Roboto" panose="02000000000000000000" pitchFamily="2" charset="0"/>
              </a:rPr>
              <a:t>102: [SEP] token, which marks the end of the sequence.</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13</a:t>
            </a:fld>
            <a:endParaRPr lang="en-US"/>
          </a:p>
        </p:txBody>
      </p:sp>
    </p:spTree>
    <p:extLst>
      <p:ext uri="{BB962C8B-B14F-4D97-AF65-F5344CB8AC3E}">
        <p14:creationId xmlns:p14="http://schemas.microsoft.com/office/powerpoint/2010/main" val="35739663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There</a:t>
            </a:r>
            <a:r>
              <a:rPr lang="de-CH" dirty="0"/>
              <a:t> </a:t>
            </a:r>
            <a:r>
              <a:rPr lang="de-CH" dirty="0" err="1"/>
              <a:t>are</a:t>
            </a:r>
            <a:r>
              <a:rPr lang="de-CH" dirty="0"/>
              <a:t> </a:t>
            </a:r>
            <a:r>
              <a:rPr lang="de-CH" dirty="0" err="1"/>
              <a:t>more</a:t>
            </a:r>
            <a:r>
              <a:rPr lang="de-CH" dirty="0"/>
              <a:t> I </a:t>
            </a:r>
            <a:r>
              <a:rPr lang="de-CH" dirty="0" err="1"/>
              <a:t>than</a:t>
            </a:r>
            <a:r>
              <a:rPr lang="de-CH" dirty="0"/>
              <a:t> B </a:t>
            </a:r>
            <a:r>
              <a:rPr lang="de-CH" dirty="0" err="1"/>
              <a:t>tagged</a:t>
            </a:r>
            <a:r>
              <a:rPr lang="de-CH" dirty="0"/>
              <a:t> </a:t>
            </a:r>
            <a:r>
              <a:rPr lang="de-CH" dirty="0" err="1"/>
              <a:t>entities</a:t>
            </a:r>
            <a:r>
              <a:rPr lang="de-CH" dirty="0"/>
              <a:t> in all </a:t>
            </a:r>
            <a:r>
              <a:rPr lang="de-CH" dirty="0" err="1"/>
              <a:t>entity</a:t>
            </a:r>
            <a:r>
              <a:rPr lang="de-CH" dirty="0"/>
              <a:t> </a:t>
            </a:r>
            <a:r>
              <a:rPr lang="de-CH" dirty="0" err="1"/>
              <a:t>types</a:t>
            </a:r>
            <a:r>
              <a:rPr lang="de-CH" dirty="0"/>
              <a:t>. </a:t>
            </a:r>
          </a:p>
        </p:txBody>
      </p:sp>
      <p:sp>
        <p:nvSpPr>
          <p:cNvPr id="4" name="Foliennummernplatzhalter 3"/>
          <p:cNvSpPr>
            <a:spLocks noGrp="1"/>
          </p:cNvSpPr>
          <p:nvPr>
            <p:ph type="sldNum" sz="quarter" idx="5"/>
          </p:nvPr>
        </p:nvSpPr>
        <p:spPr/>
        <p:txBody>
          <a:bodyPr/>
          <a:lstStyle/>
          <a:p>
            <a:fld id="{2DA66685-3D22-47BB-B74E-10995D7F8271}" type="slidenum">
              <a:rPr lang="en-US" smtClean="0"/>
              <a:t>14</a:t>
            </a:fld>
            <a:endParaRPr lang="en-US"/>
          </a:p>
        </p:txBody>
      </p:sp>
    </p:spTree>
    <p:extLst>
      <p:ext uri="{BB962C8B-B14F-4D97-AF65-F5344CB8AC3E}">
        <p14:creationId xmlns:p14="http://schemas.microsoft.com/office/powerpoint/2010/main" val="660369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6E588-6C5E-7D87-945F-3204448E215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225E36B-ABB9-633D-6599-38BEAB66760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8CDAC67-32FD-51A4-237D-77DEF0281A6A}"/>
              </a:ext>
            </a:extLst>
          </p:cNvPr>
          <p:cNvSpPr>
            <a:spLocks noGrp="1"/>
          </p:cNvSpPr>
          <p:nvPr>
            <p:ph type="body" idx="1"/>
          </p:nvPr>
        </p:nvSpPr>
        <p:spPr/>
        <p:txBody>
          <a:bodyPr/>
          <a:lstStyle/>
          <a:p>
            <a:r>
              <a:rPr lang="de-CH" dirty="0"/>
              <a:t>More B </a:t>
            </a:r>
            <a:r>
              <a:rPr lang="de-CH" dirty="0" err="1"/>
              <a:t>tagged</a:t>
            </a:r>
            <a:r>
              <a:rPr lang="de-CH" dirty="0"/>
              <a:t> </a:t>
            </a:r>
            <a:r>
              <a:rPr lang="de-CH" dirty="0" err="1"/>
              <a:t>entities</a:t>
            </a:r>
            <a:r>
              <a:rPr lang="de-CH" dirty="0"/>
              <a:t> in </a:t>
            </a:r>
            <a:r>
              <a:rPr lang="de-CH" dirty="0" err="1"/>
              <a:t>the</a:t>
            </a:r>
            <a:r>
              <a:rPr lang="de-CH" dirty="0"/>
              <a:t> </a:t>
            </a:r>
            <a:r>
              <a:rPr lang="de-CH" dirty="0" err="1"/>
              <a:t>location</a:t>
            </a:r>
            <a:r>
              <a:rPr lang="de-CH" dirty="0"/>
              <a:t> </a:t>
            </a:r>
            <a:r>
              <a:rPr lang="de-CH" dirty="0" err="1"/>
              <a:t>entities</a:t>
            </a:r>
            <a:r>
              <a:rPr lang="de-CH" dirty="0"/>
              <a:t>. </a:t>
            </a:r>
          </a:p>
        </p:txBody>
      </p:sp>
      <p:sp>
        <p:nvSpPr>
          <p:cNvPr id="4" name="Foliennummernplatzhalter 3">
            <a:extLst>
              <a:ext uri="{FF2B5EF4-FFF2-40B4-BE49-F238E27FC236}">
                <a16:creationId xmlns:a16="http://schemas.microsoft.com/office/drawing/2014/main" id="{9FF46359-FB48-4102-51B8-60672D3DD68C}"/>
              </a:ext>
            </a:extLst>
          </p:cNvPr>
          <p:cNvSpPr>
            <a:spLocks noGrp="1"/>
          </p:cNvSpPr>
          <p:nvPr>
            <p:ph type="sldNum" sz="quarter" idx="5"/>
          </p:nvPr>
        </p:nvSpPr>
        <p:spPr/>
        <p:txBody>
          <a:bodyPr/>
          <a:lstStyle/>
          <a:p>
            <a:fld id="{2DA66685-3D22-47BB-B74E-10995D7F8271}" type="slidenum">
              <a:rPr lang="en-US" smtClean="0"/>
              <a:t>15</a:t>
            </a:fld>
            <a:endParaRPr lang="en-US"/>
          </a:p>
        </p:txBody>
      </p:sp>
    </p:spTree>
    <p:extLst>
      <p:ext uri="{BB962C8B-B14F-4D97-AF65-F5344CB8AC3E}">
        <p14:creationId xmlns:p14="http://schemas.microsoft.com/office/powerpoint/2010/main" val="3367596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DD89E9-A372-2996-CB7F-ED23AD9D564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A4ADBCF-4471-D31F-8C16-17CAA27055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1128C63-23D8-E812-E33A-D2FA3EFA6AF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err="1"/>
              <a:t>There</a:t>
            </a:r>
            <a:r>
              <a:rPr lang="de-CH" dirty="0"/>
              <a:t> </a:t>
            </a:r>
            <a:r>
              <a:rPr lang="de-CH" dirty="0" err="1"/>
              <a:t>are</a:t>
            </a:r>
            <a:r>
              <a:rPr lang="de-CH" dirty="0"/>
              <a:t> </a:t>
            </a:r>
            <a:r>
              <a:rPr lang="de-CH" dirty="0" err="1"/>
              <a:t>more</a:t>
            </a:r>
            <a:r>
              <a:rPr lang="de-CH" dirty="0"/>
              <a:t> I </a:t>
            </a:r>
            <a:r>
              <a:rPr lang="de-CH" dirty="0" err="1"/>
              <a:t>than</a:t>
            </a:r>
            <a:r>
              <a:rPr lang="de-CH" dirty="0"/>
              <a:t> B </a:t>
            </a:r>
            <a:r>
              <a:rPr lang="de-CH" dirty="0" err="1"/>
              <a:t>tagged</a:t>
            </a:r>
            <a:r>
              <a:rPr lang="de-CH" dirty="0"/>
              <a:t> </a:t>
            </a:r>
            <a:r>
              <a:rPr lang="de-CH" dirty="0" err="1"/>
              <a:t>entities</a:t>
            </a:r>
            <a:r>
              <a:rPr lang="de-CH" dirty="0"/>
              <a:t> in all </a:t>
            </a:r>
            <a:r>
              <a:rPr lang="de-CH" dirty="0" err="1"/>
              <a:t>entity</a:t>
            </a:r>
            <a:r>
              <a:rPr lang="de-CH" dirty="0"/>
              <a:t> </a:t>
            </a:r>
            <a:r>
              <a:rPr lang="de-CH" dirty="0" err="1"/>
              <a:t>types</a:t>
            </a:r>
            <a:r>
              <a:rPr lang="de-CH" dirty="0"/>
              <a:t>. </a:t>
            </a:r>
          </a:p>
          <a:p>
            <a:endParaRPr lang="de-CH" dirty="0"/>
          </a:p>
        </p:txBody>
      </p:sp>
      <p:sp>
        <p:nvSpPr>
          <p:cNvPr id="4" name="Foliennummernplatzhalter 3">
            <a:extLst>
              <a:ext uri="{FF2B5EF4-FFF2-40B4-BE49-F238E27FC236}">
                <a16:creationId xmlns:a16="http://schemas.microsoft.com/office/drawing/2014/main" id="{56792B2E-039D-7436-4F48-049DA5AA36BD}"/>
              </a:ext>
            </a:extLst>
          </p:cNvPr>
          <p:cNvSpPr>
            <a:spLocks noGrp="1"/>
          </p:cNvSpPr>
          <p:nvPr>
            <p:ph type="sldNum" sz="quarter" idx="5"/>
          </p:nvPr>
        </p:nvSpPr>
        <p:spPr/>
        <p:txBody>
          <a:bodyPr/>
          <a:lstStyle/>
          <a:p>
            <a:fld id="{2DA66685-3D22-47BB-B74E-10995D7F8271}" type="slidenum">
              <a:rPr lang="en-US" smtClean="0"/>
              <a:t>16</a:t>
            </a:fld>
            <a:endParaRPr lang="en-US"/>
          </a:p>
        </p:txBody>
      </p:sp>
    </p:spTree>
    <p:extLst>
      <p:ext uri="{BB962C8B-B14F-4D97-AF65-F5344CB8AC3E}">
        <p14:creationId xmlns:p14="http://schemas.microsoft.com/office/powerpoint/2010/main" val="3876792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7F76D-B51F-3BCB-B314-63945A87B29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CA26841-C491-14AC-BE5B-F04F35F6114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0D2BEC1-A3EC-9818-38D5-F46D118F0A5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More B </a:t>
            </a:r>
            <a:r>
              <a:rPr lang="de-CH" dirty="0" err="1"/>
              <a:t>tagged</a:t>
            </a:r>
            <a:r>
              <a:rPr lang="de-CH" dirty="0"/>
              <a:t> </a:t>
            </a:r>
            <a:r>
              <a:rPr lang="de-CH" dirty="0" err="1"/>
              <a:t>entities</a:t>
            </a:r>
            <a:r>
              <a:rPr lang="de-CH" dirty="0"/>
              <a:t> in </a:t>
            </a:r>
            <a:r>
              <a:rPr lang="de-CH" dirty="0" err="1"/>
              <a:t>the</a:t>
            </a:r>
            <a:r>
              <a:rPr lang="de-CH" dirty="0"/>
              <a:t> </a:t>
            </a:r>
            <a:r>
              <a:rPr lang="de-CH" dirty="0" err="1"/>
              <a:t>location</a:t>
            </a:r>
            <a:r>
              <a:rPr lang="de-CH" dirty="0"/>
              <a:t> </a:t>
            </a:r>
            <a:r>
              <a:rPr lang="de-CH" dirty="0" err="1"/>
              <a:t>entities</a:t>
            </a:r>
            <a:r>
              <a:rPr lang="de-CH" dirty="0"/>
              <a:t>. </a:t>
            </a:r>
          </a:p>
          <a:p>
            <a:r>
              <a:rPr lang="en-US" dirty="0"/>
              <a:t>The differences between the languages could stem from different annotation styles. With persons and organizations, on the other hand, it is clear: as these often consist of several tokens, there are more I tagged entities here in all languages. The fact that there are more B tagged entities in LOC in German and Italian could be due to the fact that German and Italian place names increasingly consist of only one word. But that is just a hypothesis. </a:t>
            </a:r>
            <a:endParaRPr lang="de-CH" dirty="0"/>
          </a:p>
        </p:txBody>
      </p:sp>
      <p:sp>
        <p:nvSpPr>
          <p:cNvPr id="4" name="Foliennummernplatzhalter 3">
            <a:extLst>
              <a:ext uri="{FF2B5EF4-FFF2-40B4-BE49-F238E27FC236}">
                <a16:creationId xmlns:a16="http://schemas.microsoft.com/office/drawing/2014/main" id="{F620FBC4-C5C2-76A7-5401-E08682152C40}"/>
              </a:ext>
            </a:extLst>
          </p:cNvPr>
          <p:cNvSpPr>
            <a:spLocks noGrp="1"/>
          </p:cNvSpPr>
          <p:nvPr>
            <p:ph type="sldNum" sz="quarter" idx="5"/>
          </p:nvPr>
        </p:nvSpPr>
        <p:spPr/>
        <p:txBody>
          <a:bodyPr/>
          <a:lstStyle/>
          <a:p>
            <a:fld id="{2DA66685-3D22-47BB-B74E-10995D7F8271}" type="slidenum">
              <a:rPr lang="en-US" smtClean="0"/>
              <a:t>17</a:t>
            </a:fld>
            <a:endParaRPr lang="en-US"/>
          </a:p>
        </p:txBody>
      </p:sp>
    </p:spTree>
    <p:extLst>
      <p:ext uri="{BB962C8B-B14F-4D97-AF65-F5344CB8AC3E}">
        <p14:creationId xmlns:p14="http://schemas.microsoft.com/office/powerpoint/2010/main" val="2852920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18</a:t>
            </a:fld>
            <a:endParaRPr lang="en-US"/>
          </a:p>
        </p:txBody>
      </p:sp>
    </p:spTree>
    <p:extLst>
      <p:ext uri="{BB962C8B-B14F-4D97-AF65-F5344CB8AC3E}">
        <p14:creationId xmlns:p14="http://schemas.microsoft.com/office/powerpoint/2010/main" val="1548703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p>
          <a:p>
            <a:r>
              <a:rPr lang="de-CH" dirty="0"/>
              <a:t>Load </a:t>
            </a:r>
            <a:r>
              <a:rPr lang="de-CH" dirty="0" err="1"/>
              <a:t>model</a:t>
            </a:r>
            <a:r>
              <a:rPr lang="de-CH" dirty="0"/>
              <a:t> (</a:t>
            </a:r>
            <a:r>
              <a:rPr lang="de-CH" dirty="0" err="1"/>
              <a:t>Wikineural</a:t>
            </a:r>
            <a:r>
              <a:rPr lang="de-CH" dirty="0"/>
              <a:t> </a:t>
            </a:r>
            <a:r>
              <a:rPr lang="de-CH" dirty="0" err="1"/>
              <a:t>from</a:t>
            </a:r>
            <a:r>
              <a:rPr lang="de-CH" dirty="0"/>
              <a:t> </a:t>
            </a:r>
            <a:r>
              <a:rPr lang="de-CH" dirty="0" err="1"/>
              <a:t>Babelscape</a:t>
            </a:r>
            <a:r>
              <a:rPr lang="de-CH" dirty="0"/>
              <a:t>), </a:t>
            </a:r>
            <a:r>
              <a:rPr lang="de-CH" dirty="0" err="1"/>
              <a:t>map</a:t>
            </a:r>
            <a:r>
              <a:rPr lang="de-CH" dirty="0"/>
              <a:t> </a:t>
            </a:r>
            <a:r>
              <a:rPr lang="de-CH" dirty="0" err="1"/>
              <a:t>string</a:t>
            </a:r>
            <a:r>
              <a:rPr lang="de-CH" dirty="0"/>
              <a:t> </a:t>
            </a:r>
            <a:r>
              <a:rPr lang="de-CH" dirty="0" err="1"/>
              <a:t>labels</a:t>
            </a:r>
            <a:r>
              <a:rPr lang="de-CH" dirty="0"/>
              <a:t> </a:t>
            </a:r>
            <a:r>
              <a:rPr lang="de-CH" dirty="0" err="1"/>
              <a:t>to</a:t>
            </a:r>
            <a:r>
              <a:rPr lang="de-CH" dirty="0"/>
              <a:t> </a:t>
            </a:r>
            <a:r>
              <a:rPr lang="de-CH" dirty="0" err="1"/>
              <a:t>numeric</a:t>
            </a:r>
            <a:r>
              <a:rPr lang="de-CH" dirty="0"/>
              <a:t> </a:t>
            </a:r>
            <a:r>
              <a:rPr lang="de-CH" dirty="0" err="1"/>
              <a:t>labels</a:t>
            </a:r>
            <a:r>
              <a:rPr lang="de-CH" dirty="0"/>
              <a:t> </a:t>
            </a:r>
            <a:r>
              <a:rPr lang="de-CH" dirty="0" err="1"/>
              <a:t>of</a:t>
            </a:r>
            <a:r>
              <a:rPr lang="de-CH" dirty="0"/>
              <a:t> </a:t>
            </a:r>
            <a:r>
              <a:rPr lang="de-CH" dirty="0" err="1"/>
              <a:t>model</a:t>
            </a:r>
            <a:r>
              <a:rPr lang="de-CH" dirty="0"/>
              <a:t>, </a:t>
            </a:r>
            <a:r>
              <a:rPr lang="de-CH" dirty="0" err="1"/>
              <a:t>load</a:t>
            </a:r>
            <a:r>
              <a:rPr lang="de-CH" dirty="0"/>
              <a:t> </a:t>
            </a:r>
            <a:r>
              <a:rPr lang="de-CH" dirty="0" err="1"/>
              <a:t>train</a:t>
            </a:r>
            <a:r>
              <a:rPr lang="de-CH" dirty="0"/>
              <a:t>, </a:t>
            </a:r>
            <a:r>
              <a:rPr lang="de-CH" dirty="0" err="1"/>
              <a:t>test</a:t>
            </a:r>
            <a:r>
              <a:rPr lang="de-CH" dirty="0"/>
              <a:t> and </a:t>
            </a:r>
            <a:r>
              <a:rPr lang="de-CH" dirty="0" err="1"/>
              <a:t>validation</a:t>
            </a:r>
            <a:r>
              <a:rPr lang="de-CH" dirty="0"/>
              <a:t> </a:t>
            </a:r>
            <a:r>
              <a:rPr lang="de-CH" dirty="0" err="1"/>
              <a:t>split</a:t>
            </a:r>
            <a:r>
              <a:rPr lang="de-CH" dirty="0"/>
              <a:t>, </a:t>
            </a:r>
            <a:r>
              <a:rPr lang="de-CH" dirty="0" err="1"/>
              <a:t>create</a:t>
            </a:r>
            <a:r>
              <a:rPr lang="de-CH" dirty="0"/>
              <a:t> </a:t>
            </a:r>
            <a:r>
              <a:rPr lang="de-CH" dirty="0" err="1"/>
              <a:t>data</a:t>
            </a:r>
            <a:r>
              <a:rPr lang="de-CH" dirty="0"/>
              <a:t> </a:t>
            </a:r>
            <a:r>
              <a:rPr lang="de-CH" dirty="0" err="1"/>
              <a:t>collator</a:t>
            </a:r>
            <a:r>
              <a:rPr lang="de-CH" dirty="0"/>
              <a:t> (</a:t>
            </a:r>
            <a:r>
              <a:rPr lang="en-US" dirty="0"/>
              <a:t>helps us to format and pad the batches), create trainer, train, save fine tuned model</a:t>
            </a:r>
          </a:p>
          <a:p>
            <a:r>
              <a:rPr lang="en-US" dirty="0"/>
              <a:t>- Tendency to overfitting</a:t>
            </a:r>
          </a:p>
          <a:p>
            <a:r>
              <a:rPr lang="en-US" dirty="0"/>
              <a:t>Training loss: the smaller the better, 0 would be ideal</a:t>
            </a:r>
          </a:p>
          <a:p>
            <a:r>
              <a:rPr lang="en-US" dirty="0"/>
              <a:t>Validation loss: the smaller the better, 0 would be ideal</a:t>
            </a:r>
          </a:p>
        </p:txBody>
      </p:sp>
      <p:sp>
        <p:nvSpPr>
          <p:cNvPr id="4" name="Slide Number Placeholder 3"/>
          <p:cNvSpPr>
            <a:spLocks noGrp="1"/>
          </p:cNvSpPr>
          <p:nvPr>
            <p:ph type="sldNum" sz="quarter" idx="5"/>
          </p:nvPr>
        </p:nvSpPr>
        <p:spPr/>
        <p:txBody>
          <a:bodyPr/>
          <a:lstStyle/>
          <a:p>
            <a:fld id="{2DA66685-3D22-47BB-B74E-10995D7F8271}" type="slidenum">
              <a:rPr lang="en-US" smtClean="0"/>
              <a:t>19</a:t>
            </a:fld>
            <a:endParaRPr lang="en-US"/>
          </a:p>
        </p:txBody>
      </p:sp>
    </p:spTree>
    <p:extLst>
      <p:ext uri="{BB962C8B-B14F-4D97-AF65-F5344CB8AC3E}">
        <p14:creationId xmlns:p14="http://schemas.microsoft.com/office/powerpoint/2010/main" val="25395258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ju</a:t>
            </a:r>
            <a:r>
              <a:rPr lang="de-CH" dirty="0"/>
              <a:t>)</a:t>
            </a:r>
          </a:p>
          <a:p>
            <a:r>
              <a:rPr lang="de-CH" dirty="0" err="1"/>
              <a:t>For</a:t>
            </a:r>
            <a:r>
              <a:rPr lang="de-CH" dirty="0"/>
              <a:t> </a:t>
            </a:r>
            <a:r>
              <a:rPr lang="de-CH" dirty="0" err="1"/>
              <a:t>the</a:t>
            </a:r>
            <a:r>
              <a:rPr lang="de-CH" dirty="0"/>
              <a:t> </a:t>
            </a:r>
            <a:r>
              <a:rPr lang="de-CH" dirty="0" err="1"/>
              <a:t>evaluation</a:t>
            </a:r>
            <a:r>
              <a:rPr lang="de-CH" dirty="0"/>
              <a:t> </a:t>
            </a:r>
            <a:r>
              <a:rPr lang="de-CH" dirty="0" err="1"/>
              <a:t>we</a:t>
            </a:r>
            <a:r>
              <a:rPr lang="de-CH" dirty="0"/>
              <a:t> </a:t>
            </a:r>
            <a:r>
              <a:rPr lang="de-CH" dirty="0" err="1"/>
              <a:t>used</a:t>
            </a:r>
            <a:r>
              <a:rPr lang="de-CH" dirty="0"/>
              <a:t> </a:t>
            </a:r>
            <a:r>
              <a:rPr lang="de-CH" dirty="0" err="1"/>
              <a:t>the</a:t>
            </a:r>
            <a:r>
              <a:rPr lang="de-CH" dirty="0"/>
              <a:t> </a:t>
            </a:r>
            <a:r>
              <a:rPr lang="de-CH" dirty="0" err="1"/>
              <a:t>python</a:t>
            </a:r>
            <a:r>
              <a:rPr lang="de-CH" dirty="0"/>
              <a:t> </a:t>
            </a:r>
            <a:r>
              <a:rPr lang="de-CH" dirty="0" err="1"/>
              <a:t>library</a:t>
            </a:r>
            <a:r>
              <a:rPr lang="de-CH" dirty="0"/>
              <a:t> </a:t>
            </a:r>
            <a:r>
              <a:rPr lang="de-CH" dirty="0" err="1"/>
              <a:t>seqeval</a:t>
            </a:r>
            <a:r>
              <a:rPr lang="de-CH"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Precision</a:t>
            </a:r>
            <a:r>
              <a:rPr lang="en-US" b="0" i="0" dirty="0">
                <a:effectLst/>
                <a:latin typeface="__fkGroteskNeue_598ab8"/>
              </a:rPr>
              <a:t> answers the question: "Out of all the positive predictions we made, how many were true? (e.g. LOC: 22% of predicted LOC labels were correct)</a:t>
            </a:r>
            <a:endParaRPr lang="en-US" b="0" i="0" u="none" strike="noStrike" dirty="0">
              <a:effectLst/>
              <a:latin typeface="var(--font-berkeley-mono)"/>
              <a:hlinkClick r:id="rId3"/>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Recall</a:t>
            </a:r>
            <a:r>
              <a:rPr lang="en-US" b="0" i="0" dirty="0">
                <a:effectLst/>
                <a:latin typeface="__fkGroteskNeue_598ab8"/>
              </a:rPr>
              <a:t> answers the question: "Out of all the data points that should be predicted as true, how many did we correctly predict as true?“ (e.g. LOC: 25% of actual LOC labels were correctly identified)</a:t>
            </a:r>
            <a:endParaRPr lang="en-US" b="0" i="0" u="none" strike="noStrike" dirty="0">
              <a:effectLst/>
              <a:latin typeface="var(--font-berkeley-mon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The</a:t>
            </a:r>
            <a:r>
              <a:rPr lang="en-US" b="1" i="0" dirty="0">
                <a:effectLst/>
                <a:latin typeface="__fkGroteskNeue_598ab8"/>
              </a:rPr>
              <a:t> F1-score </a:t>
            </a:r>
            <a:r>
              <a:rPr lang="en-US" b="0" i="0" dirty="0">
                <a:effectLst/>
                <a:latin typeface="__fkGroteskNeue_598ab8"/>
              </a:rPr>
              <a:t>is a single metric that combines precision and recall, providing a balanced measure of a model's performance (our model is below average)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effectLst/>
                <a:latin typeface="__fkGroteskNeue_598ab8"/>
              </a:rPr>
              <a:t>Support</a:t>
            </a:r>
            <a:r>
              <a:rPr lang="en-US" b="0" i="0" dirty="0">
                <a:effectLst/>
                <a:latin typeface="__fkGroteskNeue_598ab8"/>
              </a:rPr>
              <a:t>: e.g. LOC: there were 5237 LOC entities in the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__fkGroteskNeue_598ab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__fkGroteskNeue_598ab8"/>
              </a:rPr>
              <a:t>Accuracy is not so suitable for NER tasks, as it quickly becomes meaningless. For example, there are often many 0 labels and if the model then simply predicts all tokens with 0, it can still achieve a high level of accuracy without recognizing any “real” labels.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a:effectLst/>
              <a:latin typeface="var(--font-berkeley-mono)"/>
              <a:hlinkClick r:id="rId4"/>
            </a:endParaRPr>
          </a:p>
          <a:p>
            <a:endParaRPr lang="de-CH" dirty="0"/>
          </a:p>
        </p:txBody>
      </p:sp>
      <p:sp>
        <p:nvSpPr>
          <p:cNvPr id="4" name="Slide Number Placeholder 3"/>
          <p:cNvSpPr>
            <a:spLocks noGrp="1"/>
          </p:cNvSpPr>
          <p:nvPr>
            <p:ph type="sldNum" sz="quarter" idx="5"/>
          </p:nvPr>
        </p:nvSpPr>
        <p:spPr/>
        <p:txBody>
          <a:bodyPr/>
          <a:lstStyle/>
          <a:p>
            <a:fld id="{2DA66685-3D22-47BB-B74E-10995D7F8271}" type="slidenum">
              <a:rPr lang="en-US" smtClean="0"/>
              <a:t>20</a:t>
            </a:fld>
            <a:endParaRPr lang="en-US"/>
          </a:p>
        </p:txBody>
      </p:sp>
    </p:spTree>
    <p:extLst>
      <p:ext uri="{BB962C8B-B14F-4D97-AF65-F5344CB8AC3E}">
        <p14:creationId xmlns:p14="http://schemas.microsoft.com/office/powerpoint/2010/main" val="25797974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As </a:t>
            </a:r>
            <a:r>
              <a:rPr lang="de-CH" dirty="0" err="1"/>
              <a:t>you</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model</a:t>
            </a:r>
            <a:r>
              <a:rPr lang="de-CH" dirty="0"/>
              <a:t> </a:t>
            </a:r>
            <a:r>
              <a:rPr lang="de-CH" dirty="0" err="1"/>
              <a:t>performed</a:t>
            </a:r>
            <a:r>
              <a:rPr lang="de-CH" dirty="0"/>
              <a:t> </a:t>
            </a:r>
            <a:r>
              <a:rPr lang="de-CH" dirty="0" err="1"/>
              <a:t>even</a:t>
            </a:r>
            <a:r>
              <a:rPr lang="de-CH" dirty="0"/>
              <a:t> </a:t>
            </a:r>
            <a:r>
              <a:rPr lang="de-CH" dirty="0" err="1"/>
              <a:t>worse</a:t>
            </a:r>
            <a:r>
              <a:rPr lang="de-CH" dirty="0"/>
              <a:t> in French and </a:t>
            </a:r>
            <a:r>
              <a:rPr lang="de-CH" dirty="0" err="1"/>
              <a:t>Italian</a:t>
            </a:r>
            <a:r>
              <a:rPr lang="de-CH" dirty="0"/>
              <a:t>, </a:t>
            </a:r>
            <a:r>
              <a:rPr lang="de-CH" dirty="0" err="1"/>
              <a:t>which</a:t>
            </a:r>
            <a:r>
              <a:rPr lang="de-CH" dirty="0"/>
              <a:t> </a:t>
            </a:r>
            <a:r>
              <a:rPr lang="de-CH" dirty="0" err="1"/>
              <a:t>is</a:t>
            </a:r>
            <a:r>
              <a:rPr lang="de-CH" dirty="0"/>
              <a:t> not </a:t>
            </a:r>
            <a:r>
              <a:rPr lang="de-CH" dirty="0" err="1"/>
              <a:t>surprising</a:t>
            </a:r>
            <a:r>
              <a:rPr lang="de-CH" dirty="0"/>
              <a:t> </a:t>
            </a:r>
            <a:r>
              <a:rPr lang="de-CH" dirty="0" err="1"/>
              <a:t>since</a:t>
            </a:r>
            <a:r>
              <a:rPr lang="de-CH" dirty="0"/>
              <a:t> </a:t>
            </a:r>
            <a:r>
              <a:rPr lang="de-CH" dirty="0" err="1"/>
              <a:t>we</a:t>
            </a:r>
            <a:r>
              <a:rPr lang="de-CH" dirty="0"/>
              <a:t> </a:t>
            </a:r>
            <a:r>
              <a:rPr lang="de-CH" dirty="0" err="1"/>
              <a:t>did</a:t>
            </a:r>
            <a:r>
              <a:rPr lang="de-CH" dirty="0"/>
              <a:t> a </a:t>
            </a:r>
            <a:r>
              <a:rPr lang="de-CH" dirty="0" err="1"/>
              <a:t>zero</a:t>
            </a:r>
            <a:r>
              <a:rPr lang="de-CH" dirty="0"/>
              <a:t> </a:t>
            </a:r>
            <a:r>
              <a:rPr lang="de-CH" dirty="0" err="1"/>
              <a:t>shot</a:t>
            </a:r>
            <a:r>
              <a:rPr lang="de-CH" dirty="0"/>
              <a:t> </a:t>
            </a:r>
            <a:r>
              <a:rPr lang="de-CH" dirty="0" err="1"/>
              <a:t>cross</a:t>
            </a:r>
            <a:r>
              <a:rPr lang="de-CH" dirty="0"/>
              <a:t> </a:t>
            </a:r>
            <a:r>
              <a:rPr lang="de-CH" dirty="0" err="1"/>
              <a:t>lingual</a:t>
            </a:r>
            <a:r>
              <a:rPr lang="de-CH" dirty="0"/>
              <a:t> </a:t>
            </a:r>
            <a:r>
              <a:rPr lang="de-CH" dirty="0" err="1"/>
              <a:t>transfer</a:t>
            </a:r>
            <a:r>
              <a:rPr lang="de-CH" dirty="0"/>
              <a:t> (</a:t>
            </a:r>
            <a:r>
              <a:rPr lang="de-CH" dirty="0" err="1"/>
              <a:t>which</a:t>
            </a:r>
            <a:r>
              <a:rPr lang="de-CH" dirty="0"/>
              <a:t> </a:t>
            </a:r>
            <a:r>
              <a:rPr lang="de-CH" dirty="0" err="1"/>
              <a:t>means</a:t>
            </a:r>
            <a:r>
              <a:rPr lang="de-CH" dirty="0"/>
              <a:t> </a:t>
            </a:r>
            <a:r>
              <a:rPr lang="de-CH" dirty="0" err="1"/>
              <a:t>we</a:t>
            </a:r>
            <a:r>
              <a:rPr lang="de-CH" dirty="0"/>
              <a:t> </a:t>
            </a:r>
            <a:r>
              <a:rPr lang="de-CH" dirty="0" err="1"/>
              <a:t>only</a:t>
            </a:r>
            <a:r>
              <a:rPr lang="de-CH" dirty="0"/>
              <a:t> </a:t>
            </a:r>
            <a:r>
              <a:rPr lang="de-CH" dirty="0" err="1"/>
              <a:t>trained</a:t>
            </a:r>
            <a:r>
              <a:rPr lang="de-CH" dirty="0"/>
              <a:t> </a:t>
            </a:r>
            <a:r>
              <a:rPr lang="de-CH" dirty="0" err="1"/>
              <a:t>the</a:t>
            </a:r>
            <a:r>
              <a:rPr lang="de-CH" dirty="0"/>
              <a:t> </a:t>
            </a:r>
            <a:r>
              <a:rPr lang="de-CH" dirty="0" err="1"/>
              <a:t>model</a:t>
            </a:r>
            <a:r>
              <a:rPr lang="de-CH" dirty="0"/>
              <a:t> in English and </a:t>
            </a:r>
            <a:r>
              <a:rPr lang="de-CH" dirty="0" err="1"/>
              <a:t>then</a:t>
            </a:r>
            <a:r>
              <a:rPr lang="de-CH" dirty="0"/>
              <a:t> </a:t>
            </a:r>
            <a:r>
              <a:rPr lang="de-CH" dirty="0" err="1"/>
              <a:t>applied</a:t>
            </a:r>
            <a:r>
              <a:rPr lang="de-CH" dirty="0"/>
              <a:t> </a:t>
            </a:r>
            <a:r>
              <a:rPr lang="de-CH" dirty="0" err="1"/>
              <a:t>it</a:t>
            </a:r>
            <a:r>
              <a:rPr lang="de-CH" dirty="0"/>
              <a:t> </a:t>
            </a:r>
            <a:r>
              <a:rPr lang="de-CH" dirty="0" err="1"/>
              <a:t>to</a:t>
            </a:r>
            <a:r>
              <a:rPr lang="de-CH" dirty="0"/>
              <a:t> </a:t>
            </a:r>
            <a:r>
              <a:rPr lang="de-CH" dirty="0" err="1"/>
              <a:t>other</a:t>
            </a:r>
            <a:r>
              <a:rPr lang="de-CH" dirty="0"/>
              <a:t> </a:t>
            </a:r>
            <a:r>
              <a:rPr lang="de-CH" dirty="0" err="1"/>
              <a:t>languages</a:t>
            </a:r>
            <a:r>
              <a:rPr lang="de-CH" dirty="0"/>
              <a:t>). </a:t>
            </a:r>
            <a:r>
              <a:rPr lang="de-CH" dirty="0" err="1"/>
              <a:t>It</a:t>
            </a:r>
            <a:r>
              <a:rPr lang="de-CH" dirty="0"/>
              <a:t> </a:t>
            </a:r>
            <a:r>
              <a:rPr lang="de-CH" dirty="0" err="1"/>
              <a:t>performs</a:t>
            </a:r>
            <a:r>
              <a:rPr lang="de-CH" dirty="0"/>
              <a:t> </a:t>
            </a:r>
            <a:r>
              <a:rPr lang="de-CH" dirty="0" err="1"/>
              <a:t>as</a:t>
            </a:r>
            <a:r>
              <a:rPr lang="de-CH" dirty="0"/>
              <a:t> </a:t>
            </a:r>
            <a:r>
              <a:rPr lang="de-CH" dirty="0" err="1"/>
              <a:t>bad</a:t>
            </a:r>
            <a:r>
              <a:rPr lang="de-CH" dirty="0"/>
              <a:t> in German </a:t>
            </a:r>
            <a:r>
              <a:rPr lang="de-CH" dirty="0" err="1"/>
              <a:t>as</a:t>
            </a:r>
            <a:r>
              <a:rPr lang="de-CH" dirty="0"/>
              <a:t> </a:t>
            </a:r>
            <a:r>
              <a:rPr lang="de-CH" dirty="0" err="1"/>
              <a:t>it</a:t>
            </a:r>
            <a:r>
              <a:rPr lang="de-CH" dirty="0"/>
              <a:t> </a:t>
            </a:r>
            <a:r>
              <a:rPr lang="de-CH" dirty="0" err="1"/>
              <a:t>does</a:t>
            </a:r>
            <a:r>
              <a:rPr lang="de-CH" dirty="0"/>
              <a:t> in English, </a:t>
            </a:r>
            <a:r>
              <a:rPr lang="de-CH" dirty="0" err="1"/>
              <a:t>which</a:t>
            </a:r>
            <a:r>
              <a:rPr lang="de-CH" dirty="0"/>
              <a:t> </a:t>
            </a:r>
            <a:r>
              <a:rPr lang="de-CH" dirty="0" err="1"/>
              <a:t>is</a:t>
            </a:r>
            <a:r>
              <a:rPr lang="de-CH" dirty="0"/>
              <a:t> a </a:t>
            </a:r>
            <a:r>
              <a:rPr lang="de-CH" dirty="0" err="1"/>
              <a:t>little</a:t>
            </a:r>
            <a:r>
              <a:rPr lang="de-CH" dirty="0"/>
              <a:t> </a:t>
            </a:r>
            <a:r>
              <a:rPr lang="de-CH" dirty="0" err="1"/>
              <a:t>better</a:t>
            </a:r>
            <a:r>
              <a:rPr lang="de-CH" dirty="0"/>
              <a:t> </a:t>
            </a:r>
            <a:r>
              <a:rPr lang="de-CH" dirty="0" err="1"/>
              <a:t>than</a:t>
            </a:r>
            <a:r>
              <a:rPr lang="de-CH" dirty="0"/>
              <a:t> in French and </a:t>
            </a:r>
            <a:r>
              <a:rPr lang="de-CH" dirty="0" err="1"/>
              <a:t>Italian</a:t>
            </a:r>
            <a:r>
              <a:rPr lang="de-CH" dirty="0"/>
              <a:t>. This </a:t>
            </a:r>
            <a:r>
              <a:rPr lang="de-CH" dirty="0" err="1"/>
              <a:t>could</a:t>
            </a:r>
            <a:r>
              <a:rPr lang="de-CH" dirty="0"/>
              <a:t> </a:t>
            </a:r>
            <a:r>
              <a:rPr lang="de-CH" dirty="0" err="1"/>
              <a:t>be</a:t>
            </a:r>
            <a:r>
              <a:rPr lang="de-CH" dirty="0"/>
              <a:t> </a:t>
            </a:r>
            <a:r>
              <a:rPr lang="de-CH" dirty="0" err="1"/>
              <a:t>because</a:t>
            </a:r>
            <a:r>
              <a:rPr lang="de-CH" dirty="0"/>
              <a:t> French and </a:t>
            </a:r>
            <a:r>
              <a:rPr lang="de-CH" dirty="0" err="1"/>
              <a:t>Italian</a:t>
            </a:r>
            <a:r>
              <a:rPr lang="de-CH" dirty="0"/>
              <a:t> </a:t>
            </a:r>
            <a:r>
              <a:rPr lang="de-CH" dirty="0" err="1"/>
              <a:t>both</a:t>
            </a:r>
            <a:r>
              <a:rPr lang="de-CH" dirty="0"/>
              <a:t> </a:t>
            </a:r>
            <a:r>
              <a:rPr lang="de-CH" dirty="0" err="1"/>
              <a:t>belong</a:t>
            </a:r>
            <a:r>
              <a:rPr lang="de-CH" dirty="0"/>
              <a:t> </a:t>
            </a:r>
            <a:r>
              <a:rPr lang="de-CH" dirty="0" err="1"/>
              <a:t>to</a:t>
            </a:r>
            <a:r>
              <a:rPr lang="de-CH" dirty="0"/>
              <a:t> </a:t>
            </a:r>
            <a:r>
              <a:rPr lang="de-CH" dirty="0" err="1"/>
              <a:t>another</a:t>
            </a:r>
            <a:r>
              <a:rPr lang="de-CH" dirty="0"/>
              <a:t> </a:t>
            </a:r>
            <a:r>
              <a:rPr lang="de-CH" dirty="0" err="1"/>
              <a:t>family</a:t>
            </a:r>
            <a:r>
              <a:rPr lang="de-CH" dirty="0"/>
              <a:t> </a:t>
            </a:r>
            <a:r>
              <a:rPr lang="de-CH" dirty="0" err="1"/>
              <a:t>of</a:t>
            </a:r>
            <a:r>
              <a:rPr lang="de-CH" dirty="0"/>
              <a:t> </a:t>
            </a:r>
            <a:r>
              <a:rPr lang="de-CH" dirty="0" err="1"/>
              <a:t>languages</a:t>
            </a:r>
            <a:r>
              <a:rPr lang="de-CH" dirty="0"/>
              <a:t> </a:t>
            </a:r>
            <a:r>
              <a:rPr lang="de-CH" dirty="0" err="1"/>
              <a:t>than</a:t>
            </a:r>
            <a:r>
              <a:rPr lang="de-CH" dirty="0"/>
              <a:t> German and English. </a:t>
            </a:r>
          </a:p>
        </p:txBody>
      </p:sp>
      <p:sp>
        <p:nvSpPr>
          <p:cNvPr id="4" name="Foliennummernplatzhalter 3"/>
          <p:cNvSpPr>
            <a:spLocks noGrp="1"/>
          </p:cNvSpPr>
          <p:nvPr>
            <p:ph type="sldNum" sz="quarter" idx="5"/>
          </p:nvPr>
        </p:nvSpPr>
        <p:spPr/>
        <p:txBody>
          <a:bodyPr/>
          <a:lstStyle/>
          <a:p>
            <a:fld id="{2DA66685-3D22-47BB-B74E-10995D7F8271}" type="slidenum">
              <a:rPr lang="en-US" smtClean="0"/>
              <a:t>21</a:t>
            </a:fld>
            <a:endParaRPr lang="en-US"/>
          </a:p>
        </p:txBody>
      </p:sp>
    </p:spTree>
    <p:extLst>
      <p:ext uri="{BB962C8B-B14F-4D97-AF65-F5344CB8AC3E}">
        <p14:creationId xmlns:p14="http://schemas.microsoft.com/office/powerpoint/2010/main" val="40403725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sz="1800" dirty="0">
                <a:effectLst/>
                <a:latin typeface="Calibri" panose="020F0502020204030204" pitchFamily="34" charset="0"/>
              </a:rPr>
              <a:t>Kyle </a:t>
            </a:r>
            <a:r>
              <a:rPr lang="de-CH" sz="1800" dirty="0" err="1">
                <a:effectLst/>
                <a:latin typeface="Calibri" panose="020F0502020204030204" pitchFamily="34" charset="0"/>
              </a:rPr>
              <a:t>Shuffer</a:t>
            </a:r>
            <a:r>
              <a:rPr lang="de-CH" sz="1800" dirty="0">
                <a:effectLst/>
                <a:latin typeface="Calibri" panose="020F0502020204030204" pitchFamily="34" charset="0"/>
              </a:rPr>
              <a:t>: </a:t>
            </a:r>
            <a:r>
              <a:rPr lang="de-CH" sz="1800" dirty="0" err="1">
                <a:effectLst/>
                <a:latin typeface="Calibri" panose="020F0502020204030204" pitchFamily="34" charset="0"/>
              </a:rPr>
              <a:t>Two</a:t>
            </a:r>
            <a:r>
              <a:rPr lang="de-CH" sz="1800" dirty="0">
                <a:effectLst/>
                <a:latin typeface="Calibri" panose="020F0502020204030204" pitchFamily="34" charset="0"/>
              </a:rPr>
              <a:t>-dimensional </a:t>
            </a:r>
            <a:r>
              <a:rPr lang="de-CH" sz="1800" dirty="0" err="1">
                <a:effectLst/>
                <a:latin typeface="Calibri" panose="020F0502020204030204" pitchFamily="34" charset="0"/>
              </a:rPr>
              <a:t>plot</a:t>
            </a:r>
            <a:r>
              <a:rPr lang="de-CH" sz="1800" dirty="0">
                <a:effectLst/>
                <a:latin typeface="Calibri" panose="020F0502020204030204" pitchFamily="34" charset="0"/>
              </a:rPr>
              <a:t> </a:t>
            </a:r>
            <a:r>
              <a:rPr lang="de-CH" sz="1800" dirty="0" err="1">
                <a:effectLst/>
                <a:latin typeface="Calibri" panose="020F0502020204030204" pitchFamily="34" charset="0"/>
              </a:rPr>
              <a:t>of</a:t>
            </a:r>
            <a:r>
              <a:rPr lang="de-CH" sz="1800" dirty="0">
                <a:effectLst/>
                <a:latin typeface="Calibri" panose="020F0502020204030204" pitchFamily="34" charset="0"/>
              </a:rPr>
              <a:t> </a:t>
            </a:r>
            <a:r>
              <a:rPr lang="de-CH" sz="1800" dirty="0" err="1">
                <a:effectLst/>
                <a:latin typeface="Calibri" panose="020F0502020204030204" pitchFamily="34" charset="0"/>
              </a:rPr>
              <a:t>sentences</a:t>
            </a:r>
            <a:r>
              <a:rPr lang="de-CH" sz="1800" dirty="0">
                <a:effectLst/>
                <a:latin typeface="Calibri" panose="020F0502020204030204" pitchFamily="34" charset="0"/>
              </a:rPr>
              <a:t> after </a:t>
            </a:r>
            <a:r>
              <a:rPr lang="de-CH" sz="1800" dirty="0" err="1">
                <a:effectLst/>
                <a:latin typeface="Calibri" panose="020F0502020204030204" pitchFamily="34" charset="0"/>
              </a:rPr>
              <a:t>being</a:t>
            </a:r>
            <a:r>
              <a:rPr lang="de-CH" sz="1800" dirty="0">
                <a:effectLst/>
                <a:latin typeface="Calibri" panose="020F0502020204030204" pitchFamily="34" charset="0"/>
              </a:rPr>
              <a:t> </a:t>
            </a:r>
            <a:r>
              <a:rPr lang="de-CH" sz="1800" dirty="0" err="1">
                <a:effectLst/>
                <a:latin typeface="Calibri" panose="020F0502020204030204" pitchFamily="34" charset="0"/>
              </a:rPr>
              <a:t>encoded</a:t>
            </a:r>
            <a:r>
              <a:rPr lang="de-CH" sz="1800" dirty="0">
                <a:effectLst/>
                <a:latin typeface="Calibri" panose="020F0502020204030204" pitchFamily="34" charset="0"/>
              </a:rPr>
              <a:t> </a:t>
            </a:r>
            <a:r>
              <a:rPr lang="de-CH" sz="1800" dirty="0" err="1">
                <a:effectLst/>
                <a:latin typeface="Calibri" panose="020F0502020204030204" pitchFamily="34" charset="0"/>
              </a:rPr>
              <a:t>by</a:t>
            </a:r>
            <a:r>
              <a:rPr lang="de-CH" sz="1800" dirty="0">
                <a:effectLst/>
                <a:latin typeface="Calibri" panose="020F0502020204030204" pitchFamily="34" charset="0"/>
              </a:rPr>
              <a:t> </a:t>
            </a:r>
            <a:r>
              <a:rPr lang="de-CH" sz="1800" dirty="0" err="1">
                <a:effectLst/>
                <a:latin typeface="Calibri" panose="020F0502020204030204" pitchFamily="34" charset="0"/>
              </a:rPr>
              <a:t>fine-tuned</a:t>
            </a:r>
            <a:r>
              <a:rPr lang="de-CH" sz="1800" dirty="0">
                <a:effectLst/>
                <a:latin typeface="Calibri" panose="020F0502020204030204" pitchFamily="34" charset="0"/>
              </a:rPr>
              <a:t> XLM-R </a:t>
            </a:r>
            <a:r>
              <a:rPr lang="de-CH" sz="1800" dirty="0" err="1">
                <a:effectLst/>
                <a:latin typeface="Calibri" panose="020F0502020204030204" pitchFamily="34" charset="0"/>
              </a:rPr>
              <a:t>model</a:t>
            </a:r>
            <a:r>
              <a:rPr lang="de-CH" sz="1800" dirty="0">
                <a:effectLst/>
                <a:latin typeface="Calibri" panose="020F0502020204030204" pitchFamily="34" charset="0"/>
              </a:rPr>
              <a:t>.</a:t>
            </a:r>
            <a:endParaRPr lang="en-US" dirty="0"/>
          </a:p>
          <a:p>
            <a:endParaRPr lang="en-US" dirty="0"/>
          </a:p>
          <a:p>
            <a:r>
              <a:rPr lang="en-US" sz="1800" dirty="0">
                <a:effectLst/>
                <a:latin typeface="Calibri" panose="020F0502020204030204" pitchFamily="34" charset="0"/>
              </a:rPr>
              <a:t>The figure shows how languages are clearly separated by the fine-tuned XLM-R model, and additionally displays intuitive overlap between some languages, such as that seen between Chinese and Japanese in the lower-left corner of the figure. The languages we used include: Italian (it), Chinese (</a:t>
            </a:r>
            <a:r>
              <a:rPr lang="en-US" sz="1800" dirty="0" err="1">
                <a:effectLst/>
                <a:latin typeface="Calibri" panose="020F0502020204030204" pitchFamily="34" charset="0"/>
              </a:rPr>
              <a:t>zh</a:t>
            </a:r>
            <a:r>
              <a:rPr lang="en-US" sz="1800" dirty="0">
                <a:effectLst/>
                <a:latin typeface="Calibri" panose="020F0502020204030204" pitchFamily="34" charset="0"/>
              </a:rPr>
              <a:t>), German (de), Arabic (</a:t>
            </a:r>
            <a:r>
              <a:rPr lang="en-US" sz="1800" dirty="0" err="1">
                <a:effectLst/>
                <a:latin typeface="Calibri" panose="020F0502020204030204" pitchFamily="34" charset="0"/>
              </a:rPr>
              <a:t>ar</a:t>
            </a:r>
            <a:r>
              <a:rPr lang="en-US" sz="1800" dirty="0">
                <a:effectLst/>
                <a:latin typeface="Calibri" panose="020F0502020204030204" pitchFamily="34" charset="0"/>
              </a:rPr>
              <a:t>), English (</a:t>
            </a:r>
            <a:r>
              <a:rPr lang="en-US" sz="1800" dirty="0" err="1">
                <a:effectLst/>
                <a:latin typeface="Calibri" panose="020F0502020204030204" pitchFamily="34" charset="0"/>
              </a:rPr>
              <a:t>en</a:t>
            </a:r>
            <a:r>
              <a:rPr lang="en-US" sz="1800" dirty="0">
                <a:effectLst/>
                <a:latin typeface="Calibri" panose="020F0502020204030204" pitchFamily="34" charset="0"/>
              </a:rPr>
              <a:t>), Danish (da), Hebrew (he), Spanish (es), French (</a:t>
            </a:r>
            <a:r>
              <a:rPr lang="en-US" sz="1800" dirty="0" err="1">
                <a:effectLst/>
                <a:latin typeface="Calibri" panose="020F0502020204030204" pitchFamily="34" charset="0"/>
              </a:rPr>
              <a:t>fr</a:t>
            </a:r>
            <a:r>
              <a:rPr lang="en-US" sz="1800" dirty="0">
                <a:effectLst/>
                <a:latin typeface="Calibri" panose="020F0502020204030204" pitchFamily="34" charset="0"/>
              </a:rPr>
              <a:t>), Hindi (hi), Russian (</a:t>
            </a:r>
            <a:r>
              <a:rPr lang="en-US" sz="1800" dirty="0" err="1">
                <a:effectLst/>
                <a:latin typeface="Calibri" panose="020F0502020204030204" pitchFamily="34" charset="0"/>
              </a:rPr>
              <a:t>ru</a:t>
            </a:r>
            <a:r>
              <a:rPr lang="en-US" sz="1800" dirty="0">
                <a:effectLst/>
                <a:latin typeface="Calibri" panose="020F0502020204030204" pitchFamily="34" charset="0"/>
              </a:rPr>
              <a:t>), Japanese (ja), Korean (ko), Swahili (</a:t>
            </a:r>
            <a:r>
              <a:rPr lang="en-US" sz="1800" dirty="0" err="1">
                <a:effectLst/>
                <a:latin typeface="Calibri" panose="020F0502020204030204" pitchFamily="34" charset="0"/>
              </a:rPr>
              <a:t>sw</a:t>
            </a:r>
            <a:r>
              <a:rPr lang="en-US" sz="1800" dirty="0">
                <a:effectLst/>
                <a:latin typeface="Calibri" panose="020F0502020204030204" pitchFamily="34" charset="0"/>
              </a:rPr>
              <a:t>) and Yoruba (</a:t>
            </a:r>
            <a:r>
              <a:rPr lang="en-US" sz="1800" dirty="0" err="1">
                <a:effectLst/>
                <a:latin typeface="Calibri" panose="020F0502020204030204" pitchFamily="34" charset="0"/>
              </a:rPr>
              <a:t>yo</a:t>
            </a:r>
            <a:r>
              <a:rPr lang="en-US" sz="1800" dirty="0">
                <a:effectLst/>
                <a:latin typeface="Calibri" panose="020F0502020204030204" pitchFamily="34" charset="0"/>
              </a:rPr>
              <a:t>). </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22</a:t>
            </a:fld>
            <a:endParaRPr lang="en-US"/>
          </a:p>
        </p:txBody>
      </p:sp>
    </p:spTree>
    <p:extLst>
      <p:ext uri="{BB962C8B-B14F-4D97-AF65-F5344CB8AC3E}">
        <p14:creationId xmlns:p14="http://schemas.microsoft.com/office/powerpoint/2010/main" val="33863215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b="1" dirty="0"/>
              <a:t>Model:</a:t>
            </a:r>
          </a:p>
          <a:p>
            <a:r>
              <a:rPr lang="de-CH" dirty="0" err="1"/>
              <a:t>According</a:t>
            </a:r>
            <a:r>
              <a:rPr lang="de-CH" dirty="0"/>
              <a:t> </a:t>
            </a:r>
            <a:r>
              <a:rPr lang="de-CH" dirty="0" err="1"/>
              <a:t>to</a:t>
            </a:r>
            <a:r>
              <a:rPr lang="de-CH" dirty="0"/>
              <a:t> </a:t>
            </a:r>
            <a:r>
              <a:rPr lang="de-CH" dirty="0" err="1"/>
              <a:t>Perplexity</a:t>
            </a:r>
            <a:r>
              <a:rPr lang="de-CH"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de-CH" sz="1800" dirty="0" err="1">
                <a:effectLst/>
                <a:latin typeface="__fkGroteskNeue_598ab8"/>
              </a:rPr>
              <a:t>While</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other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google-bert</a:t>
            </a:r>
            <a:r>
              <a:rPr lang="de-CH" sz="1800" dirty="0">
                <a:effectLst/>
                <a:latin typeface="__fkGroteskNeue_598ab8"/>
              </a:rPr>
              <a:t>/</a:t>
            </a:r>
            <a:r>
              <a:rPr lang="de-CH" sz="1800" dirty="0" err="1">
                <a:effectLst/>
                <a:latin typeface="__fkGroteskNeue_598ab8"/>
              </a:rPr>
              <a:t>bert</a:t>
            </a:r>
            <a:r>
              <a:rPr lang="de-CH" sz="1800" dirty="0">
                <a:effectLst/>
                <a:latin typeface="__fkGroteskNeue_598ab8"/>
              </a:rPr>
              <a:t>-base-multilingual-</a:t>
            </a:r>
            <a:r>
              <a:rPr lang="de-CH" sz="1800" dirty="0" err="1">
                <a:effectLst/>
                <a:latin typeface="__fkGroteskNeue_598ab8"/>
              </a:rPr>
              <a:t>cased</a:t>
            </a:r>
            <a:r>
              <a:rPr lang="de-CH" sz="1800" dirty="0">
                <a:effectLst/>
                <a:latin typeface="__fkGroteskNeue_598ab8"/>
              </a:rPr>
              <a:t> and </a:t>
            </a:r>
            <a:r>
              <a:rPr lang="de-CH" sz="1800" dirty="0" err="1">
                <a:effectLst/>
                <a:latin typeface="__fkGroteskNeue_598ab8"/>
              </a:rPr>
              <a:t>FacebookAI</a:t>
            </a:r>
            <a:r>
              <a:rPr lang="de-CH" sz="1800" dirty="0">
                <a:effectLst/>
                <a:latin typeface="__fkGroteskNeue_598ab8"/>
              </a:rPr>
              <a:t>/</a:t>
            </a:r>
            <a:r>
              <a:rPr lang="de-CH" sz="1800" dirty="0" err="1">
                <a:effectLst/>
                <a:latin typeface="__fkGroteskNeue_598ab8"/>
              </a:rPr>
              <a:t>xlm</a:t>
            </a:r>
            <a:r>
              <a:rPr lang="de-CH" sz="1800" dirty="0">
                <a:effectLst/>
                <a:latin typeface="__fkGroteskNeue_598ab8"/>
              </a:rPr>
              <a:t>-</a:t>
            </a:r>
            <a:r>
              <a:rPr lang="de-CH" sz="1800" dirty="0" err="1">
                <a:effectLst/>
                <a:latin typeface="__fkGroteskNeue_598ab8"/>
              </a:rPr>
              <a:t>roberta</a:t>
            </a:r>
            <a:r>
              <a:rPr lang="de-CH" sz="1800" dirty="0">
                <a:effectLst/>
                <a:latin typeface="__fkGroteskNeue_598ab8"/>
              </a:rPr>
              <a:t>-base) </a:t>
            </a:r>
            <a:r>
              <a:rPr lang="de-CH" sz="1800" dirty="0" err="1">
                <a:effectLst/>
                <a:latin typeface="__fkGroteskNeue_598ab8"/>
              </a:rPr>
              <a:t>are</a:t>
            </a:r>
            <a:r>
              <a:rPr lang="de-CH" sz="1800" dirty="0">
                <a:effectLst/>
                <a:latin typeface="__fkGroteskNeue_598ab8"/>
              </a:rPr>
              <a:t> also multilingual, </a:t>
            </a:r>
            <a:r>
              <a:rPr lang="de-CH" sz="1800" dirty="0" err="1">
                <a:effectLst/>
                <a:latin typeface="__fkGroteskNeue_598ab8"/>
              </a:rPr>
              <a:t>they</a:t>
            </a:r>
            <a:r>
              <a:rPr lang="de-CH" sz="1800" dirty="0">
                <a:effectLst/>
                <a:latin typeface="__fkGroteskNeue_598ab8"/>
              </a:rPr>
              <a:t> </a:t>
            </a:r>
            <a:r>
              <a:rPr lang="de-CH" sz="1800" dirty="0" err="1">
                <a:effectLst/>
                <a:latin typeface="__fkGroteskNeue_598ab8"/>
              </a:rPr>
              <a:t>are</a:t>
            </a:r>
            <a:r>
              <a:rPr lang="de-CH" sz="1800" dirty="0">
                <a:effectLst/>
                <a:latin typeface="__fkGroteskNeue_598ab8"/>
              </a:rPr>
              <a:t> not </a:t>
            </a:r>
            <a:r>
              <a:rPr lang="de-CH" sz="1800" dirty="0" err="1">
                <a:effectLst/>
                <a:latin typeface="__fkGroteskNeue_598ab8"/>
              </a:rPr>
              <a:t>specifically</a:t>
            </a:r>
            <a:r>
              <a:rPr lang="de-CH" sz="1800" dirty="0">
                <a:effectLst/>
                <a:latin typeface="__fkGroteskNeue_598ab8"/>
              </a:rPr>
              <a:t> </a:t>
            </a:r>
            <a:r>
              <a:rPr lang="de-CH" sz="1800" dirty="0" err="1">
                <a:effectLst/>
                <a:latin typeface="__fkGroteskNeue_598ab8"/>
              </a:rPr>
              <a:t>fine-tuned</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NER </a:t>
            </a:r>
            <a:r>
              <a:rPr lang="de-CH" sz="1800" dirty="0" err="1">
                <a:effectLst/>
                <a:latin typeface="__fkGroteskNeue_598ab8"/>
              </a:rPr>
              <a:t>tasks</a:t>
            </a:r>
            <a:r>
              <a:rPr lang="de-CH" sz="1800" dirty="0">
                <a:effectLst/>
                <a:latin typeface="__fkGroteskNeue_598ab8"/>
              </a:rPr>
              <a:t>. The </a:t>
            </a:r>
            <a:r>
              <a:rPr lang="de-CH" sz="1800" dirty="0" err="1">
                <a:effectLst/>
                <a:latin typeface="__fkGroteskNeue_598ab8"/>
              </a:rPr>
              <a:t>wikineural</a:t>
            </a:r>
            <a:r>
              <a:rPr lang="de-CH" sz="1800" dirty="0">
                <a:effectLst/>
                <a:latin typeface="__fkGroteskNeue_598ab8"/>
              </a:rPr>
              <a:t>-multilingual-</a:t>
            </a:r>
            <a:r>
              <a:rPr lang="de-CH" sz="1800" dirty="0" err="1">
                <a:effectLst/>
                <a:latin typeface="__fkGroteskNeue_598ab8"/>
              </a:rPr>
              <a:t>ner</a:t>
            </a:r>
            <a:r>
              <a:rPr lang="de-CH" sz="1800" dirty="0">
                <a:effectLst/>
                <a:latin typeface="__fkGroteskNeue_598ab8"/>
              </a:rPr>
              <a:t> </a:t>
            </a:r>
            <a:r>
              <a:rPr lang="de-CH" sz="1800" dirty="0" err="1">
                <a:effectLst/>
                <a:latin typeface="__fkGroteskNeue_598ab8"/>
              </a:rPr>
              <a:t>model's</a:t>
            </a:r>
            <a:r>
              <a:rPr lang="de-CH" sz="1800" dirty="0">
                <a:effectLst/>
                <a:latin typeface="__fkGroteskNeue_598ab8"/>
              </a:rPr>
              <a:t> </a:t>
            </a:r>
            <a:r>
              <a:rPr lang="de-CH" sz="1800" dirty="0" err="1">
                <a:effectLst/>
                <a:latin typeface="__fkGroteskNeue_598ab8"/>
              </a:rPr>
              <a:t>specialized</a:t>
            </a:r>
            <a:r>
              <a:rPr lang="de-CH" sz="1800" dirty="0">
                <a:effectLst/>
                <a:latin typeface="__fkGroteskNeue_598ab8"/>
              </a:rPr>
              <a:t> </a:t>
            </a:r>
            <a:r>
              <a:rPr lang="de-CH" sz="1800" dirty="0" err="1">
                <a:effectLst/>
                <a:latin typeface="__fkGroteskNeue_598ab8"/>
              </a:rPr>
              <a:t>training</a:t>
            </a:r>
            <a:r>
              <a:rPr lang="de-CH" sz="1800" dirty="0">
                <a:effectLst/>
                <a:latin typeface="__fkGroteskNeue_598ab8"/>
              </a:rPr>
              <a:t> on NER </a:t>
            </a:r>
            <a:r>
              <a:rPr lang="de-CH" sz="1800" dirty="0" err="1">
                <a:effectLst/>
                <a:latin typeface="__fkGroteskNeue_598ab8"/>
              </a:rPr>
              <a:t>tasks</a:t>
            </a:r>
            <a:r>
              <a:rPr lang="de-CH" sz="1800" dirty="0">
                <a:effectLst/>
                <a:latin typeface="__fkGroteskNeue_598ab8"/>
              </a:rPr>
              <a:t> </a:t>
            </a:r>
            <a:r>
              <a:rPr lang="de-CH" sz="1800" dirty="0" err="1">
                <a:effectLst/>
                <a:latin typeface="__fkGroteskNeue_598ab8"/>
              </a:rPr>
              <a:t>across</a:t>
            </a:r>
            <a:r>
              <a:rPr lang="de-CH" sz="1800" dirty="0">
                <a:effectLst/>
                <a:latin typeface="__fkGroteskNeue_598ab8"/>
              </a:rPr>
              <a:t> multiple </a:t>
            </a:r>
            <a:r>
              <a:rPr lang="de-CH" sz="1800" dirty="0" err="1">
                <a:effectLst/>
                <a:latin typeface="__fkGroteskNeue_598ab8"/>
              </a:rPr>
              <a:t>languages</a:t>
            </a:r>
            <a:r>
              <a:rPr lang="de-CH" sz="1800" dirty="0">
                <a:effectLst/>
                <a:latin typeface="__fkGroteskNeue_598ab8"/>
              </a:rPr>
              <a:t> </a:t>
            </a:r>
            <a:r>
              <a:rPr lang="de-CH" sz="1800" dirty="0" err="1">
                <a:effectLst/>
                <a:latin typeface="__fkGroteskNeue_598ab8"/>
              </a:rPr>
              <a:t>makes</a:t>
            </a:r>
            <a:r>
              <a:rPr lang="de-CH" sz="1800" dirty="0">
                <a:effectLst/>
                <a:latin typeface="__fkGroteskNeue_598ab8"/>
              </a:rPr>
              <a:t> </a:t>
            </a:r>
            <a:r>
              <a:rPr lang="de-CH" sz="1800" dirty="0" err="1">
                <a:effectLst/>
                <a:latin typeface="__fkGroteskNeue_598ab8"/>
              </a:rPr>
              <a:t>it</a:t>
            </a:r>
            <a:r>
              <a:rPr lang="de-CH" sz="1800" dirty="0">
                <a:effectLst/>
                <a:latin typeface="__fkGroteskNeue_598ab8"/>
              </a:rPr>
              <a:t> </a:t>
            </a:r>
            <a:r>
              <a:rPr lang="de-CH" sz="1800" dirty="0" err="1">
                <a:effectLst/>
                <a:latin typeface="__fkGroteskNeue_598ab8"/>
              </a:rPr>
              <a:t>the</a:t>
            </a:r>
            <a:r>
              <a:rPr lang="de-CH" sz="1800" dirty="0">
                <a:effectLst/>
                <a:latin typeface="__fkGroteskNeue_598ab8"/>
              </a:rPr>
              <a:t> </a:t>
            </a:r>
            <a:r>
              <a:rPr lang="de-CH" sz="1800" dirty="0" err="1">
                <a:effectLst/>
                <a:latin typeface="__fkGroteskNeue_598ab8"/>
              </a:rPr>
              <a:t>most</a:t>
            </a:r>
            <a:r>
              <a:rPr lang="de-CH" sz="1800" dirty="0">
                <a:effectLst/>
                <a:latin typeface="__fkGroteskNeue_598ab8"/>
              </a:rPr>
              <a:t> </a:t>
            </a:r>
            <a:r>
              <a:rPr lang="de-CH" sz="1800" dirty="0" err="1">
                <a:effectLst/>
                <a:latin typeface="__fkGroteskNeue_598ab8"/>
              </a:rPr>
              <a:t>suitable</a:t>
            </a:r>
            <a:r>
              <a:rPr lang="de-CH" sz="1800" dirty="0">
                <a:effectLst/>
                <a:latin typeface="__fkGroteskNeue_598ab8"/>
              </a:rPr>
              <a:t> </a:t>
            </a:r>
            <a:r>
              <a:rPr lang="de-CH" sz="1800" dirty="0" err="1">
                <a:effectLst/>
                <a:latin typeface="__fkGroteskNeue_598ab8"/>
              </a:rPr>
              <a:t>choice</a:t>
            </a:r>
            <a:r>
              <a:rPr lang="de-CH" sz="1800" dirty="0">
                <a:effectLst/>
                <a:latin typeface="__fkGroteskNeue_598ab8"/>
              </a:rPr>
              <a:t> </a:t>
            </a:r>
            <a:r>
              <a:rPr lang="de-CH" sz="1800" dirty="0" err="1">
                <a:effectLst/>
                <a:latin typeface="__fkGroteskNeue_598ab8"/>
              </a:rPr>
              <a:t>for</a:t>
            </a:r>
            <a:r>
              <a:rPr lang="de-CH" sz="1800" dirty="0">
                <a:effectLst/>
                <a:latin typeface="__fkGroteskNeue_598ab8"/>
              </a:rPr>
              <a:t> </a:t>
            </a:r>
            <a:r>
              <a:rPr lang="de-CH" sz="1800" dirty="0" err="1">
                <a:effectLst/>
                <a:latin typeface="__fkGroteskNeue_598ab8"/>
              </a:rPr>
              <a:t>your</a:t>
            </a:r>
            <a:r>
              <a:rPr lang="de-CH" sz="1800" dirty="0">
                <a:effectLst/>
                <a:latin typeface="__fkGroteskNeue_598ab8"/>
              </a:rPr>
              <a:t> </a:t>
            </a:r>
            <a:r>
              <a:rPr lang="de-CH" sz="1800" dirty="0" err="1">
                <a:effectLst/>
                <a:latin typeface="__fkGroteskNeue_598ab8"/>
              </a:rPr>
              <a:t>specific</a:t>
            </a:r>
            <a:r>
              <a:rPr lang="de-CH" sz="1800" dirty="0">
                <a:effectLst/>
                <a:latin typeface="__fkGroteskNeue_598ab8"/>
              </a:rPr>
              <a:t> </a:t>
            </a:r>
            <a:r>
              <a:rPr lang="de-CH" sz="1800" dirty="0" err="1">
                <a:effectLst/>
                <a:latin typeface="__fkGroteskNeue_598ab8"/>
              </a:rPr>
              <a:t>requirements</a:t>
            </a:r>
            <a:r>
              <a:rPr lang="de-CH" sz="1800" dirty="0">
                <a:effectLst/>
                <a:latin typeface="__fkGroteskNeue_598ab8"/>
              </a:rPr>
              <a:t>.</a:t>
            </a:r>
          </a:p>
          <a:p>
            <a:r>
              <a:rPr lang="en-US" dirty="0"/>
              <a:t>Advantages with this model:</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Language support: This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supports</a:t>
            </a:r>
            <a:r>
              <a:rPr lang="de-CH" sz="1800" b="0" i="0" dirty="0">
                <a:effectLst/>
                <a:latin typeface="__fkGroteskNeue_598ab8"/>
              </a:rPr>
              <a:t> all </a:t>
            </a:r>
            <a:r>
              <a:rPr lang="de-CH" sz="1800" b="0" i="0" dirty="0" err="1">
                <a:effectLst/>
                <a:latin typeface="__fkGroteskNeue_598ab8"/>
              </a:rPr>
              <a:t>four</a:t>
            </a:r>
            <a:r>
              <a:rPr lang="de-CH" sz="1800" b="0" i="0" dirty="0">
                <a:effectLst/>
                <a:latin typeface="__fkGroteskNeue_598ab8"/>
              </a:rPr>
              <a:t> </a:t>
            </a:r>
            <a:r>
              <a:rPr lang="de-CH" sz="1800" b="0" i="0" dirty="0" err="1">
                <a:effectLst/>
                <a:latin typeface="__fkGroteskNeue_598ab8"/>
              </a:rPr>
              <a:t>required</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(English, French, </a:t>
            </a:r>
            <a:r>
              <a:rPr lang="de-CH" sz="1800" b="0" i="0" dirty="0" err="1">
                <a:effectLst/>
                <a:latin typeface="__fkGroteskNeue_598ab8"/>
              </a:rPr>
              <a:t>Italian</a:t>
            </a:r>
            <a:r>
              <a:rPr lang="de-CH" sz="1800" b="0" i="0" dirty="0">
                <a:effectLst/>
                <a:latin typeface="__fkGroteskNeue_598ab8"/>
              </a:rPr>
              <a:t>, and German)</a:t>
            </a: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Multilingual NER </a:t>
            </a:r>
            <a:r>
              <a:rPr lang="de-CH" sz="1800" b="0" i="0" dirty="0" err="1">
                <a:effectLst/>
                <a:latin typeface="__fkGroteskNeue_598ab8"/>
              </a:rPr>
              <a:t>capability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specifically</a:t>
            </a:r>
            <a:r>
              <a:rPr lang="de-CH" sz="1800" b="0" i="0" dirty="0">
                <a:effectLst/>
                <a:latin typeface="__fkGroteskNeue_598ab8"/>
              </a:rPr>
              <a:t> </a:t>
            </a:r>
            <a:r>
              <a:rPr lang="de-CH" sz="1800" b="0" i="0" dirty="0" err="1">
                <a:effectLst/>
                <a:latin typeface="__fkGroteskNeue_598ab8"/>
              </a:rPr>
              <a:t>designed</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Named</a:t>
            </a:r>
            <a:r>
              <a:rPr lang="de-CH" sz="1800" b="0" i="0" dirty="0">
                <a:effectLst/>
                <a:latin typeface="__fkGroteskNeue_598ab8"/>
              </a:rPr>
              <a:t> Entity Recognition (NER) </a:t>
            </a:r>
            <a:r>
              <a:rPr lang="de-CH" sz="1800" b="0" i="0" dirty="0" err="1">
                <a:effectLst/>
                <a:latin typeface="__fkGroteskNeue_598ab8"/>
              </a:rPr>
              <a:t>tasks</a:t>
            </a:r>
            <a:r>
              <a:rPr lang="de-CH" sz="1800" b="0" i="0" dirty="0">
                <a:effectLst/>
                <a:latin typeface="__fkGroteskNeue_598ab8"/>
              </a:rPr>
              <a:t> </a:t>
            </a:r>
            <a:r>
              <a:rPr lang="de-CH" sz="1800" b="0" i="0" dirty="0" err="1">
                <a:effectLst/>
                <a:latin typeface="__fkGroteskNeue_598ab8"/>
              </a:rPr>
              <a:t>across</a:t>
            </a:r>
            <a:r>
              <a:rPr lang="de-CH" sz="1800" b="0" i="0" dirty="0">
                <a:effectLst/>
                <a:latin typeface="__fkGroteskNeue_598ab8"/>
              </a:rPr>
              <a:t> multiple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Transfer </a:t>
            </a:r>
            <a:r>
              <a:rPr lang="de-CH" sz="1800" b="0" i="0" dirty="0" err="1">
                <a:effectLst/>
                <a:latin typeface="__fkGroteskNeue_598ab8"/>
              </a:rPr>
              <a:t>learning</a:t>
            </a:r>
            <a:r>
              <a:rPr lang="de-CH" sz="1800" b="0" i="0" dirty="0">
                <a:effectLst/>
                <a:latin typeface="__fkGroteskNeue_598ab8"/>
              </a:rPr>
              <a:t> potential: The </a:t>
            </a:r>
            <a:r>
              <a:rPr lang="de-CH" sz="1800" b="0" i="0" dirty="0" err="1">
                <a:effectLst/>
                <a:latin typeface="__fkGroteskNeue_598ab8"/>
              </a:rPr>
              <a:t>model</a:t>
            </a:r>
            <a:r>
              <a:rPr lang="de-CH" sz="1800" b="0" i="0" dirty="0">
                <a:effectLst/>
                <a:latin typeface="__fkGroteskNeue_598ab8"/>
              </a:rPr>
              <a:t> </a:t>
            </a:r>
            <a:r>
              <a:rPr lang="de-CH" sz="1800" b="0" i="0" dirty="0" err="1">
                <a:effectLst/>
                <a:latin typeface="__fkGroteskNeue_598ab8"/>
              </a:rPr>
              <a:t>is</a:t>
            </a:r>
            <a:r>
              <a:rPr lang="de-CH" sz="1800" b="0" i="0" dirty="0">
                <a:effectLst/>
                <a:latin typeface="__fkGroteskNeue_598ab8"/>
              </a:rPr>
              <a:t> </a:t>
            </a:r>
            <a:r>
              <a:rPr lang="de-CH" sz="1800" b="0" i="0" dirty="0" err="1">
                <a:effectLst/>
                <a:latin typeface="__fkGroteskNeue_598ab8"/>
              </a:rPr>
              <a:t>trained</a:t>
            </a:r>
            <a:r>
              <a:rPr lang="de-CH" sz="1800" b="0" i="0" dirty="0">
                <a:effectLst/>
                <a:latin typeface="__fkGroteskNeue_598ab8"/>
              </a:rPr>
              <a:t> on a large </a:t>
            </a:r>
            <a:r>
              <a:rPr lang="de-CH" sz="1800" b="0" i="0" dirty="0" err="1">
                <a:effectLst/>
                <a:latin typeface="__fkGroteskNeue_598ab8"/>
              </a:rPr>
              <a:t>dataset</a:t>
            </a:r>
            <a:r>
              <a:rPr lang="de-CH" sz="1800" b="0" i="0" dirty="0">
                <a:effectLst/>
                <a:latin typeface="__fkGroteskNeue_598ab8"/>
              </a:rPr>
              <a:t> </a:t>
            </a:r>
            <a:r>
              <a:rPr lang="de-CH" sz="1800" b="0" i="0" dirty="0" err="1">
                <a:effectLst/>
                <a:latin typeface="__fkGroteskNeue_598ab8"/>
              </a:rPr>
              <a:t>derived</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Wikipedia, </a:t>
            </a:r>
            <a:r>
              <a:rPr lang="de-CH" sz="1800" b="0" i="0" dirty="0" err="1">
                <a:effectLst/>
                <a:latin typeface="__fkGroteskNeue_598ab8"/>
              </a:rPr>
              <a:t>combining</a:t>
            </a:r>
            <a:r>
              <a:rPr lang="de-CH" sz="1800" b="0" i="0" dirty="0">
                <a:effectLst/>
                <a:latin typeface="__fkGroteskNeue_598ab8"/>
              </a:rPr>
              <a:t> </a:t>
            </a:r>
            <a:r>
              <a:rPr lang="de-CH" sz="1800" b="0" i="0" dirty="0" err="1">
                <a:effectLst/>
                <a:latin typeface="__fkGroteskNeue_598ab8"/>
              </a:rPr>
              <a:t>neural</a:t>
            </a:r>
            <a:r>
              <a:rPr lang="de-CH" sz="1800" b="0" i="0" dirty="0">
                <a:effectLst/>
                <a:latin typeface="__fkGroteskNeue_598ab8"/>
              </a:rPr>
              <a:t> and </a:t>
            </a:r>
            <a:r>
              <a:rPr lang="de-CH" sz="1800" b="0" i="0" dirty="0" err="1">
                <a:effectLst/>
                <a:latin typeface="__fkGroteskNeue_598ab8"/>
              </a:rPr>
              <a:t>knowledge-based</a:t>
            </a:r>
            <a:r>
              <a:rPr lang="de-CH" sz="1800" b="0" i="0" dirty="0">
                <a:effectLst/>
                <a:latin typeface="__fkGroteskNeue_598ab8"/>
              </a:rPr>
              <a:t> </a:t>
            </a:r>
            <a:r>
              <a:rPr lang="de-CH" sz="1800" b="0" i="0" dirty="0" err="1">
                <a:effectLst/>
                <a:latin typeface="__fkGroteskNeue_598ab8"/>
              </a:rPr>
              <a:t>approaches</a:t>
            </a:r>
            <a:r>
              <a:rPr lang="de-CH" sz="1800" b="0" i="0" dirty="0">
                <a:effectLst/>
                <a:latin typeface="__fkGroteskNeue_598ab8"/>
              </a:rPr>
              <a:t>. This </a:t>
            </a:r>
            <a:r>
              <a:rPr lang="de-CH" sz="1800" b="0" i="0" dirty="0" err="1">
                <a:effectLst/>
                <a:latin typeface="__fkGroteskNeue_598ab8"/>
              </a:rPr>
              <a:t>makes</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suitable</a:t>
            </a:r>
            <a:r>
              <a:rPr lang="de-CH" sz="1800" b="0" i="0" dirty="0">
                <a:effectLst/>
                <a:latin typeface="__fkGroteskNeue_598ab8"/>
              </a:rPr>
              <a:t> </a:t>
            </a:r>
            <a:r>
              <a:rPr lang="de-CH" sz="1800" b="0" i="0" dirty="0" err="1">
                <a:effectLst/>
                <a:latin typeface="__fkGroteskNeue_598ab8"/>
              </a:rPr>
              <a:t>for</a:t>
            </a:r>
            <a:r>
              <a:rPr lang="de-CH" sz="1800" b="0" i="0" dirty="0">
                <a:effectLst/>
                <a:latin typeface="__fkGroteskNeue_598ab8"/>
              </a:rPr>
              <a:t> </a:t>
            </a:r>
            <a:r>
              <a:rPr lang="de-CH" sz="1800" b="0" i="0" dirty="0" err="1">
                <a:effectLst/>
                <a:latin typeface="__fkGroteskNeue_598ab8"/>
              </a:rPr>
              <a:t>transfer</a:t>
            </a:r>
            <a:r>
              <a:rPr lang="de-CH" sz="1800" b="0" i="0" dirty="0">
                <a:effectLst/>
                <a:latin typeface="__fkGroteskNeue_598ab8"/>
              </a:rPr>
              <a:t> </a:t>
            </a:r>
            <a:r>
              <a:rPr lang="de-CH" sz="1800" b="0" i="0" dirty="0" err="1">
                <a:effectLst/>
                <a:latin typeface="__fkGroteskNeue_598ab8"/>
              </a:rPr>
              <a:t>learning</a:t>
            </a:r>
            <a:r>
              <a:rPr lang="de-CH" sz="1800" b="0" i="0" dirty="0">
                <a:effectLst/>
                <a:latin typeface="__fkGroteskNeue_598ab8"/>
              </a:rPr>
              <a:t> </a:t>
            </a:r>
            <a:r>
              <a:rPr lang="de-CH" sz="1800" b="0" i="0" dirty="0" err="1">
                <a:effectLst/>
                <a:latin typeface="__fkGroteskNeue_598ab8"/>
              </a:rPr>
              <a:t>from</a:t>
            </a:r>
            <a:r>
              <a:rPr lang="de-CH" sz="1800" b="0" i="0" dirty="0">
                <a:effectLst/>
                <a:latin typeface="__fkGroteskNeue_598ab8"/>
              </a:rPr>
              <a:t> English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Performance: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achieves</a:t>
            </a:r>
            <a:r>
              <a:rPr lang="de-CH" sz="1800" b="0" i="0" dirty="0">
                <a:effectLst/>
                <a:latin typeface="__fkGroteskNeue_598ab8"/>
              </a:rPr>
              <a:t> </a:t>
            </a:r>
            <a:r>
              <a:rPr lang="de-CH" sz="1800" b="0" i="0" dirty="0" err="1">
                <a:effectLst/>
                <a:latin typeface="__fkGroteskNeue_598ab8"/>
              </a:rPr>
              <a:t>state</a:t>
            </a:r>
            <a:r>
              <a:rPr lang="de-CH" sz="1800" b="0" i="0" dirty="0">
                <a:effectLst/>
                <a:latin typeface="__fkGroteskNeue_598ab8"/>
              </a:rPr>
              <a:t>-</a:t>
            </a:r>
            <a:r>
              <a:rPr lang="de-CH" sz="1800" b="0" i="0" dirty="0" err="1">
                <a:effectLst/>
                <a:latin typeface="__fkGroteskNeue_598ab8"/>
              </a:rPr>
              <a:t>of</a:t>
            </a:r>
            <a:r>
              <a:rPr lang="de-CH" sz="1800" b="0" i="0" dirty="0">
                <a:effectLst/>
                <a:latin typeface="__fkGroteskNeue_598ab8"/>
              </a:rPr>
              <a:t>-</a:t>
            </a:r>
            <a:r>
              <a:rPr lang="de-CH" sz="1800" b="0" i="0" dirty="0" err="1">
                <a:effectLst/>
                <a:latin typeface="__fkGroteskNeue_598ab8"/>
              </a:rPr>
              <a:t>the</a:t>
            </a:r>
            <a:r>
              <a:rPr lang="de-CH" sz="1800" b="0" i="0" dirty="0">
                <a:effectLst/>
                <a:latin typeface="__fkGroteskNeue_598ab8"/>
              </a:rPr>
              <a:t>-art </a:t>
            </a:r>
            <a:r>
              <a:rPr lang="de-CH" sz="1800" b="0" i="0" dirty="0" err="1">
                <a:effectLst/>
                <a:latin typeface="__fkGroteskNeue_598ab8"/>
              </a:rPr>
              <a:t>results</a:t>
            </a:r>
            <a:r>
              <a:rPr lang="de-CH" sz="1800" b="0" i="0" dirty="0">
                <a:effectLst/>
                <a:latin typeface="__fkGroteskNeue_598ab8"/>
              </a:rPr>
              <a:t> in multilingual NER </a:t>
            </a:r>
            <a:r>
              <a:rPr lang="de-CH" sz="1800" b="0" i="0" dirty="0" err="1">
                <a:effectLst/>
                <a:latin typeface="__fkGroteskNeue_598ab8"/>
              </a:rPr>
              <a:t>tasks</a:t>
            </a:r>
            <a:endParaRPr lang="de-CH" sz="1800" b="0" i="0" dirty="0">
              <a:effectLst/>
              <a:latin typeface="__fkGroteskNeue_598ab8"/>
            </a:endParaRPr>
          </a:p>
          <a:p>
            <a:pPr marL="285750" indent="-285750" rtl="0" fontAlgn="ctr">
              <a:spcBef>
                <a:spcPts val="0"/>
              </a:spcBef>
              <a:spcAft>
                <a:spcPts val="0"/>
              </a:spcAft>
              <a:buFont typeface="Arial" panose="020B0604020202020204" pitchFamily="34" charset="0"/>
              <a:buChar char="•"/>
            </a:pPr>
            <a:r>
              <a:rPr lang="de-CH" sz="1800" b="0" i="0" dirty="0">
                <a:effectLst/>
                <a:latin typeface="__fkGroteskNeue_598ab8"/>
              </a:rPr>
              <a:t>Fine-tuning </a:t>
            </a:r>
            <a:r>
              <a:rPr lang="de-CH" sz="1800" b="0" i="0" dirty="0" err="1">
                <a:effectLst/>
                <a:latin typeface="__fkGroteskNeue_598ab8"/>
              </a:rPr>
              <a:t>flexibility</a:t>
            </a:r>
            <a:r>
              <a:rPr lang="de-CH" sz="1800" b="0" i="0" dirty="0">
                <a:effectLst/>
                <a:latin typeface="__fkGroteskNeue_598ab8"/>
              </a:rPr>
              <a:t>: </a:t>
            </a:r>
            <a:r>
              <a:rPr lang="de-CH" sz="1800" b="0" i="0" dirty="0" err="1">
                <a:effectLst/>
                <a:latin typeface="__fkGroteskNeue_598ab8"/>
              </a:rPr>
              <a:t>We</a:t>
            </a:r>
            <a:r>
              <a:rPr lang="de-CH" sz="1800" b="0" i="0" dirty="0">
                <a:effectLst/>
                <a:latin typeface="__fkGroteskNeue_598ab8"/>
              </a:rPr>
              <a:t> </a:t>
            </a:r>
            <a:r>
              <a:rPr lang="de-CH" sz="1800" b="0" i="0" dirty="0" err="1">
                <a:effectLst/>
                <a:latin typeface="__fkGroteskNeue_598ab8"/>
              </a:rPr>
              <a:t>can</a:t>
            </a:r>
            <a:r>
              <a:rPr lang="de-CH" sz="1800" b="0" i="0" dirty="0">
                <a:effectLst/>
                <a:latin typeface="__fkGroteskNeue_598ab8"/>
              </a:rPr>
              <a:t> </a:t>
            </a:r>
            <a:r>
              <a:rPr lang="de-CH" sz="1800" b="0" i="0" dirty="0" err="1">
                <a:effectLst/>
                <a:latin typeface="__fkGroteskNeue_598ab8"/>
              </a:rPr>
              <a:t>fine</a:t>
            </a:r>
            <a:r>
              <a:rPr lang="de-CH" sz="1800" b="0" i="0" dirty="0">
                <a:effectLst/>
                <a:latin typeface="__fkGroteskNeue_598ab8"/>
              </a:rPr>
              <a:t>-tune </a:t>
            </a:r>
            <a:r>
              <a:rPr lang="de-CH" sz="1800" b="0" i="0" dirty="0" err="1">
                <a:effectLst/>
                <a:latin typeface="__fkGroteskNeue_598ab8"/>
              </a:rPr>
              <a:t>this</a:t>
            </a:r>
            <a:r>
              <a:rPr lang="de-CH" sz="1800" b="0" i="0" dirty="0">
                <a:effectLst/>
                <a:latin typeface="__fkGroteskNeue_598ab8"/>
              </a:rPr>
              <a:t> </a:t>
            </a:r>
            <a:r>
              <a:rPr lang="de-CH" sz="1800" b="0" i="0" dirty="0" err="1">
                <a:effectLst/>
                <a:latin typeface="__fkGroteskNeue_598ab8"/>
              </a:rPr>
              <a:t>model</a:t>
            </a:r>
            <a:r>
              <a:rPr lang="de-CH" sz="1800" b="0" i="0" dirty="0">
                <a:effectLst/>
                <a:latin typeface="__fkGroteskNeue_598ab8"/>
              </a:rPr>
              <a:t> on English </a:t>
            </a:r>
            <a:r>
              <a:rPr lang="de-CH" sz="1800" b="0" i="0" dirty="0" err="1">
                <a:effectLst/>
                <a:latin typeface="__fkGroteskNeue_598ab8"/>
              </a:rPr>
              <a:t>data</a:t>
            </a:r>
            <a:r>
              <a:rPr lang="de-CH" sz="1800" b="0" i="0" dirty="0">
                <a:effectLst/>
                <a:latin typeface="__fkGroteskNeue_598ab8"/>
              </a:rPr>
              <a:t> and </a:t>
            </a:r>
            <a:r>
              <a:rPr lang="de-CH" sz="1800" b="0" i="0" dirty="0" err="1">
                <a:effectLst/>
                <a:latin typeface="__fkGroteskNeue_598ab8"/>
              </a:rPr>
              <a:t>then</a:t>
            </a:r>
            <a:r>
              <a:rPr lang="de-CH" sz="1800" b="0" i="0" dirty="0">
                <a:effectLst/>
                <a:latin typeface="__fkGroteskNeue_598ab8"/>
              </a:rPr>
              <a:t> </a:t>
            </a:r>
            <a:r>
              <a:rPr lang="de-CH" sz="1800" b="0" i="0" dirty="0" err="1">
                <a:effectLst/>
                <a:latin typeface="__fkGroteskNeue_598ab8"/>
              </a:rPr>
              <a:t>apply</a:t>
            </a:r>
            <a:r>
              <a:rPr lang="de-CH" sz="1800" b="0" i="0" dirty="0">
                <a:effectLst/>
                <a:latin typeface="__fkGroteskNeue_598ab8"/>
              </a:rPr>
              <a:t> </a:t>
            </a:r>
            <a:r>
              <a:rPr lang="de-CH" sz="1800" b="0" i="0" dirty="0" err="1">
                <a:effectLst/>
                <a:latin typeface="__fkGroteskNeue_598ab8"/>
              </a:rPr>
              <a:t>it</a:t>
            </a:r>
            <a:r>
              <a:rPr lang="de-CH" sz="1800" b="0" i="0" dirty="0">
                <a:effectLst/>
                <a:latin typeface="__fkGroteskNeue_598ab8"/>
              </a:rPr>
              <a:t>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the</a:t>
            </a:r>
            <a:r>
              <a:rPr lang="de-CH" sz="1800" b="0" i="0" dirty="0">
                <a:effectLst/>
                <a:latin typeface="__fkGroteskNeue_598ab8"/>
              </a:rPr>
              <a:t> </a:t>
            </a:r>
            <a:r>
              <a:rPr lang="de-CH" sz="1800" b="0" i="0" dirty="0" err="1">
                <a:effectLst/>
                <a:latin typeface="__fkGroteskNeue_598ab8"/>
              </a:rPr>
              <a:t>other</a:t>
            </a:r>
            <a:r>
              <a:rPr lang="de-CH" sz="1800" b="0" i="0" dirty="0">
                <a:effectLst/>
                <a:latin typeface="__fkGroteskNeue_598ab8"/>
              </a:rPr>
              <a:t> </a:t>
            </a:r>
            <a:r>
              <a:rPr lang="de-CH" sz="1800" b="0" i="0" dirty="0" err="1">
                <a:effectLst/>
                <a:latin typeface="__fkGroteskNeue_598ab8"/>
              </a:rPr>
              <a:t>languages</a:t>
            </a:r>
            <a:r>
              <a:rPr lang="de-CH" sz="1800" b="0" i="0" dirty="0">
                <a:effectLst/>
                <a:latin typeface="__fkGroteskNeue_598ab8"/>
              </a:rPr>
              <a:t> due </a:t>
            </a:r>
            <a:r>
              <a:rPr lang="de-CH" sz="1800" b="0" i="0" dirty="0" err="1">
                <a:effectLst/>
                <a:latin typeface="__fkGroteskNeue_598ab8"/>
              </a:rPr>
              <a:t>to</a:t>
            </a:r>
            <a:r>
              <a:rPr lang="de-CH" sz="1800" b="0" i="0" dirty="0">
                <a:effectLst/>
                <a:latin typeface="__fkGroteskNeue_598ab8"/>
              </a:rPr>
              <a:t> </a:t>
            </a:r>
            <a:r>
              <a:rPr lang="de-CH" sz="1800" b="0" i="0" dirty="0" err="1">
                <a:effectLst/>
                <a:latin typeface="__fkGroteskNeue_598ab8"/>
              </a:rPr>
              <a:t>its</a:t>
            </a:r>
            <a:r>
              <a:rPr lang="de-CH" sz="1800" b="0" i="0" dirty="0">
                <a:effectLst/>
                <a:latin typeface="__fkGroteskNeue_598ab8"/>
              </a:rPr>
              <a:t> multilingual </a:t>
            </a:r>
            <a:r>
              <a:rPr lang="de-CH" sz="1800" b="0" i="0" dirty="0" err="1">
                <a:effectLst/>
                <a:latin typeface="__fkGroteskNeue_598ab8"/>
              </a:rPr>
              <a:t>nature</a:t>
            </a:r>
            <a:endParaRPr lang="de-CH" sz="1800" b="0" i="0" dirty="0">
              <a:effectLst/>
              <a:latin typeface="Calibri" panose="020F0502020204030204" pitchFamily="34" charset="0"/>
            </a:endParaRPr>
          </a:p>
          <a:p>
            <a:endParaRPr lang="en-US" dirty="0"/>
          </a:p>
          <a:p>
            <a:r>
              <a:rPr lang="en-US" b="1" dirty="0"/>
              <a:t>Dataset:</a:t>
            </a:r>
          </a:p>
          <a:p>
            <a:r>
              <a:rPr lang="en-US" dirty="0"/>
              <a:t>Advantages:</a:t>
            </a:r>
          </a:p>
          <a:p>
            <a:pPr marL="171450" indent="-171450">
              <a:buFont typeface="Arial" panose="020B0604020202020204" pitchFamily="34" charset="0"/>
              <a:buChar char="•"/>
            </a:pPr>
            <a:r>
              <a:rPr lang="en-US" dirty="0"/>
              <a:t>Trained on Wikipedia texts</a:t>
            </a:r>
          </a:p>
          <a:p>
            <a:pPr marL="171450" indent="-171450">
              <a:buFont typeface="Arial" panose="020B0604020202020204" pitchFamily="34" charset="0"/>
              <a:buChar char="•"/>
            </a:pPr>
            <a:r>
              <a:rPr lang="en-US" dirty="0"/>
              <a:t>In all for us relevant language the size of the train-test-valuation set is identical</a:t>
            </a:r>
          </a:p>
          <a:p>
            <a:pPr marL="171450" indent="-171450">
              <a:buFont typeface="Arial" panose="020B0604020202020204" pitchFamily="34" charset="0"/>
              <a:buChar char="•"/>
            </a:pPr>
            <a:r>
              <a:rPr lang="en-US" dirty="0"/>
              <a:t>IOB2 format: many modern NLP tools support this format</a:t>
            </a:r>
          </a:p>
        </p:txBody>
      </p:sp>
      <p:sp>
        <p:nvSpPr>
          <p:cNvPr id="4" name="Slide Number Placeholder 3"/>
          <p:cNvSpPr>
            <a:spLocks noGrp="1"/>
          </p:cNvSpPr>
          <p:nvPr>
            <p:ph type="sldNum" sz="quarter" idx="5"/>
          </p:nvPr>
        </p:nvSpPr>
        <p:spPr/>
        <p:txBody>
          <a:bodyPr/>
          <a:lstStyle/>
          <a:p>
            <a:fld id="{2DA66685-3D22-47BB-B74E-10995D7F8271}" type="slidenum">
              <a:rPr lang="en-US" smtClean="0"/>
              <a:t>5</a:t>
            </a:fld>
            <a:endParaRPr lang="en-US"/>
          </a:p>
        </p:txBody>
      </p:sp>
    </p:spTree>
    <p:extLst>
      <p:ext uri="{BB962C8B-B14F-4D97-AF65-F5344CB8AC3E}">
        <p14:creationId xmlns:p14="http://schemas.microsoft.com/office/powerpoint/2010/main" val="37992963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dirty="0"/>
              <a:t>The </a:t>
            </a:r>
            <a:r>
              <a:rPr lang="de-CH" dirty="0" err="1"/>
              <a:t>results</a:t>
            </a:r>
            <a:r>
              <a:rPr lang="de-CH" dirty="0"/>
              <a:t> </a:t>
            </a:r>
            <a:r>
              <a:rPr lang="de-CH" dirty="0" err="1"/>
              <a:t>are</a:t>
            </a:r>
            <a:r>
              <a:rPr lang="de-CH" dirty="0"/>
              <a:t> </a:t>
            </a:r>
            <a:r>
              <a:rPr lang="de-CH" dirty="0" err="1"/>
              <a:t>pretty</a:t>
            </a:r>
            <a:r>
              <a:rPr lang="de-CH" dirty="0"/>
              <a:t> </a:t>
            </a:r>
            <a:r>
              <a:rPr lang="de-CH" dirty="0" err="1"/>
              <a:t>bad</a:t>
            </a:r>
            <a:r>
              <a:rPr lang="de-CH" dirty="0"/>
              <a:t>. </a:t>
            </a:r>
            <a:r>
              <a:rPr lang="de-CH" dirty="0" err="1"/>
              <a:t>We</a:t>
            </a:r>
            <a:r>
              <a:rPr lang="de-CH" dirty="0"/>
              <a:t> </a:t>
            </a:r>
            <a:r>
              <a:rPr lang="de-CH" dirty="0" err="1"/>
              <a:t>tested</a:t>
            </a:r>
            <a:r>
              <a:rPr lang="de-CH" dirty="0"/>
              <a:t> </a:t>
            </a:r>
            <a:r>
              <a:rPr lang="de-CH" dirty="0" err="1"/>
              <a:t>the</a:t>
            </a:r>
            <a:r>
              <a:rPr lang="de-CH" dirty="0"/>
              <a:t> </a:t>
            </a:r>
            <a:r>
              <a:rPr lang="de-CH" dirty="0" err="1"/>
              <a:t>model</a:t>
            </a:r>
            <a:r>
              <a:rPr lang="de-CH" dirty="0"/>
              <a:t> </a:t>
            </a:r>
            <a:r>
              <a:rPr lang="de-CH" dirty="0" err="1"/>
              <a:t>with</a:t>
            </a:r>
            <a:r>
              <a:rPr lang="de-CH" dirty="0"/>
              <a:t> </a:t>
            </a:r>
            <a:r>
              <a:rPr lang="de-CH" dirty="0" err="1"/>
              <a:t>sentences</a:t>
            </a:r>
            <a:r>
              <a:rPr lang="de-CH" dirty="0"/>
              <a:t> and </a:t>
            </a:r>
            <a:r>
              <a:rPr lang="de-CH" dirty="0" err="1"/>
              <a:t>realized</a:t>
            </a:r>
            <a:r>
              <a:rPr lang="de-CH" dirty="0"/>
              <a:t> </a:t>
            </a:r>
            <a:r>
              <a:rPr lang="de-CH" dirty="0" err="1"/>
              <a:t>that</a:t>
            </a:r>
            <a:r>
              <a:rPr lang="de-CH" dirty="0"/>
              <a:t> </a:t>
            </a:r>
            <a:r>
              <a:rPr lang="de-CH" dirty="0" err="1"/>
              <a:t>the</a:t>
            </a:r>
            <a:r>
              <a:rPr lang="de-CH" dirty="0"/>
              <a:t> </a:t>
            </a:r>
            <a:r>
              <a:rPr lang="de-CH" dirty="0" err="1"/>
              <a:t>labels</a:t>
            </a:r>
            <a:r>
              <a:rPr lang="de-CH" dirty="0"/>
              <a:t> </a:t>
            </a:r>
            <a:r>
              <a:rPr lang="de-CH" dirty="0" err="1"/>
              <a:t>of</a:t>
            </a:r>
            <a:r>
              <a:rPr lang="de-CH" dirty="0"/>
              <a:t> </a:t>
            </a:r>
            <a:r>
              <a:rPr lang="de-CH" dirty="0" err="1"/>
              <a:t>the</a:t>
            </a:r>
            <a:r>
              <a:rPr lang="de-CH" dirty="0"/>
              <a:t> </a:t>
            </a:r>
            <a:r>
              <a:rPr lang="de-CH" dirty="0" err="1"/>
              <a:t>persons</a:t>
            </a:r>
            <a:r>
              <a:rPr lang="de-CH" dirty="0"/>
              <a:t> </a:t>
            </a:r>
            <a:r>
              <a:rPr lang="de-CH" dirty="0" err="1"/>
              <a:t>weren’t</a:t>
            </a:r>
            <a:r>
              <a:rPr lang="de-CH" dirty="0"/>
              <a:t> </a:t>
            </a:r>
            <a:r>
              <a:rPr lang="de-CH" dirty="0" err="1"/>
              <a:t>recognized</a:t>
            </a:r>
            <a:r>
              <a:rPr lang="de-CH" dirty="0"/>
              <a:t> </a:t>
            </a:r>
            <a:r>
              <a:rPr lang="de-CH" dirty="0" err="1"/>
              <a:t>correctly</a:t>
            </a:r>
            <a:r>
              <a:rPr lang="de-CH" dirty="0"/>
              <a:t>.</a:t>
            </a:r>
          </a:p>
          <a:p>
            <a:endParaRPr lang="en-US" dirty="0"/>
          </a:p>
          <a:p>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23</a:t>
            </a:fld>
            <a:endParaRPr lang="en-US"/>
          </a:p>
        </p:txBody>
      </p:sp>
    </p:spTree>
    <p:extLst>
      <p:ext uri="{BB962C8B-B14F-4D97-AF65-F5344CB8AC3E}">
        <p14:creationId xmlns:p14="http://schemas.microsoft.com/office/powerpoint/2010/main" val="41540474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ways to improve the model. But d</a:t>
            </a:r>
            <a:r>
              <a:rPr lang="de-CH" dirty="0" err="1"/>
              <a:t>ue</a:t>
            </a:r>
            <a:r>
              <a:rPr lang="de-CH" dirty="0"/>
              <a:t> </a:t>
            </a:r>
            <a:r>
              <a:rPr lang="de-CH" dirty="0" err="1"/>
              <a:t>to</a:t>
            </a:r>
            <a:r>
              <a:rPr lang="de-CH" dirty="0"/>
              <a:t> </a:t>
            </a:r>
            <a:r>
              <a:rPr lang="de-CH" dirty="0" err="1"/>
              <a:t>resource</a:t>
            </a:r>
            <a:r>
              <a:rPr lang="de-CH" dirty="0"/>
              <a:t> </a:t>
            </a:r>
            <a:r>
              <a:rPr lang="de-CH" dirty="0" err="1"/>
              <a:t>constraints</a:t>
            </a:r>
            <a:r>
              <a:rPr lang="de-CH" dirty="0"/>
              <a:t> </a:t>
            </a:r>
            <a:r>
              <a:rPr lang="de-CH" dirty="0" err="1"/>
              <a:t>we</a:t>
            </a:r>
            <a:r>
              <a:rPr lang="de-CH" dirty="0"/>
              <a:t> </a:t>
            </a:r>
            <a:r>
              <a:rPr lang="de-CH" dirty="0" err="1"/>
              <a:t>refrain</a:t>
            </a:r>
            <a:r>
              <a:rPr lang="de-CH" dirty="0"/>
              <a:t> </a:t>
            </a:r>
            <a:r>
              <a:rPr lang="de-CH" dirty="0" err="1"/>
              <a:t>from</a:t>
            </a:r>
            <a:r>
              <a:rPr lang="de-CH" dirty="0"/>
              <a:t> </a:t>
            </a:r>
            <a:r>
              <a:rPr lang="de-CH" dirty="0" err="1"/>
              <a:t>doing</a:t>
            </a:r>
            <a:r>
              <a:rPr lang="de-CH" dirty="0"/>
              <a:t> so.</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24</a:t>
            </a:fld>
            <a:endParaRPr lang="en-US"/>
          </a:p>
        </p:txBody>
      </p:sp>
    </p:spTree>
    <p:extLst>
      <p:ext uri="{BB962C8B-B14F-4D97-AF65-F5344CB8AC3E}">
        <p14:creationId xmlns:p14="http://schemas.microsoft.com/office/powerpoint/2010/main" val="33589758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t>
            </a:r>
            <a:r>
              <a:rPr lang="de-CH" dirty="0" err="1"/>
              <a:t>ju</a:t>
            </a:r>
            <a:r>
              <a:rPr lang="de-CH" dirty="0"/>
              <a:t>)</a:t>
            </a:r>
          </a:p>
          <a:p>
            <a:r>
              <a:rPr lang="de-CH" dirty="0"/>
              <a:t>Arrow </a:t>
            </a:r>
            <a:r>
              <a:rPr lang="de-CH" dirty="0" err="1"/>
              <a:t>file</a:t>
            </a:r>
            <a:r>
              <a:rPr lang="de-CH" dirty="0"/>
              <a:t> = </a:t>
            </a:r>
            <a:r>
              <a:rPr lang="en-US" dirty="0"/>
              <a:t>a column-oriented format that is well suited for large amounts of data</a:t>
            </a:r>
          </a:p>
          <a:p>
            <a:r>
              <a:rPr lang="en-US" dirty="0" err="1"/>
              <a:t>ConLL</a:t>
            </a:r>
            <a:r>
              <a:rPr lang="en-US" dirty="0"/>
              <a:t> file = Conference on Natural Language Learning, a text file in a table-like structure</a:t>
            </a:r>
            <a:endParaRPr lang="de-CH" dirty="0"/>
          </a:p>
          <a:p>
            <a:r>
              <a:rPr lang="de-CH" dirty="0"/>
              <a:t>Flair </a:t>
            </a:r>
            <a:r>
              <a:rPr lang="de-CH" dirty="0" err="1"/>
              <a:t>cannot</a:t>
            </a:r>
            <a:r>
              <a:rPr lang="de-CH" dirty="0"/>
              <a:t> </a:t>
            </a:r>
            <a:r>
              <a:rPr lang="de-CH" dirty="0" err="1"/>
              <a:t>work</a:t>
            </a:r>
            <a:r>
              <a:rPr lang="de-CH" dirty="0"/>
              <a:t> </a:t>
            </a:r>
            <a:r>
              <a:rPr lang="de-CH" dirty="0" err="1"/>
              <a:t>with</a:t>
            </a:r>
            <a:r>
              <a:rPr lang="de-CH" dirty="0"/>
              <a:t> </a:t>
            </a:r>
            <a:r>
              <a:rPr lang="de-CH" dirty="0" err="1"/>
              <a:t>arrow</a:t>
            </a:r>
            <a:r>
              <a:rPr lang="de-CH" dirty="0"/>
              <a:t> </a:t>
            </a:r>
            <a:r>
              <a:rPr lang="de-CH" dirty="0" err="1"/>
              <a:t>files</a:t>
            </a:r>
            <a:r>
              <a:rPr lang="de-CH" dirty="0"/>
              <a:t>. </a:t>
            </a:r>
          </a:p>
          <a:p>
            <a:endParaRPr lang="de-CH" dirty="0"/>
          </a:p>
        </p:txBody>
      </p:sp>
      <p:sp>
        <p:nvSpPr>
          <p:cNvPr id="4" name="Foliennummernplatzhalter 3"/>
          <p:cNvSpPr>
            <a:spLocks noGrp="1"/>
          </p:cNvSpPr>
          <p:nvPr>
            <p:ph type="sldNum" sz="quarter" idx="5"/>
          </p:nvPr>
        </p:nvSpPr>
        <p:spPr/>
        <p:txBody>
          <a:bodyPr/>
          <a:lstStyle/>
          <a:p>
            <a:fld id="{2DA66685-3D22-47BB-B74E-10995D7F8271}" type="slidenum">
              <a:rPr lang="en-US" smtClean="0"/>
              <a:t>25</a:t>
            </a:fld>
            <a:endParaRPr lang="en-US"/>
          </a:p>
        </p:txBody>
      </p:sp>
    </p:spTree>
    <p:extLst>
      <p:ext uri="{BB962C8B-B14F-4D97-AF65-F5344CB8AC3E}">
        <p14:creationId xmlns:p14="http://schemas.microsoft.com/office/powerpoint/2010/main" val="37165219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As </a:t>
            </a:r>
            <a:r>
              <a:rPr lang="de-CH" dirty="0" err="1"/>
              <a:t>you</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performance</a:t>
            </a:r>
            <a:r>
              <a:rPr lang="de-CH" dirty="0"/>
              <a:t> </a:t>
            </a:r>
            <a:r>
              <a:rPr lang="de-CH" dirty="0" err="1"/>
              <a:t>is</a:t>
            </a:r>
            <a:r>
              <a:rPr lang="de-CH" dirty="0"/>
              <a:t> </a:t>
            </a:r>
            <a:r>
              <a:rPr lang="de-CH" dirty="0" err="1"/>
              <a:t>better</a:t>
            </a:r>
            <a:r>
              <a:rPr lang="de-CH" dirty="0"/>
              <a:t> </a:t>
            </a:r>
            <a:r>
              <a:rPr lang="de-CH" dirty="0" err="1"/>
              <a:t>with</a:t>
            </a:r>
            <a:r>
              <a:rPr lang="de-CH" dirty="0"/>
              <a:t> </a:t>
            </a:r>
            <a:r>
              <a:rPr lang="de-CH" dirty="0" err="1"/>
              <a:t>the</a:t>
            </a:r>
            <a:r>
              <a:rPr lang="de-CH" dirty="0"/>
              <a:t> Flair </a:t>
            </a:r>
            <a:r>
              <a:rPr lang="de-CH" dirty="0" err="1"/>
              <a:t>model</a:t>
            </a:r>
            <a:r>
              <a:rPr lang="de-CH" dirty="0"/>
              <a:t> </a:t>
            </a:r>
            <a:r>
              <a:rPr lang="de-CH" dirty="0" err="1"/>
              <a:t>than</a:t>
            </a:r>
            <a:r>
              <a:rPr lang="de-CH" dirty="0"/>
              <a:t> </a:t>
            </a:r>
            <a:r>
              <a:rPr lang="de-CH" dirty="0" err="1"/>
              <a:t>the</a:t>
            </a:r>
            <a:r>
              <a:rPr lang="de-CH" dirty="0"/>
              <a:t> </a:t>
            </a:r>
            <a:r>
              <a:rPr lang="de-CH" dirty="0" err="1"/>
              <a:t>performance</a:t>
            </a:r>
            <a:r>
              <a:rPr lang="de-CH" dirty="0"/>
              <a:t> </a:t>
            </a:r>
            <a:r>
              <a:rPr lang="de-CH" dirty="0" err="1"/>
              <a:t>of</a:t>
            </a:r>
            <a:r>
              <a:rPr lang="de-CH" dirty="0"/>
              <a:t> </a:t>
            </a:r>
            <a:r>
              <a:rPr lang="de-CH" dirty="0" err="1"/>
              <a:t>our</a:t>
            </a:r>
            <a:r>
              <a:rPr lang="de-CH" dirty="0"/>
              <a:t> </a:t>
            </a:r>
            <a:r>
              <a:rPr lang="de-CH" dirty="0" err="1"/>
              <a:t>fine</a:t>
            </a:r>
            <a:r>
              <a:rPr lang="de-CH" dirty="0"/>
              <a:t> </a:t>
            </a:r>
            <a:r>
              <a:rPr lang="de-CH" dirty="0" err="1"/>
              <a:t>tuned</a:t>
            </a:r>
            <a:r>
              <a:rPr lang="de-CH" dirty="0"/>
              <a:t> </a:t>
            </a:r>
            <a:r>
              <a:rPr lang="de-CH" dirty="0" err="1"/>
              <a:t>transformers</a:t>
            </a:r>
            <a:r>
              <a:rPr lang="de-CH" dirty="0"/>
              <a:t> </a:t>
            </a:r>
            <a:r>
              <a:rPr lang="de-CH" dirty="0" err="1"/>
              <a:t>model</a:t>
            </a:r>
            <a:r>
              <a:rPr lang="de-CH" dirty="0"/>
              <a:t>. </a:t>
            </a:r>
          </a:p>
        </p:txBody>
      </p:sp>
      <p:sp>
        <p:nvSpPr>
          <p:cNvPr id="4" name="Foliennummernplatzhalter 3"/>
          <p:cNvSpPr>
            <a:spLocks noGrp="1"/>
          </p:cNvSpPr>
          <p:nvPr>
            <p:ph type="sldNum" sz="quarter" idx="5"/>
          </p:nvPr>
        </p:nvSpPr>
        <p:spPr/>
        <p:txBody>
          <a:bodyPr/>
          <a:lstStyle/>
          <a:p>
            <a:fld id="{2DA66685-3D22-47BB-B74E-10995D7F8271}" type="slidenum">
              <a:rPr lang="en-US" smtClean="0"/>
              <a:t>26</a:t>
            </a:fld>
            <a:endParaRPr lang="en-US"/>
          </a:p>
        </p:txBody>
      </p:sp>
    </p:spTree>
    <p:extLst>
      <p:ext uri="{BB962C8B-B14F-4D97-AF65-F5344CB8AC3E}">
        <p14:creationId xmlns:p14="http://schemas.microsoft.com/office/powerpoint/2010/main" val="8289869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For</a:t>
            </a:r>
            <a:r>
              <a:rPr lang="de-CH" dirty="0"/>
              <a:t> German, French and </a:t>
            </a:r>
            <a:r>
              <a:rPr lang="de-CH" dirty="0" err="1"/>
              <a:t>Italian</a:t>
            </a:r>
            <a:r>
              <a:rPr lang="de-CH" dirty="0"/>
              <a:t> </a:t>
            </a:r>
            <a:r>
              <a:rPr lang="de-CH" dirty="0" err="1"/>
              <a:t>we</a:t>
            </a:r>
            <a:r>
              <a:rPr lang="de-CH" dirty="0"/>
              <a:t> </a:t>
            </a:r>
            <a:r>
              <a:rPr lang="de-CH" dirty="0" err="1"/>
              <a:t>didn’t</a:t>
            </a:r>
            <a:r>
              <a:rPr lang="de-CH" dirty="0"/>
              <a:t> do a </a:t>
            </a:r>
            <a:r>
              <a:rPr lang="de-CH" dirty="0" err="1"/>
              <a:t>whole</a:t>
            </a:r>
            <a:r>
              <a:rPr lang="de-CH" dirty="0"/>
              <a:t> </a:t>
            </a:r>
            <a:r>
              <a:rPr lang="de-CH" dirty="0" err="1"/>
              <a:t>evaluation</a:t>
            </a:r>
            <a:r>
              <a:rPr lang="de-CH" dirty="0"/>
              <a:t> </a:t>
            </a:r>
            <a:r>
              <a:rPr lang="de-CH" dirty="0" err="1"/>
              <a:t>report</a:t>
            </a:r>
            <a:r>
              <a:rPr lang="de-CH" dirty="0"/>
              <a:t>. </a:t>
            </a:r>
            <a:r>
              <a:rPr lang="de-CH" dirty="0" err="1"/>
              <a:t>We</a:t>
            </a:r>
            <a:r>
              <a:rPr lang="de-CH" dirty="0"/>
              <a:t> also just </a:t>
            </a:r>
            <a:r>
              <a:rPr lang="de-CH" dirty="0" err="1"/>
              <a:t>used</a:t>
            </a:r>
            <a:r>
              <a:rPr lang="de-CH" dirty="0"/>
              <a:t> </a:t>
            </a:r>
            <a:r>
              <a:rPr lang="de-CH" dirty="0" err="1"/>
              <a:t>the</a:t>
            </a:r>
            <a:r>
              <a:rPr lang="de-CH" dirty="0"/>
              <a:t> </a:t>
            </a:r>
            <a:r>
              <a:rPr lang="de-CH" dirty="0" err="1"/>
              <a:t>first</a:t>
            </a:r>
            <a:r>
              <a:rPr lang="de-CH" dirty="0"/>
              <a:t> 10 </a:t>
            </a:r>
            <a:r>
              <a:rPr lang="de-CH" dirty="0" err="1"/>
              <a:t>sentences</a:t>
            </a:r>
            <a:r>
              <a:rPr lang="de-CH" dirty="0"/>
              <a:t> </a:t>
            </a:r>
            <a:r>
              <a:rPr lang="de-CH" dirty="0" err="1"/>
              <a:t>to</a:t>
            </a:r>
            <a:r>
              <a:rPr lang="de-CH" dirty="0"/>
              <a:t> </a:t>
            </a:r>
            <a:r>
              <a:rPr lang="de-CH" dirty="0" err="1"/>
              <a:t>see</a:t>
            </a:r>
            <a:r>
              <a:rPr lang="de-CH" dirty="0"/>
              <a:t> </a:t>
            </a:r>
            <a:r>
              <a:rPr lang="de-CH" dirty="0" err="1"/>
              <a:t>how</a:t>
            </a:r>
            <a:r>
              <a:rPr lang="de-CH" dirty="0"/>
              <a:t> </a:t>
            </a:r>
            <a:r>
              <a:rPr lang="de-CH" dirty="0" err="1"/>
              <a:t>the</a:t>
            </a:r>
            <a:r>
              <a:rPr lang="de-CH" dirty="0"/>
              <a:t> </a:t>
            </a:r>
            <a:r>
              <a:rPr lang="de-CH" dirty="0" err="1"/>
              <a:t>fine</a:t>
            </a:r>
            <a:r>
              <a:rPr lang="de-CH" dirty="0"/>
              <a:t> </a:t>
            </a:r>
            <a:r>
              <a:rPr lang="de-CH" dirty="0" err="1"/>
              <a:t>tuned</a:t>
            </a:r>
            <a:r>
              <a:rPr lang="de-CH" dirty="0"/>
              <a:t> </a:t>
            </a:r>
            <a:r>
              <a:rPr lang="de-CH" dirty="0" err="1"/>
              <a:t>model</a:t>
            </a:r>
            <a:r>
              <a:rPr lang="de-CH" dirty="0"/>
              <a:t> </a:t>
            </a:r>
            <a:r>
              <a:rPr lang="de-CH" dirty="0" err="1"/>
              <a:t>would</a:t>
            </a:r>
            <a:r>
              <a:rPr lang="de-CH" dirty="0"/>
              <a:t> perform. </a:t>
            </a:r>
          </a:p>
        </p:txBody>
      </p:sp>
      <p:sp>
        <p:nvSpPr>
          <p:cNvPr id="4" name="Foliennummernplatzhalter 3"/>
          <p:cNvSpPr>
            <a:spLocks noGrp="1"/>
          </p:cNvSpPr>
          <p:nvPr>
            <p:ph type="sldNum" sz="quarter" idx="5"/>
          </p:nvPr>
        </p:nvSpPr>
        <p:spPr/>
        <p:txBody>
          <a:bodyPr/>
          <a:lstStyle/>
          <a:p>
            <a:fld id="{2DA66685-3D22-47BB-B74E-10995D7F8271}" type="slidenum">
              <a:rPr lang="en-US" smtClean="0"/>
              <a:t>28</a:t>
            </a:fld>
            <a:endParaRPr lang="en-US"/>
          </a:p>
        </p:txBody>
      </p:sp>
    </p:spTree>
    <p:extLst>
      <p:ext uri="{BB962C8B-B14F-4D97-AF65-F5344CB8AC3E}">
        <p14:creationId xmlns:p14="http://schemas.microsoft.com/office/powerpoint/2010/main" val="41407704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a:t>As </a:t>
            </a:r>
            <a:r>
              <a:rPr lang="de-CH" dirty="0" err="1"/>
              <a:t>you</a:t>
            </a:r>
            <a:r>
              <a:rPr lang="de-CH" dirty="0"/>
              <a:t> </a:t>
            </a:r>
            <a:r>
              <a:rPr lang="de-CH" dirty="0" err="1"/>
              <a:t>can</a:t>
            </a:r>
            <a:r>
              <a:rPr lang="de-CH" dirty="0"/>
              <a:t> </a:t>
            </a:r>
            <a:r>
              <a:rPr lang="de-CH" dirty="0" err="1"/>
              <a:t>see</a:t>
            </a:r>
            <a:r>
              <a:rPr lang="de-CH" dirty="0"/>
              <a:t> </a:t>
            </a:r>
            <a:r>
              <a:rPr lang="de-CH" dirty="0" err="1"/>
              <a:t>the</a:t>
            </a:r>
            <a:r>
              <a:rPr lang="de-CH" dirty="0"/>
              <a:t> </a:t>
            </a:r>
            <a:r>
              <a:rPr lang="de-CH" dirty="0" err="1"/>
              <a:t>performance</a:t>
            </a:r>
            <a:r>
              <a:rPr lang="de-CH" dirty="0"/>
              <a:t> </a:t>
            </a:r>
            <a:r>
              <a:rPr lang="de-CH" dirty="0" err="1"/>
              <a:t>is</a:t>
            </a:r>
            <a:r>
              <a:rPr lang="de-CH" dirty="0"/>
              <a:t> </a:t>
            </a:r>
            <a:r>
              <a:rPr lang="de-CH" dirty="0" err="1"/>
              <a:t>quite</a:t>
            </a:r>
            <a:r>
              <a:rPr lang="de-CH" dirty="0"/>
              <a:t> </a:t>
            </a:r>
            <a:r>
              <a:rPr lang="de-CH" dirty="0" err="1"/>
              <a:t>bad</a:t>
            </a:r>
            <a:r>
              <a:rPr lang="de-CH" dirty="0"/>
              <a:t> in French. </a:t>
            </a:r>
          </a:p>
        </p:txBody>
      </p:sp>
      <p:sp>
        <p:nvSpPr>
          <p:cNvPr id="4" name="Foliennummernplatzhalter 3"/>
          <p:cNvSpPr>
            <a:spLocks noGrp="1"/>
          </p:cNvSpPr>
          <p:nvPr>
            <p:ph type="sldNum" sz="quarter" idx="5"/>
          </p:nvPr>
        </p:nvSpPr>
        <p:spPr/>
        <p:txBody>
          <a:bodyPr/>
          <a:lstStyle/>
          <a:p>
            <a:fld id="{2DA66685-3D22-47BB-B74E-10995D7F8271}" type="slidenum">
              <a:rPr lang="en-US" smtClean="0"/>
              <a:t>29</a:t>
            </a:fld>
            <a:endParaRPr lang="en-US"/>
          </a:p>
        </p:txBody>
      </p:sp>
    </p:spTree>
    <p:extLst>
      <p:ext uri="{BB962C8B-B14F-4D97-AF65-F5344CB8AC3E}">
        <p14:creationId xmlns:p14="http://schemas.microsoft.com/office/powerpoint/2010/main" val="12489234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It</a:t>
            </a:r>
            <a:r>
              <a:rPr lang="de-CH" dirty="0"/>
              <a:t> </a:t>
            </a:r>
            <a:r>
              <a:rPr lang="de-CH" dirty="0" err="1"/>
              <a:t>is</a:t>
            </a:r>
            <a:r>
              <a:rPr lang="de-CH" dirty="0"/>
              <a:t> also </a:t>
            </a:r>
            <a:r>
              <a:rPr lang="de-CH" dirty="0" err="1"/>
              <a:t>quite</a:t>
            </a:r>
            <a:r>
              <a:rPr lang="de-CH" dirty="0"/>
              <a:t> </a:t>
            </a:r>
            <a:r>
              <a:rPr lang="de-CH" dirty="0" err="1"/>
              <a:t>bad</a:t>
            </a:r>
            <a:r>
              <a:rPr lang="de-CH" dirty="0"/>
              <a:t> in </a:t>
            </a:r>
            <a:r>
              <a:rPr lang="de-CH" dirty="0" err="1"/>
              <a:t>Italian</a:t>
            </a:r>
            <a:r>
              <a:rPr lang="de-CH" dirty="0"/>
              <a:t>. </a:t>
            </a:r>
          </a:p>
        </p:txBody>
      </p:sp>
      <p:sp>
        <p:nvSpPr>
          <p:cNvPr id="4" name="Foliennummernplatzhalter 3"/>
          <p:cNvSpPr>
            <a:spLocks noGrp="1"/>
          </p:cNvSpPr>
          <p:nvPr>
            <p:ph type="sldNum" sz="quarter" idx="5"/>
          </p:nvPr>
        </p:nvSpPr>
        <p:spPr/>
        <p:txBody>
          <a:bodyPr/>
          <a:lstStyle/>
          <a:p>
            <a:fld id="{2DA66685-3D22-47BB-B74E-10995D7F8271}" type="slidenum">
              <a:rPr lang="en-US" smtClean="0"/>
              <a:t>30</a:t>
            </a:fld>
            <a:endParaRPr lang="en-US"/>
          </a:p>
        </p:txBody>
      </p:sp>
    </p:spTree>
    <p:extLst>
      <p:ext uri="{BB962C8B-B14F-4D97-AF65-F5344CB8AC3E}">
        <p14:creationId xmlns:p14="http://schemas.microsoft.com/office/powerpoint/2010/main" val="14116563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31</a:t>
            </a:fld>
            <a:endParaRPr lang="en-US"/>
          </a:p>
        </p:txBody>
      </p:sp>
    </p:spTree>
    <p:extLst>
      <p:ext uri="{BB962C8B-B14F-4D97-AF65-F5344CB8AC3E}">
        <p14:creationId xmlns:p14="http://schemas.microsoft.com/office/powerpoint/2010/main" val="3505693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None/>
            </a:pPr>
            <a:r>
              <a:rPr lang="en-US" b="0" i="0" dirty="0">
                <a:effectLst/>
                <a:latin typeface="__fkGroteskNeue_598ab8"/>
              </a:rPr>
              <a:t>(be)</a:t>
            </a:r>
          </a:p>
          <a:p>
            <a:pPr algn="l">
              <a:buFont typeface="+mj-lt"/>
              <a:buNone/>
            </a:pPr>
            <a:r>
              <a:rPr lang="en-US" b="0" i="0" dirty="0">
                <a:effectLst/>
                <a:latin typeface="__fkGroteskNeue_598ab8"/>
              </a:rPr>
              <a:t>These are the first five rows of the </a:t>
            </a:r>
            <a:r>
              <a:rPr lang="en-US" b="0" i="0" dirty="0" err="1">
                <a:effectLst/>
                <a:latin typeface="__fkGroteskNeue_598ab8"/>
              </a:rPr>
              <a:t>DataFrame</a:t>
            </a:r>
            <a:r>
              <a:rPr lang="en-US" b="0" i="0" dirty="0">
                <a:effectLst/>
                <a:latin typeface="__fkGroteskNeue_598ab8"/>
              </a:rPr>
              <a:t> created from the </a:t>
            </a:r>
            <a:r>
              <a:rPr lang="en-US" b="0" i="0" dirty="0" err="1">
                <a:effectLst/>
                <a:latin typeface="__fkGroteskNeue_598ab8"/>
              </a:rPr>
              <a:t>WikiANN</a:t>
            </a:r>
            <a:r>
              <a:rPr lang="en-US" b="0" i="0" dirty="0">
                <a:effectLst/>
                <a:latin typeface="__fkGroteskNeue_598ab8"/>
              </a:rPr>
              <a:t> dataset </a:t>
            </a:r>
            <a:r>
              <a:rPr lang="en-US" b="0" i="0" dirty="0" err="1">
                <a:effectLst/>
                <a:latin typeface="__fkGroteskNeue_598ab8"/>
              </a:rPr>
              <a:t>en</a:t>
            </a:r>
            <a:r>
              <a:rPr lang="en-US" b="0" i="0" dirty="0">
                <a:effectLst/>
                <a:latin typeface="__fkGroteskNeue_598ab8"/>
              </a:rPr>
              <a:t>:</a:t>
            </a:r>
          </a:p>
          <a:p>
            <a:pPr algn="l">
              <a:buFont typeface="+mj-lt"/>
              <a:buNone/>
            </a:pPr>
            <a:r>
              <a:rPr lang="en-US" b="1" i="0" dirty="0">
                <a:effectLst/>
                <a:latin typeface="__fkGroteskNeue_598ab8"/>
              </a:rPr>
              <a:t>Structure: </a:t>
            </a:r>
            <a:r>
              <a:rPr lang="en-US" b="0" i="0" dirty="0">
                <a:effectLst/>
                <a:latin typeface="__fkGroteskNeue_598ab8"/>
              </a:rPr>
              <a:t>The </a:t>
            </a:r>
            <a:r>
              <a:rPr lang="en-US" b="0" i="0" dirty="0" err="1">
                <a:effectLst/>
                <a:latin typeface="__fkGroteskNeue_598ab8"/>
              </a:rPr>
              <a:t>DataFrame</a:t>
            </a:r>
            <a:r>
              <a:rPr lang="en-US" b="0" i="0" dirty="0">
                <a:effectLst/>
                <a:latin typeface="__fkGroteskNeue_598ab8"/>
              </a:rPr>
              <a:t> has four columns: 'tokens', '</a:t>
            </a:r>
            <a:r>
              <a:rPr lang="en-US" b="0" i="0" dirty="0" err="1">
                <a:effectLst/>
                <a:latin typeface="__fkGroteskNeue_598ab8"/>
              </a:rPr>
              <a:t>ner_tags</a:t>
            </a:r>
            <a:r>
              <a:rPr lang="en-US" b="0" i="0" dirty="0">
                <a:effectLst/>
                <a:latin typeface="__fkGroteskNeue_598ab8"/>
              </a:rPr>
              <a:t>', '</a:t>
            </a:r>
            <a:r>
              <a:rPr lang="en-US" b="0" i="0" dirty="0" err="1">
                <a:effectLst/>
                <a:latin typeface="__fkGroteskNeue_598ab8"/>
              </a:rPr>
              <a:t>langs</a:t>
            </a:r>
            <a:r>
              <a:rPr lang="en-US" b="0" i="0" dirty="0">
                <a:effectLst/>
                <a:latin typeface="__fkGroteskNeue_598ab8"/>
              </a:rPr>
              <a:t>', and 'spans'.</a:t>
            </a:r>
          </a:p>
          <a:p>
            <a:pPr algn="l">
              <a:buFont typeface="+mj-lt"/>
              <a:buNone/>
            </a:pPr>
            <a:r>
              <a:rPr lang="en-US" b="1" i="0" dirty="0">
                <a:effectLst/>
                <a:latin typeface="__fkGroteskNeue_598ab8"/>
              </a:rPr>
              <a:t>Column details:</a:t>
            </a:r>
          </a:p>
          <a:p>
            <a:pPr marL="171450" indent="-171450" algn="l">
              <a:buFont typeface="Arial" panose="020B0604020202020204" pitchFamily="34" charset="0"/>
              <a:buChar char="•"/>
            </a:pPr>
            <a:r>
              <a:rPr lang="en-US" b="0" i="0" dirty="0">
                <a:effectLst/>
                <a:latin typeface="__fkGroteskNeue_598ab8"/>
              </a:rPr>
              <a:t>tokens: Lists of words or punctuation marks that make up each text sample.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err="1">
                <a:effectLst/>
                <a:latin typeface="__fkGroteskNeue_598ab8"/>
              </a:rPr>
              <a:t>ner_tags</a:t>
            </a:r>
            <a:r>
              <a:rPr lang="en-US" b="0" i="0" dirty="0">
                <a:effectLst/>
                <a:latin typeface="__fkGroteskNeue_598ab8"/>
              </a:rPr>
              <a:t>: Numerical tags corresponding to Named Entity Recognition (NER) categories: </a:t>
            </a:r>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b="0" i="0" dirty="0">
              <a:effectLst/>
              <a:latin typeface="__fkGroteskNeue_598ab8"/>
            </a:endParaRPr>
          </a:p>
          <a:p>
            <a:pPr marL="171450" indent="-171450" algn="l">
              <a:buFont typeface="Arial" panose="020B0604020202020204" pitchFamily="34" charset="0"/>
              <a:buChar char="•"/>
            </a:pPr>
            <a:r>
              <a:rPr lang="en-US" b="0" i="0" dirty="0" err="1">
                <a:effectLst/>
                <a:latin typeface="__fkGroteskNeue_598ab8"/>
              </a:rPr>
              <a:t>langs</a:t>
            </a:r>
            <a:r>
              <a:rPr lang="en-US" b="0" i="0" dirty="0">
                <a:effectLst/>
                <a:latin typeface="__fkGroteskNeue_598ab8"/>
              </a:rPr>
              <a:t>: Language identifiers for each token (all '</a:t>
            </a:r>
            <a:r>
              <a:rPr lang="en-US" b="0" i="0" dirty="0" err="1">
                <a:effectLst/>
                <a:latin typeface="__fkGroteskNeue_598ab8"/>
              </a:rPr>
              <a:t>en</a:t>
            </a:r>
            <a:r>
              <a:rPr lang="en-US" b="0" i="0" dirty="0">
                <a:effectLst/>
                <a:latin typeface="__fkGroteskNeue_598ab8"/>
              </a:rPr>
              <a:t>' for English in this sample).</a:t>
            </a:r>
          </a:p>
          <a:p>
            <a:pPr marL="171450" indent="-171450" algn="l">
              <a:buFont typeface="Arial" panose="020B0604020202020204" pitchFamily="34" charset="0"/>
              <a:buChar char="•"/>
            </a:pPr>
            <a:r>
              <a:rPr lang="en-US" b="0" i="0" dirty="0">
                <a:effectLst/>
                <a:latin typeface="__fkGroteskNeue_598ab8"/>
              </a:rPr>
              <a:t>spans: Named entities identified in the text, with their categories.</a:t>
            </a:r>
          </a:p>
          <a:p>
            <a:endParaRPr lang="en-US" dirty="0"/>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6</a:t>
            </a:fld>
            <a:endParaRPr lang="en-US"/>
          </a:p>
        </p:txBody>
      </p:sp>
    </p:spTree>
    <p:extLst>
      <p:ext uri="{BB962C8B-B14F-4D97-AF65-F5344CB8AC3E}">
        <p14:creationId xmlns:p14="http://schemas.microsoft.com/office/powerpoint/2010/main" val="85329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err="1"/>
              <a:t>Similar</a:t>
            </a:r>
            <a:r>
              <a:rPr lang="de-CH" dirty="0"/>
              <a:t> in </a:t>
            </a:r>
            <a:r>
              <a:rPr lang="de-CH" dirty="0" err="1"/>
              <a:t>the</a:t>
            </a:r>
            <a:r>
              <a:rPr lang="de-CH" dirty="0"/>
              <a:t> </a:t>
            </a:r>
            <a:r>
              <a:rPr lang="de-CH" dirty="0" err="1"/>
              <a:t>languages</a:t>
            </a:r>
            <a:r>
              <a:rPr lang="de-CH" dirty="0"/>
              <a:t> DE, FR and IT</a:t>
            </a:r>
          </a:p>
          <a:p>
            <a:endParaRPr lang="de-CH" dirty="0"/>
          </a:p>
          <a:p>
            <a:r>
              <a:rPr lang="en-US" dirty="0" err="1"/>
              <a:t>label_map</a:t>
            </a:r>
            <a:r>
              <a:rPr lang="en-US" dirty="0"/>
              <a:t> </a:t>
            </a:r>
            <a:r>
              <a:rPr lang="en-US" b="1" dirty="0">
                <a:effectLst/>
              </a:rPr>
              <a:t>=</a:t>
            </a:r>
            <a:r>
              <a:rPr lang="en-US" dirty="0"/>
              <a:t> </a:t>
            </a:r>
            <a:r>
              <a:rPr lang="en-US" dirty="0">
                <a:effectLst/>
              </a:rPr>
              <a:t>{0:</a:t>
            </a:r>
            <a:r>
              <a:rPr lang="en-US" dirty="0"/>
              <a:t> </a:t>
            </a:r>
            <a:r>
              <a:rPr lang="en-US" dirty="0">
                <a:effectLst/>
              </a:rPr>
              <a:t>'O',</a:t>
            </a:r>
            <a:r>
              <a:rPr lang="en-US" dirty="0"/>
              <a:t> </a:t>
            </a:r>
            <a:r>
              <a:rPr lang="en-US" dirty="0">
                <a:effectLst/>
              </a:rPr>
              <a:t>1:</a:t>
            </a:r>
            <a:r>
              <a:rPr lang="en-US" dirty="0"/>
              <a:t> </a:t>
            </a:r>
            <a:r>
              <a:rPr lang="en-US" dirty="0">
                <a:effectLst/>
              </a:rPr>
              <a:t>'B-PER',</a:t>
            </a:r>
            <a:r>
              <a:rPr lang="en-US" dirty="0"/>
              <a:t> </a:t>
            </a:r>
            <a:r>
              <a:rPr lang="en-US" dirty="0">
                <a:effectLst/>
              </a:rPr>
              <a:t>2:</a:t>
            </a:r>
            <a:r>
              <a:rPr lang="en-US" dirty="0"/>
              <a:t> </a:t>
            </a:r>
            <a:r>
              <a:rPr lang="en-US" dirty="0">
                <a:effectLst/>
              </a:rPr>
              <a:t>'I-PER',</a:t>
            </a:r>
            <a:r>
              <a:rPr lang="en-US" dirty="0"/>
              <a:t> </a:t>
            </a:r>
            <a:r>
              <a:rPr lang="en-US" dirty="0">
                <a:effectLst/>
              </a:rPr>
              <a:t>3:</a:t>
            </a:r>
            <a:r>
              <a:rPr lang="en-US" dirty="0"/>
              <a:t> </a:t>
            </a:r>
            <a:r>
              <a:rPr lang="en-US" dirty="0">
                <a:effectLst/>
              </a:rPr>
              <a:t>'B-ORG',</a:t>
            </a:r>
            <a:r>
              <a:rPr lang="en-US" dirty="0"/>
              <a:t> </a:t>
            </a:r>
            <a:r>
              <a:rPr lang="en-US" dirty="0">
                <a:effectLst/>
              </a:rPr>
              <a:t>4:</a:t>
            </a:r>
            <a:r>
              <a:rPr lang="en-US" dirty="0"/>
              <a:t> </a:t>
            </a:r>
            <a:r>
              <a:rPr lang="en-US" dirty="0">
                <a:effectLst/>
              </a:rPr>
              <a:t>'I-ORG',</a:t>
            </a:r>
            <a:r>
              <a:rPr lang="en-US" dirty="0"/>
              <a:t> </a:t>
            </a:r>
            <a:r>
              <a:rPr lang="en-US" dirty="0">
                <a:effectLst/>
              </a:rPr>
              <a:t>5:</a:t>
            </a:r>
            <a:r>
              <a:rPr lang="en-US" dirty="0"/>
              <a:t> </a:t>
            </a:r>
            <a:r>
              <a:rPr lang="en-US" dirty="0">
                <a:effectLst/>
              </a:rPr>
              <a:t>'B-LOC',</a:t>
            </a:r>
            <a:r>
              <a:rPr lang="en-US" dirty="0"/>
              <a:t> </a:t>
            </a:r>
            <a:r>
              <a:rPr lang="en-US" dirty="0">
                <a:effectLst/>
              </a:rPr>
              <a:t>6:</a:t>
            </a:r>
            <a:r>
              <a:rPr lang="en-US" dirty="0"/>
              <a:t> </a:t>
            </a:r>
            <a:r>
              <a:rPr lang="en-US" dirty="0">
                <a:effectLst/>
              </a:rPr>
              <a:t>'I-LOC'}</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7</a:t>
            </a:fld>
            <a:endParaRPr lang="en-US"/>
          </a:p>
        </p:txBody>
      </p:sp>
    </p:spTree>
    <p:extLst>
      <p:ext uri="{BB962C8B-B14F-4D97-AF65-F5344CB8AC3E}">
        <p14:creationId xmlns:p14="http://schemas.microsoft.com/office/powerpoint/2010/main" val="24629168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be</a:t>
            </a:r>
            <a:r>
              <a:rPr lang="de-CH" dirty="0"/>
              <a:t>)</a:t>
            </a:r>
          </a:p>
          <a:p>
            <a:r>
              <a:rPr lang="de-CH" dirty="0"/>
              <a:t>EN: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p>
          <a:p>
            <a:endParaRPr lang="de-CH" dirty="0"/>
          </a:p>
          <a:p>
            <a:r>
              <a:rPr lang="de-CH" dirty="0"/>
              <a:t>Interpretation </a:t>
            </a:r>
            <a:r>
              <a:rPr lang="de-CH" dirty="0" err="1"/>
              <a:t>of</a:t>
            </a:r>
            <a:r>
              <a:rPr lang="de-CH" dirty="0"/>
              <a:t> </a:t>
            </a:r>
            <a:r>
              <a:rPr lang="de-CH" dirty="0" err="1"/>
              <a:t>token</a:t>
            </a:r>
            <a:r>
              <a:rPr lang="de-CH" dirty="0"/>
              <a:t> </a:t>
            </a:r>
            <a:r>
              <a:rPr lang="de-CH" dirty="0" err="1"/>
              <a:t>length</a:t>
            </a:r>
            <a:r>
              <a:rPr lang="de-CH" dirty="0"/>
              <a:t>:</a:t>
            </a:r>
          </a:p>
          <a:p>
            <a:pPr marL="171450" indent="-171450" algn="l">
              <a:buFont typeface="Arial" panose="020B0604020202020204" pitchFamily="34" charset="0"/>
              <a:buChar char="•"/>
            </a:pPr>
            <a:r>
              <a:rPr lang="en-US" b="0" i="0" dirty="0">
                <a:effectLst/>
                <a:latin typeface="__fkGroteskNeue_598ab8"/>
              </a:rPr>
              <a:t>count (160394.000000): This is the </a:t>
            </a:r>
            <a:r>
              <a:rPr lang="en-US" b="1" i="0" dirty="0">
                <a:effectLst/>
                <a:latin typeface="__fkGroteskNeue_598ab8"/>
              </a:rPr>
              <a:t>total number of tokens </a:t>
            </a:r>
            <a:r>
              <a:rPr lang="en-US" b="0" i="0" dirty="0">
                <a:effectLst/>
                <a:latin typeface="__fkGroteskNeue_598ab8"/>
              </a:rPr>
              <a:t>in your dataset. You have 160,394 individual tokens.</a:t>
            </a:r>
          </a:p>
          <a:p>
            <a:pPr marL="171450" indent="-171450" algn="l">
              <a:buFont typeface="Arial" panose="020B0604020202020204" pitchFamily="34" charset="0"/>
              <a:buChar char="•"/>
            </a:pPr>
            <a:r>
              <a:rPr lang="en-US" b="0" i="0" dirty="0">
                <a:effectLst/>
                <a:latin typeface="__fkGroteskNeue_598ab8"/>
              </a:rPr>
              <a:t>mean (4.288683): The </a:t>
            </a:r>
            <a:r>
              <a:rPr lang="en-US" b="1" i="0" dirty="0">
                <a:effectLst/>
                <a:latin typeface="__fkGroteskNeue_598ab8"/>
              </a:rPr>
              <a:t>average length </a:t>
            </a:r>
            <a:r>
              <a:rPr lang="en-US" b="0" i="0" dirty="0">
                <a:effectLst/>
                <a:latin typeface="__fkGroteskNeue_598ab8"/>
              </a:rPr>
              <a:t>of a token is about 4.29 characters.</a:t>
            </a:r>
          </a:p>
          <a:p>
            <a:pPr marL="171450" indent="-171450" algn="l">
              <a:buFont typeface="Arial" panose="020B0604020202020204" pitchFamily="34" charset="0"/>
              <a:buChar char="•"/>
            </a:pPr>
            <a:r>
              <a:rPr lang="en-US" b="0" i="0" dirty="0">
                <a:effectLst/>
                <a:latin typeface="__fkGroteskNeue_598ab8"/>
              </a:rPr>
              <a:t>std (2.984798): The </a:t>
            </a:r>
            <a:r>
              <a:rPr lang="en-US" b="1" i="0" dirty="0">
                <a:effectLst/>
                <a:latin typeface="__fkGroteskNeue_598ab8"/>
              </a:rPr>
              <a:t>standard deviation </a:t>
            </a:r>
            <a:r>
              <a:rPr lang="en-US" b="0" i="0" dirty="0">
                <a:effectLst/>
                <a:latin typeface="__fkGroteskNeue_598ab8"/>
              </a:rPr>
              <a:t>is about 2.98 characters, indicating a moderate spread in token lengths.</a:t>
            </a:r>
          </a:p>
          <a:p>
            <a:pPr marL="171450" indent="-171450" algn="l">
              <a:buFont typeface="Arial" panose="020B0604020202020204" pitchFamily="34" charset="0"/>
              <a:buChar char="•"/>
            </a:pPr>
            <a:r>
              <a:rPr lang="en-US" b="0" i="0" dirty="0">
                <a:effectLst/>
                <a:latin typeface="__fkGroteskNeue_598ab8"/>
              </a:rPr>
              <a:t>min (1.000000): The </a:t>
            </a:r>
            <a:r>
              <a:rPr lang="en-US" b="1" i="0" dirty="0">
                <a:effectLst/>
                <a:latin typeface="__fkGroteskNeue_598ab8"/>
              </a:rPr>
              <a:t>shortest token</a:t>
            </a:r>
            <a:r>
              <a:rPr lang="en-US" b="0" i="0" dirty="0">
                <a:effectLst/>
                <a:latin typeface="__fkGroteskNeue_598ab8"/>
              </a:rPr>
              <a:t>(s) in your dataset is 1 character long.</a:t>
            </a:r>
          </a:p>
          <a:p>
            <a:pPr marL="171450" indent="-171450" algn="l">
              <a:buFont typeface="Arial" panose="020B0604020202020204" pitchFamily="34" charset="0"/>
              <a:buChar char="•"/>
            </a:pPr>
            <a:r>
              <a:rPr lang="en-US" b="0" i="0" dirty="0">
                <a:effectLst/>
                <a:latin typeface="__fkGroteskNeue_598ab8"/>
              </a:rPr>
              <a:t>max (41.000000): The </a:t>
            </a:r>
            <a:r>
              <a:rPr lang="en-US" b="1" i="0" dirty="0">
                <a:effectLst/>
                <a:latin typeface="__fkGroteskNeue_598ab8"/>
              </a:rPr>
              <a:t>longest token </a:t>
            </a:r>
            <a:r>
              <a:rPr lang="en-US" b="0" i="0" dirty="0">
                <a:effectLst/>
                <a:latin typeface="__fkGroteskNeue_598ab8"/>
              </a:rPr>
              <a:t>in your dataset is 41 characters long.</a:t>
            </a:r>
          </a:p>
          <a:p>
            <a:pPr marL="171450" indent="-171450" algn="l">
              <a:buFont typeface="Arial" panose="020B0604020202020204" pitchFamily="34" charset="0"/>
              <a:buChar char="•"/>
            </a:pPr>
            <a:r>
              <a:rPr lang="en-US" b="0" i="0" dirty="0">
                <a:effectLst/>
                <a:latin typeface="__fkGroteskNeue_598ab8"/>
              </a:rPr>
              <a:t>Percentiles: 25% (2.000000): 25% of tokens are 2 characters or shorter.</a:t>
            </a:r>
          </a:p>
          <a:p>
            <a:pPr marL="628650" lvl="1" indent="-171450" algn="l">
              <a:buFont typeface="Arial" panose="020B0604020202020204" pitchFamily="34" charset="0"/>
              <a:buChar char="•"/>
            </a:pPr>
            <a:r>
              <a:rPr lang="en-US" b="0" i="0" dirty="0">
                <a:effectLst/>
                <a:latin typeface="__fkGroteskNeue_598ab8"/>
              </a:rPr>
              <a:t>50% (4.000000): The </a:t>
            </a:r>
            <a:r>
              <a:rPr lang="en-US" b="1" i="0" dirty="0">
                <a:effectLst/>
                <a:latin typeface="__fkGroteskNeue_598ab8"/>
              </a:rPr>
              <a:t>median token length is 4 characters</a:t>
            </a:r>
            <a:r>
              <a:rPr lang="en-US" b="0" i="0" dirty="0">
                <a:effectLst/>
                <a:latin typeface="__fkGroteskNeue_598ab8"/>
              </a:rPr>
              <a:t>. Half of the tokens are 4 characters or shorter.</a:t>
            </a:r>
          </a:p>
          <a:p>
            <a:pPr marL="628650" lvl="1" indent="-171450" algn="l">
              <a:buFont typeface="Arial" panose="020B0604020202020204" pitchFamily="34" charset="0"/>
              <a:buChar char="•"/>
            </a:pPr>
            <a:r>
              <a:rPr lang="en-US" b="0" i="0" dirty="0">
                <a:effectLst/>
                <a:latin typeface="__fkGroteskNeue_598ab8"/>
              </a:rPr>
              <a:t>75% (6.000000): 75% of tokens are 6 characters or shorter.</a:t>
            </a:r>
          </a:p>
          <a:p>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8</a:t>
            </a:fld>
            <a:endParaRPr lang="en-US"/>
          </a:p>
        </p:txBody>
      </p:sp>
    </p:spTree>
    <p:extLst>
      <p:ext uri="{BB962C8B-B14F-4D97-AF65-F5344CB8AC3E}">
        <p14:creationId xmlns:p14="http://schemas.microsoft.com/office/powerpoint/2010/main" val="3478296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DE: I-PER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I-ORG (vice </a:t>
            </a:r>
            <a:r>
              <a:rPr lang="de-CH" dirty="0" err="1"/>
              <a:t>versa</a:t>
            </a:r>
            <a:r>
              <a:rPr lang="de-CH" dirty="0"/>
              <a:t> </a:t>
            </a:r>
            <a:r>
              <a:rPr lang="de-CH" dirty="0" err="1"/>
              <a:t>for</a:t>
            </a:r>
            <a:r>
              <a:rPr lang="de-CH" dirty="0"/>
              <a:t> I-PER and I-ORG </a:t>
            </a:r>
            <a:r>
              <a:rPr lang="de-CH" dirty="0" err="1"/>
              <a:t>than</a:t>
            </a:r>
            <a:r>
              <a:rPr lang="de-CH" dirty="0"/>
              <a:t> in EN, FR and IT. The </a:t>
            </a:r>
            <a:r>
              <a:rPr lang="de-CH" dirty="0" err="1"/>
              <a:t>reason</a:t>
            </a:r>
            <a:r>
              <a:rPr lang="de-CH" dirty="0"/>
              <a:t> </a:t>
            </a:r>
            <a:r>
              <a:rPr lang="de-CH" dirty="0" err="1"/>
              <a:t>for</a:t>
            </a:r>
            <a:r>
              <a:rPr lang="de-CH" dirty="0"/>
              <a:t> </a:t>
            </a:r>
            <a:r>
              <a:rPr lang="de-CH" dirty="0" err="1"/>
              <a:t>that</a:t>
            </a:r>
            <a:r>
              <a:rPr lang="de-CH" dirty="0"/>
              <a:t> </a:t>
            </a:r>
            <a:r>
              <a:rPr lang="de-CH" dirty="0" err="1"/>
              <a:t>could</a:t>
            </a:r>
            <a:r>
              <a:rPr lang="de-CH" dirty="0"/>
              <a:t> </a:t>
            </a:r>
            <a:r>
              <a:rPr lang="de-CH" dirty="0" err="1"/>
              <a:t>be</a:t>
            </a:r>
            <a:r>
              <a:rPr lang="de-CH" dirty="0"/>
              <a:t> </a:t>
            </a:r>
            <a:r>
              <a:rPr lang="de-CH" dirty="0" err="1"/>
              <a:t>of</a:t>
            </a:r>
            <a:r>
              <a:rPr lang="de-CH" dirty="0"/>
              <a:t> </a:t>
            </a:r>
            <a:r>
              <a:rPr lang="de-CH" dirty="0" err="1"/>
              <a:t>the</a:t>
            </a:r>
            <a:r>
              <a:rPr lang="de-CH" dirty="0"/>
              <a:t> </a:t>
            </a:r>
            <a:r>
              <a:rPr lang="de-CH" dirty="0" err="1"/>
              <a:t>word</a:t>
            </a:r>
            <a:r>
              <a:rPr lang="de-CH" dirty="0"/>
              <a:t> compounds, </a:t>
            </a:r>
            <a:r>
              <a:rPr lang="de-CH" dirty="0" err="1"/>
              <a:t>the</a:t>
            </a:r>
            <a:r>
              <a:rPr lang="de-CH" dirty="0"/>
              <a:t> </a:t>
            </a:r>
            <a:r>
              <a:rPr lang="de-CH" dirty="0" err="1"/>
              <a:t>morphological</a:t>
            </a:r>
            <a:r>
              <a:rPr lang="de-CH" dirty="0"/>
              <a:t> </a:t>
            </a:r>
            <a:r>
              <a:rPr lang="de-CH" dirty="0" err="1"/>
              <a:t>complexity</a:t>
            </a:r>
            <a:r>
              <a:rPr lang="de-CH" dirty="0"/>
              <a:t> </a:t>
            </a:r>
            <a:r>
              <a:rPr lang="de-CH" dirty="0" err="1"/>
              <a:t>of</a:t>
            </a:r>
            <a:r>
              <a:rPr lang="de-CH" dirty="0"/>
              <a:t> German </a:t>
            </a:r>
            <a:r>
              <a:rPr lang="de-CH" dirty="0" err="1"/>
              <a:t>or</a:t>
            </a:r>
            <a:r>
              <a:rPr lang="de-CH" dirty="0"/>
              <a:t> </a:t>
            </a:r>
            <a:r>
              <a:rPr lang="de-CH" dirty="0" err="1"/>
              <a:t>the</a:t>
            </a:r>
            <a:r>
              <a:rPr lang="de-CH" dirty="0"/>
              <a:t> </a:t>
            </a:r>
            <a:r>
              <a:rPr lang="de-CH" dirty="0" err="1"/>
              <a:t>cultural</a:t>
            </a:r>
            <a:r>
              <a:rPr lang="de-CH" dirty="0"/>
              <a:t> </a:t>
            </a:r>
            <a:r>
              <a:rPr lang="de-CH" dirty="0" err="1"/>
              <a:t>differences</a:t>
            </a:r>
            <a:r>
              <a:rPr lang="de-CH" dirty="0"/>
              <a:t> </a:t>
            </a:r>
            <a:r>
              <a:rPr lang="de-CH" dirty="0" err="1"/>
              <a:t>between</a:t>
            </a:r>
            <a:r>
              <a:rPr lang="de-CH" dirty="0"/>
              <a:t> </a:t>
            </a:r>
            <a:r>
              <a:rPr lang="de-CH" dirty="0" err="1"/>
              <a:t>these</a:t>
            </a:r>
            <a:r>
              <a:rPr lang="de-CH" dirty="0"/>
              <a:t> </a:t>
            </a:r>
            <a:r>
              <a:rPr lang="de-CH" dirty="0" err="1"/>
              <a:t>languages</a:t>
            </a:r>
            <a:r>
              <a:rPr lang="de-CH" dirty="0"/>
              <a:t>.</a:t>
            </a:r>
          </a:p>
          <a:p>
            <a:endParaRPr lang="de-CH" b="1" dirty="0"/>
          </a:p>
          <a:p>
            <a:r>
              <a:rPr lang="de-CH" b="1" dirty="0"/>
              <a:t>Here </a:t>
            </a:r>
            <a:r>
              <a:rPr lang="de-CH" b="1" dirty="0" err="1"/>
              <a:t>are</a:t>
            </a:r>
            <a:r>
              <a:rPr lang="de-CH" b="1" dirty="0"/>
              <a:t> </a:t>
            </a:r>
            <a:r>
              <a:rPr lang="de-CH" b="1" dirty="0" err="1"/>
              <a:t>three</a:t>
            </a:r>
            <a:r>
              <a:rPr lang="de-CH" b="1" dirty="0"/>
              <a:t> possible </a:t>
            </a:r>
            <a:r>
              <a:rPr lang="de-CH" b="1" dirty="0" err="1"/>
              <a:t>reasons</a:t>
            </a:r>
            <a:r>
              <a:rPr lang="de-CH" b="1" dirty="0"/>
              <a:t> </a:t>
            </a:r>
            <a:r>
              <a:rPr lang="de-CH" b="1" dirty="0" err="1"/>
              <a:t>proposed</a:t>
            </a:r>
            <a:r>
              <a:rPr lang="de-CH" b="1" dirty="0"/>
              <a:t> </a:t>
            </a:r>
            <a:r>
              <a:rPr lang="de-CH" b="1" dirty="0" err="1"/>
              <a:t>by</a:t>
            </a:r>
            <a:r>
              <a:rPr lang="de-CH" b="1" dirty="0"/>
              <a:t> </a:t>
            </a:r>
            <a:r>
              <a:rPr lang="de-CH" b="1" dirty="0" err="1"/>
              <a:t>Perplexity</a:t>
            </a:r>
            <a:r>
              <a:rPr lang="de-CH" b="1" dirty="0"/>
              <a:t>:</a:t>
            </a:r>
          </a:p>
          <a:p>
            <a:r>
              <a:rPr lang="en-US" dirty="0"/>
              <a:t>- </a:t>
            </a:r>
            <a:r>
              <a:rPr lang="en-US" b="0" i="0" dirty="0">
                <a:effectLst/>
                <a:latin typeface="__fkGroteskNeue_598ab8"/>
              </a:rPr>
              <a:t>Compound nouns: German is known for its long compound nouns, which could lead to more I-PER (inside-person) tags for multi-word person names (</a:t>
            </a:r>
            <a:r>
              <a:rPr lang="en-US" dirty="0">
                <a:hlinkClick r:id="rId3"/>
              </a:rPr>
              <a:t>Universal NER: A Gold-Standard Multilingual Named Entity Recognition Benchmark</a:t>
            </a:r>
            <a:r>
              <a:rPr lang="en-US" dirty="0"/>
              <a:t>)</a:t>
            </a:r>
          </a:p>
          <a:p>
            <a:r>
              <a:rPr lang="en-US" dirty="0"/>
              <a:t>- </a:t>
            </a:r>
            <a:r>
              <a:rPr lang="en-US" b="0" i="0" dirty="0">
                <a:effectLst/>
                <a:latin typeface="__fkGroteskNeue_598ab8"/>
              </a:rPr>
              <a:t>Morphological complexity: German has a rich morphological system, which might affect how names are recognized and tagged in NER systems (</a:t>
            </a:r>
            <a:r>
              <a:rPr lang="en-US" dirty="0">
                <a:hlinkClick r:id="rId4"/>
              </a:rPr>
              <a:t>Dataset Enhancement and Multilingual Transfer for Named Entity Recognition in the Indonesian Language</a:t>
            </a:r>
            <a:r>
              <a:rPr lang="en-US" dirty="0"/>
              <a:t>)</a:t>
            </a:r>
          </a:p>
          <a:p>
            <a:r>
              <a:rPr lang="en-US" dirty="0"/>
              <a:t>- </a:t>
            </a:r>
            <a:r>
              <a:rPr lang="en-US" b="0" i="0" dirty="0">
                <a:effectLst/>
                <a:latin typeface="__fkGroteskNeue_598ab8"/>
              </a:rPr>
              <a:t>Cultural differences: German texts might include more detailed person names or titles, resulting in longer person entity mentions (</a:t>
            </a:r>
            <a:r>
              <a:rPr lang="en-US" dirty="0">
                <a:hlinkClick r:id="rId5"/>
              </a:rPr>
              <a:t>2024.naacl-long.243.pdf</a:t>
            </a:r>
            <a:r>
              <a:rPr lang="en-US" dirty="0"/>
              <a:t>)</a:t>
            </a:r>
          </a:p>
        </p:txBody>
      </p:sp>
      <p:sp>
        <p:nvSpPr>
          <p:cNvPr id="4" name="Slide Number Placeholder 3"/>
          <p:cNvSpPr>
            <a:spLocks noGrp="1"/>
          </p:cNvSpPr>
          <p:nvPr>
            <p:ph type="sldNum" sz="quarter" idx="5"/>
          </p:nvPr>
        </p:nvSpPr>
        <p:spPr/>
        <p:txBody>
          <a:bodyPr/>
          <a:lstStyle/>
          <a:p>
            <a:fld id="{2DA66685-3D22-47BB-B74E-10995D7F8271}" type="slidenum">
              <a:rPr lang="en-US" smtClean="0"/>
              <a:t>9</a:t>
            </a:fld>
            <a:endParaRPr lang="en-US"/>
          </a:p>
        </p:txBody>
      </p:sp>
    </p:spTree>
    <p:extLst>
      <p:ext uri="{BB962C8B-B14F-4D97-AF65-F5344CB8AC3E}">
        <p14:creationId xmlns:p14="http://schemas.microsoft.com/office/powerpoint/2010/main" val="3027622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FR: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10</a:t>
            </a:fld>
            <a:endParaRPr lang="en-US"/>
          </a:p>
        </p:txBody>
      </p:sp>
    </p:spTree>
    <p:extLst>
      <p:ext uri="{BB962C8B-B14F-4D97-AF65-F5344CB8AC3E}">
        <p14:creationId xmlns:p14="http://schemas.microsoft.com/office/powerpoint/2010/main" val="4183090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IT: I-ORG </a:t>
            </a:r>
            <a:r>
              <a:rPr lang="de-CH" dirty="0" err="1"/>
              <a:t>has</a:t>
            </a:r>
            <a:r>
              <a:rPr lang="de-CH" dirty="0"/>
              <a:t> </a:t>
            </a:r>
            <a:r>
              <a:rPr lang="de-CH" dirty="0" err="1"/>
              <a:t>the</a:t>
            </a:r>
            <a:r>
              <a:rPr lang="de-CH" dirty="0"/>
              <a:t> </a:t>
            </a:r>
            <a:r>
              <a:rPr lang="de-CH" dirty="0" err="1"/>
              <a:t>most</a:t>
            </a:r>
            <a:r>
              <a:rPr lang="de-CH" dirty="0"/>
              <a:t> </a:t>
            </a:r>
            <a:r>
              <a:rPr lang="de-CH" dirty="0" err="1"/>
              <a:t>followed</a:t>
            </a:r>
            <a:r>
              <a:rPr lang="de-CH" dirty="0"/>
              <a:t> </a:t>
            </a:r>
            <a:r>
              <a:rPr lang="de-CH" dirty="0" err="1"/>
              <a:t>by</a:t>
            </a:r>
            <a:r>
              <a:rPr lang="de-CH" dirty="0"/>
              <a:t> I-PER</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11</a:t>
            </a:fld>
            <a:endParaRPr lang="en-US"/>
          </a:p>
        </p:txBody>
      </p:sp>
    </p:spTree>
    <p:extLst>
      <p:ext uri="{BB962C8B-B14F-4D97-AF65-F5344CB8AC3E}">
        <p14:creationId xmlns:p14="http://schemas.microsoft.com/office/powerpoint/2010/main" val="10614881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CH" dirty="0"/>
              <a:t>(</a:t>
            </a:r>
            <a:r>
              <a:rPr lang="de-CH" dirty="0" err="1"/>
              <a:t>be</a:t>
            </a:r>
            <a:r>
              <a:rPr lang="de-CH" dirty="0"/>
              <a:t>)</a:t>
            </a:r>
            <a:endParaRPr lang="en-US" dirty="0"/>
          </a:p>
        </p:txBody>
      </p:sp>
      <p:sp>
        <p:nvSpPr>
          <p:cNvPr id="4" name="Slide Number Placeholder 3"/>
          <p:cNvSpPr>
            <a:spLocks noGrp="1"/>
          </p:cNvSpPr>
          <p:nvPr>
            <p:ph type="sldNum" sz="quarter" idx="5"/>
          </p:nvPr>
        </p:nvSpPr>
        <p:spPr/>
        <p:txBody>
          <a:bodyPr/>
          <a:lstStyle/>
          <a:p>
            <a:fld id="{2DA66685-3D22-47BB-B74E-10995D7F8271}" type="slidenum">
              <a:rPr lang="en-US" smtClean="0"/>
              <a:t>12</a:t>
            </a:fld>
            <a:endParaRPr lang="en-US"/>
          </a:p>
        </p:txBody>
      </p:sp>
    </p:spTree>
    <p:extLst>
      <p:ext uri="{BB962C8B-B14F-4D97-AF65-F5344CB8AC3E}">
        <p14:creationId xmlns:p14="http://schemas.microsoft.com/office/powerpoint/2010/main" val="985321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24.01.2025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015957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24.01.2025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4106344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24.01.2025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538065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24.01.2025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6022539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24.01.2025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6422463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24.01.2025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5578367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9F73540-DFB5-4816-8066-5D194A0B149D}" type="datetimeFigureOut">
              <a:rPr lang="de-CH" smtClean="0"/>
              <a:t>24.01.2025</a:t>
            </a:fld>
            <a:endParaRPr lang="de-CH"/>
          </a:p>
        </p:txBody>
      </p:sp>
      <p:sp>
        <p:nvSpPr>
          <p:cNvPr id="4"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97889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24.01.2025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952872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F73540-DFB5-4816-8066-5D194A0B149D}" type="datetimeFigureOut">
              <a:rPr lang="de-CH" smtClean="0"/>
              <a:t>24.01.2025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442048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9F73540-DFB5-4816-8066-5D194A0B149D}" type="datetimeFigureOut">
              <a:rPr lang="de-CH" smtClean="0"/>
              <a:t>24.01.2025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2475258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F73540-DFB5-4816-8066-5D194A0B149D}" type="datetimeFigureOut">
              <a:rPr lang="de-CH" smtClean="0"/>
              <a:t>24.01.2025</a:t>
            </a:fld>
            <a:endParaRPr lang="de-CH"/>
          </a:p>
        </p:txBody>
      </p:sp>
      <p:sp>
        <p:nvSpPr>
          <p:cNvPr id="5" name="Footer Placeholder 4"/>
          <p:cNvSpPr>
            <a:spLocks noGrp="1"/>
          </p:cNvSpPr>
          <p:nvPr>
            <p:ph type="ftr" sz="quarter" idx="11"/>
          </p:nvPr>
        </p:nvSpPr>
        <p:spPr/>
        <p:txBody>
          <a:bodyPr/>
          <a:lstStyle/>
          <a:p>
            <a:endParaRPr lang="de-CH"/>
          </a:p>
        </p:txBody>
      </p:sp>
      <p:sp>
        <p:nvSpPr>
          <p:cNvPr id="6" name="Slide Number Placeholder 5"/>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1475868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F73540-DFB5-4816-8066-5D194A0B149D}" type="datetimeFigureOut">
              <a:rPr lang="de-CH" smtClean="0"/>
              <a:t>24.01.2025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962930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F73540-DFB5-4816-8066-5D194A0B149D}" type="datetimeFigureOut">
              <a:rPr lang="de-CH" smtClean="0"/>
              <a:t>24.01.2025</a:t>
            </a:fld>
            <a:endParaRPr lang="de-CH"/>
          </a:p>
        </p:txBody>
      </p:sp>
      <p:sp>
        <p:nvSpPr>
          <p:cNvPr id="8" name="Footer Placeholder 7"/>
          <p:cNvSpPr>
            <a:spLocks noGrp="1"/>
          </p:cNvSpPr>
          <p:nvPr>
            <p:ph type="ftr" sz="quarter" idx="11"/>
          </p:nvPr>
        </p:nvSpPr>
        <p:spPr/>
        <p:txBody>
          <a:bodyPr/>
          <a:lstStyle/>
          <a:p>
            <a:endParaRPr lang="de-CH"/>
          </a:p>
        </p:txBody>
      </p:sp>
      <p:sp>
        <p:nvSpPr>
          <p:cNvPr id="9" name="Slide Number Placeholder 8"/>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281046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9F73540-DFB5-4816-8066-5D194A0B149D}" type="datetimeFigureOut">
              <a:rPr lang="de-CH" smtClean="0"/>
              <a:t>24.01.2025</a:t>
            </a:fld>
            <a:endParaRPr lang="de-CH"/>
          </a:p>
        </p:txBody>
      </p:sp>
      <p:sp>
        <p:nvSpPr>
          <p:cNvPr id="5" name="Footer Placeholder 3"/>
          <p:cNvSpPr>
            <a:spLocks noGrp="1"/>
          </p:cNvSpPr>
          <p:nvPr>
            <p:ph type="ftr" sz="quarter" idx="11"/>
          </p:nvPr>
        </p:nvSpPr>
        <p:spPr/>
        <p:txBody>
          <a:bodyPr/>
          <a:lstStyle/>
          <a:p>
            <a:endParaRPr lang="de-CH"/>
          </a:p>
        </p:txBody>
      </p:sp>
      <p:sp>
        <p:nvSpPr>
          <p:cNvPr id="6" name="Slide Number Placeholder 4"/>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97917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9F73540-DFB5-4816-8066-5D194A0B149D}" type="datetimeFigureOut">
              <a:rPr lang="de-CH" smtClean="0"/>
              <a:t>24.01.2025</a:t>
            </a:fld>
            <a:endParaRPr lang="de-CH"/>
          </a:p>
        </p:txBody>
      </p:sp>
      <p:sp>
        <p:nvSpPr>
          <p:cNvPr id="5" name="Footer Placeholder 2"/>
          <p:cNvSpPr>
            <a:spLocks noGrp="1"/>
          </p:cNvSpPr>
          <p:nvPr>
            <p:ph type="ftr" sz="quarter" idx="11"/>
          </p:nvPr>
        </p:nvSpPr>
        <p:spPr/>
        <p:txBody>
          <a:bodyPr/>
          <a:lstStyle/>
          <a:p>
            <a:endParaRPr lang="de-CH"/>
          </a:p>
        </p:txBody>
      </p:sp>
      <p:sp>
        <p:nvSpPr>
          <p:cNvPr id="6" name="Slide Number Placeholder 3"/>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893350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9F73540-DFB5-4816-8066-5D194A0B149D}" type="datetimeFigureOut">
              <a:rPr lang="de-CH" smtClean="0"/>
              <a:t>24.01.2025</a:t>
            </a:fld>
            <a:endParaRPr lang="de-CH"/>
          </a:p>
        </p:txBody>
      </p:sp>
      <p:sp>
        <p:nvSpPr>
          <p:cNvPr id="5" name="Footer Placeholder 5"/>
          <p:cNvSpPr>
            <a:spLocks noGrp="1"/>
          </p:cNvSpPr>
          <p:nvPr>
            <p:ph type="ftr" sz="quarter" idx="11"/>
          </p:nvPr>
        </p:nvSpPr>
        <p:spPr/>
        <p:txBody>
          <a:bodyPr/>
          <a:lstStyle/>
          <a:p>
            <a:endParaRPr lang="de-CH"/>
          </a:p>
        </p:txBody>
      </p:sp>
      <p:sp>
        <p:nvSpPr>
          <p:cNvPr id="6"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405523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F73540-DFB5-4816-8066-5D194A0B149D}" type="datetimeFigureOut">
              <a:rPr lang="de-CH" smtClean="0"/>
              <a:t>24.01.2025</a:t>
            </a:fld>
            <a:endParaRPr lang="de-CH"/>
          </a:p>
        </p:txBody>
      </p:sp>
      <p:sp>
        <p:nvSpPr>
          <p:cNvPr id="6" name="Footer Placeholder 5"/>
          <p:cNvSpPr>
            <a:spLocks noGrp="1"/>
          </p:cNvSpPr>
          <p:nvPr>
            <p:ph type="ftr" sz="quarter" idx="11"/>
          </p:nvPr>
        </p:nvSpPr>
        <p:spPr/>
        <p:txBody>
          <a:bodyPr/>
          <a:lstStyle/>
          <a:p>
            <a:endParaRPr lang="de-CH"/>
          </a:p>
        </p:txBody>
      </p:sp>
      <p:sp>
        <p:nvSpPr>
          <p:cNvPr id="7" name="Slide Number Placeholder 6"/>
          <p:cNvSpPr>
            <a:spLocks noGrp="1"/>
          </p:cNvSpPr>
          <p:nvPr>
            <p:ph type="sldNum" sz="quarter" idx="12"/>
          </p:nvPr>
        </p:nvSpPr>
        <p:spPr/>
        <p:txBody>
          <a:bodyPr/>
          <a:lstStyle/>
          <a:p>
            <a:fld id="{AB8F96E3-2EAC-4C18-B216-7E9D85CA2F89}" type="slidenum">
              <a:rPr lang="de-CH" smtClean="0"/>
              <a:t>‹#›</a:t>
            </a:fld>
            <a:endParaRPr lang="de-CH"/>
          </a:p>
        </p:txBody>
      </p:sp>
    </p:spTree>
    <p:extLst>
      <p:ext uri="{BB962C8B-B14F-4D97-AF65-F5344CB8AC3E}">
        <p14:creationId xmlns:p14="http://schemas.microsoft.com/office/powerpoint/2010/main" val="37555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9F73540-DFB5-4816-8066-5D194A0B149D}" type="datetimeFigureOut">
              <a:rPr lang="de-CH" smtClean="0"/>
              <a:t>24.01.2025</a:t>
            </a:fld>
            <a:endParaRPr lang="de-CH"/>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CH"/>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B8F96E3-2EAC-4C18-B216-7E9D85CA2F89}" type="slidenum">
              <a:rPr lang="de-CH" smtClean="0"/>
              <a:t>‹#›</a:t>
            </a:fld>
            <a:endParaRPr lang="de-CH"/>
          </a:p>
        </p:txBody>
      </p:sp>
    </p:spTree>
    <p:extLst>
      <p:ext uri="{BB962C8B-B14F-4D97-AF65-F5344CB8AC3E}">
        <p14:creationId xmlns:p14="http://schemas.microsoft.com/office/powerpoint/2010/main" val="173230362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www.rws.com/language-weaver/blog/Issue-153-Language-Clustering-for-Multilingual-Named-Entity-Recognition/"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promptlayer.com/models/wikineural-multilingual-ner-b713"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huggingface.co/datasets/unimelb-nlp/wikiann"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885A1-23DD-4D48-B346-220EDFAE1C1A}"/>
              </a:ext>
            </a:extLst>
          </p:cNvPr>
          <p:cNvSpPr>
            <a:spLocks noGrp="1"/>
          </p:cNvSpPr>
          <p:nvPr>
            <p:ph type="ctrTitle"/>
          </p:nvPr>
        </p:nvSpPr>
        <p:spPr/>
        <p:txBody>
          <a:bodyPr/>
          <a:lstStyle/>
          <a:p>
            <a:r>
              <a:rPr lang="de-CH" dirty="0"/>
              <a:t>CAS NLP Module 4</a:t>
            </a:r>
          </a:p>
        </p:txBody>
      </p:sp>
      <p:sp>
        <p:nvSpPr>
          <p:cNvPr id="3" name="Subtitle 2">
            <a:extLst>
              <a:ext uri="{FF2B5EF4-FFF2-40B4-BE49-F238E27FC236}">
                <a16:creationId xmlns:a16="http://schemas.microsoft.com/office/drawing/2014/main" id="{68859904-2747-487D-8D73-926F962E440D}"/>
              </a:ext>
            </a:extLst>
          </p:cNvPr>
          <p:cNvSpPr>
            <a:spLocks noGrp="1"/>
          </p:cNvSpPr>
          <p:nvPr>
            <p:ph type="subTitle" idx="1"/>
          </p:nvPr>
        </p:nvSpPr>
        <p:spPr/>
        <p:txBody>
          <a:bodyPr>
            <a:normAutofit/>
          </a:bodyPr>
          <a:lstStyle/>
          <a:p>
            <a:r>
              <a:rPr lang="en-US" dirty="0"/>
              <a:t>Project Idea 2: Multilingual Named Entity Recognition (MNER) </a:t>
            </a:r>
          </a:p>
          <a:p>
            <a:r>
              <a:rPr lang="de-CH" dirty="0"/>
              <a:t>Julia </a:t>
            </a:r>
            <a:r>
              <a:rPr lang="de-CH" dirty="0" err="1"/>
              <a:t>Degelo</a:t>
            </a:r>
            <a:r>
              <a:rPr lang="de-CH" dirty="0"/>
              <a:t> &amp; Beatrice Bircher</a:t>
            </a:r>
          </a:p>
        </p:txBody>
      </p:sp>
    </p:spTree>
    <p:extLst>
      <p:ext uri="{BB962C8B-B14F-4D97-AF65-F5344CB8AC3E}">
        <p14:creationId xmlns:p14="http://schemas.microsoft.com/office/powerpoint/2010/main" val="965460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B660-8D77-420E-8BC1-C2A396AAE126}"/>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FR</a:t>
            </a:r>
            <a:endParaRPr lang="en-US" dirty="0"/>
          </a:p>
        </p:txBody>
      </p:sp>
      <p:pic>
        <p:nvPicPr>
          <p:cNvPr id="9" name="Picture 8">
            <a:extLst>
              <a:ext uri="{FF2B5EF4-FFF2-40B4-BE49-F238E27FC236}">
                <a16:creationId xmlns:a16="http://schemas.microsoft.com/office/drawing/2014/main" id="{911457D0-C627-4150-8F80-E503E890029C}"/>
              </a:ext>
            </a:extLst>
          </p:cNvPr>
          <p:cNvPicPr>
            <a:picLocks noChangeAspect="1"/>
          </p:cNvPicPr>
          <p:nvPr/>
        </p:nvPicPr>
        <p:blipFill>
          <a:blip r:embed="rId3"/>
          <a:stretch>
            <a:fillRect/>
          </a:stretch>
        </p:blipFill>
        <p:spPr>
          <a:xfrm>
            <a:off x="602844" y="2525826"/>
            <a:ext cx="8103016" cy="3968954"/>
          </a:xfrm>
          <a:prstGeom prst="rect">
            <a:avLst/>
          </a:prstGeom>
        </p:spPr>
      </p:pic>
      <p:pic>
        <p:nvPicPr>
          <p:cNvPr id="11" name="Picture 10">
            <a:extLst>
              <a:ext uri="{FF2B5EF4-FFF2-40B4-BE49-F238E27FC236}">
                <a16:creationId xmlns:a16="http://schemas.microsoft.com/office/drawing/2014/main" id="{DBBB313E-2900-4BD5-A79B-FE6DD66D2FE9}"/>
              </a:ext>
            </a:extLst>
          </p:cNvPr>
          <p:cNvPicPr>
            <a:picLocks noChangeAspect="1"/>
          </p:cNvPicPr>
          <p:nvPr/>
        </p:nvPicPr>
        <p:blipFill>
          <a:blip r:embed="rId4"/>
          <a:stretch>
            <a:fillRect/>
          </a:stretch>
        </p:blipFill>
        <p:spPr>
          <a:xfrm>
            <a:off x="8898568" y="3833998"/>
            <a:ext cx="2999518" cy="2471916"/>
          </a:xfrm>
          <a:prstGeom prst="rect">
            <a:avLst/>
          </a:prstGeom>
        </p:spPr>
      </p:pic>
    </p:spTree>
    <p:extLst>
      <p:ext uri="{BB962C8B-B14F-4D97-AF65-F5344CB8AC3E}">
        <p14:creationId xmlns:p14="http://schemas.microsoft.com/office/powerpoint/2010/main" val="2933346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01E3-1350-4A18-BF3A-95B4A327899D}"/>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IT</a:t>
            </a:r>
            <a:endParaRPr lang="en-US" dirty="0"/>
          </a:p>
        </p:txBody>
      </p:sp>
      <p:pic>
        <p:nvPicPr>
          <p:cNvPr id="5" name="Picture 4">
            <a:extLst>
              <a:ext uri="{FF2B5EF4-FFF2-40B4-BE49-F238E27FC236}">
                <a16:creationId xmlns:a16="http://schemas.microsoft.com/office/drawing/2014/main" id="{9DE74430-EF3E-4236-9EFB-33CA4E1EBCA4}"/>
              </a:ext>
            </a:extLst>
          </p:cNvPr>
          <p:cNvPicPr>
            <a:picLocks noChangeAspect="1"/>
          </p:cNvPicPr>
          <p:nvPr/>
        </p:nvPicPr>
        <p:blipFill>
          <a:blip r:embed="rId3"/>
          <a:stretch>
            <a:fillRect/>
          </a:stretch>
        </p:blipFill>
        <p:spPr>
          <a:xfrm>
            <a:off x="553603" y="2037592"/>
            <a:ext cx="8058564" cy="3949903"/>
          </a:xfrm>
          <a:prstGeom prst="rect">
            <a:avLst/>
          </a:prstGeom>
        </p:spPr>
      </p:pic>
      <p:pic>
        <p:nvPicPr>
          <p:cNvPr id="7" name="Picture 6">
            <a:extLst>
              <a:ext uri="{FF2B5EF4-FFF2-40B4-BE49-F238E27FC236}">
                <a16:creationId xmlns:a16="http://schemas.microsoft.com/office/drawing/2014/main" id="{36617577-4B14-4304-9D32-B7115495E04B}"/>
              </a:ext>
            </a:extLst>
          </p:cNvPr>
          <p:cNvPicPr>
            <a:picLocks noChangeAspect="1"/>
          </p:cNvPicPr>
          <p:nvPr/>
        </p:nvPicPr>
        <p:blipFill>
          <a:blip r:embed="rId4"/>
          <a:stretch>
            <a:fillRect/>
          </a:stretch>
        </p:blipFill>
        <p:spPr>
          <a:xfrm>
            <a:off x="9036005" y="3455564"/>
            <a:ext cx="2774995" cy="2531931"/>
          </a:xfrm>
          <a:prstGeom prst="rect">
            <a:avLst/>
          </a:prstGeom>
        </p:spPr>
      </p:pic>
    </p:spTree>
    <p:extLst>
      <p:ext uri="{BB962C8B-B14F-4D97-AF65-F5344CB8AC3E}">
        <p14:creationId xmlns:p14="http://schemas.microsoft.com/office/powerpoint/2010/main" val="548756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53FCE-79FF-4B88-88AA-8F7A80847C8B}"/>
              </a:ext>
            </a:extLst>
          </p:cNvPr>
          <p:cNvSpPr>
            <a:spLocks noGrp="1"/>
          </p:cNvSpPr>
          <p:nvPr>
            <p:ph type="title"/>
          </p:nvPr>
        </p:nvSpPr>
        <p:spPr/>
        <p:txBody>
          <a:bodyPr/>
          <a:lstStyle/>
          <a:p>
            <a:r>
              <a:rPr lang="de-CH" dirty="0"/>
              <a:t>Token </a:t>
            </a:r>
            <a:r>
              <a:rPr lang="de-CH" dirty="0" err="1"/>
              <a:t>length</a:t>
            </a:r>
            <a:endParaRPr lang="en-US" dirty="0"/>
          </a:p>
        </p:txBody>
      </p:sp>
      <p:sp>
        <p:nvSpPr>
          <p:cNvPr id="3" name="Content Placeholder 2">
            <a:extLst>
              <a:ext uri="{FF2B5EF4-FFF2-40B4-BE49-F238E27FC236}">
                <a16:creationId xmlns:a16="http://schemas.microsoft.com/office/drawing/2014/main" id="{0916D274-F97B-48D6-82B0-267F37956E8B}"/>
              </a:ext>
            </a:extLst>
          </p:cNvPr>
          <p:cNvSpPr>
            <a:spLocks noGrp="1"/>
          </p:cNvSpPr>
          <p:nvPr>
            <p:ph idx="1"/>
          </p:nvPr>
        </p:nvSpPr>
        <p:spPr/>
        <p:txBody>
          <a:bodyPr/>
          <a:lstStyle/>
          <a:p>
            <a:r>
              <a:rPr lang="en-US" dirty="0"/>
              <a:t>Most tokens in our dataset are relatively short, with half being 4 characters or less.</a:t>
            </a:r>
          </a:p>
          <a:p>
            <a:r>
              <a:rPr lang="en-US" dirty="0"/>
              <a:t>There's a wide range of token lengths (from 1 to 41 characters), but the majority are clustered around the mean of 4.29 characters.</a:t>
            </a:r>
          </a:p>
          <a:p>
            <a:r>
              <a:rPr lang="en-US" dirty="0"/>
              <a:t>The presence of very long tokens (up to 41 characters) might indicate compound words, technical terms, or possibly some preprocessing issues that need attention.</a:t>
            </a:r>
          </a:p>
          <a:p>
            <a:endParaRPr lang="en-US" dirty="0"/>
          </a:p>
        </p:txBody>
      </p:sp>
    </p:spTree>
    <p:extLst>
      <p:ext uri="{BB962C8B-B14F-4D97-AF65-F5344CB8AC3E}">
        <p14:creationId xmlns:p14="http://schemas.microsoft.com/office/powerpoint/2010/main" val="1321421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40B6-99C8-42D1-B864-F86AA8F6CB03}"/>
              </a:ext>
            </a:extLst>
          </p:cNvPr>
          <p:cNvSpPr>
            <a:spLocks noGrp="1"/>
          </p:cNvSpPr>
          <p:nvPr>
            <p:ph type="title"/>
          </p:nvPr>
        </p:nvSpPr>
        <p:spPr/>
        <p:txBody>
          <a:bodyPr/>
          <a:lstStyle/>
          <a:p>
            <a:r>
              <a:rPr lang="de-CH" dirty="0" err="1"/>
              <a:t>Preprocess</a:t>
            </a:r>
            <a:r>
              <a:rPr lang="de-CH" dirty="0"/>
              <a:t> </a:t>
            </a:r>
            <a:r>
              <a:rPr lang="de-CH" dirty="0" err="1"/>
              <a:t>the</a:t>
            </a:r>
            <a:r>
              <a:rPr lang="de-CH" dirty="0"/>
              <a:t> </a:t>
            </a:r>
            <a:r>
              <a:rPr lang="de-CH" dirty="0" err="1"/>
              <a:t>data</a:t>
            </a:r>
            <a:br>
              <a:rPr lang="de-CH" dirty="0"/>
            </a:br>
            <a:endParaRPr lang="en-US" dirty="0"/>
          </a:p>
        </p:txBody>
      </p:sp>
      <p:sp>
        <p:nvSpPr>
          <p:cNvPr id="3" name="Content Placeholder 2">
            <a:extLst>
              <a:ext uri="{FF2B5EF4-FFF2-40B4-BE49-F238E27FC236}">
                <a16:creationId xmlns:a16="http://schemas.microsoft.com/office/drawing/2014/main" id="{B4A62E2B-1157-4186-BB09-887F6A066068}"/>
              </a:ext>
            </a:extLst>
          </p:cNvPr>
          <p:cNvSpPr>
            <a:spLocks noGrp="1"/>
          </p:cNvSpPr>
          <p:nvPr>
            <p:ph idx="1"/>
          </p:nvPr>
        </p:nvSpPr>
        <p:spPr/>
        <p:txBody>
          <a:bodyPr/>
          <a:lstStyle/>
          <a:p>
            <a:r>
              <a:rPr lang="en-US" dirty="0"/>
              <a:t>Remove punctuation and empty tokens in all splits (train, test, validation)</a:t>
            </a:r>
          </a:p>
          <a:p>
            <a:r>
              <a:rPr lang="en-US" dirty="0"/>
              <a:t>Define label list = 0, B-PER, I-PER, B-ORG, I-ORG, B-LOC, I-LOC</a:t>
            </a:r>
          </a:p>
          <a:p>
            <a:r>
              <a:rPr lang="en-US" dirty="0"/>
              <a:t>Map numeric labels to string labels  </a:t>
            </a:r>
          </a:p>
          <a:p>
            <a:r>
              <a:rPr lang="en-US" dirty="0"/>
              <a:t>Tokenize dataset</a:t>
            </a:r>
          </a:p>
          <a:p>
            <a:r>
              <a:rPr lang="en-US" dirty="0"/>
              <a:t>Apply mapped labels to tokenized dataset</a:t>
            </a:r>
          </a:p>
          <a:p>
            <a:r>
              <a:rPr lang="en-US" dirty="0"/>
              <a:t>Visualize distribution of beginning of entities (B-PER, B-ORG, B-LOC) in preprocessed datasets </a:t>
            </a:r>
          </a:p>
        </p:txBody>
      </p:sp>
      <p:pic>
        <p:nvPicPr>
          <p:cNvPr id="5" name="Grafik 4">
            <a:extLst>
              <a:ext uri="{FF2B5EF4-FFF2-40B4-BE49-F238E27FC236}">
                <a16:creationId xmlns:a16="http://schemas.microsoft.com/office/drawing/2014/main" id="{4C221DF6-713D-DDC4-414D-64410557554E}"/>
              </a:ext>
            </a:extLst>
          </p:cNvPr>
          <p:cNvPicPr>
            <a:picLocks noChangeAspect="1"/>
          </p:cNvPicPr>
          <p:nvPr/>
        </p:nvPicPr>
        <p:blipFill>
          <a:blip r:embed="rId3"/>
          <a:stretch>
            <a:fillRect/>
          </a:stretch>
        </p:blipFill>
        <p:spPr>
          <a:xfrm>
            <a:off x="9672704" y="2146105"/>
            <a:ext cx="2161900" cy="1879190"/>
          </a:xfrm>
          <a:prstGeom prst="rect">
            <a:avLst/>
          </a:prstGeom>
        </p:spPr>
      </p:pic>
    </p:spTree>
    <p:extLst>
      <p:ext uri="{BB962C8B-B14F-4D97-AF65-F5344CB8AC3E}">
        <p14:creationId xmlns:p14="http://schemas.microsoft.com/office/powerpoint/2010/main" val="957122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A83D03-239D-9B10-70F2-44EE9945E92B}"/>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EN</a:t>
            </a:r>
          </a:p>
        </p:txBody>
      </p:sp>
      <p:pic>
        <p:nvPicPr>
          <p:cNvPr id="7" name="Grafik 6">
            <a:extLst>
              <a:ext uri="{FF2B5EF4-FFF2-40B4-BE49-F238E27FC236}">
                <a16:creationId xmlns:a16="http://schemas.microsoft.com/office/drawing/2014/main" id="{367BD055-FF8C-E40A-2686-0E7AFAC71D0F}"/>
              </a:ext>
            </a:extLst>
          </p:cNvPr>
          <p:cNvPicPr>
            <a:picLocks noChangeAspect="1"/>
          </p:cNvPicPr>
          <p:nvPr/>
        </p:nvPicPr>
        <p:blipFill>
          <a:blip r:embed="rId3"/>
          <a:stretch>
            <a:fillRect/>
          </a:stretch>
        </p:blipFill>
        <p:spPr>
          <a:xfrm>
            <a:off x="2219297" y="1152983"/>
            <a:ext cx="7639106" cy="5448340"/>
          </a:xfrm>
          <a:prstGeom prst="rect">
            <a:avLst/>
          </a:prstGeom>
        </p:spPr>
      </p:pic>
    </p:spTree>
    <p:extLst>
      <p:ext uri="{BB962C8B-B14F-4D97-AF65-F5344CB8AC3E}">
        <p14:creationId xmlns:p14="http://schemas.microsoft.com/office/powerpoint/2010/main" val="23019870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753A7-71E9-7C0C-323A-96DF833E182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62D4727-1847-877F-3BBA-6AB11CF00E01}"/>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DE</a:t>
            </a:r>
          </a:p>
        </p:txBody>
      </p:sp>
      <p:pic>
        <p:nvPicPr>
          <p:cNvPr id="5" name="Grafik 4">
            <a:extLst>
              <a:ext uri="{FF2B5EF4-FFF2-40B4-BE49-F238E27FC236}">
                <a16:creationId xmlns:a16="http://schemas.microsoft.com/office/drawing/2014/main" id="{DE0B368D-12F6-CEE0-F002-913707F1C195}"/>
              </a:ext>
            </a:extLst>
          </p:cNvPr>
          <p:cNvPicPr>
            <a:picLocks noChangeAspect="1"/>
          </p:cNvPicPr>
          <p:nvPr/>
        </p:nvPicPr>
        <p:blipFill>
          <a:blip r:embed="rId3"/>
          <a:stretch>
            <a:fillRect/>
          </a:stretch>
        </p:blipFill>
        <p:spPr>
          <a:xfrm>
            <a:off x="2387574" y="1252517"/>
            <a:ext cx="7048552" cy="5457865"/>
          </a:xfrm>
          <a:prstGeom prst="rect">
            <a:avLst/>
          </a:prstGeom>
        </p:spPr>
      </p:pic>
    </p:spTree>
    <p:extLst>
      <p:ext uri="{BB962C8B-B14F-4D97-AF65-F5344CB8AC3E}">
        <p14:creationId xmlns:p14="http://schemas.microsoft.com/office/powerpoint/2010/main" val="2111729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EA42F-0031-93C1-312A-D84730E234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BEBDECA-FBD7-277F-16AF-090349F0FE10}"/>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FR</a:t>
            </a:r>
          </a:p>
        </p:txBody>
      </p:sp>
      <p:pic>
        <p:nvPicPr>
          <p:cNvPr id="5" name="Grafik 4">
            <a:extLst>
              <a:ext uri="{FF2B5EF4-FFF2-40B4-BE49-F238E27FC236}">
                <a16:creationId xmlns:a16="http://schemas.microsoft.com/office/drawing/2014/main" id="{549311B1-BBB3-3A64-8B78-DFAD1C984696}"/>
              </a:ext>
            </a:extLst>
          </p:cNvPr>
          <p:cNvPicPr>
            <a:picLocks noChangeAspect="1"/>
          </p:cNvPicPr>
          <p:nvPr/>
        </p:nvPicPr>
        <p:blipFill>
          <a:blip r:embed="rId3"/>
          <a:stretch>
            <a:fillRect/>
          </a:stretch>
        </p:blipFill>
        <p:spPr>
          <a:xfrm>
            <a:off x="2449487" y="1152983"/>
            <a:ext cx="6924726" cy="5429290"/>
          </a:xfrm>
          <a:prstGeom prst="rect">
            <a:avLst/>
          </a:prstGeom>
        </p:spPr>
      </p:pic>
    </p:spTree>
    <p:extLst>
      <p:ext uri="{BB962C8B-B14F-4D97-AF65-F5344CB8AC3E}">
        <p14:creationId xmlns:p14="http://schemas.microsoft.com/office/powerpoint/2010/main" val="2347839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E6762-3CAF-A1FF-4106-C77AF63F318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1922B27-4E93-1037-DAC0-3F28B408DE1F}"/>
              </a:ext>
            </a:extLst>
          </p:cNvPr>
          <p:cNvSpPr>
            <a:spLocks noGrp="1"/>
          </p:cNvSpPr>
          <p:nvPr>
            <p:ph type="title"/>
          </p:nvPr>
        </p:nvSpPr>
        <p:spPr/>
        <p:txBody>
          <a:bodyPr/>
          <a:lstStyle/>
          <a:p>
            <a:r>
              <a:rPr lang="de-CH" dirty="0"/>
              <a:t>Distribution </a:t>
            </a:r>
            <a:r>
              <a:rPr lang="de-CH" dirty="0" err="1"/>
              <a:t>of</a:t>
            </a:r>
            <a:r>
              <a:rPr lang="de-CH" dirty="0"/>
              <a:t> </a:t>
            </a:r>
            <a:r>
              <a:rPr lang="de-CH" dirty="0" err="1"/>
              <a:t>entities</a:t>
            </a:r>
            <a:r>
              <a:rPr lang="de-CH" dirty="0"/>
              <a:t> Dataset IT</a:t>
            </a:r>
          </a:p>
        </p:txBody>
      </p:sp>
      <p:pic>
        <p:nvPicPr>
          <p:cNvPr id="5" name="Grafik 4">
            <a:extLst>
              <a:ext uri="{FF2B5EF4-FFF2-40B4-BE49-F238E27FC236}">
                <a16:creationId xmlns:a16="http://schemas.microsoft.com/office/drawing/2014/main" id="{AA5CAD63-ACD4-E3CC-04BA-D80268C0603F}"/>
              </a:ext>
            </a:extLst>
          </p:cNvPr>
          <p:cNvPicPr>
            <a:picLocks noChangeAspect="1"/>
          </p:cNvPicPr>
          <p:nvPr/>
        </p:nvPicPr>
        <p:blipFill>
          <a:blip r:embed="rId3"/>
          <a:stretch>
            <a:fillRect/>
          </a:stretch>
        </p:blipFill>
        <p:spPr>
          <a:xfrm>
            <a:off x="2500287" y="1152983"/>
            <a:ext cx="6924726" cy="5410240"/>
          </a:xfrm>
          <a:prstGeom prst="rect">
            <a:avLst/>
          </a:prstGeom>
        </p:spPr>
      </p:pic>
    </p:spTree>
    <p:extLst>
      <p:ext uri="{BB962C8B-B14F-4D97-AF65-F5344CB8AC3E}">
        <p14:creationId xmlns:p14="http://schemas.microsoft.com/office/powerpoint/2010/main" val="18293646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3CF83-9342-4E66-BFF9-52E1EB566D14}"/>
              </a:ext>
            </a:extLst>
          </p:cNvPr>
          <p:cNvSpPr>
            <a:spLocks noGrp="1"/>
          </p:cNvSpPr>
          <p:nvPr>
            <p:ph type="title"/>
          </p:nvPr>
        </p:nvSpPr>
        <p:spPr/>
        <p:txBody>
          <a:bodyPr/>
          <a:lstStyle/>
          <a:p>
            <a:r>
              <a:rPr lang="de-CH" dirty="0"/>
              <a:t>Train and </a:t>
            </a:r>
            <a:r>
              <a:rPr lang="de-CH" dirty="0" err="1"/>
              <a:t>test</a:t>
            </a:r>
            <a:r>
              <a:rPr lang="de-CH" dirty="0"/>
              <a:t> </a:t>
            </a:r>
            <a:r>
              <a:rPr lang="de-CH" dirty="0" err="1"/>
              <a:t>the</a:t>
            </a:r>
            <a:r>
              <a:rPr lang="de-CH" dirty="0"/>
              <a:t> </a:t>
            </a:r>
            <a:r>
              <a:rPr lang="de-CH" dirty="0" err="1"/>
              <a:t>model</a:t>
            </a:r>
            <a:r>
              <a:rPr lang="de-CH" dirty="0"/>
              <a:t> in EN</a:t>
            </a:r>
            <a:br>
              <a:rPr lang="de-CH" dirty="0"/>
            </a:br>
            <a:endParaRPr lang="en-US" dirty="0"/>
          </a:p>
        </p:txBody>
      </p:sp>
      <p:sp>
        <p:nvSpPr>
          <p:cNvPr id="3" name="Content Placeholder 2">
            <a:extLst>
              <a:ext uri="{FF2B5EF4-FFF2-40B4-BE49-F238E27FC236}">
                <a16:creationId xmlns:a16="http://schemas.microsoft.com/office/drawing/2014/main" id="{28C55253-7D10-4122-B0FE-BF40AD36505E}"/>
              </a:ext>
            </a:extLst>
          </p:cNvPr>
          <p:cNvSpPr>
            <a:spLocks noGrp="1"/>
          </p:cNvSpPr>
          <p:nvPr>
            <p:ph idx="1"/>
          </p:nvPr>
        </p:nvSpPr>
        <p:spPr/>
        <p:txBody>
          <a:bodyPr/>
          <a:lstStyle/>
          <a:p>
            <a:r>
              <a:rPr lang="en-US" dirty="0"/>
              <a:t>Monolingual vs. multilingual training:</a:t>
            </a:r>
          </a:p>
          <a:p>
            <a:pPr lvl="1"/>
            <a:r>
              <a:rPr lang="en-US" dirty="0"/>
              <a:t>Less computational power needed</a:t>
            </a:r>
          </a:p>
          <a:p>
            <a:pPr lvl="1"/>
            <a:r>
              <a:rPr lang="en-US" dirty="0"/>
              <a:t>Simpler setup, faster training</a:t>
            </a:r>
          </a:p>
          <a:p>
            <a:pPr lvl="1"/>
            <a:r>
              <a:rPr lang="en-US" dirty="0"/>
              <a:t>Zero-shot-cross-lingual capacities of the models can be used</a:t>
            </a:r>
          </a:p>
          <a:p>
            <a:pPr lvl="1"/>
            <a:r>
              <a:rPr lang="en-US" dirty="0"/>
              <a:t>Evaluation of cross-lingual transfer is easier</a:t>
            </a:r>
          </a:p>
          <a:p>
            <a:pPr lvl="1"/>
            <a:r>
              <a:rPr lang="en-US" dirty="0"/>
              <a:t>Less complicated because no data fusion necessary</a:t>
            </a:r>
          </a:p>
          <a:p>
            <a:pPr lvl="1"/>
            <a:r>
              <a:rPr lang="en-US" dirty="0"/>
              <a:t>Easier to recognize generalization and language specific challenges</a:t>
            </a:r>
          </a:p>
        </p:txBody>
      </p:sp>
    </p:spTree>
    <p:extLst>
      <p:ext uri="{BB962C8B-B14F-4D97-AF65-F5344CB8AC3E}">
        <p14:creationId xmlns:p14="http://schemas.microsoft.com/office/powerpoint/2010/main" val="758282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C27CF3-D3DC-A45F-9CEC-4CB61B05AABF}"/>
              </a:ext>
            </a:extLst>
          </p:cNvPr>
          <p:cNvSpPr>
            <a:spLocks noGrp="1"/>
          </p:cNvSpPr>
          <p:nvPr>
            <p:ph type="title"/>
          </p:nvPr>
        </p:nvSpPr>
        <p:spPr/>
        <p:txBody>
          <a:bodyPr/>
          <a:lstStyle/>
          <a:p>
            <a:r>
              <a:rPr lang="de-CH" dirty="0"/>
              <a:t>Training on EN </a:t>
            </a:r>
            <a:r>
              <a:rPr lang="de-CH" dirty="0" err="1"/>
              <a:t>dataset</a:t>
            </a:r>
            <a:endParaRPr lang="de-CH" dirty="0"/>
          </a:p>
        </p:txBody>
      </p:sp>
      <p:sp>
        <p:nvSpPr>
          <p:cNvPr id="3" name="Inhaltsplatzhalter 2">
            <a:extLst>
              <a:ext uri="{FF2B5EF4-FFF2-40B4-BE49-F238E27FC236}">
                <a16:creationId xmlns:a16="http://schemas.microsoft.com/office/drawing/2014/main" id="{52857C2D-0A00-7AAF-7ABC-1A49F694729E}"/>
              </a:ext>
            </a:extLst>
          </p:cNvPr>
          <p:cNvSpPr>
            <a:spLocks noGrp="1"/>
          </p:cNvSpPr>
          <p:nvPr>
            <p:ph idx="1"/>
          </p:nvPr>
        </p:nvSpPr>
        <p:spPr/>
        <p:txBody>
          <a:bodyPr/>
          <a:lstStyle/>
          <a:p>
            <a:r>
              <a:rPr lang="de-CH" dirty="0"/>
              <a:t>Training </a:t>
            </a:r>
            <a:r>
              <a:rPr lang="de-CH" dirty="0" err="1"/>
              <a:t>took</a:t>
            </a:r>
            <a:r>
              <a:rPr lang="de-CH" dirty="0"/>
              <a:t> </a:t>
            </a:r>
            <a:r>
              <a:rPr lang="de-CH" dirty="0" err="1"/>
              <a:t>very</a:t>
            </a:r>
            <a:r>
              <a:rPr lang="de-CH" dirty="0"/>
              <a:t> </a:t>
            </a:r>
            <a:r>
              <a:rPr lang="de-CH" dirty="0" err="1"/>
              <a:t>long</a:t>
            </a:r>
            <a:r>
              <a:rPr lang="de-CH" dirty="0"/>
              <a:t>, so </a:t>
            </a:r>
            <a:r>
              <a:rPr lang="de-CH" dirty="0" err="1"/>
              <a:t>we</a:t>
            </a:r>
            <a:r>
              <a:rPr lang="de-CH" dirty="0"/>
              <a:t> </a:t>
            </a:r>
            <a:r>
              <a:rPr lang="de-CH" dirty="0" err="1"/>
              <a:t>adjusted</a:t>
            </a:r>
            <a:r>
              <a:rPr lang="de-CH" dirty="0"/>
              <a:t> </a:t>
            </a:r>
            <a:r>
              <a:rPr lang="de-CH" dirty="0" err="1"/>
              <a:t>some</a:t>
            </a:r>
            <a:r>
              <a:rPr lang="de-CH" dirty="0"/>
              <a:t> </a:t>
            </a:r>
            <a:r>
              <a:rPr lang="de-CH" dirty="0" err="1"/>
              <a:t>parameters</a:t>
            </a:r>
            <a:r>
              <a:rPr lang="de-CH" dirty="0"/>
              <a:t>: </a:t>
            </a:r>
          </a:p>
          <a:p>
            <a:pPr lvl="1"/>
            <a:r>
              <a:rPr lang="de-CH" dirty="0" err="1"/>
              <a:t>learning_rate</a:t>
            </a:r>
            <a:r>
              <a:rPr lang="de-CH" dirty="0"/>
              <a:t>=1e-5</a:t>
            </a:r>
          </a:p>
          <a:p>
            <a:pPr lvl="1"/>
            <a:r>
              <a:rPr lang="de-CH" dirty="0" err="1"/>
              <a:t>per_device_train_batch_size</a:t>
            </a:r>
            <a:r>
              <a:rPr lang="de-CH" dirty="0"/>
              <a:t>=8</a:t>
            </a:r>
          </a:p>
          <a:p>
            <a:pPr lvl="1"/>
            <a:r>
              <a:rPr lang="de-CH" dirty="0" err="1"/>
              <a:t>num_train_epochs</a:t>
            </a:r>
            <a:r>
              <a:rPr lang="de-CH" dirty="0"/>
              <a:t>=3</a:t>
            </a:r>
          </a:p>
          <a:p>
            <a:endParaRPr lang="de-CH" dirty="0"/>
          </a:p>
        </p:txBody>
      </p:sp>
      <p:pic>
        <p:nvPicPr>
          <p:cNvPr id="5" name="Grafik 4">
            <a:extLst>
              <a:ext uri="{FF2B5EF4-FFF2-40B4-BE49-F238E27FC236}">
                <a16:creationId xmlns:a16="http://schemas.microsoft.com/office/drawing/2014/main" id="{FB74218A-DCCF-50B9-8497-AF2BA6CB0CBF}"/>
              </a:ext>
            </a:extLst>
          </p:cNvPr>
          <p:cNvPicPr>
            <a:picLocks noChangeAspect="1"/>
          </p:cNvPicPr>
          <p:nvPr/>
        </p:nvPicPr>
        <p:blipFill>
          <a:blip r:embed="rId3"/>
          <a:stretch>
            <a:fillRect/>
          </a:stretch>
        </p:blipFill>
        <p:spPr>
          <a:xfrm>
            <a:off x="1229639" y="3825098"/>
            <a:ext cx="8820214" cy="2038365"/>
          </a:xfrm>
          <a:prstGeom prst="rect">
            <a:avLst/>
          </a:prstGeom>
        </p:spPr>
      </p:pic>
    </p:spTree>
    <p:extLst>
      <p:ext uri="{BB962C8B-B14F-4D97-AF65-F5344CB8AC3E}">
        <p14:creationId xmlns:p14="http://schemas.microsoft.com/office/powerpoint/2010/main" val="3741138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C714B-4D7C-4B7B-AD5F-79E89167D2C4}"/>
              </a:ext>
            </a:extLst>
          </p:cNvPr>
          <p:cNvSpPr>
            <a:spLocks noGrp="1"/>
          </p:cNvSpPr>
          <p:nvPr>
            <p:ph type="title"/>
          </p:nvPr>
        </p:nvSpPr>
        <p:spPr/>
        <p:txBody>
          <a:bodyPr/>
          <a:lstStyle/>
          <a:p>
            <a:r>
              <a:rPr lang="de-CH" dirty="0"/>
              <a:t>Task</a:t>
            </a:r>
          </a:p>
        </p:txBody>
      </p:sp>
      <p:sp>
        <p:nvSpPr>
          <p:cNvPr id="3" name="Content Placeholder 2">
            <a:extLst>
              <a:ext uri="{FF2B5EF4-FFF2-40B4-BE49-F238E27FC236}">
                <a16:creationId xmlns:a16="http://schemas.microsoft.com/office/drawing/2014/main" id="{4B48099B-FE6F-4EB9-94C4-BD60D50FADB8}"/>
              </a:ext>
            </a:extLst>
          </p:cNvPr>
          <p:cNvSpPr>
            <a:spLocks noGrp="1"/>
          </p:cNvSpPr>
          <p:nvPr>
            <p:ph idx="1"/>
          </p:nvPr>
        </p:nvSpPr>
        <p:spPr/>
        <p:txBody>
          <a:bodyPr/>
          <a:lstStyle/>
          <a:p>
            <a:r>
              <a:rPr lang="en-US" i="1" dirty="0"/>
              <a:t>Build a Multilingual Named Entity Recognition (NER) system using transformer models. The goal is to identify named entities (e.g., persons, organizations, locations) in texts across multiple languages (at least for 3 languages) without training separate models for each language. The project will focus on fine-tuning a multilingual model and exploring how effectively it can perform NER in multiple languages.  For evaluation, compare the performance of the models using appropriate metrics. Also, check if the model generalizes across languages and analyze any language-specific challenges.</a:t>
            </a:r>
          </a:p>
          <a:p>
            <a:endParaRPr lang="de-CH" dirty="0"/>
          </a:p>
        </p:txBody>
      </p:sp>
    </p:spTree>
    <p:extLst>
      <p:ext uri="{BB962C8B-B14F-4D97-AF65-F5344CB8AC3E}">
        <p14:creationId xmlns:p14="http://schemas.microsoft.com/office/powerpoint/2010/main" val="3852792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41006C-17D4-7096-F36B-8BA6EE5FF8C0}"/>
              </a:ext>
            </a:extLst>
          </p:cNvPr>
          <p:cNvSpPr>
            <a:spLocks noGrp="1"/>
          </p:cNvSpPr>
          <p:nvPr>
            <p:ph type="title"/>
          </p:nvPr>
        </p:nvSpPr>
        <p:spPr/>
        <p:txBody>
          <a:bodyPr/>
          <a:lstStyle/>
          <a:p>
            <a:r>
              <a:rPr lang="de-CH" dirty="0" err="1"/>
              <a:t>Evaluate</a:t>
            </a:r>
            <a:r>
              <a:rPr lang="de-CH" dirty="0"/>
              <a:t> </a:t>
            </a:r>
            <a:r>
              <a:rPr lang="de-CH" dirty="0" err="1"/>
              <a:t>model</a:t>
            </a:r>
            <a:r>
              <a:rPr lang="de-CH" dirty="0"/>
              <a:t> on EN </a:t>
            </a:r>
            <a:r>
              <a:rPr lang="de-CH" dirty="0" err="1"/>
              <a:t>dataset</a:t>
            </a:r>
            <a:endParaRPr lang="de-CH" dirty="0"/>
          </a:p>
        </p:txBody>
      </p:sp>
      <p:sp>
        <p:nvSpPr>
          <p:cNvPr id="10" name="Inhaltsplatzhalter 9">
            <a:extLst>
              <a:ext uri="{FF2B5EF4-FFF2-40B4-BE49-F238E27FC236}">
                <a16:creationId xmlns:a16="http://schemas.microsoft.com/office/drawing/2014/main" id="{17823055-0905-7193-D2DB-5352CE212132}"/>
              </a:ext>
            </a:extLst>
          </p:cNvPr>
          <p:cNvSpPr>
            <a:spLocks noGrp="1"/>
          </p:cNvSpPr>
          <p:nvPr>
            <p:ph idx="1"/>
          </p:nvPr>
        </p:nvSpPr>
        <p:spPr/>
        <p:txBody>
          <a:bodyPr/>
          <a:lstStyle/>
          <a:p>
            <a:r>
              <a:rPr lang="de-CH" dirty="0"/>
              <a:t>Create </a:t>
            </a:r>
            <a:r>
              <a:rPr lang="de-CH" dirty="0" err="1"/>
              <a:t>data</a:t>
            </a:r>
            <a:r>
              <a:rPr lang="de-CH" dirty="0"/>
              <a:t> </a:t>
            </a:r>
            <a:r>
              <a:rPr lang="de-CH" dirty="0" err="1"/>
              <a:t>loader</a:t>
            </a:r>
            <a:endParaRPr lang="de-CH" dirty="0"/>
          </a:p>
          <a:p>
            <a:r>
              <a:rPr lang="en-US" dirty="0"/>
              <a:t>Padding sequences to the maximum length in the batch</a:t>
            </a:r>
          </a:p>
          <a:p>
            <a:r>
              <a:rPr lang="en-US" dirty="0"/>
              <a:t>Evaluation report</a:t>
            </a:r>
            <a:endParaRPr lang="de-CH" dirty="0"/>
          </a:p>
        </p:txBody>
      </p:sp>
      <p:pic>
        <p:nvPicPr>
          <p:cNvPr id="11" name="Inhaltsplatzhalter 4">
            <a:extLst>
              <a:ext uri="{FF2B5EF4-FFF2-40B4-BE49-F238E27FC236}">
                <a16:creationId xmlns:a16="http://schemas.microsoft.com/office/drawing/2014/main" id="{D7051BE4-3721-AA31-E3CC-ED3EFB0AC9AB}"/>
              </a:ext>
            </a:extLst>
          </p:cNvPr>
          <p:cNvPicPr>
            <a:picLocks noChangeAspect="1"/>
          </p:cNvPicPr>
          <p:nvPr/>
        </p:nvPicPr>
        <p:blipFill>
          <a:blip r:embed="rId3"/>
          <a:stretch>
            <a:fillRect/>
          </a:stretch>
        </p:blipFill>
        <p:spPr>
          <a:xfrm>
            <a:off x="2564543" y="3738707"/>
            <a:ext cx="6089001" cy="2131151"/>
          </a:xfrm>
          <a:prstGeom prst="rect">
            <a:avLst/>
          </a:prstGeom>
        </p:spPr>
      </p:pic>
    </p:spTree>
    <p:extLst>
      <p:ext uri="{BB962C8B-B14F-4D97-AF65-F5344CB8AC3E}">
        <p14:creationId xmlns:p14="http://schemas.microsoft.com/office/powerpoint/2010/main" val="450881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B11EB-9845-4ED2-AE25-552596FDA2CC}"/>
              </a:ext>
            </a:extLst>
          </p:cNvPr>
          <p:cNvSpPr>
            <a:spLocks noGrp="1"/>
          </p:cNvSpPr>
          <p:nvPr>
            <p:ph type="title"/>
          </p:nvPr>
        </p:nvSpPr>
        <p:spPr/>
        <p:txBody>
          <a:bodyPr/>
          <a:lstStyle/>
          <a:p>
            <a:r>
              <a:rPr lang="de-CH" dirty="0" err="1"/>
              <a:t>Evaluate</a:t>
            </a:r>
            <a:r>
              <a:rPr lang="de-CH" dirty="0"/>
              <a:t> </a:t>
            </a:r>
            <a:r>
              <a:rPr lang="de-CH" dirty="0" err="1"/>
              <a:t>the</a:t>
            </a:r>
            <a:r>
              <a:rPr lang="de-CH" dirty="0"/>
              <a:t> </a:t>
            </a:r>
            <a:r>
              <a:rPr lang="de-CH" dirty="0" err="1"/>
              <a:t>model</a:t>
            </a:r>
            <a:r>
              <a:rPr lang="de-CH" dirty="0"/>
              <a:t> in DE, FR and IT</a:t>
            </a:r>
            <a:br>
              <a:rPr lang="de-CH" dirty="0"/>
            </a:br>
            <a:endParaRPr lang="en-US" dirty="0"/>
          </a:p>
        </p:txBody>
      </p:sp>
      <p:sp>
        <p:nvSpPr>
          <p:cNvPr id="3" name="Content Placeholder 2">
            <a:extLst>
              <a:ext uri="{FF2B5EF4-FFF2-40B4-BE49-F238E27FC236}">
                <a16:creationId xmlns:a16="http://schemas.microsoft.com/office/drawing/2014/main" id="{390FB31B-FE28-431F-9E4D-81A0F209F1AA}"/>
              </a:ext>
            </a:extLst>
          </p:cNvPr>
          <p:cNvSpPr>
            <a:spLocks noGrp="1"/>
          </p:cNvSpPr>
          <p:nvPr>
            <p:ph idx="1"/>
          </p:nvPr>
        </p:nvSpPr>
        <p:spPr/>
        <p:txBody>
          <a:bodyPr/>
          <a:lstStyle/>
          <a:p>
            <a:r>
              <a:rPr lang="en-US" dirty="0"/>
              <a:t>DE</a:t>
            </a:r>
          </a:p>
          <a:p>
            <a:pPr marL="0" indent="0">
              <a:buNone/>
            </a:pPr>
            <a:endParaRPr lang="en-US" dirty="0"/>
          </a:p>
          <a:p>
            <a:endParaRPr lang="en-US" dirty="0"/>
          </a:p>
          <a:p>
            <a:r>
              <a:rPr lang="en-US" dirty="0"/>
              <a:t>FR</a:t>
            </a:r>
          </a:p>
          <a:p>
            <a:endParaRPr lang="en-US" dirty="0"/>
          </a:p>
          <a:p>
            <a:pPr marL="0" indent="0">
              <a:buNone/>
            </a:pPr>
            <a:endParaRPr lang="en-US" dirty="0"/>
          </a:p>
          <a:p>
            <a:r>
              <a:rPr lang="en-US" dirty="0"/>
              <a:t>IT </a:t>
            </a:r>
          </a:p>
          <a:p>
            <a:endParaRPr lang="en-US" dirty="0"/>
          </a:p>
        </p:txBody>
      </p:sp>
      <p:pic>
        <p:nvPicPr>
          <p:cNvPr id="5" name="Grafik 4">
            <a:extLst>
              <a:ext uri="{FF2B5EF4-FFF2-40B4-BE49-F238E27FC236}">
                <a16:creationId xmlns:a16="http://schemas.microsoft.com/office/drawing/2014/main" id="{4FB69655-7600-B38B-012E-3AE13D215556}"/>
              </a:ext>
            </a:extLst>
          </p:cNvPr>
          <p:cNvPicPr>
            <a:picLocks noChangeAspect="1"/>
          </p:cNvPicPr>
          <p:nvPr/>
        </p:nvPicPr>
        <p:blipFill>
          <a:blip r:embed="rId3"/>
          <a:stretch>
            <a:fillRect/>
          </a:stretch>
        </p:blipFill>
        <p:spPr>
          <a:xfrm>
            <a:off x="4618827" y="1124402"/>
            <a:ext cx="4287487" cy="1722246"/>
          </a:xfrm>
          <a:prstGeom prst="rect">
            <a:avLst/>
          </a:prstGeom>
        </p:spPr>
      </p:pic>
      <p:pic>
        <p:nvPicPr>
          <p:cNvPr id="7" name="Grafik 6">
            <a:extLst>
              <a:ext uri="{FF2B5EF4-FFF2-40B4-BE49-F238E27FC236}">
                <a16:creationId xmlns:a16="http://schemas.microsoft.com/office/drawing/2014/main" id="{1A8CBFB0-93D1-D43F-DF56-BF2CD0FE6685}"/>
              </a:ext>
            </a:extLst>
          </p:cNvPr>
          <p:cNvPicPr>
            <a:picLocks noChangeAspect="1"/>
          </p:cNvPicPr>
          <p:nvPr/>
        </p:nvPicPr>
        <p:blipFill>
          <a:blip r:embed="rId4"/>
          <a:stretch>
            <a:fillRect/>
          </a:stretch>
        </p:blipFill>
        <p:spPr>
          <a:xfrm>
            <a:off x="4585489" y="2903718"/>
            <a:ext cx="4372007" cy="1733563"/>
          </a:xfrm>
          <a:prstGeom prst="rect">
            <a:avLst/>
          </a:prstGeom>
        </p:spPr>
      </p:pic>
      <p:pic>
        <p:nvPicPr>
          <p:cNvPr id="9" name="Grafik 8">
            <a:extLst>
              <a:ext uri="{FF2B5EF4-FFF2-40B4-BE49-F238E27FC236}">
                <a16:creationId xmlns:a16="http://schemas.microsoft.com/office/drawing/2014/main" id="{92E1C881-04BE-D88F-BC19-69BF2223F652}"/>
              </a:ext>
            </a:extLst>
          </p:cNvPr>
          <p:cNvPicPr>
            <a:picLocks noChangeAspect="1"/>
          </p:cNvPicPr>
          <p:nvPr/>
        </p:nvPicPr>
        <p:blipFill>
          <a:blip r:embed="rId5"/>
          <a:stretch>
            <a:fillRect/>
          </a:stretch>
        </p:blipFill>
        <p:spPr>
          <a:xfrm>
            <a:off x="4552152" y="4666881"/>
            <a:ext cx="4438682" cy="1781188"/>
          </a:xfrm>
          <a:prstGeom prst="rect">
            <a:avLst/>
          </a:prstGeom>
        </p:spPr>
      </p:pic>
    </p:spTree>
    <p:extLst>
      <p:ext uri="{BB962C8B-B14F-4D97-AF65-F5344CB8AC3E}">
        <p14:creationId xmlns:p14="http://schemas.microsoft.com/office/powerpoint/2010/main" val="846595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DB02C7E-5228-488E-B5FB-4EA0E3F45B29}"/>
              </a:ext>
            </a:extLst>
          </p:cNvPr>
          <p:cNvPicPr>
            <a:picLocks noGrp="1" noChangeAspect="1"/>
          </p:cNvPicPr>
          <p:nvPr>
            <p:ph idx="1"/>
          </p:nvPr>
        </p:nvPicPr>
        <p:blipFill>
          <a:blip r:embed="rId3"/>
          <a:stretch>
            <a:fillRect/>
          </a:stretch>
        </p:blipFill>
        <p:spPr>
          <a:xfrm>
            <a:off x="1978344" y="662570"/>
            <a:ext cx="6446097" cy="5155667"/>
          </a:xfrm>
        </p:spPr>
      </p:pic>
      <p:sp>
        <p:nvSpPr>
          <p:cNvPr id="9" name="TextBox 8">
            <a:extLst>
              <a:ext uri="{FF2B5EF4-FFF2-40B4-BE49-F238E27FC236}">
                <a16:creationId xmlns:a16="http://schemas.microsoft.com/office/drawing/2014/main" id="{3BBC340D-49A1-4BB3-A8A8-7D5DE356AA98}"/>
              </a:ext>
            </a:extLst>
          </p:cNvPr>
          <p:cNvSpPr txBox="1"/>
          <p:nvPr/>
        </p:nvSpPr>
        <p:spPr>
          <a:xfrm>
            <a:off x="914401" y="6075480"/>
            <a:ext cx="8573984" cy="369332"/>
          </a:xfrm>
          <a:prstGeom prst="rect">
            <a:avLst/>
          </a:prstGeom>
          <a:noFill/>
        </p:spPr>
        <p:txBody>
          <a:bodyPr wrap="square" rtlCol="0">
            <a:spAutoFit/>
          </a:bodyPr>
          <a:lstStyle/>
          <a:p>
            <a:r>
              <a:rPr lang="en-US" dirty="0"/>
              <a:t>From: </a:t>
            </a:r>
            <a:r>
              <a:rPr lang="en-US" sz="1800" dirty="0">
                <a:effectLst/>
                <a:latin typeface="Calibri" panose="020F0502020204030204" pitchFamily="34" charset="0"/>
                <a:hlinkClick r:id="rId4"/>
              </a:rPr>
              <a:t>Issue #153 - Language Clustering for Multilingual Named Entity Recognition</a:t>
            </a:r>
            <a:endParaRPr lang="en-US" dirty="0"/>
          </a:p>
        </p:txBody>
      </p:sp>
    </p:spTree>
    <p:extLst>
      <p:ext uri="{BB962C8B-B14F-4D97-AF65-F5344CB8AC3E}">
        <p14:creationId xmlns:p14="http://schemas.microsoft.com/office/powerpoint/2010/main" val="2650656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AD14F-2959-4EA0-BB14-A1E34AEEA914}"/>
              </a:ext>
            </a:extLst>
          </p:cNvPr>
          <p:cNvSpPr>
            <a:spLocks noGrp="1"/>
          </p:cNvSpPr>
          <p:nvPr>
            <p:ph type="title"/>
          </p:nvPr>
        </p:nvSpPr>
        <p:spPr/>
        <p:txBody>
          <a:bodyPr/>
          <a:lstStyle/>
          <a:p>
            <a:r>
              <a:rPr lang="en-US" dirty="0"/>
              <a:t>Results</a:t>
            </a:r>
          </a:p>
        </p:txBody>
      </p:sp>
      <p:pic>
        <p:nvPicPr>
          <p:cNvPr id="5" name="Content Placeholder 4">
            <a:extLst>
              <a:ext uri="{FF2B5EF4-FFF2-40B4-BE49-F238E27FC236}">
                <a16:creationId xmlns:a16="http://schemas.microsoft.com/office/drawing/2014/main" id="{D08A0C31-C2E5-452C-BBA8-4BFE117870AE}"/>
              </a:ext>
            </a:extLst>
          </p:cNvPr>
          <p:cNvPicPr>
            <a:picLocks noGrp="1" noChangeAspect="1"/>
          </p:cNvPicPr>
          <p:nvPr>
            <p:ph idx="1"/>
          </p:nvPr>
        </p:nvPicPr>
        <p:blipFill>
          <a:blip r:embed="rId3"/>
          <a:stretch>
            <a:fillRect/>
          </a:stretch>
        </p:blipFill>
        <p:spPr>
          <a:xfrm>
            <a:off x="1040276" y="1327355"/>
            <a:ext cx="8251207" cy="5134782"/>
          </a:xfrm>
        </p:spPr>
      </p:pic>
    </p:spTree>
    <p:extLst>
      <p:ext uri="{BB962C8B-B14F-4D97-AF65-F5344CB8AC3E}">
        <p14:creationId xmlns:p14="http://schemas.microsoft.com/office/powerpoint/2010/main" val="7503459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3BBCD-948C-44D6-9FAF-BA651248C8F9}"/>
              </a:ext>
            </a:extLst>
          </p:cNvPr>
          <p:cNvSpPr>
            <a:spLocks noGrp="1"/>
          </p:cNvSpPr>
          <p:nvPr>
            <p:ph type="title"/>
          </p:nvPr>
        </p:nvSpPr>
        <p:spPr/>
        <p:txBody>
          <a:bodyPr/>
          <a:lstStyle/>
          <a:p>
            <a:r>
              <a:rPr lang="de-CH" dirty="0"/>
              <a:t>Possible </a:t>
            </a:r>
            <a:r>
              <a:rPr lang="de-CH" dirty="0" err="1"/>
              <a:t>improvement</a:t>
            </a:r>
            <a:br>
              <a:rPr lang="de-CH" dirty="0"/>
            </a:br>
            <a:endParaRPr lang="en-US" dirty="0"/>
          </a:p>
        </p:txBody>
      </p:sp>
      <p:sp>
        <p:nvSpPr>
          <p:cNvPr id="7" name="Inhaltsplatzhalter 6">
            <a:extLst>
              <a:ext uri="{FF2B5EF4-FFF2-40B4-BE49-F238E27FC236}">
                <a16:creationId xmlns:a16="http://schemas.microsoft.com/office/drawing/2014/main" id="{639653A5-8A1D-9C8E-F2B7-D4447928D14E}"/>
              </a:ext>
            </a:extLst>
          </p:cNvPr>
          <p:cNvSpPr>
            <a:spLocks noGrp="1"/>
          </p:cNvSpPr>
          <p:nvPr>
            <p:ph idx="1"/>
          </p:nvPr>
        </p:nvSpPr>
        <p:spPr>
          <a:xfrm>
            <a:off x="1103312" y="2539353"/>
            <a:ext cx="8946541" cy="3709046"/>
          </a:xfrm>
        </p:spPr>
        <p:txBody>
          <a:bodyPr/>
          <a:lstStyle/>
          <a:p>
            <a:pPr marL="0" indent="0">
              <a:buNone/>
            </a:pPr>
            <a:r>
              <a:rPr lang="en-US" dirty="0"/>
              <a:t>To improve the model we could:</a:t>
            </a:r>
          </a:p>
          <a:p>
            <a:r>
              <a:rPr lang="en-US" dirty="0"/>
              <a:t>Improve the datasets</a:t>
            </a:r>
          </a:p>
          <a:p>
            <a:r>
              <a:rPr lang="en-US" dirty="0"/>
              <a:t>Increase the learning rate</a:t>
            </a:r>
          </a:p>
          <a:p>
            <a:r>
              <a:rPr lang="en-US" dirty="0"/>
              <a:t>Increase the batch size</a:t>
            </a:r>
          </a:p>
          <a:p>
            <a:r>
              <a:rPr lang="en-US" dirty="0"/>
              <a:t>Increase epochs</a:t>
            </a:r>
          </a:p>
          <a:p>
            <a:r>
              <a:rPr lang="en-US" dirty="0"/>
              <a:t>Apply early stopping</a:t>
            </a:r>
          </a:p>
          <a:p>
            <a:r>
              <a:rPr lang="en-US" dirty="0"/>
              <a:t>…</a:t>
            </a:r>
          </a:p>
          <a:p>
            <a:pPr marL="0" indent="0">
              <a:buNone/>
            </a:pPr>
            <a:endParaRPr lang="en-US" dirty="0"/>
          </a:p>
        </p:txBody>
      </p:sp>
    </p:spTree>
    <p:extLst>
      <p:ext uri="{BB962C8B-B14F-4D97-AF65-F5344CB8AC3E}">
        <p14:creationId xmlns:p14="http://schemas.microsoft.com/office/powerpoint/2010/main" val="40796107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2027-BF33-4B1C-9478-81791AD91589}"/>
              </a:ext>
            </a:extLst>
          </p:cNvPr>
          <p:cNvSpPr>
            <a:spLocks noGrp="1"/>
          </p:cNvSpPr>
          <p:nvPr>
            <p:ph type="title"/>
          </p:nvPr>
        </p:nvSpPr>
        <p:spPr/>
        <p:txBody>
          <a:bodyPr/>
          <a:lstStyle/>
          <a:p>
            <a:r>
              <a:rPr lang="de-CH" dirty="0" err="1"/>
              <a:t>Contrast</a:t>
            </a:r>
            <a:r>
              <a:rPr lang="de-CH" dirty="0"/>
              <a:t> </a:t>
            </a:r>
            <a:r>
              <a:rPr lang="de-CH" dirty="0" err="1"/>
              <a:t>approaches</a:t>
            </a:r>
            <a:r>
              <a:rPr lang="de-CH" dirty="0"/>
              <a:t> </a:t>
            </a:r>
            <a:br>
              <a:rPr lang="de-CH" dirty="0"/>
            </a:br>
            <a:endParaRPr lang="en-US" dirty="0"/>
          </a:p>
        </p:txBody>
      </p:sp>
      <p:sp>
        <p:nvSpPr>
          <p:cNvPr id="3" name="Content Placeholder 2">
            <a:extLst>
              <a:ext uri="{FF2B5EF4-FFF2-40B4-BE49-F238E27FC236}">
                <a16:creationId xmlns:a16="http://schemas.microsoft.com/office/drawing/2014/main" id="{7DA777B3-D815-424E-A73C-C2D1CF60108D}"/>
              </a:ext>
            </a:extLst>
          </p:cNvPr>
          <p:cNvSpPr>
            <a:spLocks noGrp="1"/>
          </p:cNvSpPr>
          <p:nvPr>
            <p:ph idx="1"/>
          </p:nvPr>
        </p:nvSpPr>
        <p:spPr/>
        <p:txBody>
          <a:bodyPr/>
          <a:lstStyle/>
          <a:p>
            <a:r>
              <a:rPr lang="en-US" dirty="0"/>
              <a:t>Flair</a:t>
            </a:r>
          </a:p>
          <a:p>
            <a:r>
              <a:rPr lang="en-US" dirty="0"/>
              <a:t>Convert arrow files to txt files in </a:t>
            </a:r>
            <a:r>
              <a:rPr lang="en-US" dirty="0" err="1"/>
              <a:t>ConLL</a:t>
            </a:r>
            <a:r>
              <a:rPr lang="en-US" dirty="0"/>
              <a:t> format</a:t>
            </a:r>
          </a:p>
          <a:p>
            <a:r>
              <a:rPr lang="en-US" dirty="0"/>
              <a:t>Create embeddings with </a:t>
            </a:r>
            <a:r>
              <a:rPr lang="en-US" dirty="0" err="1"/>
              <a:t>GloVe</a:t>
            </a:r>
            <a:endParaRPr lang="en-US" dirty="0"/>
          </a:p>
          <a:p>
            <a:r>
              <a:rPr lang="en-US" dirty="0"/>
              <a:t>Train model on English</a:t>
            </a:r>
          </a:p>
          <a:p>
            <a:r>
              <a:rPr lang="en-US" dirty="0"/>
              <a:t>Save fine tuned model </a:t>
            </a:r>
          </a:p>
          <a:p>
            <a:r>
              <a:rPr lang="en-US" dirty="0"/>
              <a:t>Use fine tuned model on German, French and Italian</a:t>
            </a:r>
          </a:p>
        </p:txBody>
      </p:sp>
    </p:spTree>
    <p:extLst>
      <p:ext uri="{BB962C8B-B14F-4D97-AF65-F5344CB8AC3E}">
        <p14:creationId xmlns:p14="http://schemas.microsoft.com/office/powerpoint/2010/main" val="16089414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8B98F5A-ED04-F109-DD02-BA88B13AB0C9}"/>
              </a:ext>
            </a:extLst>
          </p:cNvPr>
          <p:cNvSpPr>
            <a:spLocks noGrp="1"/>
          </p:cNvSpPr>
          <p:nvPr>
            <p:ph type="title"/>
          </p:nvPr>
        </p:nvSpPr>
        <p:spPr/>
        <p:txBody>
          <a:bodyPr/>
          <a:lstStyle/>
          <a:p>
            <a:r>
              <a:rPr lang="de-CH" dirty="0" err="1"/>
              <a:t>Results</a:t>
            </a:r>
            <a:r>
              <a:rPr lang="de-CH" dirty="0"/>
              <a:t> </a:t>
            </a:r>
            <a:r>
              <a:rPr lang="de-CH" dirty="0" err="1"/>
              <a:t>for</a:t>
            </a:r>
            <a:r>
              <a:rPr lang="de-CH" dirty="0"/>
              <a:t> English </a:t>
            </a:r>
          </a:p>
        </p:txBody>
      </p:sp>
      <p:pic>
        <p:nvPicPr>
          <p:cNvPr id="7" name="Inhaltsplatzhalter 6">
            <a:extLst>
              <a:ext uri="{FF2B5EF4-FFF2-40B4-BE49-F238E27FC236}">
                <a16:creationId xmlns:a16="http://schemas.microsoft.com/office/drawing/2014/main" id="{84E1C3BF-A1F0-B7BA-AD5C-854F5A6D389E}"/>
              </a:ext>
            </a:extLst>
          </p:cNvPr>
          <p:cNvPicPr>
            <a:picLocks noGrp="1" noChangeAspect="1"/>
          </p:cNvPicPr>
          <p:nvPr>
            <p:ph idx="1"/>
          </p:nvPr>
        </p:nvPicPr>
        <p:blipFill>
          <a:blip r:embed="rId3"/>
          <a:stretch>
            <a:fillRect/>
          </a:stretch>
        </p:blipFill>
        <p:spPr>
          <a:xfrm>
            <a:off x="2857484" y="4398363"/>
            <a:ext cx="5702316" cy="2398289"/>
          </a:xfrm>
        </p:spPr>
      </p:pic>
      <p:pic>
        <p:nvPicPr>
          <p:cNvPr id="9" name="Grafik 8">
            <a:extLst>
              <a:ext uri="{FF2B5EF4-FFF2-40B4-BE49-F238E27FC236}">
                <a16:creationId xmlns:a16="http://schemas.microsoft.com/office/drawing/2014/main" id="{DF160402-B574-4426-E675-B444324F8BD0}"/>
              </a:ext>
            </a:extLst>
          </p:cNvPr>
          <p:cNvPicPr>
            <a:picLocks noChangeAspect="1"/>
          </p:cNvPicPr>
          <p:nvPr/>
        </p:nvPicPr>
        <p:blipFill>
          <a:blip r:embed="rId4"/>
          <a:stretch>
            <a:fillRect/>
          </a:stretch>
        </p:blipFill>
        <p:spPr>
          <a:xfrm>
            <a:off x="704818" y="1152983"/>
            <a:ext cx="9709182" cy="3194363"/>
          </a:xfrm>
          <a:prstGeom prst="rect">
            <a:avLst/>
          </a:prstGeom>
        </p:spPr>
      </p:pic>
    </p:spTree>
    <p:extLst>
      <p:ext uri="{BB962C8B-B14F-4D97-AF65-F5344CB8AC3E}">
        <p14:creationId xmlns:p14="http://schemas.microsoft.com/office/powerpoint/2010/main" val="16958973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6228C8-F3A0-B73E-F95D-D2B76D6A9ECC}"/>
              </a:ext>
            </a:extLst>
          </p:cNvPr>
          <p:cNvSpPr>
            <a:spLocks noGrp="1"/>
          </p:cNvSpPr>
          <p:nvPr>
            <p:ph type="title"/>
          </p:nvPr>
        </p:nvSpPr>
        <p:spPr/>
        <p:txBody>
          <a:bodyPr/>
          <a:lstStyle/>
          <a:p>
            <a:r>
              <a:rPr lang="de-CH" dirty="0" err="1"/>
              <a:t>Results</a:t>
            </a:r>
            <a:r>
              <a:rPr lang="de-CH" dirty="0"/>
              <a:t> </a:t>
            </a:r>
            <a:r>
              <a:rPr lang="de-CH" dirty="0" err="1"/>
              <a:t>for</a:t>
            </a:r>
            <a:r>
              <a:rPr lang="de-CH" dirty="0"/>
              <a:t> English</a:t>
            </a:r>
          </a:p>
        </p:txBody>
      </p:sp>
      <p:pic>
        <p:nvPicPr>
          <p:cNvPr id="5" name="Inhaltsplatzhalter 4">
            <a:extLst>
              <a:ext uri="{FF2B5EF4-FFF2-40B4-BE49-F238E27FC236}">
                <a16:creationId xmlns:a16="http://schemas.microsoft.com/office/drawing/2014/main" id="{69A54D95-6E57-4215-0DB2-F958F946D784}"/>
              </a:ext>
            </a:extLst>
          </p:cNvPr>
          <p:cNvPicPr>
            <a:picLocks noGrp="1" noChangeAspect="1"/>
          </p:cNvPicPr>
          <p:nvPr>
            <p:ph idx="1"/>
          </p:nvPr>
        </p:nvPicPr>
        <p:blipFill>
          <a:blip r:embed="rId2"/>
          <a:stretch>
            <a:fillRect/>
          </a:stretch>
        </p:blipFill>
        <p:spPr>
          <a:xfrm>
            <a:off x="295561" y="2593975"/>
            <a:ext cx="11779590" cy="1670050"/>
          </a:xfrm>
        </p:spPr>
      </p:pic>
    </p:spTree>
    <p:extLst>
      <p:ext uri="{BB962C8B-B14F-4D97-AF65-F5344CB8AC3E}">
        <p14:creationId xmlns:p14="http://schemas.microsoft.com/office/powerpoint/2010/main" val="20775709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945722-903F-F4AC-D83C-FE0AE9CC0D5F}"/>
              </a:ext>
            </a:extLst>
          </p:cNvPr>
          <p:cNvSpPr>
            <a:spLocks noGrp="1"/>
          </p:cNvSpPr>
          <p:nvPr>
            <p:ph type="title"/>
          </p:nvPr>
        </p:nvSpPr>
        <p:spPr/>
        <p:txBody>
          <a:bodyPr/>
          <a:lstStyle/>
          <a:p>
            <a:r>
              <a:rPr lang="de-CH" dirty="0" err="1"/>
              <a:t>Results</a:t>
            </a:r>
            <a:r>
              <a:rPr lang="de-CH" dirty="0"/>
              <a:t> </a:t>
            </a:r>
            <a:r>
              <a:rPr lang="de-CH" dirty="0" err="1"/>
              <a:t>for</a:t>
            </a:r>
            <a:r>
              <a:rPr lang="de-CH" dirty="0"/>
              <a:t> German</a:t>
            </a:r>
          </a:p>
        </p:txBody>
      </p:sp>
      <p:pic>
        <p:nvPicPr>
          <p:cNvPr id="7" name="Inhaltsplatzhalter 6">
            <a:extLst>
              <a:ext uri="{FF2B5EF4-FFF2-40B4-BE49-F238E27FC236}">
                <a16:creationId xmlns:a16="http://schemas.microsoft.com/office/drawing/2014/main" id="{B1929C4D-BE40-E4D8-5076-35874C167033}"/>
              </a:ext>
            </a:extLst>
          </p:cNvPr>
          <p:cNvPicPr>
            <a:picLocks noGrp="1" noChangeAspect="1"/>
          </p:cNvPicPr>
          <p:nvPr>
            <p:ph idx="1"/>
          </p:nvPr>
        </p:nvPicPr>
        <p:blipFill>
          <a:blip r:embed="rId3"/>
          <a:stretch>
            <a:fillRect/>
          </a:stretch>
        </p:blipFill>
        <p:spPr>
          <a:xfrm>
            <a:off x="139669" y="2647951"/>
            <a:ext cx="11999818" cy="1962150"/>
          </a:xfrm>
        </p:spPr>
      </p:pic>
    </p:spTree>
    <p:extLst>
      <p:ext uri="{BB962C8B-B14F-4D97-AF65-F5344CB8AC3E}">
        <p14:creationId xmlns:p14="http://schemas.microsoft.com/office/powerpoint/2010/main" val="41855791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4506AB-7F98-085E-E684-6397C0C1A093}"/>
              </a:ext>
            </a:extLst>
          </p:cNvPr>
          <p:cNvSpPr>
            <a:spLocks noGrp="1"/>
          </p:cNvSpPr>
          <p:nvPr>
            <p:ph type="title"/>
          </p:nvPr>
        </p:nvSpPr>
        <p:spPr/>
        <p:txBody>
          <a:bodyPr/>
          <a:lstStyle/>
          <a:p>
            <a:r>
              <a:rPr lang="de-CH" dirty="0" err="1"/>
              <a:t>Results</a:t>
            </a:r>
            <a:r>
              <a:rPr lang="de-CH" dirty="0"/>
              <a:t> </a:t>
            </a:r>
            <a:r>
              <a:rPr lang="de-CH" dirty="0" err="1"/>
              <a:t>for</a:t>
            </a:r>
            <a:r>
              <a:rPr lang="de-CH" dirty="0"/>
              <a:t> French</a:t>
            </a:r>
          </a:p>
        </p:txBody>
      </p:sp>
      <p:pic>
        <p:nvPicPr>
          <p:cNvPr id="5" name="Inhaltsplatzhalter 4">
            <a:extLst>
              <a:ext uri="{FF2B5EF4-FFF2-40B4-BE49-F238E27FC236}">
                <a16:creationId xmlns:a16="http://schemas.microsoft.com/office/drawing/2014/main" id="{099B2637-AD9A-6820-4299-9D3C60C8962D}"/>
              </a:ext>
            </a:extLst>
          </p:cNvPr>
          <p:cNvPicPr>
            <a:picLocks noGrp="1" noChangeAspect="1"/>
          </p:cNvPicPr>
          <p:nvPr>
            <p:ph idx="1"/>
          </p:nvPr>
        </p:nvPicPr>
        <p:blipFill>
          <a:blip r:embed="rId3"/>
          <a:stretch>
            <a:fillRect/>
          </a:stretch>
        </p:blipFill>
        <p:spPr>
          <a:xfrm>
            <a:off x="69313" y="3289300"/>
            <a:ext cx="12053374" cy="915636"/>
          </a:xfrm>
        </p:spPr>
      </p:pic>
    </p:spTree>
    <p:extLst>
      <p:ext uri="{BB962C8B-B14F-4D97-AF65-F5344CB8AC3E}">
        <p14:creationId xmlns:p14="http://schemas.microsoft.com/office/powerpoint/2010/main" val="73421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36D7-2E17-4633-BC4C-48F7586D0322}"/>
              </a:ext>
            </a:extLst>
          </p:cNvPr>
          <p:cNvSpPr>
            <a:spLocks noGrp="1"/>
          </p:cNvSpPr>
          <p:nvPr>
            <p:ph type="title"/>
          </p:nvPr>
        </p:nvSpPr>
        <p:spPr/>
        <p:txBody>
          <a:bodyPr/>
          <a:lstStyle/>
          <a:p>
            <a:r>
              <a:rPr lang="de-CH" dirty="0"/>
              <a:t>Agenda</a:t>
            </a:r>
          </a:p>
        </p:txBody>
      </p:sp>
      <p:sp>
        <p:nvSpPr>
          <p:cNvPr id="3" name="Content Placeholder 2">
            <a:extLst>
              <a:ext uri="{FF2B5EF4-FFF2-40B4-BE49-F238E27FC236}">
                <a16:creationId xmlns:a16="http://schemas.microsoft.com/office/drawing/2014/main" id="{A09B2B0E-CFA1-4601-8E70-BDCC1305D1CF}"/>
              </a:ext>
            </a:extLst>
          </p:cNvPr>
          <p:cNvSpPr>
            <a:spLocks noGrp="1"/>
          </p:cNvSpPr>
          <p:nvPr>
            <p:ph idx="1"/>
          </p:nvPr>
        </p:nvSpPr>
        <p:spPr/>
        <p:txBody>
          <a:bodyPr>
            <a:normAutofit fontScale="85000" lnSpcReduction="20000"/>
          </a:bodyPr>
          <a:lstStyle/>
          <a:p>
            <a:r>
              <a:rPr lang="de-CH" dirty="0" err="1"/>
              <a:t>Define</a:t>
            </a:r>
            <a:r>
              <a:rPr lang="de-CH" dirty="0"/>
              <a:t> </a:t>
            </a:r>
            <a:r>
              <a:rPr lang="de-CH" dirty="0" err="1"/>
              <a:t>languages</a:t>
            </a:r>
            <a:r>
              <a:rPr lang="de-CH" dirty="0"/>
              <a:t>: EN, DE, FR, IT</a:t>
            </a:r>
          </a:p>
          <a:p>
            <a:r>
              <a:rPr lang="de-CH" dirty="0" err="1"/>
              <a:t>Choose</a:t>
            </a:r>
            <a:r>
              <a:rPr lang="de-CH" dirty="0"/>
              <a:t> a </a:t>
            </a:r>
            <a:r>
              <a:rPr lang="de-CH" dirty="0" err="1"/>
              <a:t>model</a:t>
            </a:r>
            <a:r>
              <a:rPr lang="de-CH" dirty="0"/>
              <a:t> and a </a:t>
            </a:r>
            <a:r>
              <a:rPr lang="de-CH" dirty="0" err="1"/>
              <a:t>dataset</a:t>
            </a:r>
            <a:endParaRPr lang="de-CH" dirty="0"/>
          </a:p>
          <a:p>
            <a:r>
              <a:rPr lang="de-CH" dirty="0" err="1"/>
              <a:t>Know</a:t>
            </a:r>
            <a:r>
              <a:rPr lang="de-CH" dirty="0"/>
              <a:t> </a:t>
            </a:r>
            <a:r>
              <a:rPr lang="de-CH" dirty="0" err="1"/>
              <a:t>your</a:t>
            </a:r>
            <a:r>
              <a:rPr lang="de-CH" dirty="0"/>
              <a:t> </a:t>
            </a:r>
            <a:r>
              <a:rPr lang="de-CH" dirty="0" err="1"/>
              <a:t>data</a:t>
            </a:r>
            <a:endParaRPr lang="de-CH" dirty="0"/>
          </a:p>
          <a:p>
            <a:r>
              <a:rPr lang="de-CH" dirty="0" err="1"/>
              <a:t>Preprocess</a:t>
            </a:r>
            <a:r>
              <a:rPr lang="de-CH" dirty="0"/>
              <a:t> </a:t>
            </a:r>
            <a:r>
              <a:rPr lang="de-CH" dirty="0" err="1"/>
              <a:t>the</a:t>
            </a:r>
            <a:r>
              <a:rPr lang="de-CH" dirty="0"/>
              <a:t> </a:t>
            </a:r>
            <a:r>
              <a:rPr lang="de-CH" dirty="0" err="1"/>
              <a:t>data</a:t>
            </a:r>
            <a:endParaRPr lang="de-CH" dirty="0"/>
          </a:p>
          <a:p>
            <a:r>
              <a:rPr lang="de-CH" dirty="0"/>
              <a:t>Train and </a:t>
            </a:r>
            <a:r>
              <a:rPr lang="de-CH" dirty="0" err="1"/>
              <a:t>test</a:t>
            </a:r>
            <a:r>
              <a:rPr lang="de-CH" dirty="0"/>
              <a:t> </a:t>
            </a:r>
            <a:r>
              <a:rPr lang="de-CH" dirty="0" err="1"/>
              <a:t>the</a:t>
            </a:r>
            <a:r>
              <a:rPr lang="de-CH" dirty="0"/>
              <a:t> </a:t>
            </a:r>
            <a:r>
              <a:rPr lang="de-CH" dirty="0" err="1"/>
              <a:t>model</a:t>
            </a:r>
            <a:r>
              <a:rPr lang="de-CH" dirty="0"/>
              <a:t> in EN</a:t>
            </a:r>
          </a:p>
          <a:p>
            <a:r>
              <a:rPr lang="de-CH" dirty="0"/>
              <a:t>Test </a:t>
            </a:r>
            <a:r>
              <a:rPr lang="de-CH" dirty="0" err="1"/>
              <a:t>the</a:t>
            </a:r>
            <a:r>
              <a:rPr lang="de-CH" dirty="0"/>
              <a:t> </a:t>
            </a:r>
            <a:r>
              <a:rPr lang="de-CH" dirty="0" err="1"/>
              <a:t>model</a:t>
            </a:r>
            <a:r>
              <a:rPr lang="de-CH" dirty="0"/>
              <a:t> in DE, FR and IT</a:t>
            </a:r>
          </a:p>
          <a:p>
            <a:r>
              <a:rPr lang="de-CH" dirty="0" err="1"/>
              <a:t>Results</a:t>
            </a:r>
            <a:endParaRPr lang="de-CH" dirty="0"/>
          </a:p>
          <a:p>
            <a:r>
              <a:rPr lang="de-CH" dirty="0"/>
              <a:t>Possible </a:t>
            </a:r>
            <a:r>
              <a:rPr lang="de-CH" dirty="0" err="1"/>
              <a:t>improvement</a:t>
            </a:r>
            <a:endParaRPr lang="de-CH" dirty="0"/>
          </a:p>
          <a:p>
            <a:r>
              <a:rPr lang="de-CH" dirty="0" err="1"/>
              <a:t>Contrast</a:t>
            </a:r>
            <a:r>
              <a:rPr lang="de-CH" dirty="0"/>
              <a:t> </a:t>
            </a:r>
            <a:r>
              <a:rPr lang="de-CH" dirty="0" err="1"/>
              <a:t>approaches</a:t>
            </a:r>
            <a:endParaRPr lang="de-CH" dirty="0"/>
          </a:p>
          <a:p>
            <a:r>
              <a:rPr lang="de-CH" dirty="0" err="1"/>
              <a:t>Limitations</a:t>
            </a:r>
            <a:r>
              <a:rPr lang="de-CH" dirty="0"/>
              <a:t> </a:t>
            </a:r>
            <a:r>
              <a:rPr lang="de-CH" dirty="0" err="1"/>
              <a:t>of</a:t>
            </a:r>
            <a:r>
              <a:rPr lang="de-CH" dirty="0"/>
              <a:t> </a:t>
            </a:r>
            <a:r>
              <a:rPr lang="de-CH" dirty="0" err="1"/>
              <a:t>approach</a:t>
            </a:r>
            <a:endParaRPr lang="de-CH" dirty="0"/>
          </a:p>
          <a:p>
            <a:r>
              <a:rPr lang="de-CH" dirty="0" err="1"/>
              <a:t>Learnings</a:t>
            </a:r>
            <a:endParaRPr lang="de-CH" dirty="0"/>
          </a:p>
          <a:p>
            <a:r>
              <a:rPr lang="de-CH" dirty="0" err="1"/>
              <a:t>Discussion</a:t>
            </a:r>
            <a:endParaRPr lang="de-CH" dirty="0"/>
          </a:p>
          <a:p>
            <a:endParaRPr lang="de-CH" dirty="0"/>
          </a:p>
          <a:p>
            <a:endParaRPr lang="de-CH" dirty="0"/>
          </a:p>
        </p:txBody>
      </p:sp>
    </p:spTree>
    <p:extLst>
      <p:ext uri="{BB962C8B-B14F-4D97-AF65-F5344CB8AC3E}">
        <p14:creationId xmlns:p14="http://schemas.microsoft.com/office/powerpoint/2010/main" val="32504654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E185AE-3F6F-1960-E2CE-70A1650639A5}"/>
              </a:ext>
            </a:extLst>
          </p:cNvPr>
          <p:cNvSpPr>
            <a:spLocks noGrp="1"/>
          </p:cNvSpPr>
          <p:nvPr>
            <p:ph type="title"/>
          </p:nvPr>
        </p:nvSpPr>
        <p:spPr/>
        <p:txBody>
          <a:bodyPr/>
          <a:lstStyle/>
          <a:p>
            <a:r>
              <a:rPr lang="de-CH" dirty="0" err="1"/>
              <a:t>Results</a:t>
            </a:r>
            <a:r>
              <a:rPr lang="de-CH" dirty="0"/>
              <a:t> </a:t>
            </a:r>
            <a:r>
              <a:rPr lang="de-CH" dirty="0" err="1"/>
              <a:t>for</a:t>
            </a:r>
            <a:r>
              <a:rPr lang="de-CH" dirty="0"/>
              <a:t> </a:t>
            </a:r>
            <a:r>
              <a:rPr lang="de-CH" dirty="0" err="1"/>
              <a:t>Italian</a:t>
            </a:r>
            <a:endParaRPr lang="de-CH" dirty="0"/>
          </a:p>
        </p:txBody>
      </p:sp>
      <p:pic>
        <p:nvPicPr>
          <p:cNvPr id="5" name="Inhaltsplatzhalter 4">
            <a:extLst>
              <a:ext uri="{FF2B5EF4-FFF2-40B4-BE49-F238E27FC236}">
                <a16:creationId xmlns:a16="http://schemas.microsoft.com/office/drawing/2014/main" id="{BAF31C6D-01A1-BDA3-7C68-A016DF94F998}"/>
              </a:ext>
            </a:extLst>
          </p:cNvPr>
          <p:cNvPicPr>
            <a:picLocks noGrp="1" noChangeAspect="1"/>
          </p:cNvPicPr>
          <p:nvPr>
            <p:ph idx="1"/>
          </p:nvPr>
        </p:nvPicPr>
        <p:blipFill>
          <a:blip r:embed="rId3"/>
          <a:stretch>
            <a:fillRect/>
          </a:stretch>
        </p:blipFill>
        <p:spPr>
          <a:xfrm>
            <a:off x="123826" y="3187700"/>
            <a:ext cx="11944347" cy="1257300"/>
          </a:xfrm>
        </p:spPr>
      </p:pic>
    </p:spTree>
    <p:extLst>
      <p:ext uri="{BB962C8B-B14F-4D97-AF65-F5344CB8AC3E}">
        <p14:creationId xmlns:p14="http://schemas.microsoft.com/office/powerpoint/2010/main" val="36270861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D64721-2D18-1513-64DD-F728523A8896}"/>
              </a:ext>
            </a:extLst>
          </p:cNvPr>
          <p:cNvSpPr>
            <a:spLocks noGrp="1"/>
          </p:cNvSpPr>
          <p:nvPr>
            <p:ph type="title"/>
          </p:nvPr>
        </p:nvSpPr>
        <p:spPr/>
        <p:txBody>
          <a:bodyPr/>
          <a:lstStyle/>
          <a:p>
            <a:r>
              <a:rPr lang="de-CH" dirty="0" err="1"/>
              <a:t>Limitations</a:t>
            </a:r>
            <a:r>
              <a:rPr lang="de-CH" dirty="0"/>
              <a:t> </a:t>
            </a:r>
            <a:r>
              <a:rPr lang="de-CH" dirty="0" err="1"/>
              <a:t>of</a:t>
            </a:r>
            <a:r>
              <a:rPr lang="de-CH" dirty="0"/>
              <a:t> </a:t>
            </a:r>
            <a:r>
              <a:rPr lang="de-CH" dirty="0" err="1"/>
              <a:t>approach</a:t>
            </a:r>
            <a:endParaRPr lang="de-CH" dirty="0"/>
          </a:p>
        </p:txBody>
      </p:sp>
      <p:sp>
        <p:nvSpPr>
          <p:cNvPr id="3" name="Inhaltsplatzhalter 2">
            <a:extLst>
              <a:ext uri="{FF2B5EF4-FFF2-40B4-BE49-F238E27FC236}">
                <a16:creationId xmlns:a16="http://schemas.microsoft.com/office/drawing/2014/main" id="{398B9ADA-9FB8-2F8B-5F36-AA300ED16F67}"/>
              </a:ext>
            </a:extLst>
          </p:cNvPr>
          <p:cNvSpPr>
            <a:spLocks noGrp="1"/>
          </p:cNvSpPr>
          <p:nvPr>
            <p:ph idx="1"/>
          </p:nvPr>
        </p:nvSpPr>
        <p:spPr/>
        <p:txBody>
          <a:bodyPr/>
          <a:lstStyle/>
          <a:p>
            <a:r>
              <a:rPr lang="en-US" dirty="0"/>
              <a:t>Not explicitly optimized to multilingualism</a:t>
            </a:r>
          </a:p>
          <a:p>
            <a:r>
              <a:rPr lang="en-US" dirty="0"/>
              <a:t>Didn’t learn enough patterns to compare the languages</a:t>
            </a:r>
          </a:p>
          <a:p>
            <a:r>
              <a:rPr lang="en-US" dirty="0"/>
              <a:t>Therefore is not reliable on low resource languages</a:t>
            </a:r>
          </a:p>
          <a:p>
            <a:r>
              <a:rPr lang="en-US" dirty="0"/>
              <a:t>Very likely to overfit in one language</a:t>
            </a:r>
          </a:p>
        </p:txBody>
      </p:sp>
    </p:spTree>
    <p:extLst>
      <p:ext uri="{BB962C8B-B14F-4D97-AF65-F5344CB8AC3E}">
        <p14:creationId xmlns:p14="http://schemas.microsoft.com/office/powerpoint/2010/main" val="26717248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ABDAD-57E8-41A2-B50B-0F0C1F4E6F60}"/>
              </a:ext>
            </a:extLst>
          </p:cNvPr>
          <p:cNvSpPr>
            <a:spLocks noGrp="1"/>
          </p:cNvSpPr>
          <p:nvPr>
            <p:ph type="title"/>
          </p:nvPr>
        </p:nvSpPr>
        <p:spPr/>
        <p:txBody>
          <a:bodyPr/>
          <a:lstStyle/>
          <a:p>
            <a:r>
              <a:rPr lang="de-CH" dirty="0" err="1"/>
              <a:t>Learnings</a:t>
            </a:r>
            <a:br>
              <a:rPr lang="de-CH" dirty="0"/>
            </a:br>
            <a:endParaRPr lang="en-US" dirty="0"/>
          </a:p>
        </p:txBody>
      </p:sp>
      <p:sp>
        <p:nvSpPr>
          <p:cNvPr id="3" name="Content Placeholder 2">
            <a:extLst>
              <a:ext uri="{FF2B5EF4-FFF2-40B4-BE49-F238E27FC236}">
                <a16:creationId xmlns:a16="http://schemas.microsoft.com/office/drawing/2014/main" id="{2E2948E8-3EAA-4651-ACEE-3A97178783D4}"/>
              </a:ext>
            </a:extLst>
          </p:cNvPr>
          <p:cNvSpPr>
            <a:spLocks noGrp="1"/>
          </p:cNvSpPr>
          <p:nvPr>
            <p:ph idx="1"/>
          </p:nvPr>
        </p:nvSpPr>
        <p:spPr/>
        <p:txBody>
          <a:bodyPr>
            <a:normAutofit fontScale="92500"/>
          </a:bodyPr>
          <a:lstStyle/>
          <a:p>
            <a:pPr marL="0" indent="0">
              <a:buNone/>
            </a:pPr>
            <a:r>
              <a:rPr lang="en-US" dirty="0"/>
              <a:t>Concerning the task:</a:t>
            </a:r>
          </a:p>
          <a:p>
            <a:r>
              <a:rPr lang="en-US" dirty="0"/>
              <a:t>Label list in strings vs. numbers can be more handy &gt; label map is useful</a:t>
            </a:r>
          </a:p>
          <a:p>
            <a:r>
              <a:rPr lang="en-US" dirty="0"/>
              <a:t>Some very long sentences may distort the results</a:t>
            </a:r>
          </a:p>
          <a:p>
            <a:r>
              <a:rPr lang="en-US" dirty="0"/>
              <a:t>English and German are not necessarily closer to each other than English and Italian or English and French</a:t>
            </a:r>
          </a:p>
          <a:p>
            <a:pPr marL="0" indent="0">
              <a:buNone/>
            </a:pPr>
            <a:endParaRPr lang="en-US" dirty="0"/>
          </a:p>
          <a:p>
            <a:pPr marL="0" indent="0">
              <a:buNone/>
            </a:pPr>
            <a:r>
              <a:rPr lang="en-US" dirty="0"/>
              <a:t>In General:</a:t>
            </a:r>
          </a:p>
          <a:p>
            <a:r>
              <a:rPr lang="en-US" dirty="0"/>
              <a:t>It was very effective and fun to work together on this.</a:t>
            </a:r>
          </a:p>
          <a:p>
            <a:r>
              <a:rPr lang="en-US" dirty="0"/>
              <a:t>Getting used to the environment with GitHub, </a:t>
            </a:r>
            <a:r>
              <a:rPr lang="en-US" dirty="0" err="1"/>
              <a:t>Huggingface</a:t>
            </a:r>
            <a:r>
              <a:rPr lang="en-US" dirty="0"/>
              <a:t> and </a:t>
            </a:r>
            <a:r>
              <a:rPr lang="en-US" dirty="0" err="1"/>
              <a:t>Ubelix</a:t>
            </a:r>
            <a:endParaRPr lang="en-US" dirty="0"/>
          </a:p>
          <a:p>
            <a:r>
              <a:rPr lang="en-US" dirty="0"/>
              <a:t>The Internet at Starbucks is pretty bad ;).</a:t>
            </a:r>
          </a:p>
          <a:p>
            <a:endParaRPr lang="en-US" dirty="0"/>
          </a:p>
        </p:txBody>
      </p:sp>
    </p:spTree>
    <p:extLst>
      <p:ext uri="{BB962C8B-B14F-4D97-AF65-F5344CB8AC3E}">
        <p14:creationId xmlns:p14="http://schemas.microsoft.com/office/powerpoint/2010/main" val="28001519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5ED2D-F749-4853-AC3A-C7183786CD9B}"/>
              </a:ext>
            </a:extLst>
          </p:cNvPr>
          <p:cNvSpPr>
            <a:spLocks noGrp="1"/>
          </p:cNvSpPr>
          <p:nvPr>
            <p:ph type="title"/>
          </p:nvPr>
        </p:nvSpPr>
        <p:spPr/>
        <p:txBody>
          <a:bodyPr/>
          <a:lstStyle/>
          <a:p>
            <a:r>
              <a:rPr lang="de-CH" dirty="0" err="1"/>
              <a:t>Discussion</a:t>
            </a:r>
            <a:br>
              <a:rPr lang="de-CH" dirty="0"/>
            </a:br>
            <a:endParaRPr lang="en-US" dirty="0"/>
          </a:p>
        </p:txBody>
      </p:sp>
      <p:pic>
        <p:nvPicPr>
          <p:cNvPr id="9" name="Picture 8">
            <a:extLst>
              <a:ext uri="{FF2B5EF4-FFF2-40B4-BE49-F238E27FC236}">
                <a16:creationId xmlns:a16="http://schemas.microsoft.com/office/drawing/2014/main" id="{73CAA198-542A-4EB9-B682-9C914CE89190}"/>
              </a:ext>
            </a:extLst>
          </p:cNvPr>
          <p:cNvPicPr>
            <a:picLocks noChangeAspect="1"/>
          </p:cNvPicPr>
          <p:nvPr/>
        </p:nvPicPr>
        <p:blipFill>
          <a:blip r:embed="rId2"/>
          <a:stretch>
            <a:fillRect/>
          </a:stretch>
        </p:blipFill>
        <p:spPr>
          <a:xfrm>
            <a:off x="3087329" y="2330011"/>
            <a:ext cx="4707068" cy="3057877"/>
          </a:xfrm>
          <a:prstGeom prst="rect">
            <a:avLst/>
          </a:prstGeom>
        </p:spPr>
      </p:pic>
    </p:spTree>
    <p:extLst>
      <p:ext uri="{BB962C8B-B14F-4D97-AF65-F5344CB8AC3E}">
        <p14:creationId xmlns:p14="http://schemas.microsoft.com/office/powerpoint/2010/main" val="20264034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3D448B2-3609-4A81-80E9-CB399E06F819}"/>
              </a:ext>
            </a:extLst>
          </p:cNvPr>
          <p:cNvPicPr>
            <a:picLocks noGrp="1" noChangeAspect="1"/>
          </p:cNvPicPr>
          <p:nvPr>
            <p:ph idx="1"/>
          </p:nvPr>
        </p:nvPicPr>
        <p:blipFill>
          <a:blip r:embed="rId2"/>
          <a:stretch>
            <a:fillRect/>
          </a:stretch>
        </p:blipFill>
        <p:spPr>
          <a:xfrm>
            <a:off x="2329312" y="1200751"/>
            <a:ext cx="4456497" cy="4456497"/>
          </a:xfrm>
        </p:spPr>
      </p:pic>
    </p:spTree>
    <p:extLst>
      <p:ext uri="{BB962C8B-B14F-4D97-AF65-F5344CB8AC3E}">
        <p14:creationId xmlns:p14="http://schemas.microsoft.com/office/powerpoint/2010/main" val="127311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EB080-DB2E-4C41-8D05-240DBC49C1C2}"/>
              </a:ext>
            </a:extLst>
          </p:cNvPr>
          <p:cNvSpPr>
            <a:spLocks noGrp="1"/>
          </p:cNvSpPr>
          <p:nvPr>
            <p:ph type="title"/>
          </p:nvPr>
        </p:nvSpPr>
        <p:spPr/>
        <p:txBody>
          <a:bodyPr/>
          <a:lstStyle/>
          <a:p>
            <a:r>
              <a:rPr lang="de-CH" dirty="0" err="1"/>
              <a:t>Define</a:t>
            </a:r>
            <a:r>
              <a:rPr lang="de-CH" dirty="0"/>
              <a:t> </a:t>
            </a:r>
            <a:r>
              <a:rPr lang="de-CH" dirty="0" err="1"/>
              <a:t>languages</a:t>
            </a:r>
            <a:r>
              <a:rPr lang="de-CH" dirty="0"/>
              <a:t>: EN, DE, FR, IT</a:t>
            </a:r>
            <a:br>
              <a:rPr lang="de-CH" dirty="0"/>
            </a:br>
            <a:endParaRPr lang="en-US" dirty="0"/>
          </a:p>
        </p:txBody>
      </p:sp>
      <p:sp>
        <p:nvSpPr>
          <p:cNvPr id="3" name="Content Placeholder 2">
            <a:extLst>
              <a:ext uri="{FF2B5EF4-FFF2-40B4-BE49-F238E27FC236}">
                <a16:creationId xmlns:a16="http://schemas.microsoft.com/office/drawing/2014/main" id="{27AD5D5D-1B56-4356-9431-1C1B2466E721}"/>
              </a:ext>
            </a:extLst>
          </p:cNvPr>
          <p:cNvSpPr>
            <a:spLocks noGrp="1"/>
          </p:cNvSpPr>
          <p:nvPr>
            <p:ph idx="1"/>
          </p:nvPr>
        </p:nvSpPr>
        <p:spPr/>
        <p:txBody>
          <a:bodyPr/>
          <a:lstStyle/>
          <a:p>
            <a:r>
              <a:rPr lang="de-CH" dirty="0" err="1"/>
              <a:t>We</a:t>
            </a:r>
            <a:r>
              <a:rPr lang="de-CH" dirty="0"/>
              <a:t> </a:t>
            </a:r>
            <a:r>
              <a:rPr lang="de-CH" dirty="0" err="1"/>
              <a:t>decided</a:t>
            </a:r>
            <a:r>
              <a:rPr lang="de-CH" dirty="0"/>
              <a:t> </a:t>
            </a:r>
            <a:r>
              <a:rPr lang="de-CH" dirty="0" err="1"/>
              <a:t>to</a:t>
            </a:r>
            <a:r>
              <a:rPr lang="de-CH" dirty="0"/>
              <a:t> </a:t>
            </a:r>
            <a:r>
              <a:rPr lang="de-CH" dirty="0" err="1"/>
              <a:t>take</a:t>
            </a:r>
            <a:r>
              <a:rPr lang="de-CH" dirty="0"/>
              <a:t> </a:t>
            </a:r>
            <a:r>
              <a:rPr lang="de-CH" dirty="0" err="1"/>
              <a:t>these</a:t>
            </a:r>
            <a:r>
              <a:rPr lang="de-CH" dirty="0"/>
              <a:t> </a:t>
            </a:r>
            <a:r>
              <a:rPr lang="de-CH" dirty="0" err="1"/>
              <a:t>languages</a:t>
            </a:r>
            <a:r>
              <a:rPr lang="de-CH" dirty="0"/>
              <a:t> </a:t>
            </a:r>
            <a:r>
              <a:rPr lang="de-CH" dirty="0" err="1"/>
              <a:t>because</a:t>
            </a:r>
            <a:r>
              <a:rPr lang="de-CH" dirty="0"/>
              <a:t> </a:t>
            </a:r>
            <a:r>
              <a:rPr lang="de-CH" dirty="0" err="1"/>
              <a:t>they</a:t>
            </a:r>
            <a:r>
              <a:rPr lang="de-CH" dirty="0"/>
              <a:t> </a:t>
            </a:r>
            <a:r>
              <a:rPr lang="de-CH" dirty="0" err="1"/>
              <a:t>are</a:t>
            </a:r>
            <a:r>
              <a:rPr lang="de-CH" dirty="0"/>
              <a:t> </a:t>
            </a:r>
            <a:r>
              <a:rPr lang="de-CH" dirty="0" err="1"/>
              <a:t>the</a:t>
            </a:r>
            <a:r>
              <a:rPr lang="de-CH" dirty="0"/>
              <a:t> </a:t>
            </a:r>
            <a:r>
              <a:rPr lang="de-CH" dirty="0" err="1"/>
              <a:t>official</a:t>
            </a:r>
            <a:r>
              <a:rPr lang="de-CH" dirty="0"/>
              <a:t> </a:t>
            </a:r>
            <a:r>
              <a:rPr lang="de-CH" dirty="0" err="1"/>
              <a:t>languages</a:t>
            </a:r>
            <a:r>
              <a:rPr lang="de-CH" dirty="0"/>
              <a:t> at </a:t>
            </a:r>
            <a:r>
              <a:rPr lang="de-CH" dirty="0" err="1"/>
              <a:t>the</a:t>
            </a:r>
            <a:r>
              <a:rPr lang="de-CH" dirty="0"/>
              <a:t> FDFA and </a:t>
            </a:r>
            <a:r>
              <a:rPr lang="de-CH" dirty="0" err="1"/>
              <a:t>because</a:t>
            </a:r>
            <a:r>
              <a:rPr lang="de-CH" dirty="0"/>
              <a:t> </a:t>
            </a:r>
            <a:r>
              <a:rPr lang="de-CH" dirty="0" err="1"/>
              <a:t>we</a:t>
            </a:r>
            <a:r>
              <a:rPr lang="de-CH" dirty="0"/>
              <a:t> </a:t>
            </a:r>
            <a:r>
              <a:rPr lang="de-CH" dirty="0" err="1"/>
              <a:t>both</a:t>
            </a:r>
            <a:r>
              <a:rPr lang="de-CH" dirty="0"/>
              <a:t> </a:t>
            </a:r>
            <a:r>
              <a:rPr lang="de-CH" dirty="0" err="1"/>
              <a:t>know</a:t>
            </a:r>
            <a:r>
              <a:rPr lang="de-CH" dirty="0"/>
              <a:t> </a:t>
            </a:r>
            <a:r>
              <a:rPr lang="de-CH" dirty="0" err="1"/>
              <a:t>them</a:t>
            </a:r>
            <a:r>
              <a:rPr lang="de-CH" dirty="0"/>
              <a:t> at least a </a:t>
            </a:r>
            <a:r>
              <a:rPr lang="de-CH" dirty="0" err="1"/>
              <a:t>bit</a:t>
            </a:r>
            <a:r>
              <a:rPr lang="de-CH" dirty="0"/>
              <a:t>.</a:t>
            </a:r>
            <a:endParaRPr lang="en-US" dirty="0"/>
          </a:p>
        </p:txBody>
      </p:sp>
      <p:pic>
        <p:nvPicPr>
          <p:cNvPr id="5" name="Picture 4">
            <a:extLst>
              <a:ext uri="{FF2B5EF4-FFF2-40B4-BE49-F238E27FC236}">
                <a16:creationId xmlns:a16="http://schemas.microsoft.com/office/drawing/2014/main" id="{15215FE5-25F7-4E16-8938-A79C1815D6E5}"/>
              </a:ext>
            </a:extLst>
          </p:cNvPr>
          <p:cNvPicPr>
            <a:picLocks noChangeAspect="1"/>
          </p:cNvPicPr>
          <p:nvPr/>
        </p:nvPicPr>
        <p:blipFill>
          <a:blip r:embed="rId2"/>
          <a:stretch>
            <a:fillRect/>
          </a:stretch>
        </p:blipFill>
        <p:spPr>
          <a:xfrm>
            <a:off x="4082602" y="2957137"/>
            <a:ext cx="4233691" cy="3145958"/>
          </a:xfrm>
          <a:prstGeom prst="rect">
            <a:avLst/>
          </a:prstGeom>
        </p:spPr>
      </p:pic>
    </p:spTree>
    <p:extLst>
      <p:ext uri="{BB962C8B-B14F-4D97-AF65-F5344CB8AC3E}">
        <p14:creationId xmlns:p14="http://schemas.microsoft.com/office/powerpoint/2010/main" val="29259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F469F-B8D3-494A-A2EC-3CB7B41A6D11}"/>
              </a:ext>
            </a:extLst>
          </p:cNvPr>
          <p:cNvSpPr>
            <a:spLocks noGrp="1"/>
          </p:cNvSpPr>
          <p:nvPr>
            <p:ph type="title"/>
          </p:nvPr>
        </p:nvSpPr>
        <p:spPr/>
        <p:txBody>
          <a:bodyPr/>
          <a:lstStyle/>
          <a:p>
            <a:r>
              <a:rPr lang="de-CH" dirty="0" err="1"/>
              <a:t>Choose</a:t>
            </a:r>
            <a:r>
              <a:rPr lang="de-CH" dirty="0"/>
              <a:t> a </a:t>
            </a:r>
            <a:r>
              <a:rPr lang="de-CH" dirty="0" err="1"/>
              <a:t>model</a:t>
            </a:r>
            <a:r>
              <a:rPr lang="de-CH" dirty="0"/>
              <a:t> and a </a:t>
            </a:r>
            <a:r>
              <a:rPr lang="de-CH" dirty="0" err="1"/>
              <a:t>dataset</a:t>
            </a:r>
            <a:br>
              <a:rPr lang="de-CH" dirty="0"/>
            </a:br>
            <a:endParaRPr lang="en-US" dirty="0"/>
          </a:p>
        </p:txBody>
      </p:sp>
      <p:sp>
        <p:nvSpPr>
          <p:cNvPr id="3" name="Content Placeholder 2">
            <a:extLst>
              <a:ext uri="{FF2B5EF4-FFF2-40B4-BE49-F238E27FC236}">
                <a16:creationId xmlns:a16="http://schemas.microsoft.com/office/drawing/2014/main" id="{B5096AD5-7459-469C-BEC8-EC48AC4FDA6E}"/>
              </a:ext>
            </a:extLst>
          </p:cNvPr>
          <p:cNvSpPr>
            <a:spLocks noGrp="1"/>
          </p:cNvSpPr>
          <p:nvPr>
            <p:ph idx="1"/>
          </p:nvPr>
        </p:nvSpPr>
        <p:spPr/>
        <p:txBody>
          <a:bodyPr>
            <a:normAutofit/>
          </a:bodyPr>
          <a:lstStyle/>
          <a:p>
            <a:r>
              <a:rPr lang="de-CH" dirty="0"/>
              <a:t>Model: </a:t>
            </a:r>
            <a:r>
              <a:rPr lang="de-CH" b="1" dirty="0" err="1"/>
              <a:t>WikiNeural</a:t>
            </a:r>
            <a:r>
              <a:rPr lang="de-CH" b="1" dirty="0"/>
              <a:t> Multilingual NER</a:t>
            </a:r>
            <a:r>
              <a:rPr lang="de-CH" dirty="0"/>
              <a:t>: </a:t>
            </a:r>
            <a:r>
              <a:rPr lang="en-US" sz="1600" dirty="0"/>
              <a:t>a state-of-the-art named entity recognition model that supports 9 different languages. Built by </a:t>
            </a:r>
            <a:r>
              <a:rPr lang="en-US" sz="1600" dirty="0" err="1"/>
              <a:t>Babelscape</a:t>
            </a:r>
            <a:r>
              <a:rPr lang="en-US" sz="1600" dirty="0"/>
              <a:t>, it's based on </a:t>
            </a:r>
            <a:r>
              <a:rPr lang="en-US" sz="1600" dirty="0" err="1"/>
              <a:t>mBERT</a:t>
            </a:r>
            <a:r>
              <a:rPr lang="en-US" sz="1600" dirty="0"/>
              <a:t> and fine-tuned on the </a:t>
            </a:r>
            <a:r>
              <a:rPr lang="en-US" sz="1600" dirty="0" err="1"/>
              <a:t>WikiNEuRal</a:t>
            </a:r>
            <a:r>
              <a:rPr lang="en-US" sz="1600" dirty="0"/>
              <a:t> dataset, specifically designed to address the challenge of data scarcity in multilingual NER tasks.</a:t>
            </a:r>
          </a:p>
          <a:p>
            <a:pPr marL="0" indent="0">
              <a:buNone/>
            </a:pPr>
            <a:r>
              <a:rPr lang="en-US" sz="1600" dirty="0"/>
              <a:t>	</a:t>
            </a:r>
            <a:r>
              <a:rPr lang="en-US" sz="1400" dirty="0" err="1">
                <a:hlinkClick r:id="rId3"/>
              </a:rPr>
              <a:t>wikineural</a:t>
            </a:r>
            <a:r>
              <a:rPr lang="en-US" sz="1400" dirty="0">
                <a:hlinkClick r:id="rId3"/>
              </a:rPr>
              <a:t>-multilingual-</a:t>
            </a:r>
            <a:r>
              <a:rPr lang="en-US" sz="1400" dirty="0" err="1">
                <a:hlinkClick r:id="rId3"/>
              </a:rPr>
              <a:t>ner</a:t>
            </a:r>
            <a:endParaRPr lang="en-US" sz="1600" dirty="0"/>
          </a:p>
          <a:p>
            <a:pPr marL="0" indent="0">
              <a:buNone/>
            </a:pPr>
            <a:endParaRPr lang="en-US" sz="1600" dirty="0"/>
          </a:p>
          <a:p>
            <a:r>
              <a:rPr lang="en-US" dirty="0"/>
              <a:t>Dataset: </a:t>
            </a:r>
            <a:r>
              <a:rPr lang="en-US" b="1" dirty="0" err="1"/>
              <a:t>WikiANN</a:t>
            </a:r>
            <a:r>
              <a:rPr lang="en-US" b="1" dirty="0"/>
              <a:t> </a:t>
            </a:r>
            <a:r>
              <a:rPr lang="en-US" dirty="0"/>
              <a:t>from </a:t>
            </a:r>
            <a:r>
              <a:rPr lang="en-US" dirty="0" err="1"/>
              <a:t>unimelb</a:t>
            </a:r>
            <a:r>
              <a:rPr lang="en-US" dirty="0"/>
              <a:t>: </a:t>
            </a:r>
            <a:r>
              <a:rPr lang="en-US" sz="1600" dirty="0"/>
              <a:t>(sometimes called PAN-X) is a multilingual named entity recognition dataset consisting of Wikipedia articles annotated with LOC (location), PER (person), and ORG (</a:t>
            </a:r>
            <a:r>
              <a:rPr lang="en-US" sz="1600" dirty="0" err="1"/>
              <a:t>organisation</a:t>
            </a:r>
            <a:r>
              <a:rPr lang="en-US" sz="1600" dirty="0"/>
              <a:t>) tags in the IOB2 format. This version corresponds to the balanced train, dev, and test splits of Rahimi et al. (2019), which supports 176 of the 282 languages from the original </a:t>
            </a:r>
            <a:r>
              <a:rPr lang="en-US" sz="1600" dirty="0" err="1"/>
              <a:t>WikiANN</a:t>
            </a:r>
            <a:r>
              <a:rPr lang="en-US" sz="1600" dirty="0"/>
              <a:t> corpus.</a:t>
            </a:r>
          </a:p>
          <a:p>
            <a:pPr lvl="1"/>
            <a:r>
              <a:rPr lang="en-US" sz="1400" dirty="0"/>
              <a:t>train-test-split for EN, FR, IT and DE </a:t>
            </a:r>
          </a:p>
          <a:p>
            <a:pPr marL="0" indent="0">
              <a:buNone/>
            </a:pPr>
            <a:r>
              <a:rPr lang="en-US" dirty="0"/>
              <a:t>	</a:t>
            </a:r>
            <a:r>
              <a:rPr lang="en-US" sz="1400" dirty="0" err="1">
                <a:hlinkClick r:id="rId4"/>
              </a:rPr>
              <a:t>unimelb-nlp</a:t>
            </a:r>
            <a:r>
              <a:rPr lang="en-US" sz="1400" dirty="0">
                <a:hlinkClick r:id="rId4"/>
              </a:rPr>
              <a:t>/</a:t>
            </a:r>
            <a:r>
              <a:rPr lang="en-US" sz="1400" dirty="0" err="1">
                <a:hlinkClick r:id="rId4"/>
              </a:rPr>
              <a:t>wikiann</a:t>
            </a:r>
            <a:r>
              <a:rPr lang="en-US" sz="1400" dirty="0">
                <a:hlinkClick r:id="rId4"/>
              </a:rPr>
              <a:t> · Datasets at Hugging Face</a:t>
            </a:r>
            <a:endParaRPr lang="en-US" sz="1400" dirty="0"/>
          </a:p>
          <a:p>
            <a:endParaRPr lang="en-US" sz="1400" dirty="0"/>
          </a:p>
          <a:p>
            <a:endParaRPr lang="de-CH" dirty="0"/>
          </a:p>
          <a:p>
            <a:pPr marL="0" indent="0">
              <a:buNone/>
            </a:pPr>
            <a:endParaRPr lang="en-US" dirty="0"/>
          </a:p>
        </p:txBody>
      </p:sp>
      <p:graphicFrame>
        <p:nvGraphicFramePr>
          <p:cNvPr id="4" name="Table 3">
            <a:extLst>
              <a:ext uri="{FF2B5EF4-FFF2-40B4-BE49-F238E27FC236}">
                <a16:creationId xmlns:a16="http://schemas.microsoft.com/office/drawing/2014/main" id="{548A283C-B4DF-475D-A429-AF5C9220961A}"/>
              </a:ext>
            </a:extLst>
          </p:cNvPr>
          <p:cNvGraphicFramePr>
            <a:graphicFrameLocks noGrp="1"/>
          </p:cNvGraphicFramePr>
          <p:nvPr>
            <p:extLst>
              <p:ext uri="{D42A27DB-BD31-4B8C-83A1-F6EECF244321}">
                <p14:modId xmlns:p14="http://schemas.microsoft.com/office/powerpoint/2010/main" val="3042848404"/>
              </p:ext>
            </p:extLst>
          </p:nvPr>
        </p:nvGraphicFramePr>
        <p:xfrm>
          <a:off x="6096000" y="5377373"/>
          <a:ext cx="2617910" cy="873115"/>
        </p:xfrm>
        <a:graphic>
          <a:graphicData uri="http://schemas.openxmlformats.org/drawingml/2006/table">
            <a:tbl>
              <a:tblPr/>
              <a:tblGrid>
                <a:gridCol w="854279">
                  <a:extLst>
                    <a:ext uri="{9D8B030D-6E8A-4147-A177-3AD203B41FA5}">
                      <a16:colId xmlns:a16="http://schemas.microsoft.com/office/drawing/2014/main" val="2026688250"/>
                    </a:ext>
                  </a:extLst>
                </a:gridCol>
                <a:gridCol w="1068169">
                  <a:extLst>
                    <a:ext uri="{9D8B030D-6E8A-4147-A177-3AD203B41FA5}">
                      <a16:colId xmlns:a16="http://schemas.microsoft.com/office/drawing/2014/main" val="410777728"/>
                    </a:ext>
                  </a:extLst>
                </a:gridCol>
                <a:gridCol w="695462">
                  <a:extLst>
                    <a:ext uri="{9D8B030D-6E8A-4147-A177-3AD203B41FA5}">
                      <a16:colId xmlns:a16="http://schemas.microsoft.com/office/drawing/2014/main" val="1557949614"/>
                    </a:ext>
                  </a:extLst>
                </a:gridCol>
              </a:tblGrid>
              <a:tr h="435513">
                <a:tc>
                  <a:txBody>
                    <a:bodyPr/>
                    <a:lstStyle/>
                    <a:p>
                      <a:pPr marL="0" marR="0" fontAlgn="t">
                        <a:spcBef>
                          <a:spcPts val="0"/>
                        </a:spcBef>
                        <a:spcAft>
                          <a:spcPts val="0"/>
                        </a:spcAft>
                      </a:pPr>
                      <a:r>
                        <a:rPr lang="de-CH" sz="1400" b="1" dirty="0">
                          <a:effectLst/>
                          <a:latin typeface="Calibri" panose="020F0502020204030204" pitchFamily="34" charset="0"/>
                        </a:rPr>
                        <a:t>Train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a:effectLst/>
                          <a:latin typeface="Calibri" panose="020F0502020204030204" pitchFamily="34" charset="0"/>
                        </a:rPr>
                        <a:t>Validation</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b="1" dirty="0">
                          <a:effectLst/>
                          <a:latin typeface="Calibri" panose="020F0502020204030204" pitchFamily="34" charset="0"/>
                        </a:rPr>
                        <a:t>Test</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63099551"/>
                  </a:ext>
                </a:extLst>
              </a:tr>
              <a:tr h="437602">
                <a:tc>
                  <a:txBody>
                    <a:bodyPr/>
                    <a:lstStyle/>
                    <a:p>
                      <a:pPr marL="0" marR="0" fontAlgn="t">
                        <a:spcBef>
                          <a:spcPts val="0"/>
                        </a:spcBef>
                        <a:spcAft>
                          <a:spcPts val="0"/>
                        </a:spcAft>
                      </a:pPr>
                      <a:r>
                        <a:rPr lang="de-CH" sz="1400" dirty="0">
                          <a:effectLst/>
                          <a:latin typeface="Calibri" panose="020F0502020204030204" pitchFamily="34" charset="0"/>
                        </a:rPr>
                        <a:t>20000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de-CH" sz="1400" dirty="0">
                          <a:effectLst/>
                          <a:latin typeface="Calibri" panose="020F0502020204030204" pitchFamily="34" charset="0"/>
                        </a:rPr>
                        <a:t>10000</a:t>
                      </a:r>
                    </a:p>
                  </a:txBody>
                  <a:tcPr marL="50800" marR="50800" marT="50800" marB="50800">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3808566762"/>
                  </a:ext>
                </a:extLst>
              </a:tr>
            </a:tbl>
          </a:graphicData>
        </a:graphic>
      </p:graphicFrame>
    </p:spTree>
    <p:extLst>
      <p:ext uri="{BB962C8B-B14F-4D97-AF65-F5344CB8AC3E}">
        <p14:creationId xmlns:p14="http://schemas.microsoft.com/office/powerpoint/2010/main" val="2234009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47FE-0E67-4A94-BC17-72145CAAB859}"/>
              </a:ext>
            </a:extLst>
          </p:cNvPr>
          <p:cNvSpPr>
            <a:spLocks noGrp="1"/>
          </p:cNvSpPr>
          <p:nvPr>
            <p:ph type="title"/>
          </p:nvPr>
        </p:nvSpPr>
        <p:spPr/>
        <p:txBody>
          <a:bodyPr/>
          <a:lstStyle/>
          <a:p>
            <a:r>
              <a:rPr lang="de-CH" dirty="0" err="1"/>
              <a:t>Know</a:t>
            </a:r>
            <a:r>
              <a:rPr lang="de-CH" dirty="0"/>
              <a:t> </a:t>
            </a:r>
            <a:r>
              <a:rPr lang="de-CH" dirty="0" err="1"/>
              <a:t>your</a:t>
            </a:r>
            <a:r>
              <a:rPr lang="de-CH" dirty="0"/>
              <a:t> </a:t>
            </a:r>
            <a:r>
              <a:rPr lang="de-CH" dirty="0" err="1"/>
              <a:t>data</a:t>
            </a:r>
            <a:endParaRPr lang="en-US" dirty="0"/>
          </a:p>
        </p:txBody>
      </p:sp>
      <p:sp>
        <p:nvSpPr>
          <p:cNvPr id="3" name="Content Placeholder 2">
            <a:extLst>
              <a:ext uri="{FF2B5EF4-FFF2-40B4-BE49-F238E27FC236}">
                <a16:creationId xmlns:a16="http://schemas.microsoft.com/office/drawing/2014/main" id="{5B57EEC7-512A-43CB-AE5B-51EF655B4369}"/>
              </a:ext>
            </a:extLst>
          </p:cNvPr>
          <p:cNvSpPr>
            <a:spLocks noGrp="1"/>
          </p:cNvSpPr>
          <p:nvPr>
            <p:ph idx="1"/>
          </p:nvPr>
        </p:nvSpPr>
        <p:spPr/>
        <p:txBody>
          <a:bodyPr/>
          <a:lstStyle/>
          <a:p>
            <a:r>
              <a:rPr lang="de-CH" dirty="0" err="1"/>
              <a:t>Structure</a:t>
            </a:r>
            <a:r>
              <a:rPr lang="de-CH" dirty="0"/>
              <a:t> </a:t>
            </a:r>
            <a:r>
              <a:rPr lang="de-CH" dirty="0" err="1"/>
              <a:t>of</a:t>
            </a:r>
            <a:r>
              <a:rPr lang="de-CH" dirty="0"/>
              <a:t> </a:t>
            </a:r>
            <a:r>
              <a:rPr lang="de-CH" dirty="0" err="1"/>
              <a:t>first</a:t>
            </a:r>
            <a:r>
              <a:rPr lang="de-CH" dirty="0"/>
              <a:t> 5 </a:t>
            </a:r>
            <a:r>
              <a:rPr lang="de-CH" dirty="0" err="1"/>
              <a:t>entries</a:t>
            </a:r>
            <a:r>
              <a:rPr lang="de-CH" dirty="0"/>
              <a:t> </a:t>
            </a:r>
            <a:r>
              <a:rPr lang="de-CH" dirty="0" err="1"/>
              <a:t>of</a:t>
            </a:r>
            <a:r>
              <a:rPr lang="de-CH" dirty="0"/>
              <a:t> </a:t>
            </a:r>
            <a:r>
              <a:rPr lang="de-CH" dirty="0" err="1"/>
              <a:t>training</a:t>
            </a:r>
            <a:r>
              <a:rPr lang="de-CH" dirty="0"/>
              <a:t> </a:t>
            </a:r>
            <a:r>
              <a:rPr lang="de-CH" dirty="0" err="1"/>
              <a:t>sets</a:t>
            </a:r>
            <a:endParaRPr lang="en-US" dirty="0"/>
          </a:p>
        </p:txBody>
      </p:sp>
      <p:pic>
        <p:nvPicPr>
          <p:cNvPr id="4" name="Content Placeholder 4">
            <a:extLst>
              <a:ext uri="{FF2B5EF4-FFF2-40B4-BE49-F238E27FC236}">
                <a16:creationId xmlns:a16="http://schemas.microsoft.com/office/drawing/2014/main" id="{0B93E729-4B74-46E0-B988-304EFB1568B1}"/>
              </a:ext>
            </a:extLst>
          </p:cNvPr>
          <p:cNvPicPr>
            <a:picLocks noChangeAspect="1"/>
          </p:cNvPicPr>
          <p:nvPr/>
        </p:nvPicPr>
        <p:blipFill>
          <a:blip r:embed="rId3"/>
          <a:stretch>
            <a:fillRect/>
          </a:stretch>
        </p:blipFill>
        <p:spPr>
          <a:xfrm>
            <a:off x="663863" y="2711371"/>
            <a:ext cx="9825438" cy="3089761"/>
          </a:xfrm>
          <a:prstGeom prst="rect">
            <a:avLst/>
          </a:prstGeom>
        </p:spPr>
      </p:pic>
    </p:spTree>
    <p:extLst>
      <p:ext uri="{BB962C8B-B14F-4D97-AF65-F5344CB8AC3E}">
        <p14:creationId xmlns:p14="http://schemas.microsoft.com/office/powerpoint/2010/main" val="804953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9C43FB2-3C90-4230-B517-157D7B654A0F}"/>
              </a:ext>
            </a:extLst>
          </p:cNvPr>
          <p:cNvPicPr>
            <a:picLocks noChangeAspect="1"/>
          </p:cNvPicPr>
          <p:nvPr/>
        </p:nvPicPr>
        <p:blipFill>
          <a:blip r:embed="rId3"/>
          <a:stretch>
            <a:fillRect/>
          </a:stretch>
        </p:blipFill>
        <p:spPr>
          <a:xfrm>
            <a:off x="1325496" y="2478459"/>
            <a:ext cx="8311245" cy="2268529"/>
          </a:xfrm>
          <a:prstGeom prst="rect">
            <a:avLst/>
          </a:prstGeom>
        </p:spPr>
      </p:pic>
      <p:pic>
        <p:nvPicPr>
          <p:cNvPr id="7" name="Picture 6">
            <a:extLst>
              <a:ext uri="{FF2B5EF4-FFF2-40B4-BE49-F238E27FC236}">
                <a16:creationId xmlns:a16="http://schemas.microsoft.com/office/drawing/2014/main" id="{9D7C89A9-C120-4C9B-9A61-956287F209FB}"/>
              </a:ext>
            </a:extLst>
          </p:cNvPr>
          <p:cNvPicPr>
            <a:picLocks noChangeAspect="1"/>
          </p:cNvPicPr>
          <p:nvPr/>
        </p:nvPicPr>
        <p:blipFill>
          <a:blip r:embed="rId4"/>
          <a:stretch>
            <a:fillRect/>
          </a:stretch>
        </p:blipFill>
        <p:spPr>
          <a:xfrm>
            <a:off x="1325496" y="4853217"/>
            <a:ext cx="8311245" cy="1954377"/>
          </a:xfrm>
          <a:prstGeom prst="rect">
            <a:avLst/>
          </a:prstGeom>
        </p:spPr>
      </p:pic>
      <p:pic>
        <p:nvPicPr>
          <p:cNvPr id="9" name="Picture 8">
            <a:extLst>
              <a:ext uri="{FF2B5EF4-FFF2-40B4-BE49-F238E27FC236}">
                <a16:creationId xmlns:a16="http://schemas.microsoft.com/office/drawing/2014/main" id="{3B072122-D371-4F13-BCF6-234C154E0F47}"/>
              </a:ext>
            </a:extLst>
          </p:cNvPr>
          <p:cNvPicPr>
            <a:picLocks noChangeAspect="1"/>
          </p:cNvPicPr>
          <p:nvPr/>
        </p:nvPicPr>
        <p:blipFill>
          <a:blip r:embed="rId5"/>
          <a:stretch>
            <a:fillRect/>
          </a:stretch>
        </p:blipFill>
        <p:spPr>
          <a:xfrm>
            <a:off x="1325496" y="50406"/>
            <a:ext cx="7860478" cy="2321824"/>
          </a:xfrm>
          <a:prstGeom prst="rect">
            <a:avLst/>
          </a:prstGeom>
        </p:spPr>
      </p:pic>
    </p:spTree>
    <p:extLst>
      <p:ext uri="{BB962C8B-B14F-4D97-AF65-F5344CB8AC3E}">
        <p14:creationId xmlns:p14="http://schemas.microsoft.com/office/powerpoint/2010/main" val="4278288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F4A69-4817-4CAD-9B63-8B212F5C1C51}"/>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EN</a:t>
            </a:r>
            <a:endParaRPr lang="en-US" dirty="0"/>
          </a:p>
        </p:txBody>
      </p:sp>
      <p:pic>
        <p:nvPicPr>
          <p:cNvPr id="8" name="Content Placeholder 7">
            <a:extLst>
              <a:ext uri="{FF2B5EF4-FFF2-40B4-BE49-F238E27FC236}">
                <a16:creationId xmlns:a16="http://schemas.microsoft.com/office/drawing/2014/main" id="{0CD8627B-31E2-4DA2-93DB-7B3BE1DF4FD0}"/>
              </a:ext>
            </a:extLst>
          </p:cNvPr>
          <p:cNvPicPr>
            <a:picLocks noGrp="1" noChangeAspect="1"/>
          </p:cNvPicPr>
          <p:nvPr>
            <p:ph idx="1"/>
          </p:nvPr>
        </p:nvPicPr>
        <p:blipFill>
          <a:blip r:embed="rId3"/>
          <a:stretch>
            <a:fillRect/>
          </a:stretch>
        </p:blipFill>
        <p:spPr>
          <a:xfrm>
            <a:off x="914885" y="2510900"/>
            <a:ext cx="7388482" cy="3579691"/>
          </a:xfrm>
        </p:spPr>
      </p:pic>
      <p:pic>
        <p:nvPicPr>
          <p:cNvPr id="10" name="Picture 9">
            <a:extLst>
              <a:ext uri="{FF2B5EF4-FFF2-40B4-BE49-F238E27FC236}">
                <a16:creationId xmlns:a16="http://schemas.microsoft.com/office/drawing/2014/main" id="{B769888B-9ADE-4698-8860-C9B3FDE53FC8}"/>
              </a:ext>
            </a:extLst>
          </p:cNvPr>
          <p:cNvPicPr>
            <a:picLocks noChangeAspect="1"/>
          </p:cNvPicPr>
          <p:nvPr/>
        </p:nvPicPr>
        <p:blipFill>
          <a:blip r:embed="rId4"/>
          <a:stretch>
            <a:fillRect/>
          </a:stretch>
        </p:blipFill>
        <p:spPr>
          <a:xfrm>
            <a:off x="8751613" y="3352800"/>
            <a:ext cx="2874330" cy="2465104"/>
          </a:xfrm>
          <a:prstGeom prst="rect">
            <a:avLst/>
          </a:prstGeom>
        </p:spPr>
      </p:pic>
    </p:spTree>
    <p:extLst>
      <p:ext uri="{BB962C8B-B14F-4D97-AF65-F5344CB8AC3E}">
        <p14:creationId xmlns:p14="http://schemas.microsoft.com/office/powerpoint/2010/main" val="390264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7C237-0493-4F62-918E-A7323E5C421E}"/>
              </a:ext>
            </a:extLst>
          </p:cNvPr>
          <p:cNvSpPr>
            <a:spLocks noGrp="1"/>
          </p:cNvSpPr>
          <p:nvPr>
            <p:ph type="title"/>
          </p:nvPr>
        </p:nvSpPr>
        <p:spPr/>
        <p:txBody>
          <a:bodyPr/>
          <a:lstStyle/>
          <a:p>
            <a:r>
              <a:rPr lang="de-CH" dirty="0"/>
              <a:t>Entity </a:t>
            </a:r>
            <a:r>
              <a:rPr lang="de-CH" dirty="0" err="1"/>
              <a:t>distribution</a:t>
            </a:r>
            <a:r>
              <a:rPr lang="de-CH" dirty="0"/>
              <a:t> and </a:t>
            </a:r>
            <a:r>
              <a:rPr lang="de-CH" dirty="0" err="1"/>
              <a:t>token</a:t>
            </a:r>
            <a:r>
              <a:rPr lang="de-CH" dirty="0"/>
              <a:t> </a:t>
            </a:r>
            <a:r>
              <a:rPr lang="de-CH" dirty="0" err="1"/>
              <a:t>lenght</a:t>
            </a:r>
            <a:r>
              <a:rPr lang="de-CH" dirty="0"/>
              <a:t> </a:t>
            </a:r>
            <a:r>
              <a:rPr lang="de-CH" dirty="0" err="1"/>
              <a:t>before</a:t>
            </a:r>
            <a:r>
              <a:rPr lang="de-CH" dirty="0"/>
              <a:t> </a:t>
            </a:r>
            <a:r>
              <a:rPr lang="de-CH" dirty="0" err="1"/>
              <a:t>customized</a:t>
            </a:r>
            <a:r>
              <a:rPr lang="de-CH" dirty="0"/>
              <a:t> </a:t>
            </a:r>
            <a:r>
              <a:rPr lang="de-CH" dirty="0" err="1"/>
              <a:t>preprocessing</a:t>
            </a:r>
            <a:r>
              <a:rPr lang="de-CH" dirty="0"/>
              <a:t> DE</a:t>
            </a:r>
            <a:endParaRPr lang="en-US" dirty="0"/>
          </a:p>
        </p:txBody>
      </p:sp>
      <p:pic>
        <p:nvPicPr>
          <p:cNvPr id="9" name="Picture 8">
            <a:extLst>
              <a:ext uri="{FF2B5EF4-FFF2-40B4-BE49-F238E27FC236}">
                <a16:creationId xmlns:a16="http://schemas.microsoft.com/office/drawing/2014/main" id="{30A349CC-FAB0-4292-86DA-7821D32C1ED0}"/>
              </a:ext>
            </a:extLst>
          </p:cNvPr>
          <p:cNvPicPr>
            <a:picLocks noChangeAspect="1"/>
          </p:cNvPicPr>
          <p:nvPr/>
        </p:nvPicPr>
        <p:blipFill>
          <a:blip r:embed="rId3"/>
          <a:stretch>
            <a:fillRect/>
          </a:stretch>
        </p:blipFill>
        <p:spPr>
          <a:xfrm>
            <a:off x="820610" y="2474430"/>
            <a:ext cx="7912507" cy="3930852"/>
          </a:xfrm>
          <a:prstGeom prst="rect">
            <a:avLst/>
          </a:prstGeom>
        </p:spPr>
      </p:pic>
      <p:pic>
        <p:nvPicPr>
          <p:cNvPr id="11" name="Picture 10">
            <a:extLst>
              <a:ext uri="{FF2B5EF4-FFF2-40B4-BE49-F238E27FC236}">
                <a16:creationId xmlns:a16="http://schemas.microsoft.com/office/drawing/2014/main" id="{68A34666-DCD0-4209-814D-164EA11688DB}"/>
              </a:ext>
            </a:extLst>
          </p:cNvPr>
          <p:cNvPicPr>
            <a:picLocks noChangeAspect="1"/>
          </p:cNvPicPr>
          <p:nvPr/>
        </p:nvPicPr>
        <p:blipFill>
          <a:blip r:embed="rId4"/>
          <a:stretch>
            <a:fillRect/>
          </a:stretch>
        </p:blipFill>
        <p:spPr>
          <a:xfrm>
            <a:off x="9104635" y="3945579"/>
            <a:ext cx="2754524" cy="2172192"/>
          </a:xfrm>
          <a:prstGeom prst="rect">
            <a:avLst/>
          </a:prstGeom>
        </p:spPr>
      </p:pic>
    </p:spTree>
    <p:extLst>
      <p:ext uri="{BB962C8B-B14F-4D97-AF65-F5344CB8AC3E}">
        <p14:creationId xmlns:p14="http://schemas.microsoft.com/office/powerpoint/2010/main" val="30896028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17</TotalTime>
  <Words>2546</Words>
  <Application>Microsoft Office PowerPoint</Application>
  <PresentationFormat>Widescreen</PresentationFormat>
  <Paragraphs>233</Paragraphs>
  <Slides>34</Slides>
  <Notes>27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__fkGroteskNeue_598ab8</vt:lpstr>
      <vt:lpstr>Arial</vt:lpstr>
      <vt:lpstr>Calibri</vt:lpstr>
      <vt:lpstr>Century Gothic</vt:lpstr>
      <vt:lpstr>Roboto</vt:lpstr>
      <vt:lpstr>var(--font-berkeley-mono)</vt:lpstr>
      <vt:lpstr>Wingdings 3</vt:lpstr>
      <vt:lpstr>Ion</vt:lpstr>
      <vt:lpstr>CAS NLP Module 4</vt:lpstr>
      <vt:lpstr>Task</vt:lpstr>
      <vt:lpstr>Agenda</vt:lpstr>
      <vt:lpstr>Define languages: EN, DE, FR, IT </vt:lpstr>
      <vt:lpstr>Choose a model and a dataset </vt:lpstr>
      <vt:lpstr>Know your data</vt:lpstr>
      <vt:lpstr>PowerPoint Presentation</vt:lpstr>
      <vt:lpstr>Entity distribution and token lenght before customized preprocessing EN</vt:lpstr>
      <vt:lpstr>Entity distribution and token lenght before customized preprocessing DE</vt:lpstr>
      <vt:lpstr>Entity distribution and token lenght before customized preprocessing FR</vt:lpstr>
      <vt:lpstr>Entity distribution and token lenght before customized preprocessing IT</vt:lpstr>
      <vt:lpstr>Token length</vt:lpstr>
      <vt:lpstr>Preprocess the data </vt:lpstr>
      <vt:lpstr>Distribution of entities Dataset EN</vt:lpstr>
      <vt:lpstr>Distribution of entities Dataset DE</vt:lpstr>
      <vt:lpstr>Distribution of entities Dataset FR</vt:lpstr>
      <vt:lpstr>Distribution of entities Dataset IT</vt:lpstr>
      <vt:lpstr>Train and test the model in EN </vt:lpstr>
      <vt:lpstr>Training on EN dataset</vt:lpstr>
      <vt:lpstr>Evaluate model on EN dataset</vt:lpstr>
      <vt:lpstr>Evaluate the model in DE, FR and IT </vt:lpstr>
      <vt:lpstr>PowerPoint Presentation</vt:lpstr>
      <vt:lpstr>Results</vt:lpstr>
      <vt:lpstr>Possible improvement </vt:lpstr>
      <vt:lpstr>Contrast approaches  </vt:lpstr>
      <vt:lpstr>Results for English </vt:lpstr>
      <vt:lpstr>Results for English</vt:lpstr>
      <vt:lpstr>Results for German</vt:lpstr>
      <vt:lpstr>Results for French</vt:lpstr>
      <vt:lpstr>Results for Italian</vt:lpstr>
      <vt:lpstr>Limitations of approach</vt:lpstr>
      <vt:lpstr>Learnings </vt:lpstr>
      <vt:lpstr>Discussion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 NLP Module 4</dc:title>
  <dc:creator>Bircher, Beatrice (STUDENTS)</dc:creator>
  <cp:lastModifiedBy>Bircher, Beatrice (STUDENTS)</cp:lastModifiedBy>
  <cp:revision>111</cp:revision>
  <dcterms:created xsi:type="dcterms:W3CDTF">2025-01-12T13:22:12Z</dcterms:created>
  <dcterms:modified xsi:type="dcterms:W3CDTF">2025-01-24T07:01:30Z</dcterms:modified>
</cp:coreProperties>
</file>