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5480" autoAdjust="0"/>
  </p:normalViewPr>
  <p:slideViewPr>
    <p:cSldViewPr snapToGrid="0">
      <p:cViewPr varScale="1">
        <p:scale>
          <a:sx n="74" d="100"/>
          <a:sy n="74" d="100"/>
        </p:scale>
        <p:origin x="19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1474CE-351A-4402-BD16-5C3CE3808280}" type="datetimeFigureOut">
              <a:rPr lang="en-US" smtClean="0"/>
              <a:t>1/18/2025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A66685-3D22-47BB-B74E-10995D7F8271}" type="slidenum">
              <a:rPr lang="en-US" smtClean="0"/>
              <a:t>‹#›</a:t>
            </a:fld>
            <a:endParaRPr lang="en-US"/>
          </a:p>
        </p:txBody>
      </p:sp>
    </p:spTree>
    <p:extLst>
      <p:ext uri="{BB962C8B-B14F-4D97-AF65-F5344CB8AC3E}">
        <p14:creationId xmlns:p14="http://schemas.microsoft.com/office/powerpoint/2010/main" val="2337606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b="1" dirty="0"/>
              <a:t>Model:</a:t>
            </a:r>
          </a:p>
          <a:p>
            <a:r>
              <a:rPr lang="de-CH" dirty="0" err="1"/>
              <a:t>According</a:t>
            </a:r>
            <a:r>
              <a:rPr lang="de-CH" dirty="0"/>
              <a:t> </a:t>
            </a:r>
            <a:r>
              <a:rPr lang="de-CH" dirty="0" err="1"/>
              <a:t>to</a:t>
            </a:r>
            <a:r>
              <a:rPr lang="de-CH" dirty="0"/>
              <a:t> </a:t>
            </a:r>
            <a:r>
              <a:rPr lang="de-CH" dirty="0" err="1"/>
              <a:t>Perplexity</a:t>
            </a:r>
            <a:r>
              <a:rPr lang="de-CH"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CH" sz="1800" dirty="0" err="1">
                <a:effectLst/>
                <a:latin typeface="__fkGroteskNeue_598ab8"/>
              </a:rPr>
              <a:t>While</a:t>
            </a:r>
            <a:r>
              <a:rPr lang="de-CH" sz="1800" dirty="0">
                <a:effectLst/>
                <a:latin typeface="__fkGroteskNeue_598ab8"/>
              </a:rPr>
              <a:t> </a:t>
            </a:r>
            <a:r>
              <a:rPr lang="de-CH" sz="1800" dirty="0" err="1">
                <a:effectLst/>
                <a:latin typeface="__fkGroteskNeue_598ab8"/>
              </a:rPr>
              <a:t>the</a:t>
            </a:r>
            <a:r>
              <a:rPr lang="de-CH" sz="1800" dirty="0">
                <a:effectLst/>
                <a:latin typeface="__fkGroteskNeue_598ab8"/>
              </a:rPr>
              <a:t> </a:t>
            </a:r>
            <a:r>
              <a:rPr lang="de-CH" sz="1800" dirty="0" err="1">
                <a:effectLst/>
                <a:latin typeface="__fkGroteskNeue_598ab8"/>
              </a:rPr>
              <a:t>other</a:t>
            </a:r>
            <a:r>
              <a:rPr lang="de-CH" sz="1800" dirty="0">
                <a:effectLst/>
                <a:latin typeface="__fkGroteskNeue_598ab8"/>
              </a:rPr>
              <a:t> </a:t>
            </a:r>
            <a:r>
              <a:rPr lang="de-CH" sz="1800" dirty="0" err="1">
                <a:effectLst/>
                <a:latin typeface="__fkGroteskNeue_598ab8"/>
              </a:rPr>
              <a:t>models</a:t>
            </a:r>
            <a:r>
              <a:rPr lang="de-CH" sz="1800" dirty="0">
                <a:effectLst/>
                <a:latin typeface="__fkGroteskNeue_598ab8"/>
              </a:rPr>
              <a:t> (</a:t>
            </a:r>
            <a:r>
              <a:rPr lang="de-CH" sz="1800" dirty="0" err="1">
                <a:effectLst/>
                <a:latin typeface="__fkGroteskNeue_598ab8"/>
              </a:rPr>
              <a:t>google-bert</a:t>
            </a:r>
            <a:r>
              <a:rPr lang="de-CH" sz="1800" dirty="0">
                <a:effectLst/>
                <a:latin typeface="__fkGroteskNeue_598ab8"/>
              </a:rPr>
              <a:t>/</a:t>
            </a:r>
            <a:r>
              <a:rPr lang="de-CH" sz="1800" dirty="0" err="1">
                <a:effectLst/>
                <a:latin typeface="__fkGroteskNeue_598ab8"/>
              </a:rPr>
              <a:t>bert</a:t>
            </a:r>
            <a:r>
              <a:rPr lang="de-CH" sz="1800" dirty="0">
                <a:effectLst/>
                <a:latin typeface="__fkGroteskNeue_598ab8"/>
              </a:rPr>
              <a:t>-base-multilingual-</a:t>
            </a:r>
            <a:r>
              <a:rPr lang="de-CH" sz="1800" dirty="0" err="1">
                <a:effectLst/>
                <a:latin typeface="__fkGroteskNeue_598ab8"/>
              </a:rPr>
              <a:t>cased</a:t>
            </a:r>
            <a:r>
              <a:rPr lang="de-CH" sz="1800" dirty="0">
                <a:effectLst/>
                <a:latin typeface="__fkGroteskNeue_598ab8"/>
              </a:rPr>
              <a:t> and </a:t>
            </a:r>
            <a:r>
              <a:rPr lang="de-CH" sz="1800" dirty="0" err="1">
                <a:effectLst/>
                <a:latin typeface="__fkGroteskNeue_598ab8"/>
              </a:rPr>
              <a:t>FacebookAI</a:t>
            </a:r>
            <a:r>
              <a:rPr lang="de-CH" sz="1800" dirty="0">
                <a:effectLst/>
                <a:latin typeface="__fkGroteskNeue_598ab8"/>
              </a:rPr>
              <a:t>/</a:t>
            </a:r>
            <a:r>
              <a:rPr lang="de-CH" sz="1800" dirty="0" err="1">
                <a:effectLst/>
                <a:latin typeface="__fkGroteskNeue_598ab8"/>
              </a:rPr>
              <a:t>xlm</a:t>
            </a:r>
            <a:r>
              <a:rPr lang="de-CH" sz="1800" dirty="0">
                <a:effectLst/>
                <a:latin typeface="__fkGroteskNeue_598ab8"/>
              </a:rPr>
              <a:t>-</a:t>
            </a:r>
            <a:r>
              <a:rPr lang="de-CH" sz="1800" dirty="0" err="1">
                <a:effectLst/>
                <a:latin typeface="__fkGroteskNeue_598ab8"/>
              </a:rPr>
              <a:t>roberta</a:t>
            </a:r>
            <a:r>
              <a:rPr lang="de-CH" sz="1800" dirty="0">
                <a:effectLst/>
                <a:latin typeface="__fkGroteskNeue_598ab8"/>
              </a:rPr>
              <a:t>-base) </a:t>
            </a:r>
            <a:r>
              <a:rPr lang="de-CH" sz="1800" dirty="0" err="1">
                <a:effectLst/>
                <a:latin typeface="__fkGroteskNeue_598ab8"/>
              </a:rPr>
              <a:t>are</a:t>
            </a:r>
            <a:r>
              <a:rPr lang="de-CH" sz="1800" dirty="0">
                <a:effectLst/>
                <a:latin typeface="__fkGroteskNeue_598ab8"/>
              </a:rPr>
              <a:t> also multilingual, </a:t>
            </a:r>
            <a:r>
              <a:rPr lang="de-CH" sz="1800" dirty="0" err="1">
                <a:effectLst/>
                <a:latin typeface="__fkGroteskNeue_598ab8"/>
              </a:rPr>
              <a:t>they</a:t>
            </a:r>
            <a:r>
              <a:rPr lang="de-CH" sz="1800" dirty="0">
                <a:effectLst/>
                <a:latin typeface="__fkGroteskNeue_598ab8"/>
              </a:rPr>
              <a:t> </a:t>
            </a:r>
            <a:r>
              <a:rPr lang="de-CH" sz="1800" dirty="0" err="1">
                <a:effectLst/>
                <a:latin typeface="__fkGroteskNeue_598ab8"/>
              </a:rPr>
              <a:t>are</a:t>
            </a:r>
            <a:r>
              <a:rPr lang="de-CH" sz="1800" dirty="0">
                <a:effectLst/>
                <a:latin typeface="__fkGroteskNeue_598ab8"/>
              </a:rPr>
              <a:t> not </a:t>
            </a:r>
            <a:r>
              <a:rPr lang="de-CH" sz="1800" dirty="0" err="1">
                <a:effectLst/>
                <a:latin typeface="__fkGroteskNeue_598ab8"/>
              </a:rPr>
              <a:t>specifically</a:t>
            </a:r>
            <a:r>
              <a:rPr lang="de-CH" sz="1800" dirty="0">
                <a:effectLst/>
                <a:latin typeface="__fkGroteskNeue_598ab8"/>
              </a:rPr>
              <a:t> </a:t>
            </a:r>
            <a:r>
              <a:rPr lang="de-CH" sz="1800" dirty="0" err="1">
                <a:effectLst/>
                <a:latin typeface="__fkGroteskNeue_598ab8"/>
              </a:rPr>
              <a:t>fine-tuned</a:t>
            </a:r>
            <a:r>
              <a:rPr lang="de-CH" sz="1800" dirty="0">
                <a:effectLst/>
                <a:latin typeface="__fkGroteskNeue_598ab8"/>
              </a:rPr>
              <a:t> </a:t>
            </a:r>
            <a:r>
              <a:rPr lang="de-CH" sz="1800" dirty="0" err="1">
                <a:effectLst/>
                <a:latin typeface="__fkGroteskNeue_598ab8"/>
              </a:rPr>
              <a:t>for</a:t>
            </a:r>
            <a:r>
              <a:rPr lang="de-CH" sz="1800" dirty="0">
                <a:effectLst/>
                <a:latin typeface="__fkGroteskNeue_598ab8"/>
              </a:rPr>
              <a:t> NER </a:t>
            </a:r>
            <a:r>
              <a:rPr lang="de-CH" sz="1800" dirty="0" err="1">
                <a:effectLst/>
                <a:latin typeface="__fkGroteskNeue_598ab8"/>
              </a:rPr>
              <a:t>tasks</a:t>
            </a:r>
            <a:r>
              <a:rPr lang="de-CH" sz="1800" dirty="0">
                <a:effectLst/>
                <a:latin typeface="__fkGroteskNeue_598ab8"/>
              </a:rPr>
              <a:t>. The </a:t>
            </a:r>
            <a:r>
              <a:rPr lang="de-CH" sz="1800" dirty="0" err="1">
                <a:effectLst/>
                <a:latin typeface="__fkGroteskNeue_598ab8"/>
              </a:rPr>
              <a:t>wikineural</a:t>
            </a:r>
            <a:r>
              <a:rPr lang="de-CH" sz="1800" dirty="0">
                <a:effectLst/>
                <a:latin typeface="__fkGroteskNeue_598ab8"/>
              </a:rPr>
              <a:t>-multilingual-</a:t>
            </a:r>
            <a:r>
              <a:rPr lang="de-CH" sz="1800" dirty="0" err="1">
                <a:effectLst/>
                <a:latin typeface="__fkGroteskNeue_598ab8"/>
              </a:rPr>
              <a:t>ner</a:t>
            </a:r>
            <a:r>
              <a:rPr lang="de-CH" sz="1800" dirty="0">
                <a:effectLst/>
                <a:latin typeface="__fkGroteskNeue_598ab8"/>
              </a:rPr>
              <a:t> </a:t>
            </a:r>
            <a:r>
              <a:rPr lang="de-CH" sz="1800" dirty="0" err="1">
                <a:effectLst/>
                <a:latin typeface="__fkGroteskNeue_598ab8"/>
              </a:rPr>
              <a:t>model's</a:t>
            </a:r>
            <a:r>
              <a:rPr lang="de-CH" sz="1800" dirty="0">
                <a:effectLst/>
                <a:latin typeface="__fkGroteskNeue_598ab8"/>
              </a:rPr>
              <a:t> </a:t>
            </a:r>
            <a:r>
              <a:rPr lang="de-CH" sz="1800" dirty="0" err="1">
                <a:effectLst/>
                <a:latin typeface="__fkGroteskNeue_598ab8"/>
              </a:rPr>
              <a:t>specialized</a:t>
            </a:r>
            <a:r>
              <a:rPr lang="de-CH" sz="1800" dirty="0">
                <a:effectLst/>
                <a:latin typeface="__fkGroteskNeue_598ab8"/>
              </a:rPr>
              <a:t> </a:t>
            </a:r>
            <a:r>
              <a:rPr lang="de-CH" sz="1800" dirty="0" err="1">
                <a:effectLst/>
                <a:latin typeface="__fkGroteskNeue_598ab8"/>
              </a:rPr>
              <a:t>training</a:t>
            </a:r>
            <a:r>
              <a:rPr lang="de-CH" sz="1800" dirty="0">
                <a:effectLst/>
                <a:latin typeface="__fkGroteskNeue_598ab8"/>
              </a:rPr>
              <a:t> on NER </a:t>
            </a:r>
            <a:r>
              <a:rPr lang="de-CH" sz="1800" dirty="0" err="1">
                <a:effectLst/>
                <a:latin typeface="__fkGroteskNeue_598ab8"/>
              </a:rPr>
              <a:t>tasks</a:t>
            </a:r>
            <a:r>
              <a:rPr lang="de-CH" sz="1800" dirty="0">
                <a:effectLst/>
                <a:latin typeface="__fkGroteskNeue_598ab8"/>
              </a:rPr>
              <a:t> </a:t>
            </a:r>
            <a:r>
              <a:rPr lang="de-CH" sz="1800" dirty="0" err="1">
                <a:effectLst/>
                <a:latin typeface="__fkGroteskNeue_598ab8"/>
              </a:rPr>
              <a:t>across</a:t>
            </a:r>
            <a:r>
              <a:rPr lang="de-CH" sz="1800" dirty="0">
                <a:effectLst/>
                <a:latin typeface="__fkGroteskNeue_598ab8"/>
              </a:rPr>
              <a:t> multiple </a:t>
            </a:r>
            <a:r>
              <a:rPr lang="de-CH" sz="1800" dirty="0" err="1">
                <a:effectLst/>
                <a:latin typeface="__fkGroteskNeue_598ab8"/>
              </a:rPr>
              <a:t>languages</a:t>
            </a:r>
            <a:r>
              <a:rPr lang="de-CH" sz="1800" dirty="0">
                <a:effectLst/>
                <a:latin typeface="__fkGroteskNeue_598ab8"/>
              </a:rPr>
              <a:t> </a:t>
            </a:r>
            <a:r>
              <a:rPr lang="de-CH" sz="1800" dirty="0" err="1">
                <a:effectLst/>
                <a:latin typeface="__fkGroteskNeue_598ab8"/>
              </a:rPr>
              <a:t>makes</a:t>
            </a:r>
            <a:r>
              <a:rPr lang="de-CH" sz="1800" dirty="0">
                <a:effectLst/>
                <a:latin typeface="__fkGroteskNeue_598ab8"/>
              </a:rPr>
              <a:t> </a:t>
            </a:r>
            <a:r>
              <a:rPr lang="de-CH" sz="1800" dirty="0" err="1">
                <a:effectLst/>
                <a:latin typeface="__fkGroteskNeue_598ab8"/>
              </a:rPr>
              <a:t>it</a:t>
            </a:r>
            <a:r>
              <a:rPr lang="de-CH" sz="1800" dirty="0">
                <a:effectLst/>
                <a:latin typeface="__fkGroteskNeue_598ab8"/>
              </a:rPr>
              <a:t> </a:t>
            </a:r>
            <a:r>
              <a:rPr lang="de-CH" sz="1800" dirty="0" err="1">
                <a:effectLst/>
                <a:latin typeface="__fkGroteskNeue_598ab8"/>
              </a:rPr>
              <a:t>the</a:t>
            </a:r>
            <a:r>
              <a:rPr lang="de-CH" sz="1800" dirty="0">
                <a:effectLst/>
                <a:latin typeface="__fkGroteskNeue_598ab8"/>
              </a:rPr>
              <a:t> </a:t>
            </a:r>
            <a:r>
              <a:rPr lang="de-CH" sz="1800" dirty="0" err="1">
                <a:effectLst/>
                <a:latin typeface="__fkGroteskNeue_598ab8"/>
              </a:rPr>
              <a:t>most</a:t>
            </a:r>
            <a:r>
              <a:rPr lang="de-CH" sz="1800" dirty="0">
                <a:effectLst/>
                <a:latin typeface="__fkGroteskNeue_598ab8"/>
              </a:rPr>
              <a:t> </a:t>
            </a:r>
            <a:r>
              <a:rPr lang="de-CH" sz="1800" dirty="0" err="1">
                <a:effectLst/>
                <a:latin typeface="__fkGroteskNeue_598ab8"/>
              </a:rPr>
              <a:t>suitable</a:t>
            </a:r>
            <a:r>
              <a:rPr lang="de-CH" sz="1800" dirty="0">
                <a:effectLst/>
                <a:latin typeface="__fkGroteskNeue_598ab8"/>
              </a:rPr>
              <a:t> </a:t>
            </a:r>
            <a:r>
              <a:rPr lang="de-CH" sz="1800" dirty="0" err="1">
                <a:effectLst/>
                <a:latin typeface="__fkGroteskNeue_598ab8"/>
              </a:rPr>
              <a:t>choice</a:t>
            </a:r>
            <a:r>
              <a:rPr lang="de-CH" sz="1800" dirty="0">
                <a:effectLst/>
                <a:latin typeface="__fkGroteskNeue_598ab8"/>
              </a:rPr>
              <a:t> </a:t>
            </a:r>
            <a:r>
              <a:rPr lang="de-CH" sz="1800" dirty="0" err="1">
                <a:effectLst/>
                <a:latin typeface="__fkGroteskNeue_598ab8"/>
              </a:rPr>
              <a:t>for</a:t>
            </a:r>
            <a:r>
              <a:rPr lang="de-CH" sz="1800" dirty="0">
                <a:effectLst/>
                <a:latin typeface="__fkGroteskNeue_598ab8"/>
              </a:rPr>
              <a:t> </a:t>
            </a:r>
            <a:r>
              <a:rPr lang="de-CH" sz="1800" dirty="0" err="1">
                <a:effectLst/>
                <a:latin typeface="__fkGroteskNeue_598ab8"/>
              </a:rPr>
              <a:t>your</a:t>
            </a:r>
            <a:r>
              <a:rPr lang="de-CH" sz="1800" dirty="0">
                <a:effectLst/>
                <a:latin typeface="__fkGroteskNeue_598ab8"/>
              </a:rPr>
              <a:t> </a:t>
            </a:r>
            <a:r>
              <a:rPr lang="de-CH" sz="1800" dirty="0" err="1">
                <a:effectLst/>
                <a:latin typeface="__fkGroteskNeue_598ab8"/>
              </a:rPr>
              <a:t>specific</a:t>
            </a:r>
            <a:r>
              <a:rPr lang="de-CH" sz="1800" dirty="0">
                <a:effectLst/>
                <a:latin typeface="__fkGroteskNeue_598ab8"/>
              </a:rPr>
              <a:t> </a:t>
            </a:r>
            <a:r>
              <a:rPr lang="de-CH" sz="1800" dirty="0" err="1">
                <a:effectLst/>
                <a:latin typeface="__fkGroteskNeue_598ab8"/>
              </a:rPr>
              <a:t>requirements</a:t>
            </a:r>
            <a:r>
              <a:rPr lang="de-CH" sz="1800" dirty="0">
                <a:effectLst/>
                <a:latin typeface="__fkGroteskNeue_598ab8"/>
              </a:rPr>
              <a:t>.</a:t>
            </a:r>
          </a:p>
          <a:p>
            <a:r>
              <a:rPr lang="en-US" dirty="0"/>
              <a:t>Advantages with this model:</a:t>
            </a:r>
          </a:p>
          <a:p>
            <a:pPr marL="285750" indent="-285750" rtl="0" fontAlgn="ctr">
              <a:spcBef>
                <a:spcPts val="0"/>
              </a:spcBef>
              <a:spcAft>
                <a:spcPts val="0"/>
              </a:spcAft>
              <a:buFont typeface="Arial" panose="020B0604020202020204" pitchFamily="34" charset="0"/>
              <a:buChar char="•"/>
            </a:pPr>
            <a:r>
              <a:rPr lang="de-CH" sz="1800" b="0" i="0" dirty="0">
                <a:effectLst/>
                <a:latin typeface="__fkGroteskNeue_598ab8"/>
              </a:rPr>
              <a:t>Language support: This </a:t>
            </a:r>
            <a:r>
              <a:rPr lang="de-CH" sz="1800" b="0" i="0" dirty="0" err="1">
                <a:effectLst/>
                <a:latin typeface="__fkGroteskNeue_598ab8"/>
              </a:rPr>
              <a:t>model</a:t>
            </a:r>
            <a:r>
              <a:rPr lang="de-CH" sz="1800" b="0" i="0" dirty="0">
                <a:effectLst/>
                <a:latin typeface="__fkGroteskNeue_598ab8"/>
              </a:rPr>
              <a:t> </a:t>
            </a:r>
            <a:r>
              <a:rPr lang="de-CH" sz="1800" b="0" i="0" dirty="0" err="1">
                <a:effectLst/>
                <a:latin typeface="__fkGroteskNeue_598ab8"/>
              </a:rPr>
              <a:t>supports</a:t>
            </a:r>
            <a:r>
              <a:rPr lang="de-CH" sz="1800" b="0" i="0" dirty="0">
                <a:effectLst/>
                <a:latin typeface="__fkGroteskNeue_598ab8"/>
              </a:rPr>
              <a:t> all </a:t>
            </a:r>
            <a:r>
              <a:rPr lang="de-CH" sz="1800" b="0" i="0" dirty="0" err="1">
                <a:effectLst/>
                <a:latin typeface="__fkGroteskNeue_598ab8"/>
              </a:rPr>
              <a:t>four</a:t>
            </a:r>
            <a:r>
              <a:rPr lang="de-CH" sz="1800" b="0" i="0" dirty="0">
                <a:effectLst/>
                <a:latin typeface="__fkGroteskNeue_598ab8"/>
              </a:rPr>
              <a:t> </a:t>
            </a:r>
            <a:r>
              <a:rPr lang="de-CH" sz="1800" b="0" i="0" dirty="0" err="1">
                <a:effectLst/>
                <a:latin typeface="__fkGroteskNeue_598ab8"/>
              </a:rPr>
              <a:t>required</a:t>
            </a:r>
            <a:r>
              <a:rPr lang="de-CH" sz="1800" b="0" i="0" dirty="0">
                <a:effectLst/>
                <a:latin typeface="__fkGroteskNeue_598ab8"/>
              </a:rPr>
              <a:t> </a:t>
            </a:r>
            <a:r>
              <a:rPr lang="de-CH" sz="1800" b="0" i="0" dirty="0" err="1">
                <a:effectLst/>
                <a:latin typeface="__fkGroteskNeue_598ab8"/>
              </a:rPr>
              <a:t>languages</a:t>
            </a:r>
            <a:r>
              <a:rPr lang="de-CH" sz="1800" b="0" i="0" dirty="0">
                <a:effectLst/>
                <a:latin typeface="__fkGroteskNeue_598ab8"/>
              </a:rPr>
              <a:t> (English, French, </a:t>
            </a:r>
            <a:r>
              <a:rPr lang="de-CH" sz="1800" b="0" i="0" dirty="0" err="1">
                <a:effectLst/>
                <a:latin typeface="__fkGroteskNeue_598ab8"/>
              </a:rPr>
              <a:t>Italian</a:t>
            </a:r>
            <a:r>
              <a:rPr lang="de-CH" sz="1800" b="0" i="0" dirty="0">
                <a:effectLst/>
                <a:latin typeface="__fkGroteskNeue_598ab8"/>
              </a:rPr>
              <a:t>, and German)</a:t>
            </a:r>
          </a:p>
          <a:p>
            <a:pPr marL="285750" indent="-285750" rtl="0" fontAlgn="ctr">
              <a:spcBef>
                <a:spcPts val="0"/>
              </a:spcBef>
              <a:spcAft>
                <a:spcPts val="0"/>
              </a:spcAft>
              <a:buFont typeface="Arial" panose="020B0604020202020204" pitchFamily="34" charset="0"/>
              <a:buChar char="•"/>
            </a:pPr>
            <a:r>
              <a:rPr lang="de-CH" sz="1800" b="0" i="0" dirty="0">
                <a:effectLst/>
                <a:latin typeface="__fkGroteskNeue_598ab8"/>
              </a:rPr>
              <a:t>Multilingual NER </a:t>
            </a:r>
            <a:r>
              <a:rPr lang="de-CH" sz="1800" b="0" i="0" dirty="0" err="1">
                <a:effectLst/>
                <a:latin typeface="__fkGroteskNeue_598ab8"/>
              </a:rPr>
              <a:t>capability</a:t>
            </a:r>
            <a:r>
              <a:rPr lang="de-CH" sz="1800" b="0" i="0" dirty="0">
                <a:effectLst/>
                <a:latin typeface="__fkGroteskNeue_598ab8"/>
              </a:rPr>
              <a:t>: </a:t>
            </a:r>
            <a:r>
              <a:rPr lang="de-CH" sz="1800" b="0" i="0" dirty="0" err="1">
                <a:effectLst/>
                <a:latin typeface="__fkGroteskNeue_598ab8"/>
              </a:rPr>
              <a:t>It</a:t>
            </a:r>
            <a:r>
              <a:rPr lang="de-CH" sz="1800" b="0" i="0" dirty="0">
                <a:effectLst/>
                <a:latin typeface="__fkGroteskNeue_598ab8"/>
              </a:rPr>
              <a:t> </a:t>
            </a:r>
            <a:r>
              <a:rPr lang="de-CH" sz="1800" b="0" i="0" dirty="0" err="1">
                <a:effectLst/>
                <a:latin typeface="__fkGroteskNeue_598ab8"/>
              </a:rPr>
              <a:t>is</a:t>
            </a:r>
            <a:r>
              <a:rPr lang="de-CH" sz="1800" b="0" i="0" dirty="0">
                <a:effectLst/>
                <a:latin typeface="__fkGroteskNeue_598ab8"/>
              </a:rPr>
              <a:t> </a:t>
            </a:r>
            <a:r>
              <a:rPr lang="de-CH" sz="1800" b="0" i="0" dirty="0" err="1">
                <a:effectLst/>
                <a:latin typeface="__fkGroteskNeue_598ab8"/>
              </a:rPr>
              <a:t>specifically</a:t>
            </a:r>
            <a:r>
              <a:rPr lang="de-CH" sz="1800" b="0" i="0" dirty="0">
                <a:effectLst/>
                <a:latin typeface="__fkGroteskNeue_598ab8"/>
              </a:rPr>
              <a:t> </a:t>
            </a:r>
            <a:r>
              <a:rPr lang="de-CH" sz="1800" b="0" i="0" dirty="0" err="1">
                <a:effectLst/>
                <a:latin typeface="__fkGroteskNeue_598ab8"/>
              </a:rPr>
              <a:t>designed</a:t>
            </a:r>
            <a:r>
              <a:rPr lang="de-CH" sz="1800" b="0" i="0" dirty="0">
                <a:effectLst/>
                <a:latin typeface="__fkGroteskNeue_598ab8"/>
              </a:rPr>
              <a:t> </a:t>
            </a:r>
            <a:r>
              <a:rPr lang="de-CH" sz="1800" b="0" i="0" dirty="0" err="1">
                <a:effectLst/>
                <a:latin typeface="__fkGroteskNeue_598ab8"/>
              </a:rPr>
              <a:t>for</a:t>
            </a:r>
            <a:r>
              <a:rPr lang="de-CH" sz="1800" b="0" i="0" dirty="0">
                <a:effectLst/>
                <a:latin typeface="__fkGroteskNeue_598ab8"/>
              </a:rPr>
              <a:t> </a:t>
            </a:r>
            <a:r>
              <a:rPr lang="de-CH" sz="1800" b="0" i="0" dirty="0" err="1">
                <a:effectLst/>
                <a:latin typeface="__fkGroteskNeue_598ab8"/>
              </a:rPr>
              <a:t>Named</a:t>
            </a:r>
            <a:r>
              <a:rPr lang="de-CH" sz="1800" b="0" i="0" dirty="0">
                <a:effectLst/>
                <a:latin typeface="__fkGroteskNeue_598ab8"/>
              </a:rPr>
              <a:t> Entity Recognition (NER) </a:t>
            </a:r>
            <a:r>
              <a:rPr lang="de-CH" sz="1800" b="0" i="0" dirty="0" err="1">
                <a:effectLst/>
                <a:latin typeface="__fkGroteskNeue_598ab8"/>
              </a:rPr>
              <a:t>tasks</a:t>
            </a:r>
            <a:r>
              <a:rPr lang="de-CH" sz="1800" b="0" i="0" dirty="0">
                <a:effectLst/>
                <a:latin typeface="__fkGroteskNeue_598ab8"/>
              </a:rPr>
              <a:t> </a:t>
            </a:r>
            <a:r>
              <a:rPr lang="de-CH" sz="1800" b="0" i="0" dirty="0" err="1">
                <a:effectLst/>
                <a:latin typeface="__fkGroteskNeue_598ab8"/>
              </a:rPr>
              <a:t>across</a:t>
            </a:r>
            <a:r>
              <a:rPr lang="de-CH" sz="1800" b="0" i="0" dirty="0">
                <a:effectLst/>
                <a:latin typeface="__fkGroteskNeue_598ab8"/>
              </a:rPr>
              <a:t> multiple </a:t>
            </a:r>
            <a:r>
              <a:rPr lang="de-CH" sz="1800" b="0" i="0" dirty="0" err="1">
                <a:effectLst/>
                <a:latin typeface="__fkGroteskNeue_598ab8"/>
              </a:rPr>
              <a:t>languages</a:t>
            </a:r>
            <a:endParaRPr lang="de-CH" sz="1800" b="0" i="0" dirty="0">
              <a:effectLst/>
              <a:latin typeface="__fkGroteskNeue_598ab8"/>
            </a:endParaRPr>
          </a:p>
          <a:p>
            <a:pPr marL="285750" indent="-285750" rtl="0" fontAlgn="ctr">
              <a:spcBef>
                <a:spcPts val="0"/>
              </a:spcBef>
              <a:spcAft>
                <a:spcPts val="0"/>
              </a:spcAft>
              <a:buFont typeface="Arial" panose="020B0604020202020204" pitchFamily="34" charset="0"/>
              <a:buChar char="•"/>
            </a:pPr>
            <a:r>
              <a:rPr lang="de-CH" sz="1800" b="0" i="0" dirty="0">
                <a:effectLst/>
                <a:latin typeface="__fkGroteskNeue_598ab8"/>
              </a:rPr>
              <a:t>Transfer </a:t>
            </a:r>
            <a:r>
              <a:rPr lang="de-CH" sz="1800" b="0" i="0" dirty="0" err="1">
                <a:effectLst/>
                <a:latin typeface="__fkGroteskNeue_598ab8"/>
              </a:rPr>
              <a:t>learning</a:t>
            </a:r>
            <a:r>
              <a:rPr lang="de-CH" sz="1800" b="0" i="0" dirty="0">
                <a:effectLst/>
                <a:latin typeface="__fkGroteskNeue_598ab8"/>
              </a:rPr>
              <a:t> potential: The </a:t>
            </a:r>
            <a:r>
              <a:rPr lang="de-CH" sz="1800" b="0" i="0" dirty="0" err="1">
                <a:effectLst/>
                <a:latin typeface="__fkGroteskNeue_598ab8"/>
              </a:rPr>
              <a:t>model</a:t>
            </a:r>
            <a:r>
              <a:rPr lang="de-CH" sz="1800" b="0" i="0" dirty="0">
                <a:effectLst/>
                <a:latin typeface="__fkGroteskNeue_598ab8"/>
              </a:rPr>
              <a:t> </a:t>
            </a:r>
            <a:r>
              <a:rPr lang="de-CH" sz="1800" b="0" i="0" dirty="0" err="1">
                <a:effectLst/>
                <a:latin typeface="__fkGroteskNeue_598ab8"/>
              </a:rPr>
              <a:t>is</a:t>
            </a:r>
            <a:r>
              <a:rPr lang="de-CH" sz="1800" b="0" i="0" dirty="0">
                <a:effectLst/>
                <a:latin typeface="__fkGroteskNeue_598ab8"/>
              </a:rPr>
              <a:t> </a:t>
            </a:r>
            <a:r>
              <a:rPr lang="de-CH" sz="1800" b="0" i="0" dirty="0" err="1">
                <a:effectLst/>
                <a:latin typeface="__fkGroteskNeue_598ab8"/>
              </a:rPr>
              <a:t>trained</a:t>
            </a:r>
            <a:r>
              <a:rPr lang="de-CH" sz="1800" b="0" i="0" dirty="0">
                <a:effectLst/>
                <a:latin typeface="__fkGroteskNeue_598ab8"/>
              </a:rPr>
              <a:t> on a large </a:t>
            </a:r>
            <a:r>
              <a:rPr lang="de-CH" sz="1800" b="0" i="0" dirty="0" err="1">
                <a:effectLst/>
                <a:latin typeface="__fkGroteskNeue_598ab8"/>
              </a:rPr>
              <a:t>dataset</a:t>
            </a:r>
            <a:r>
              <a:rPr lang="de-CH" sz="1800" b="0" i="0" dirty="0">
                <a:effectLst/>
                <a:latin typeface="__fkGroteskNeue_598ab8"/>
              </a:rPr>
              <a:t> </a:t>
            </a:r>
            <a:r>
              <a:rPr lang="de-CH" sz="1800" b="0" i="0" dirty="0" err="1">
                <a:effectLst/>
                <a:latin typeface="__fkGroteskNeue_598ab8"/>
              </a:rPr>
              <a:t>derived</a:t>
            </a:r>
            <a:r>
              <a:rPr lang="de-CH" sz="1800" b="0" i="0" dirty="0">
                <a:effectLst/>
                <a:latin typeface="__fkGroteskNeue_598ab8"/>
              </a:rPr>
              <a:t> </a:t>
            </a:r>
            <a:r>
              <a:rPr lang="de-CH" sz="1800" b="0" i="0" dirty="0" err="1">
                <a:effectLst/>
                <a:latin typeface="__fkGroteskNeue_598ab8"/>
              </a:rPr>
              <a:t>from</a:t>
            </a:r>
            <a:r>
              <a:rPr lang="de-CH" sz="1800" b="0" i="0" dirty="0">
                <a:effectLst/>
                <a:latin typeface="__fkGroteskNeue_598ab8"/>
              </a:rPr>
              <a:t> Wikipedia, </a:t>
            </a:r>
            <a:r>
              <a:rPr lang="de-CH" sz="1800" b="0" i="0" dirty="0" err="1">
                <a:effectLst/>
                <a:latin typeface="__fkGroteskNeue_598ab8"/>
              </a:rPr>
              <a:t>combining</a:t>
            </a:r>
            <a:r>
              <a:rPr lang="de-CH" sz="1800" b="0" i="0" dirty="0">
                <a:effectLst/>
                <a:latin typeface="__fkGroteskNeue_598ab8"/>
              </a:rPr>
              <a:t> </a:t>
            </a:r>
            <a:r>
              <a:rPr lang="de-CH" sz="1800" b="0" i="0" dirty="0" err="1">
                <a:effectLst/>
                <a:latin typeface="__fkGroteskNeue_598ab8"/>
              </a:rPr>
              <a:t>neural</a:t>
            </a:r>
            <a:r>
              <a:rPr lang="de-CH" sz="1800" b="0" i="0" dirty="0">
                <a:effectLst/>
                <a:latin typeface="__fkGroteskNeue_598ab8"/>
              </a:rPr>
              <a:t> and </a:t>
            </a:r>
            <a:r>
              <a:rPr lang="de-CH" sz="1800" b="0" i="0" dirty="0" err="1">
                <a:effectLst/>
                <a:latin typeface="__fkGroteskNeue_598ab8"/>
              </a:rPr>
              <a:t>knowledge-based</a:t>
            </a:r>
            <a:r>
              <a:rPr lang="de-CH" sz="1800" b="0" i="0" dirty="0">
                <a:effectLst/>
                <a:latin typeface="__fkGroteskNeue_598ab8"/>
              </a:rPr>
              <a:t> </a:t>
            </a:r>
            <a:r>
              <a:rPr lang="de-CH" sz="1800" b="0" i="0" dirty="0" err="1">
                <a:effectLst/>
                <a:latin typeface="__fkGroteskNeue_598ab8"/>
              </a:rPr>
              <a:t>approaches</a:t>
            </a:r>
            <a:r>
              <a:rPr lang="de-CH" sz="1800" b="0" i="0" dirty="0">
                <a:effectLst/>
                <a:latin typeface="__fkGroteskNeue_598ab8"/>
              </a:rPr>
              <a:t>. This </a:t>
            </a:r>
            <a:r>
              <a:rPr lang="de-CH" sz="1800" b="0" i="0" dirty="0" err="1">
                <a:effectLst/>
                <a:latin typeface="__fkGroteskNeue_598ab8"/>
              </a:rPr>
              <a:t>makes</a:t>
            </a:r>
            <a:r>
              <a:rPr lang="de-CH" sz="1800" b="0" i="0" dirty="0">
                <a:effectLst/>
                <a:latin typeface="__fkGroteskNeue_598ab8"/>
              </a:rPr>
              <a:t> </a:t>
            </a:r>
            <a:r>
              <a:rPr lang="de-CH" sz="1800" b="0" i="0" dirty="0" err="1">
                <a:effectLst/>
                <a:latin typeface="__fkGroteskNeue_598ab8"/>
              </a:rPr>
              <a:t>it</a:t>
            </a:r>
            <a:r>
              <a:rPr lang="de-CH" sz="1800" b="0" i="0" dirty="0">
                <a:effectLst/>
                <a:latin typeface="__fkGroteskNeue_598ab8"/>
              </a:rPr>
              <a:t> </a:t>
            </a:r>
            <a:r>
              <a:rPr lang="de-CH" sz="1800" b="0" i="0" dirty="0" err="1">
                <a:effectLst/>
                <a:latin typeface="__fkGroteskNeue_598ab8"/>
              </a:rPr>
              <a:t>suitable</a:t>
            </a:r>
            <a:r>
              <a:rPr lang="de-CH" sz="1800" b="0" i="0" dirty="0">
                <a:effectLst/>
                <a:latin typeface="__fkGroteskNeue_598ab8"/>
              </a:rPr>
              <a:t> </a:t>
            </a:r>
            <a:r>
              <a:rPr lang="de-CH" sz="1800" b="0" i="0" dirty="0" err="1">
                <a:effectLst/>
                <a:latin typeface="__fkGroteskNeue_598ab8"/>
              </a:rPr>
              <a:t>for</a:t>
            </a:r>
            <a:r>
              <a:rPr lang="de-CH" sz="1800" b="0" i="0" dirty="0">
                <a:effectLst/>
                <a:latin typeface="__fkGroteskNeue_598ab8"/>
              </a:rPr>
              <a:t> </a:t>
            </a:r>
            <a:r>
              <a:rPr lang="de-CH" sz="1800" b="0" i="0" dirty="0" err="1">
                <a:effectLst/>
                <a:latin typeface="__fkGroteskNeue_598ab8"/>
              </a:rPr>
              <a:t>transfer</a:t>
            </a:r>
            <a:r>
              <a:rPr lang="de-CH" sz="1800" b="0" i="0" dirty="0">
                <a:effectLst/>
                <a:latin typeface="__fkGroteskNeue_598ab8"/>
              </a:rPr>
              <a:t> </a:t>
            </a:r>
            <a:r>
              <a:rPr lang="de-CH" sz="1800" b="0" i="0" dirty="0" err="1">
                <a:effectLst/>
                <a:latin typeface="__fkGroteskNeue_598ab8"/>
              </a:rPr>
              <a:t>learning</a:t>
            </a:r>
            <a:r>
              <a:rPr lang="de-CH" sz="1800" b="0" i="0" dirty="0">
                <a:effectLst/>
                <a:latin typeface="__fkGroteskNeue_598ab8"/>
              </a:rPr>
              <a:t> </a:t>
            </a:r>
            <a:r>
              <a:rPr lang="de-CH" sz="1800" b="0" i="0" dirty="0" err="1">
                <a:effectLst/>
                <a:latin typeface="__fkGroteskNeue_598ab8"/>
              </a:rPr>
              <a:t>from</a:t>
            </a:r>
            <a:r>
              <a:rPr lang="de-CH" sz="1800" b="0" i="0" dirty="0">
                <a:effectLst/>
                <a:latin typeface="__fkGroteskNeue_598ab8"/>
              </a:rPr>
              <a:t> English </a:t>
            </a:r>
            <a:r>
              <a:rPr lang="de-CH" sz="1800" b="0" i="0" dirty="0" err="1">
                <a:effectLst/>
                <a:latin typeface="__fkGroteskNeue_598ab8"/>
              </a:rPr>
              <a:t>to</a:t>
            </a:r>
            <a:r>
              <a:rPr lang="de-CH" sz="1800" b="0" i="0" dirty="0">
                <a:effectLst/>
                <a:latin typeface="__fkGroteskNeue_598ab8"/>
              </a:rPr>
              <a:t> </a:t>
            </a:r>
            <a:r>
              <a:rPr lang="de-CH" sz="1800" b="0" i="0" dirty="0" err="1">
                <a:effectLst/>
                <a:latin typeface="__fkGroteskNeue_598ab8"/>
              </a:rPr>
              <a:t>other</a:t>
            </a:r>
            <a:r>
              <a:rPr lang="de-CH" sz="1800" b="0" i="0" dirty="0">
                <a:effectLst/>
                <a:latin typeface="__fkGroteskNeue_598ab8"/>
              </a:rPr>
              <a:t> </a:t>
            </a:r>
            <a:r>
              <a:rPr lang="de-CH" sz="1800" b="0" i="0" dirty="0" err="1">
                <a:effectLst/>
                <a:latin typeface="__fkGroteskNeue_598ab8"/>
              </a:rPr>
              <a:t>languages</a:t>
            </a:r>
            <a:endParaRPr lang="de-CH" sz="1800" b="0" i="0" dirty="0">
              <a:effectLst/>
              <a:latin typeface="__fkGroteskNeue_598ab8"/>
            </a:endParaRPr>
          </a:p>
          <a:p>
            <a:pPr marL="285750" indent="-285750" rtl="0" fontAlgn="ctr">
              <a:spcBef>
                <a:spcPts val="0"/>
              </a:spcBef>
              <a:spcAft>
                <a:spcPts val="0"/>
              </a:spcAft>
              <a:buFont typeface="Arial" panose="020B0604020202020204" pitchFamily="34" charset="0"/>
              <a:buChar char="•"/>
            </a:pPr>
            <a:r>
              <a:rPr lang="de-CH" sz="1800" b="0" i="0" dirty="0">
                <a:effectLst/>
                <a:latin typeface="__fkGroteskNeue_598ab8"/>
              </a:rPr>
              <a:t>Performance: </a:t>
            </a:r>
            <a:r>
              <a:rPr lang="de-CH" sz="1800" b="0" i="0" dirty="0" err="1">
                <a:effectLst/>
                <a:latin typeface="__fkGroteskNeue_598ab8"/>
              </a:rPr>
              <a:t>It</a:t>
            </a:r>
            <a:r>
              <a:rPr lang="de-CH" sz="1800" b="0" i="0" dirty="0">
                <a:effectLst/>
                <a:latin typeface="__fkGroteskNeue_598ab8"/>
              </a:rPr>
              <a:t> </a:t>
            </a:r>
            <a:r>
              <a:rPr lang="de-CH" sz="1800" b="0" i="0" dirty="0" err="1">
                <a:effectLst/>
                <a:latin typeface="__fkGroteskNeue_598ab8"/>
              </a:rPr>
              <a:t>achieves</a:t>
            </a:r>
            <a:r>
              <a:rPr lang="de-CH" sz="1800" b="0" i="0" dirty="0">
                <a:effectLst/>
                <a:latin typeface="__fkGroteskNeue_598ab8"/>
              </a:rPr>
              <a:t> </a:t>
            </a:r>
            <a:r>
              <a:rPr lang="de-CH" sz="1800" b="0" i="0" dirty="0" err="1">
                <a:effectLst/>
                <a:latin typeface="__fkGroteskNeue_598ab8"/>
              </a:rPr>
              <a:t>state</a:t>
            </a:r>
            <a:r>
              <a:rPr lang="de-CH" sz="1800" b="0" i="0" dirty="0">
                <a:effectLst/>
                <a:latin typeface="__fkGroteskNeue_598ab8"/>
              </a:rPr>
              <a:t>-</a:t>
            </a:r>
            <a:r>
              <a:rPr lang="de-CH" sz="1800" b="0" i="0" dirty="0" err="1">
                <a:effectLst/>
                <a:latin typeface="__fkGroteskNeue_598ab8"/>
              </a:rPr>
              <a:t>of</a:t>
            </a:r>
            <a:r>
              <a:rPr lang="de-CH" sz="1800" b="0" i="0" dirty="0">
                <a:effectLst/>
                <a:latin typeface="__fkGroteskNeue_598ab8"/>
              </a:rPr>
              <a:t>-</a:t>
            </a:r>
            <a:r>
              <a:rPr lang="de-CH" sz="1800" b="0" i="0" dirty="0" err="1">
                <a:effectLst/>
                <a:latin typeface="__fkGroteskNeue_598ab8"/>
              </a:rPr>
              <a:t>the</a:t>
            </a:r>
            <a:r>
              <a:rPr lang="de-CH" sz="1800" b="0" i="0" dirty="0">
                <a:effectLst/>
                <a:latin typeface="__fkGroteskNeue_598ab8"/>
              </a:rPr>
              <a:t>-art </a:t>
            </a:r>
            <a:r>
              <a:rPr lang="de-CH" sz="1800" b="0" i="0" dirty="0" err="1">
                <a:effectLst/>
                <a:latin typeface="__fkGroteskNeue_598ab8"/>
              </a:rPr>
              <a:t>results</a:t>
            </a:r>
            <a:r>
              <a:rPr lang="de-CH" sz="1800" b="0" i="0" dirty="0">
                <a:effectLst/>
                <a:latin typeface="__fkGroteskNeue_598ab8"/>
              </a:rPr>
              <a:t> in multilingual NER </a:t>
            </a:r>
            <a:r>
              <a:rPr lang="de-CH" sz="1800" b="0" i="0" dirty="0" err="1">
                <a:effectLst/>
                <a:latin typeface="__fkGroteskNeue_598ab8"/>
              </a:rPr>
              <a:t>tasks</a:t>
            </a:r>
            <a:endParaRPr lang="de-CH" sz="1800" b="0" i="0" dirty="0">
              <a:effectLst/>
              <a:latin typeface="__fkGroteskNeue_598ab8"/>
            </a:endParaRPr>
          </a:p>
          <a:p>
            <a:pPr marL="285750" indent="-285750" rtl="0" fontAlgn="ctr">
              <a:spcBef>
                <a:spcPts val="0"/>
              </a:spcBef>
              <a:spcAft>
                <a:spcPts val="0"/>
              </a:spcAft>
              <a:buFont typeface="Arial" panose="020B0604020202020204" pitchFamily="34" charset="0"/>
              <a:buChar char="•"/>
            </a:pPr>
            <a:r>
              <a:rPr lang="de-CH" sz="1800" b="0" i="0" dirty="0">
                <a:effectLst/>
                <a:latin typeface="__fkGroteskNeue_598ab8"/>
              </a:rPr>
              <a:t>Fine-tuning </a:t>
            </a:r>
            <a:r>
              <a:rPr lang="de-CH" sz="1800" b="0" i="0" dirty="0" err="1">
                <a:effectLst/>
                <a:latin typeface="__fkGroteskNeue_598ab8"/>
              </a:rPr>
              <a:t>flexibility</a:t>
            </a:r>
            <a:r>
              <a:rPr lang="de-CH" sz="1800" b="0" i="0" dirty="0">
                <a:effectLst/>
                <a:latin typeface="__fkGroteskNeue_598ab8"/>
              </a:rPr>
              <a:t>: </a:t>
            </a:r>
            <a:r>
              <a:rPr lang="de-CH" sz="1800" b="0" i="0" dirty="0" err="1">
                <a:effectLst/>
                <a:latin typeface="__fkGroteskNeue_598ab8"/>
              </a:rPr>
              <a:t>We</a:t>
            </a:r>
            <a:r>
              <a:rPr lang="de-CH" sz="1800" b="0" i="0" dirty="0">
                <a:effectLst/>
                <a:latin typeface="__fkGroteskNeue_598ab8"/>
              </a:rPr>
              <a:t> </a:t>
            </a:r>
            <a:r>
              <a:rPr lang="de-CH" sz="1800" b="0" i="0" dirty="0" err="1">
                <a:effectLst/>
                <a:latin typeface="__fkGroteskNeue_598ab8"/>
              </a:rPr>
              <a:t>can</a:t>
            </a:r>
            <a:r>
              <a:rPr lang="de-CH" sz="1800" b="0" i="0" dirty="0">
                <a:effectLst/>
                <a:latin typeface="__fkGroteskNeue_598ab8"/>
              </a:rPr>
              <a:t> </a:t>
            </a:r>
            <a:r>
              <a:rPr lang="de-CH" sz="1800" b="0" i="0" dirty="0" err="1">
                <a:effectLst/>
                <a:latin typeface="__fkGroteskNeue_598ab8"/>
              </a:rPr>
              <a:t>fine</a:t>
            </a:r>
            <a:r>
              <a:rPr lang="de-CH" sz="1800" b="0" i="0" dirty="0">
                <a:effectLst/>
                <a:latin typeface="__fkGroteskNeue_598ab8"/>
              </a:rPr>
              <a:t>-tune </a:t>
            </a:r>
            <a:r>
              <a:rPr lang="de-CH" sz="1800" b="0" i="0" dirty="0" err="1">
                <a:effectLst/>
                <a:latin typeface="__fkGroteskNeue_598ab8"/>
              </a:rPr>
              <a:t>this</a:t>
            </a:r>
            <a:r>
              <a:rPr lang="de-CH" sz="1800" b="0" i="0" dirty="0">
                <a:effectLst/>
                <a:latin typeface="__fkGroteskNeue_598ab8"/>
              </a:rPr>
              <a:t> </a:t>
            </a:r>
            <a:r>
              <a:rPr lang="de-CH" sz="1800" b="0" i="0" dirty="0" err="1">
                <a:effectLst/>
                <a:latin typeface="__fkGroteskNeue_598ab8"/>
              </a:rPr>
              <a:t>model</a:t>
            </a:r>
            <a:r>
              <a:rPr lang="de-CH" sz="1800" b="0" i="0" dirty="0">
                <a:effectLst/>
                <a:latin typeface="__fkGroteskNeue_598ab8"/>
              </a:rPr>
              <a:t> on English </a:t>
            </a:r>
            <a:r>
              <a:rPr lang="de-CH" sz="1800" b="0" i="0" dirty="0" err="1">
                <a:effectLst/>
                <a:latin typeface="__fkGroteskNeue_598ab8"/>
              </a:rPr>
              <a:t>data</a:t>
            </a:r>
            <a:r>
              <a:rPr lang="de-CH" sz="1800" b="0" i="0" dirty="0">
                <a:effectLst/>
                <a:latin typeface="__fkGroteskNeue_598ab8"/>
              </a:rPr>
              <a:t> and </a:t>
            </a:r>
            <a:r>
              <a:rPr lang="de-CH" sz="1800" b="0" i="0" dirty="0" err="1">
                <a:effectLst/>
                <a:latin typeface="__fkGroteskNeue_598ab8"/>
              </a:rPr>
              <a:t>then</a:t>
            </a:r>
            <a:r>
              <a:rPr lang="de-CH" sz="1800" b="0" i="0" dirty="0">
                <a:effectLst/>
                <a:latin typeface="__fkGroteskNeue_598ab8"/>
              </a:rPr>
              <a:t> </a:t>
            </a:r>
            <a:r>
              <a:rPr lang="de-CH" sz="1800" b="0" i="0" dirty="0" err="1">
                <a:effectLst/>
                <a:latin typeface="__fkGroteskNeue_598ab8"/>
              </a:rPr>
              <a:t>apply</a:t>
            </a:r>
            <a:r>
              <a:rPr lang="de-CH" sz="1800" b="0" i="0" dirty="0">
                <a:effectLst/>
                <a:latin typeface="__fkGroteskNeue_598ab8"/>
              </a:rPr>
              <a:t> </a:t>
            </a:r>
            <a:r>
              <a:rPr lang="de-CH" sz="1800" b="0" i="0" dirty="0" err="1">
                <a:effectLst/>
                <a:latin typeface="__fkGroteskNeue_598ab8"/>
              </a:rPr>
              <a:t>it</a:t>
            </a:r>
            <a:r>
              <a:rPr lang="de-CH" sz="1800" b="0" i="0" dirty="0">
                <a:effectLst/>
                <a:latin typeface="__fkGroteskNeue_598ab8"/>
              </a:rPr>
              <a:t> </a:t>
            </a:r>
            <a:r>
              <a:rPr lang="de-CH" sz="1800" b="0" i="0" dirty="0" err="1">
                <a:effectLst/>
                <a:latin typeface="__fkGroteskNeue_598ab8"/>
              </a:rPr>
              <a:t>to</a:t>
            </a:r>
            <a:r>
              <a:rPr lang="de-CH" sz="1800" b="0" i="0" dirty="0">
                <a:effectLst/>
                <a:latin typeface="__fkGroteskNeue_598ab8"/>
              </a:rPr>
              <a:t> </a:t>
            </a:r>
            <a:r>
              <a:rPr lang="de-CH" sz="1800" b="0" i="0" dirty="0" err="1">
                <a:effectLst/>
                <a:latin typeface="__fkGroteskNeue_598ab8"/>
              </a:rPr>
              <a:t>the</a:t>
            </a:r>
            <a:r>
              <a:rPr lang="de-CH" sz="1800" b="0" i="0" dirty="0">
                <a:effectLst/>
                <a:latin typeface="__fkGroteskNeue_598ab8"/>
              </a:rPr>
              <a:t> </a:t>
            </a:r>
            <a:r>
              <a:rPr lang="de-CH" sz="1800" b="0" i="0" dirty="0" err="1">
                <a:effectLst/>
                <a:latin typeface="__fkGroteskNeue_598ab8"/>
              </a:rPr>
              <a:t>other</a:t>
            </a:r>
            <a:r>
              <a:rPr lang="de-CH" sz="1800" b="0" i="0" dirty="0">
                <a:effectLst/>
                <a:latin typeface="__fkGroteskNeue_598ab8"/>
              </a:rPr>
              <a:t> </a:t>
            </a:r>
            <a:r>
              <a:rPr lang="de-CH" sz="1800" b="0" i="0" dirty="0" err="1">
                <a:effectLst/>
                <a:latin typeface="__fkGroteskNeue_598ab8"/>
              </a:rPr>
              <a:t>languages</a:t>
            </a:r>
            <a:r>
              <a:rPr lang="de-CH" sz="1800" b="0" i="0" dirty="0">
                <a:effectLst/>
                <a:latin typeface="__fkGroteskNeue_598ab8"/>
              </a:rPr>
              <a:t> due </a:t>
            </a:r>
            <a:r>
              <a:rPr lang="de-CH" sz="1800" b="0" i="0" dirty="0" err="1">
                <a:effectLst/>
                <a:latin typeface="__fkGroteskNeue_598ab8"/>
              </a:rPr>
              <a:t>to</a:t>
            </a:r>
            <a:r>
              <a:rPr lang="de-CH" sz="1800" b="0" i="0" dirty="0">
                <a:effectLst/>
                <a:latin typeface="__fkGroteskNeue_598ab8"/>
              </a:rPr>
              <a:t> </a:t>
            </a:r>
            <a:r>
              <a:rPr lang="de-CH" sz="1800" b="0" i="0" dirty="0" err="1">
                <a:effectLst/>
                <a:latin typeface="__fkGroteskNeue_598ab8"/>
              </a:rPr>
              <a:t>its</a:t>
            </a:r>
            <a:r>
              <a:rPr lang="de-CH" sz="1800" b="0" i="0" dirty="0">
                <a:effectLst/>
                <a:latin typeface="__fkGroteskNeue_598ab8"/>
              </a:rPr>
              <a:t> multilingual </a:t>
            </a:r>
            <a:r>
              <a:rPr lang="de-CH" sz="1800" b="0" i="0" dirty="0" err="1">
                <a:effectLst/>
                <a:latin typeface="__fkGroteskNeue_598ab8"/>
              </a:rPr>
              <a:t>nature</a:t>
            </a:r>
            <a:endParaRPr lang="de-CH" sz="1800" b="0" i="0" dirty="0">
              <a:effectLst/>
              <a:latin typeface="Calibri" panose="020F0502020204030204" pitchFamily="34" charset="0"/>
            </a:endParaRPr>
          </a:p>
          <a:p>
            <a:endParaRPr lang="en-US" dirty="0"/>
          </a:p>
          <a:p>
            <a:r>
              <a:rPr lang="en-US" b="1" dirty="0"/>
              <a:t>Dataset:</a:t>
            </a:r>
          </a:p>
          <a:p>
            <a:r>
              <a:rPr lang="en-US" dirty="0"/>
              <a:t>Advantages:</a:t>
            </a:r>
          </a:p>
          <a:p>
            <a:pPr marL="171450" indent="-171450">
              <a:buFont typeface="Arial" panose="020B0604020202020204" pitchFamily="34" charset="0"/>
              <a:buChar char="•"/>
            </a:pPr>
            <a:r>
              <a:rPr lang="en-US" dirty="0"/>
              <a:t>Trained on Wikipedia texts</a:t>
            </a:r>
          </a:p>
          <a:p>
            <a:pPr marL="171450" indent="-171450">
              <a:buFont typeface="Arial" panose="020B0604020202020204" pitchFamily="34" charset="0"/>
              <a:buChar char="•"/>
            </a:pPr>
            <a:r>
              <a:rPr lang="en-US" dirty="0"/>
              <a:t>In all for us relevant language the size of the train-test-valuation set is identical</a:t>
            </a:r>
          </a:p>
          <a:p>
            <a:pPr marL="171450" indent="-171450">
              <a:buFont typeface="Arial" panose="020B0604020202020204" pitchFamily="34" charset="0"/>
              <a:buChar char="•"/>
            </a:pPr>
            <a:r>
              <a:rPr lang="en-US" dirty="0"/>
              <a:t>IOB2 format: many modern NLP tools support this format</a:t>
            </a:r>
          </a:p>
        </p:txBody>
      </p:sp>
      <p:sp>
        <p:nvSpPr>
          <p:cNvPr id="4" name="Slide Number Placeholder 3"/>
          <p:cNvSpPr>
            <a:spLocks noGrp="1"/>
          </p:cNvSpPr>
          <p:nvPr>
            <p:ph type="sldNum" sz="quarter" idx="5"/>
          </p:nvPr>
        </p:nvSpPr>
        <p:spPr/>
        <p:txBody>
          <a:bodyPr/>
          <a:lstStyle/>
          <a:p>
            <a:fld id="{2DA66685-3D22-47BB-B74E-10995D7F8271}" type="slidenum">
              <a:rPr lang="en-US" smtClean="0"/>
              <a:t>5</a:t>
            </a:fld>
            <a:endParaRPr lang="en-US"/>
          </a:p>
        </p:txBody>
      </p:sp>
    </p:spTree>
    <p:extLst>
      <p:ext uri="{BB962C8B-B14F-4D97-AF65-F5344CB8AC3E}">
        <p14:creationId xmlns:p14="http://schemas.microsoft.com/office/powerpoint/2010/main" val="3799296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F73540-DFB5-4816-8066-5D194A0B149D}" type="datetimeFigureOut">
              <a:rPr lang="de-CH" smtClean="0"/>
              <a:t>18.01.2025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3015957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F73540-DFB5-4816-8066-5D194A0B149D}" type="datetimeFigureOut">
              <a:rPr lang="de-CH" smtClean="0"/>
              <a:t>18.01.2025</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410634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9F73540-DFB5-4816-8066-5D194A0B149D}" type="datetimeFigureOut">
              <a:rPr lang="de-CH" smtClean="0"/>
              <a:t>18.01.2025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3538065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9F73540-DFB5-4816-8066-5D194A0B149D}" type="datetimeFigureOut">
              <a:rPr lang="de-CH" smtClean="0"/>
              <a:t>18.01.2025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02253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F73540-DFB5-4816-8066-5D194A0B149D}" type="datetimeFigureOut">
              <a:rPr lang="de-CH" smtClean="0"/>
              <a:t>18.01.2025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1642246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F73540-DFB5-4816-8066-5D194A0B149D}" type="datetimeFigureOut">
              <a:rPr lang="de-CH" smtClean="0"/>
              <a:t>18.01.2025</a:t>
            </a:fld>
            <a:endParaRPr lang="de-CH"/>
          </a:p>
        </p:txBody>
      </p:sp>
      <p:sp>
        <p:nvSpPr>
          <p:cNvPr id="4"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1557836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F73540-DFB5-4816-8066-5D194A0B149D}" type="datetimeFigureOut">
              <a:rPr lang="de-CH" smtClean="0"/>
              <a:t>18.01.2025</a:t>
            </a:fld>
            <a:endParaRPr lang="de-CH"/>
          </a:p>
        </p:txBody>
      </p:sp>
      <p:sp>
        <p:nvSpPr>
          <p:cNvPr id="4"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1978891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F73540-DFB5-4816-8066-5D194A0B149D}" type="datetimeFigureOut">
              <a:rPr lang="de-CH" smtClean="0"/>
              <a:t>18.01.2025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1952872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F73540-DFB5-4816-8066-5D194A0B149D}" type="datetimeFigureOut">
              <a:rPr lang="de-CH" smtClean="0"/>
              <a:t>18.01.2025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3442048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9F73540-DFB5-4816-8066-5D194A0B149D}" type="datetimeFigureOut">
              <a:rPr lang="de-CH" smtClean="0"/>
              <a:t>18.01.2025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2475258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F73540-DFB5-4816-8066-5D194A0B149D}" type="datetimeFigureOut">
              <a:rPr lang="de-CH" smtClean="0"/>
              <a:t>18.01.2025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1475868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F73540-DFB5-4816-8066-5D194A0B149D}" type="datetimeFigureOut">
              <a:rPr lang="de-CH" smtClean="0"/>
              <a:t>18.01.2025</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962930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F73540-DFB5-4816-8066-5D194A0B149D}" type="datetimeFigureOut">
              <a:rPr lang="de-CH" smtClean="0"/>
              <a:t>18.01.2025</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3281046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9F73540-DFB5-4816-8066-5D194A0B149D}" type="datetimeFigureOut">
              <a:rPr lang="de-CH" smtClean="0"/>
              <a:t>18.01.2025</a:t>
            </a:fld>
            <a:endParaRPr lang="de-CH"/>
          </a:p>
        </p:txBody>
      </p:sp>
      <p:sp>
        <p:nvSpPr>
          <p:cNvPr id="5" name="Footer Placeholder 3"/>
          <p:cNvSpPr>
            <a:spLocks noGrp="1"/>
          </p:cNvSpPr>
          <p:nvPr>
            <p:ph type="ftr" sz="quarter" idx="11"/>
          </p:nvPr>
        </p:nvSpPr>
        <p:spPr/>
        <p:txBody>
          <a:bodyPr/>
          <a:lstStyle/>
          <a:p>
            <a:endParaRPr lang="de-CH"/>
          </a:p>
        </p:txBody>
      </p:sp>
      <p:sp>
        <p:nvSpPr>
          <p:cNvPr id="6" name="Slide Number Placeholder 4"/>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97917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9F73540-DFB5-4816-8066-5D194A0B149D}" type="datetimeFigureOut">
              <a:rPr lang="de-CH" smtClean="0"/>
              <a:t>18.01.2025</a:t>
            </a:fld>
            <a:endParaRPr lang="de-CH"/>
          </a:p>
        </p:txBody>
      </p:sp>
      <p:sp>
        <p:nvSpPr>
          <p:cNvPr id="5" name="Footer Placeholder 2"/>
          <p:cNvSpPr>
            <a:spLocks noGrp="1"/>
          </p:cNvSpPr>
          <p:nvPr>
            <p:ph type="ftr" sz="quarter" idx="11"/>
          </p:nvPr>
        </p:nvSpPr>
        <p:spPr/>
        <p:txBody>
          <a:bodyPr/>
          <a:lstStyle/>
          <a:p>
            <a:endParaRPr lang="de-CH"/>
          </a:p>
        </p:txBody>
      </p:sp>
      <p:sp>
        <p:nvSpPr>
          <p:cNvPr id="6" name="Slide Number Placeholder 3"/>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3893350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9F73540-DFB5-4816-8066-5D194A0B149D}" type="datetimeFigureOut">
              <a:rPr lang="de-CH" smtClean="0"/>
              <a:t>18.01.2025</a:t>
            </a:fld>
            <a:endParaRPr lang="de-CH"/>
          </a:p>
        </p:txBody>
      </p:sp>
      <p:sp>
        <p:nvSpPr>
          <p:cNvPr id="5" name="Footer Placeholder 5"/>
          <p:cNvSpPr>
            <a:spLocks noGrp="1"/>
          </p:cNvSpPr>
          <p:nvPr>
            <p:ph type="ftr" sz="quarter" idx="11"/>
          </p:nvPr>
        </p:nvSpPr>
        <p:spPr/>
        <p:txBody>
          <a:bodyPr/>
          <a:lstStyle/>
          <a:p>
            <a:endParaRPr lang="de-CH"/>
          </a:p>
        </p:txBody>
      </p:sp>
      <p:sp>
        <p:nvSpPr>
          <p:cNvPr id="6" name="Slide Number Placeholder 6"/>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405523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F73540-DFB5-4816-8066-5D194A0B149D}" type="datetimeFigureOut">
              <a:rPr lang="de-CH" smtClean="0"/>
              <a:t>18.01.2025</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375555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9F73540-DFB5-4816-8066-5D194A0B149D}" type="datetimeFigureOut">
              <a:rPr lang="de-CH" smtClean="0"/>
              <a:t>18.01.2025</a:t>
            </a:fld>
            <a:endParaRPr lang="de-CH"/>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de-CH"/>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B8F96E3-2EAC-4C18-B216-7E9D85CA2F89}" type="slidenum">
              <a:rPr lang="de-CH" smtClean="0"/>
              <a:t>‹#›</a:t>
            </a:fld>
            <a:endParaRPr lang="de-CH"/>
          </a:p>
        </p:txBody>
      </p:sp>
    </p:spTree>
    <p:extLst>
      <p:ext uri="{BB962C8B-B14F-4D97-AF65-F5344CB8AC3E}">
        <p14:creationId xmlns:p14="http://schemas.microsoft.com/office/powerpoint/2010/main" val="17323036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promptlayer.com/models/wikineural-multilingual-ner-b713"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huggingface.co/datasets/unimelb-nlp/wikian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885A1-23DD-4D48-B346-220EDFAE1C1A}"/>
              </a:ext>
            </a:extLst>
          </p:cNvPr>
          <p:cNvSpPr>
            <a:spLocks noGrp="1"/>
          </p:cNvSpPr>
          <p:nvPr>
            <p:ph type="ctrTitle"/>
          </p:nvPr>
        </p:nvSpPr>
        <p:spPr/>
        <p:txBody>
          <a:bodyPr/>
          <a:lstStyle/>
          <a:p>
            <a:r>
              <a:rPr lang="de-CH" dirty="0"/>
              <a:t>CAS NLP Module 4</a:t>
            </a:r>
          </a:p>
        </p:txBody>
      </p:sp>
      <p:sp>
        <p:nvSpPr>
          <p:cNvPr id="3" name="Subtitle 2">
            <a:extLst>
              <a:ext uri="{FF2B5EF4-FFF2-40B4-BE49-F238E27FC236}">
                <a16:creationId xmlns:a16="http://schemas.microsoft.com/office/drawing/2014/main" id="{68859904-2747-487D-8D73-926F962E440D}"/>
              </a:ext>
            </a:extLst>
          </p:cNvPr>
          <p:cNvSpPr>
            <a:spLocks noGrp="1"/>
          </p:cNvSpPr>
          <p:nvPr>
            <p:ph type="subTitle" idx="1"/>
          </p:nvPr>
        </p:nvSpPr>
        <p:spPr/>
        <p:txBody>
          <a:bodyPr>
            <a:normAutofit/>
          </a:bodyPr>
          <a:lstStyle/>
          <a:p>
            <a:r>
              <a:rPr lang="en-US" dirty="0"/>
              <a:t>Project Idea 2: Multilingual Named Entity Recognition (MNER) </a:t>
            </a:r>
          </a:p>
          <a:p>
            <a:r>
              <a:rPr lang="de-CH" dirty="0"/>
              <a:t>Julia </a:t>
            </a:r>
            <a:r>
              <a:rPr lang="de-CH" dirty="0" err="1"/>
              <a:t>Degelo</a:t>
            </a:r>
            <a:r>
              <a:rPr lang="de-CH" dirty="0"/>
              <a:t> &amp; Beatrice Bircher</a:t>
            </a:r>
          </a:p>
        </p:txBody>
      </p:sp>
    </p:spTree>
    <p:extLst>
      <p:ext uri="{BB962C8B-B14F-4D97-AF65-F5344CB8AC3E}">
        <p14:creationId xmlns:p14="http://schemas.microsoft.com/office/powerpoint/2010/main" val="96546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62027-BF33-4B1C-9478-81791AD91589}"/>
              </a:ext>
            </a:extLst>
          </p:cNvPr>
          <p:cNvSpPr>
            <a:spLocks noGrp="1"/>
          </p:cNvSpPr>
          <p:nvPr>
            <p:ph type="title"/>
          </p:nvPr>
        </p:nvSpPr>
        <p:spPr/>
        <p:txBody>
          <a:bodyPr/>
          <a:lstStyle/>
          <a:p>
            <a:r>
              <a:rPr lang="de-CH" dirty="0" err="1"/>
              <a:t>Contrast</a:t>
            </a:r>
            <a:r>
              <a:rPr lang="de-CH" dirty="0"/>
              <a:t> </a:t>
            </a:r>
            <a:r>
              <a:rPr lang="de-CH" dirty="0" err="1"/>
              <a:t>approaches</a:t>
            </a:r>
            <a:br>
              <a:rPr lang="de-CH" dirty="0"/>
            </a:br>
            <a:endParaRPr lang="en-US" dirty="0"/>
          </a:p>
        </p:txBody>
      </p:sp>
      <p:sp>
        <p:nvSpPr>
          <p:cNvPr id="3" name="Content Placeholder 2">
            <a:extLst>
              <a:ext uri="{FF2B5EF4-FFF2-40B4-BE49-F238E27FC236}">
                <a16:creationId xmlns:a16="http://schemas.microsoft.com/office/drawing/2014/main" id="{7DA777B3-D815-424E-A73C-C2D1CF60108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08941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ABDAD-57E8-41A2-B50B-0F0C1F4E6F60}"/>
              </a:ext>
            </a:extLst>
          </p:cNvPr>
          <p:cNvSpPr>
            <a:spLocks noGrp="1"/>
          </p:cNvSpPr>
          <p:nvPr>
            <p:ph type="title"/>
          </p:nvPr>
        </p:nvSpPr>
        <p:spPr/>
        <p:txBody>
          <a:bodyPr/>
          <a:lstStyle/>
          <a:p>
            <a:r>
              <a:rPr lang="de-CH" dirty="0" err="1"/>
              <a:t>Learnings</a:t>
            </a:r>
            <a:br>
              <a:rPr lang="de-CH" dirty="0"/>
            </a:br>
            <a:endParaRPr lang="en-US" dirty="0"/>
          </a:p>
        </p:txBody>
      </p:sp>
      <p:sp>
        <p:nvSpPr>
          <p:cNvPr id="3" name="Content Placeholder 2">
            <a:extLst>
              <a:ext uri="{FF2B5EF4-FFF2-40B4-BE49-F238E27FC236}">
                <a16:creationId xmlns:a16="http://schemas.microsoft.com/office/drawing/2014/main" id="{2E2948E8-3EAA-4651-ACEE-3A97178783D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00151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5ED2D-F749-4853-AC3A-C7183786CD9B}"/>
              </a:ext>
            </a:extLst>
          </p:cNvPr>
          <p:cNvSpPr>
            <a:spLocks noGrp="1"/>
          </p:cNvSpPr>
          <p:nvPr>
            <p:ph type="title"/>
          </p:nvPr>
        </p:nvSpPr>
        <p:spPr/>
        <p:txBody>
          <a:bodyPr/>
          <a:lstStyle/>
          <a:p>
            <a:r>
              <a:rPr lang="de-CH" dirty="0" err="1"/>
              <a:t>Discussion</a:t>
            </a:r>
            <a:br>
              <a:rPr lang="de-CH" dirty="0"/>
            </a:br>
            <a:endParaRPr lang="en-US" dirty="0"/>
          </a:p>
        </p:txBody>
      </p:sp>
      <p:sp>
        <p:nvSpPr>
          <p:cNvPr id="3" name="Content Placeholder 2">
            <a:extLst>
              <a:ext uri="{FF2B5EF4-FFF2-40B4-BE49-F238E27FC236}">
                <a16:creationId xmlns:a16="http://schemas.microsoft.com/office/drawing/2014/main" id="{E6E61AFF-283E-4E18-BD81-C6E41CCE228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26403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3D448B2-3609-4A81-80E9-CB399E06F819}"/>
              </a:ext>
            </a:extLst>
          </p:cNvPr>
          <p:cNvPicPr>
            <a:picLocks noGrp="1" noChangeAspect="1"/>
          </p:cNvPicPr>
          <p:nvPr>
            <p:ph idx="1"/>
          </p:nvPr>
        </p:nvPicPr>
        <p:blipFill>
          <a:blip r:embed="rId2"/>
          <a:stretch>
            <a:fillRect/>
          </a:stretch>
        </p:blipFill>
        <p:spPr>
          <a:xfrm>
            <a:off x="2329312" y="1200751"/>
            <a:ext cx="4456497" cy="4456497"/>
          </a:xfrm>
        </p:spPr>
      </p:pic>
    </p:spTree>
    <p:extLst>
      <p:ext uri="{BB962C8B-B14F-4D97-AF65-F5344CB8AC3E}">
        <p14:creationId xmlns:p14="http://schemas.microsoft.com/office/powerpoint/2010/main" val="1273115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C714B-4D7C-4B7B-AD5F-79E89167D2C4}"/>
              </a:ext>
            </a:extLst>
          </p:cNvPr>
          <p:cNvSpPr>
            <a:spLocks noGrp="1"/>
          </p:cNvSpPr>
          <p:nvPr>
            <p:ph type="title"/>
          </p:nvPr>
        </p:nvSpPr>
        <p:spPr/>
        <p:txBody>
          <a:bodyPr/>
          <a:lstStyle/>
          <a:p>
            <a:r>
              <a:rPr lang="de-CH" dirty="0"/>
              <a:t>Task</a:t>
            </a:r>
          </a:p>
        </p:txBody>
      </p:sp>
      <p:sp>
        <p:nvSpPr>
          <p:cNvPr id="3" name="Content Placeholder 2">
            <a:extLst>
              <a:ext uri="{FF2B5EF4-FFF2-40B4-BE49-F238E27FC236}">
                <a16:creationId xmlns:a16="http://schemas.microsoft.com/office/drawing/2014/main" id="{4B48099B-FE6F-4EB9-94C4-BD60D50FADB8}"/>
              </a:ext>
            </a:extLst>
          </p:cNvPr>
          <p:cNvSpPr>
            <a:spLocks noGrp="1"/>
          </p:cNvSpPr>
          <p:nvPr>
            <p:ph idx="1"/>
          </p:nvPr>
        </p:nvSpPr>
        <p:spPr/>
        <p:txBody>
          <a:bodyPr/>
          <a:lstStyle/>
          <a:p>
            <a:r>
              <a:rPr lang="en-US" dirty="0"/>
              <a:t>Build a Multilingual Named Entity Recognition (NER) system using transformer models. The goal is to identify named entities (e.g., persons, organizations, locations) in texts across multiple languages (at least for 3 languages) without training separate models for each language. The project will focus on fine-tuning a multilingual model and exploring how effectively it can perform NER in multiple languages.  For evaluation, compare the performance of the models using appropriate metrics. Also, check if the model generalizes across languages and analyze any language-specific challenges.</a:t>
            </a:r>
          </a:p>
          <a:p>
            <a:endParaRPr lang="de-CH" dirty="0"/>
          </a:p>
        </p:txBody>
      </p:sp>
    </p:spTree>
    <p:extLst>
      <p:ext uri="{BB962C8B-B14F-4D97-AF65-F5344CB8AC3E}">
        <p14:creationId xmlns:p14="http://schemas.microsoft.com/office/powerpoint/2010/main" val="385279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736D7-2E17-4633-BC4C-48F7586D0322}"/>
              </a:ext>
            </a:extLst>
          </p:cNvPr>
          <p:cNvSpPr>
            <a:spLocks noGrp="1"/>
          </p:cNvSpPr>
          <p:nvPr>
            <p:ph type="title"/>
          </p:nvPr>
        </p:nvSpPr>
        <p:spPr/>
        <p:txBody>
          <a:bodyPr/>
          <a:lstStyle/>
          <a:p>
            <a:r>
              <a:rPr lang="de-CH" dirty="0"/>
              <a:t>Agenda</a:t>
            </a:r>
          </a:p>
        </p:txBody>
      </p:sp>
      <p:sp>
        <p:nvSpPr>
          <p:cNvPr id="3" name="Content Placeholder 2">
            <a:extLst>
              <a:ext uri="{FF2B5EF4-FFF2-40B4-BE49-F238E27FC236}">
                <a16:creationId xmlns:a16="http://schemas.microsoft.com/office/drawing/2014/main" id="{A09B2B0E-CFA1-4601-8E70-BDCC1305D1CF}"/>
              </a:ext>
            </a:extLst>
          </p:cNvPr>
          <p:cNvSpPr>
            <a:spLocks noGrp="1"/>
          </p:cNvSpPr>
          <p:nvPr>
            <p:ph idx="1"/>
          </p:nvPr>
        </p:nvSpPr>
        <p:spPr/>
        <p:txBody>
          <a:bodyPr/>
          <a:lstStyle/>
          <a:p>
            <a:r>
              <a:rPr lang="de-CH" dirty="0" err="1"/>
              <a:t>Define</a:t>
            </a:r>
            <a:r>
              <a:rPr lang="de-CH" dirty="0"/>
              <a:t> </a:t>
            </a:r>
            <a:r>
              <a:rPr lang="de-CH" dirty="0" err="1"/>
              <a:t>languages</a:t>
            </a:r>
            <a:r>
              <a:rPr lang="de-CH" dirty="0"/>
              <a:t>: EN, DE, FR, IT</a:t>
            </a:r>
          </a:p>
          <a:p>
            <a:r>
              <a:rPr lang="de-CH" dirty="0" err="1"/>
              <a:t>Choose</a:t>
            </a:r>
            <a:r>
              <a:rPr lang="de-CH" dirty="0"/>
              <a:t> a </a:t>
            </a:r>
            <a:r>
              <a:rPr lang="de-CH" dirty="0" err="1"/>
              <a:t>model</a:t>
            </a:r>
            <a:r>
              <a:rPr lang="de-CH" dirty="0"/>
              <a:t> and a </a:t>
            </a:r>
            <a:r>
              <a:rPr lang="de-CH" dirty="0" err="1"/>
              <a:t>dataset</a:t>
            </a:r>
            <a:endParaRPr lang="de-CH" dirty="0"/>
          </a:p>
          <a:p>
            <a:r>
              <a:rPr lang="de-CH" dirty="0" err="1"/>
              <a:t>Preprocess</a:t>
            </a:r>
            <a:r>
              <a:rPr lang="de-CH" dirty="0"/>
              <a:t> </a:t>
            </a:r>
            <a:r>
              <a:rPr lang="de-CH" dirty="0" err="1"/>
              <a:t>the</a:t>
            </a:r>
            <a:r>
              <a:rPr lang="de-CH" dirty="0"/>
              <a:t> </a:t>
            </a:r>
            <a:r>
              <a:rPr lang="de-CH" dirty="0" err="1"/>
              <a:t>datasets</a:t>
            </a:r>
            <a:endParaRPr lang="de-CH" dirty="0"/>
          </a:p>
          <a:p>
            <a:r>
              <a:rPr lang="de-CH" dirty="0"/>
              <a:t>Train and </a:t>
            </a:r>
            <a:r>
              <a:rPr lang="de-CH" dirty="0" err="1"/>
              <a:t>test</a:t>
            </a:r>
            <a:r>
              <a:rPr lang="de-CH" dirty="0"/>
              <a:t> </a:t>
            </a:r>
            <a:r>
              <a:rPr lang="de-CH" dirty="0" err="1"/>
              <a:t>the</a:t>
            </a:r>
            <a:r>
              <a:rPr lang="de-CH" dirty="0"/>
              <a:t> </a:t>
            </a:r>
            <a:r>
              <a:rPr lang="de-CH" dirty="0" err="1"/>
              <a:t>model</a:t>
            </a:r>
            <a:r>
              <a:rPr lang="de-CH" dirty="0"/>
              <a:t> in EN</a:t>
            </a:r>
          </a:p>
          <a:p>
            <a:r>
              <a:rPr lang="de-CH" dirty="0"/>
              <a:t>Test </a:t>
            </a:r>
            <a:r>
              <a:rPr lang="de-CH" dirty="0" err="1"/>
              <a:t>the</a:t>
            </a:r>
            <a:r>
              <a:rPr lang="de-CH" dirty="0"/>
              <a:t> </a:t>
            </a:r>
            <a:r>
              <a:rPr lang="de-CH" dirty="0" err="1"/>
              <a:t>model</a:t>
            </a:r>
            <a:r>
              <a:rPr lang="de-CH" dirty="0"/>
              <a:t> in DE, FR and IT</a:t>
            </a:r>
          </a:p>
          <a:p>
            <a:r>
              <a:rPr lang="de-CH" dirty="0" err="1"/>
              <a:t>Results</a:t>
            </a:r>
            <a:endParaRPr lang="de-CH" dirty="0"/>
          </a:p>
          <a:p>
            <a:r>
              <a:rPr lang="de-CH" dirty="0" err="1"/>
              <a:t>Contrast</a:t>
            </a:r>
            <a:r>
              <a:rPr lang="de-CH" dirty="0"/>
              <a:t> </a:t>
            </a:r>
            <a:r>
              <a:rPr lang="de-CH" dirty="0" err="1"/>
              <a:t>approaches</a:t>
            </a:r>
            <a:endParaRPr lang="de-CH" dirty="0"/>
          </a:p>
          <a:p>
            <a:r>
              <a:rPr lang="de-CH" dirty="0" err="1"/>
              <a:t>Learnings</a:t>
            </a:r>
            <a:endParaRPr lang="de-CH" dirty="0"/>
          </a:p>
          <a:p>
            <a:r>
              <a:rPr lang="de-CH" dirty="0" err="1"/>
              <a:t>Discussion</a:t>
            </a:r>
            <a:endParaRPr lang="de-CH" dirty="0"/>
          </a:p>
          <a:p>
            <a:endParaRPr lang="de-CH" dirty="0"/>
          </a:p>
          <a:p>
            <a:endParaRPr lang="de-CH" dirty="0"/>
          </a:p>
        </p:txBody>
      </p:sp>
    </p:spTree>
    <p:extLst>
      <p:ext uri="{BB962C8B-B14F-4D97-AF65-F5344CB8AC3E}">
        <p14:creationId xmlns:p14="http://schemas.microsoft.com/office/powerpoint/2010/main" val="3250465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EB080-DB2E-4C41-8D05-240DBC49C1C2}"/>
              </a:ext>
            </a:extLst>
          </p:cNvPr>
          <p:cNvSpPr>
            <a:spLocks noGrp="1"/>
          </p:cNvSpPr>
          <p:nvPr>
            <p:ph type="title"/>
          </p:nvPr>
        </p:nvSpPr>
        <p:spPr/>
        <p:txBody>
          <a:bodyPr/>
          <a:lstStyle/>
          <a:p>
            <a:r>
              <a:rPr lang="de-CH" dirty="0" err="1"/>
              <a:t>Define</a:t>
            </a:r>
            <a:r>
              <a:rPr lang="de-CH" dirty="0"/>
              <a:t> </a:t>
            </a:r>
            <a:r>
              <a:rPr lang="de-CH" dirty="0" err="1"/>
              <a:t>languages</a:t>
            </a:r>
            <a:r>
              <a:rPr lang="de-CH" dirty="0"/>
              <a:t>: EN, DE, FR, IT</a:t>
            </a:r>
            <a:br>
              <a:rPr lang="de-CH" dirty="0"/>
            </a:br>
            <a:endParaRPr lang="en-US" dirty="0"/>
          </a:p>
        </p:txBody>
      </p:sp>
      <p:sp>
        <p:nvSpPr>
          <p:cNvPr id="3" name="Content Placeholder 2">
            <a:extLst>
              <a:ext uri="{FF2B5EF4-FFF2-40B4-BE49-F238E27FC236}">
                <a16:creationId xmlns:a16="http://schemas.microsoft.com/office/drawing/2014/main" id="{27AD5D5D-1B56-4356-9431-1C1B2466E721}"/>
              </a:ext>
            </a:extLst>
          </p:cNvPr>
          <p:cNvSpPr>
            <a:spLocks noGrp="1"/>
          </p:cNvSpPr>
          <p:nvPr>
            <p:ph idx="1"/>
          </p:nvPr>
        </p:nvSpPr>
        <p:spPr/>
        <p:txBody>
          <a:bodyPr/>
          <a:lstStyle/>
          <a:p>
            <a:r>
              <a:rPr lang="de-CH" dirty="0" err="1"/>
              <a:t>We</a:t>
            </a:r>
            <a:r>
              <a:rPr lang="de-CH" dirty="0"/>
              <a:t> </a:t>
            </a:r>
            <a:r>
              <a:rPr lang="de-CH" dirty="0" err="1"/>
              <a:t>decided</a:t>
            </a:r>
            <a:r>
              <a:rPr lang="de-CH" dirty="0"/>
              <a:t> </a:t>
            </a:r>
            <a:r>
              <a:rPr lang="de-CH" dirty="0" err="1"/>
              <a:t>to</a:t>
            </a:r>
            <a:r>
              <a:rPr lang="de-CH" dirty="0"/>
              <a:t> </a:t>
            </a:r>
            <a:r>
              <a:rPr lang="de-CH" dirty="0" err="1"/>
              <a:t>take</a:t>
            </a:r>
            <a:r>
              <a:rPr lang="de-CH" dirty="0"/>
              <a:t> </a:t>
            </a:r>
            <a:r>
              <a:rPr lang="de-CH" dirty="0" err="1"/>
              <a:t>these</a:t>
            </a:r>
            <a:r>
              <a:rPr lang="de-CH" dirty="0"/>
              <a:t> </a:t>
            </a:r>
            <a:r>
              <a:rPr lang="de-CH" dirty="0" err="1"/>
              <a:t>languages</a:t>
            </a:r>
            <a:r>
              <a:rPr lang="de-CH" dirty="0"/>
              <a:t> </a:t>
            </a:r>
            <a:r>
              <a:rPr lang="de-CH" dirty="0" err="1"/>
              <a:t>because</a:t>
            </a:r>
            <a:r>
              <a:rPr lang="de-CH" dirty="0"/>
              <a:t> </a:t>
            </a:r>
            <a:r>
              <a:rPr lang="de-CH" dirty="0" err="1"/>
              <a:t>they</a:t>
            </a:r>
            <a:r>
              <a:rPr lang="de-CH" dirty="0"/>
              <a:t> </a:t>
            </a:r>
            <a:r>
              <a:rPr lang="de-CH" dirty="0" err="1"/>
              <a:t>are</a:t>
            </a:r>
            <a:r>
              <a:rPr lang="de-CH" dirty="0"/>
              <a:t> </a:t>
            </a:r>
            <a:r>
              <a:rPr lang="de-CH" dirty="0" err="1"/>
              <a:t>the</a:t>
            </a:r>
            <a:r>
              <a:rPr lang="de-CH" dirty="0"/>
              <a:t> </a:t>
            </a:r>
            <a:r>
              <a:rPr lang="de-CH" dirty="0" err="1"/>
              <a:t>official</a:t>
            </a:r>
            <a:r>
              <a:rPr lang="de-CH" dirty="0"/>
              <a:t> </a:t>
            </a:r>
            <a:r>
              <a:rPr lang="de-CH" dirty="0" err="1"/>
              <a:t>languages</a:t>
            </a:r>
            <a:r>
              <a:rPr lang="de-CH" dirty="0"/>
              <a:t> at </a:t>
            </a:r>
            <a:r>
              <a:rPr lang="de-CH" dirty="0" err="1"/>
              <a:t>the</a:t>
            </a:r>
            <a:r>
              <a:rPr lang="de-CH" dirty="0"/>
              <a:t> FDFA and </a:t>
            </a:r>
            <a:r>
              <a:rPr lang="de-CH" dirty="0" err="1"/>
              <a:t>because</a:t>
            </a:r>
            <a:r>
              <a:rPr lang="de-CH" dirty="0"/>
              <a:t> </a:t>
            </a:r>
            <a:r>
              <a:rPr lang="de-CH" dirty="0" err="1"/>
              <a:t>we</a:t>
            </a:r>
            <a:r>
              <a:rPr lang="de-CH" dirty="0"/>
              <a:t> </a:t>
            </a:r>
            <a:r>
              <a:rPr lang="de-CH" dirty="0" err="1"/>
              <a:t>both</a:t>
            </a:r>
            <a:r>
              <a:rPr lang="de-CH" dirty="0"/>
              <a:t> </a:t>
            </a:r>
            <a:r>
              <a:rPr lang="de-CH" dirty="0" err="1"/>
              <a:t>know</a:t>
            </a:r>
            <a:r>
              <a:rPr lang="de-CH" dirty="0"/>
              <a:t> </a:t>
            </a:r>
            <a:r>
              <a:rPr lang="de-CH" dirty="0" err="1"/>
              <a:t>them</a:t>
            </a:r>
            <a:r>
              <a:rPr lang="de-CH" dirty="0"/>
              <a:t> at least a </a:t>
            </a:r>
            <a:r>
              <a:rPr lang="de-CH" dirty="0" err="1"/>
              <a:t>bit</a:t>
            </a:r>
            <a:r>
              <a:rPr lang="de-CH" dirty="0"/>
              <a:t>.</a:t>
            </a:r>
            <a:endParaRPr lang="en-US" dirty="0"/>
          </a:p>
        </p:txBody>
      </p:sp>
      <p:pic>
        <p:nvPicPr>
          <p:cNvPr id="5" name="Picture 4">
            <a:extLst>
              <a:ext uri="{FF2B5EF4-FFF2-40B4-BE49-F238E27FC236}">
                <a16:creationId xmlns:a16="http://schemas.microsoft.com/office/drawing/2014/main" id="{15215FE5-25F7-4E16-8938-A79C1815D6E5}"/>
              </a:ext>
            </a:extLst>
          </p:cNvPr>
          <p:cNvPicPr>
            <a:picLocks noChangeAspect="1"/>
          </p:cNvPicPr>
          <p:nvPr/>
        </p:nvPicPr>
        <p:blipFill>
          <a:blip r:embed="rId2"/>
          <a:stretch>
            <a:fillRect/>
          </a:stretch>
        </p:blipFill>
        <p:spPr>
          <a:xfrm>
            <a:off x="4082602" y="2957137"/>
            <a:ext cx="4233691" cy="3145958"/>
          </a:xfrm>
          <a:prstGeom prst="rect">
            <a:avLst/>
          </a:prstGeom>
        </p:spPr>
      </p:pic>
    </p:spTree>
    <p:extLst>
      <p:ext uri="{BB962C8B-B14F-4D97-AF65-F5344CB8AC3E}">
        <p14:creationId xmlns:p14="http://schemas.microsoft.com/office/powerpoint/2010/main" val="292594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F469F-B8D3-494A-A2EC-3CB7B41A6D11}"/>
              </a:ext>
            </a:extLst>
          </p:cNvPr>
          <p:cNvSpPr>
            <a:spLocks noGrp="1"/>
          </p:cNvSpPr>
          <p:nvPr>
            <p:ph type="title"/>
          </p:nvPr>
        </p:nvSpPr>
        <p:spPr/>
        <p:txBody>
          <a:bodyPr/>
          <a:lstStyle/>
          <a:p>
            <a:r>
              <a:rPr lang="de-CH" dirty="0" err="1"/>
              <a:t>Choose</a:t>
            </a:r>
            <a:r>
              <a:rPr lang="de-CH" dirty="0"/>
              <a:t> a </a:t>
            </a:r>
            <a:r>
              <a:rPr lang="de-CH" dirty="0" err="1"/>
              <a:t>model</a:t>
            </a:r>
            <a:r>
              <a:rPr lang="de-CH" dirty="0"/>
              <a:t> and a </a:t>
            </a:r>
            <a:r>
              <a:rPr lang="de-CH" dirty="0" err="1"/>
              <a:t>dataset</a:t>
            </a:r>
            <a:br>
              <a:rPr lang="de-CH" dirty="0"/>
            </a:br>
            <a:endParaRPr lang="en-US" dirty="0"/>
          </a:p>
        </p:txBody>
      </p:sp>
      <p:sp>
        <p:nvSpPr>
          <p:cNvPr id="3" name="Content Placeholder 2">
            <a:extLst>
              <a:ext uri="{FF2B5EF4-FFF2-40B4-BE49-F238E27FC236}">
                <a16:creationId xmlns:a16="http://schemas.microsoft.com/office/drawing/2014/main" id="{B5096AD5-7459-469C-BEC8-EC48AC4FDA6E}"/>
              </a:ext>
            </a:extLst>
          </p:cNvPr>
          <p:cNvSpPr>
            <a:spLocks noGrp="1"/>
          </p:cNvSpPr>
          <p:nvPr>
            <p:ph idx="1"/>
          </p:nvPr>
        </p:nvSpPr>
        <p:spPr/>
        <p:txBody>
          <a:bodyPr>
            <a:normAutofit/>
          </a:bodyPr>
          <a:lstStyle/>
          <a:p>
            <a:r>
              <a:rPr lang="de-CH" dirty="0"/>
              <a:t>Model: </a:t>
            </a:r>
            <a:r>
              <a:rPr lang="de-CH" b="1" dirty="0" err="1"/>
              <a:t>WikiNeural</a:t>
            </a:r>
            <a:r>
              <a:rPr lang="de-CH" b="1" dirty="0"/>
              <a:t> Multilingual NER</a:t>
            </a:r>
            <a:r>
              <a:rPr lang="de-CH" dirty="0"/>
              <a:t>: </a:t>
            </a:r>
            <a:r>
              <a:rPr lang="en-US" sz="1600" dirty="0"/>
              <a:t>a state-of-the-art named entity recognition model that supports 9 different languages. Built by </a:t>
            </a:r>
            <a:r>
              <a:rPr lang="en-US" sz="1600" dirty="0" err="1"/>
              <a:t>Babelscape</a:t>
            </a:r>
            <a:r>
              <a:rPr lang="en-US" sz="1600" dirty="0"/>
              <a:t>, it's based on </a:t>
            </a:r>
            <a:r>
              <a:rPr lang="en-US" sz="1600" dirty="0" err="1"/>
              <a:t>mBERT</a:t>
            </a:r>
            <a:r>
              <a:rPr lang="en-US" sz="1600" dirty="0"/>
              <a:t> and fine-tuned on the </a:t>
            </a:r>
            <a:r>
              <a:rPr lang="en-US" sz="1600" dirty="0" err="1"/>
              <a:t>WikiNEuRal</a:t>
            </a:r>
            <a:r>
              <a:rPr lang="en-US" sz="1600" dirty="0"/>
              <a:t> dataset, specifically designed to address the challenge of data scarcity in multilingual NER tasks.</a:t>
            </a:r>
          </a:p>
          <a:p>
            <a:pPr marL="0" indent="0">
              <a:buNone/>
            </a:pPr>
            <a:r>
              <a:rPr lang="en-US" sz="1600" dirty="0"/>
              <a:t>	</a:t>
            </a:r>
            <a:r>
              <a:rPr lang="en-US" sz="1400" dirty="0" err="1">
                <a:hlinkClick r:id="rId3"/>
              </a:rPr>
              <a:t>wikineural</a:t>
            </a:r>
            <a:r>
              <a:rPr lang="en-US" sz="1400" dirty="0">
                <a:hlinkClick r:id="rId3"/>
              </a:rPr>
              <a:t>-multilingual-</a:t>
            </a:r>
            <a:r>
              <a:rPr lang="en-US" sz="1400" dirty="0" err="1">
                <a:hlinkClick r:id="rId3"/>
              </a:rPr>
              <a:t>ner</a:t>
            </a:r>
            <a:endParaRPr lang="en-US" sz="1600" dirty="0"/>
          </a:p>
          <a:p>
            <a:pPr marL="0" indent="0">
              <a:buNone/>
            </a:pPr>
            <a:endParaRPr lang="en-US" sz="1600" dirty="0"/>
          </a:p>
          <a:p>
            <a:r>
              <a:rPr lang="en-US" dirty="0"/>
              <a:t>Dataset: </a:t>
            </a:r>
            <a:r>
              <a:rPr lang="en-US" b="1" dirty="0" err="1"/>
              <a:t>WikiANN</a:t>
            </a:r>
            <a:r>
              <a:rPr lang="en-US" b="1" dirty="0"/>
              <a:t> </a:t>
            </a:r>
            <a:r>
              <a:rPr lang="en-US" dirty="0"/>
              <a:t>from </a:t>
            </a:r>
            <a:r>
              <a:rPr lang="en-US" dirty="0" err="1"/>
              <a:t>unimelb</a:t>
            </a:r>
            <a:r>
              <a:rPr lang="en-US" dirty="0"/>
              <a:t>: </a:t>
            </a:r>
            <a:r>
              <a:rPr lang="en-US" sz="1600" dirty="0"/>
              <a:t>(sometimes called PAN-X) is a multilingual named entity recognition dataset consisting of Wikipedia articles annotated with LOC (location), PER (person), and ORG (</a:t>
            </a:r>
            <a:r>
              <a:rPr lang="en-US" sz="1600" dirty="0" err="1"/>
              <a:t>organisation</a:t>
            </a:r>
            <a:r>
              <a:rPr lang="en-US" sz="1600" dirty="0"/>
              <a:t>) tags in the IOB2 format. This version corresponds to the balanced train, dev, and test splits of Rahimi et al. (2019), which supports 176 of the 282 languages from the original </a:t>
            </a:r>
            <a:r>
              <a:rPr lang="en-US" sz="1600" dirty="0" err="1"/>
              <a:t>WikiANN</a:t>
            </a:r>
            <a:r>
              <a:rPr lang="en-US" sz="1600" dirty="0"/>
              <a:t> corpus.</a:t>
            </a:r>
          </a:p>
          <a:p>
            <a:pPr lvl="1"/>
            <a:r>
              <a:rPr lang="en-US" sz="1400" dirty="0"/>
              <a:t>train-test-split for EN, FR, IT and DE </a:t>
            </a:r>
          </a:p>
          <a:p>
            <a:pPr marL="0" indent="0">
              <a:buNone/>
            </a:pPr>
            <a:r>
              <a:rPr lang="en-US" dirty="0"/>
              <a:t>	</a:t>
            </a:r>
            <a:r>
              <a:rPr lang="en-US" sz="1400" dirty="0" err="1">
                <a:hlinkClick r:id="rId4"/>
              </a:rPr>
              <a:t>unimelb-nlp</a:t>
            </a:r>
            <a:r>
              <a:rPr lang="en-US" sz="1400" dirty="0">
                <a:hlinkClick r:id="rId4"/>
              </a:rPr>
              <a:t>/</a:t>
            </a:r>
            <a:r>
              <a:rPr lang="en-US" sz="1400" dirty="0" err="1">
                <a:hlinkClick r:id="rId4"/>
              </a:rPr>
              <a:t>wikiann</a:t>
            </a:r>
            <a:r>
              <a:rPr lang="en-US" sz="1400" dirty="0">
                <a:hlinkClick r:id="rId4"/>
              </a:rPr>
              <a:t> · Datasets at Hugging Face</a:t>
            </a:r>
            <a:endParaRPr lang="en-US" sz="1400" dirty="0"/>
          </a:p>
          <a:p>
            <a:endParaRPr lang="en-US" sz="1400" dirty="0"/>
          </a:p>
          <a:p>
            <a:endParaRPr lang="de-CH" dirty="0"/>
          </a:p>
          <a:p>
            <a:pPr marL="0" indent="0">
              <a:buNone/>
            </a:pPr>
            <a:endParaRPr lang="en-US" dirty="0"/>
          </a:p>
        </p:txBody>
      </p:sp>
      <p:graphicFrame>
        <p:nvGraphicFramePr>
          <p:cNvPr id="4" name="Table 3">
            <a:extLst>
              <a:ext uri="{FF2B5EF4-FFF2-40B4-BE49-F238E27FC236}">
                <a16:creationId xmlns:a16="http://schemas.microsoft.com/office/drawing/2014/main" id="{548A283C-B4DF-475D-A429-AF5C9220961A}"/>
              </a:ext>
            </a:extLst>
          </p:cNvPr>
          <p:cNvGraphicFramePr>
            <a:graphicFrameLocks noGrp="1"/>
          </p:cNvGraphicFramePr>
          <p:nvPr>
            <p:extLst>
              <p:ext uri="{D42A27DB-BD31-4B8C-83A1-F6EECF244321}">
                <p14:modId xmlns:p14="http://schemas.microsoft.com/office/powerpoint/2010/main" val="1096517763"/>
              </p:ext>
            </p:extLst>
          </p:nvPr>
        </p:nvGraphicFramePr>
        <p:xfrm>
          <a:off x="6096000" y="5377373"/>
          <a:ext cx="2617910" cy="871026"/>
        </p:xfrm>
        <a:graphic>
          <a:graphicData uri="http://schemas.openxmlformats.org/drawingml/2006/table">
            <a:tbl>
              <a:tblPr/>
              <a:tblGrid>
                <a:gridCol w="854279">
                  <a:extLst>
                    <a:ext uri="{9D8B030D-6E8A-4147-A177-3AD203B41FA5}">
                      <a16:colId xmlns:a16="http://schemas.microsoft.com/office/drawing/2014/main" val="2026688250"/>
                    </a:ext>
                  </a:extLst>
                </a:gridCol>
                <a:gridCol w="1068169">
                  <a:extLst>
                    <a:ext uri="{9D8B030D-6E8A-4147-A177-3AD203B41FA5}">
                      <a16:colId xmlns:a16="http://schemas.microsoft.com/office/drawing/2014/main" val="410777728"/>
                    </a:ext>
                  </a:extLst>
                </a:gridCol>
                <a:gridCol w="695462">
                  <a:extLst>
                    <a:ext uri="{9D8B030D-6E8A-4147-A177-3AD203B41FA5}">
                      <a16:colId xmlns:a16="http://schemas.microsoft.com/office/drawing/2014/main" val="1557949614"/>
                    </a:ext>
                  </a:extLst>
                </a:gridCol>
              </a:tblGrid>
              <a:tr h="435513">
                <a:tc>
                  <a:txBody>
                    <a:bodyPr/>
                    <a:lstStyle/>
                    <a:p>
                      <a:pPr marL="0" marR="0" fontAlgn="t">
                        <a:spcBef>
                          <a:spcPts val="0"/>
                        </a:spcBef>
                        <a:spcAft>
                          <a:spcPts val="0"/>
                        </a:spcAft>
                      </a:pPr>
                      <a:r>
                        <a:rPr lang="de-CH" sz="1400" b="1" dirty="0">
                          <a:effectLst/>
                          <a:latin typeface="Calibri" panose="020F0502020204030204" pitchFamily="34" charset="0"/>
                        </a:rPr>
                        <a:t>Train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1400" b="1">
                          <a:effectLst/>
                          <a:latin typeface="Calibri" panose="020F0502020204030204" pitchFamily="34" charset="0"/>
                        </a:rPr>
                        <a:t>Validation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1400" b="1" dirty="0">
                          <a:effectLst/>
                          <a:latin typeface="Calibri" panose="020F0502020204030204" pitchFamily="34" charset="0"/>
                        </a:rPr>
                        <a:t>Test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363099551"/>
                  </a:ext>
                </a:extLst>
              </a:tr>
              <a:tr h="435513">
                <a:tc>
                  <a:txBody>
                    <a:bodyPr/>
                    <a:lstStyle/>
                    <a:p>
                      <a:pPr marL="0" marR="0" fontAlgn="t">
                        <a:spcBef>
                          <a:spcPts val="0"/>
                        </a:spcBef>
                        <a:spcAft>
                          <a:spcPts val="0"/>
                        </a:spcAft>
                      </a:pPr>
                      <a:r>
                        <a:rPr lang="de-CH" sz="1400" dirty="0">
                          <a:effectLst/>
                          <a:latin typeface="Calibri" panose="020F0502020204030204" pitchFamily="34" charset="0"/>
                        </a:rPr>
                        <a:t>20000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1400">
                          <a:effectLst/>
                          <a:latin typeface="Calibri" panose="020F0502020204030204" pitchFamily="34" charset="0"/>
                        </a:rPr>
                        <a:t>10000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1400" dirty="0">
                          <a:effectLst/>
                          <a:latin typeface="Calibri" panose="020F0502020204030204" pitchFamily="34" charset="0"/>
                        </a:rPr>
                        <a:t>10000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808566762"/>
                  </a:ext>
                </a:extLst>
              </a:tr>
            </a:tbl>
          </a:graphicData>
        </a:graphic>
      </p:graphicFrame>
    </p:spTree>
    <p:extLst>
      <p:ext uri="{BB962C8B-B14F-4D97-AF65-F5344CB8AC3E}">
        <p14:creationId xmlns:p14="http://schemas.microsoft.com/office/powerpoint/2010/main" val="2234009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740B6-99C8-42D1-B864-F86AA8F6CB03}"/>
              </a:ext>
            </a:extLst>
          </p:cNvPr>
          <p:cNvSpPr>
            <a:spLocks noGrp="1"/>
          </p:cNvSpPr>
          <p:nvPr>
            <p:ph type="title"/>
          </p:nvPr>
        </p:nvSpPr>
        <p:spPr/>
        <p:txBody>
          <a:bodyPr/>
          <a:lstStyle/>
          <a:p>
            <a:r>
              <a:rPr lang="de-CH" dirty="0" err="1"/>
              <a:t>Preprocess</a:t>
            </a:r>
            <a:r>
              <a:rPr lang="de-CH" dirty="0"/>
              <a:t> </a:t>
            </a:r>
            <a:r>
              <a:rPr lang="de-CH" dirty="0" err="1"/>
              <a:t>the</a:t>
            </a:r>
            <a:r>
              <a:rPr lang="de-CH" dirty="0"/>
              <a:t> </a:t>
            </a:r>
            <a:r>
              <a:rPr lang="de-CH" dirty="0" err="1"/>
              <a:t>datasets</a:t>
            </a:r>
            <a:br>
              <a:rPr lang="de-CH" dirty="0"/>
            </a:br>
            <a:endParaRPr lang="en-US" dirty="0"/>
          </a:p>
        </p:txBody>
      </p:sp>
      <p:sp>
        <p:nvSpPr>
          <p:cNvPr id="3" name="Content Placeholder 2">
            <a:extLst>
              <a:ext uri="{FF2B5EF4-FFF2-40B4-BE49-F238E27FC236}">
                <a16:creationId xmlns:a16="http://schemas.microsoft.com/office/drawing/2014/main" id="{B4A62E2B-1157-4186-BB09-887F6A06606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57122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3CF83-9342-4E66-BFF9-52E1EB566D14}"/>
              </a:ext>
            </a:extLst>
          </p:cNvPr>
          <p:cNvSpPr>
            <a:spLocks noGrp="1"/>
          </p:cNvSpPr>
          <p:nvPr>
            <p:ph type="title"/>
          </p:nvPr>
        </p:nvSpPr>
        <p:spPr/>
        <p:txBody>
          <a:bodyPr/>
          <a:lstStyle/>
          <a:p>
            <a:r>
              <a:rPr lang="de-CH" dirty="0"/>
              <a:t>Train and </a:t>
            </a:r>
            <a:r>
              <a:rPr lang="de-CH" dirty="0" err="1"/>
              <a:t>test</a:t>
            </a:r>
            <a:r>
              <a:rPr lang="de-CH" dirty="0"/>
              <a:t> </a:t>
            </a:r>
            <a:r>
              <a:rPr lang="de-CH" dirty="0" err="1"/>
              <a:t>the</a:t>
            </a:r>
            <a:r>
              <a:rPr lang="de-CH" dirty="0"/>
              <a:t> </a:t>
            </a:r>
            <a:r>
              <a:rPr lang="de-CH" dirty="0" err="1"/>
              <a:t>model</a:t>
            </a:r>
            <a:r>
              <a:rPr lang="de-CH" dirty="0"/>
              <a:t> in EN</a:t>
            </a:r>
            <a:br>
              <a:rPr lang="de-CH" dirty="0"/>
            </a:br>
            <a:endParaRPr lang="en-US" dirty="0"/>
          </a:p>
        </p:txBody>
      </p:sp>
      <p:sp>
        <p:nvSpPr>
          <p:cNvPr id="3" name="Content Placeholder 2">
            <a:extLst>
              <a:ext uri="{FF2B5EF4-FFF2-40B4-BE49-F238E27FC236}">
                <a16:creationId xmlns:a16="http://schemas.microsoft.com/office/drawing/2014/main" id="{28C55253-7D10-4122-B0FE-BF40AD36505E}"/>
              </a:ext>
            </a:extLst>
          </p:cNvPr>
          <p:cNvSpPr>
            <a:spLocks noGrp="1"/>
          </p:cNvSpPr>
          <p:nvPr>
            <p:ph idx="1"/>
          </p:nvPr>
        </p:nvSpPr>
        <p:spPr/>
        <p:txBody>
          <a:bodyPr/>
          <a:lstStyle/>
          <a:p>
            <a:r>
              <a:rPr lang="de-CH" dirty="0"/>
              <a:t>Monolingual vs. multilingual </a:t>
            </a:r>
            <a:r>
              <a:rPr lang="de-CH" dirty="0" err="1"/>
              <a:t>training</a:t>
            </a:r>
            <a:r>
              <a:rPr lang="de-CH" dirty="0"/>
              <a:t>:</a:t>
            </a:r>
          </a:p>
          <a:p>
            <a:pPr lvl="1"/>
            <a:r>
              <a:rPr lang="de-CH" dirty="0" err="1"/>
              <a:t>Less</a:t>
            </a:r>
            <a:r>
              <a:rPr lang="de-CH" dirty="0"/>
              <a:t> </a:t>
            </a:r>
            <a:r>
              <a:rPr lang="de-CH" dirty="0" err="1"/>
              <a:t>computational</a:t>
            </a:r>
            <a:r>
              <a:rPr lang="de-CH" dirty="0"/>
              <a:t> power </a:t>
            </a:r>
            <a:r>
              <a:rPr lang="de-CH" dirty="0" err="1"/>
              <a:t>needed</a:t>
            </a:r>
            <a:endParaRPr lang="de-CH" dirty="0"/>
          </a:p>
          <a:p>
            <a:pPr lvl="1"/>
            <a:r>
              <a:rPr lang="de-CH" dirty="0"/>
              <a:t>Simpler </a:t>
            </a:r>
            <a:r>
              <a:rPr lang="de-CH" dirty="0" err="1"/>
              <a:t>setup</a:t>
            </a:r>
            <a:r>
              <a:rPr lang="de-CH" dirty="0"/>
              <a:t>, </a:t>
            </a:r>
            <a:r>
              <a:rPr lang="de-CH" dirty="0" err="1"/>
              <a:t>faster</a:t>
            </a:r>
            <a:r>
              <a:rPr lang="de-CH" dirty="0"/>
              <a:t> </a:t>
            </a:r>
            <a:r>
              <a:rPr lang="de-CH" dirty="0" err="1"/>
              <a:t>training</a:t>
            </a:r>
            <a:endParaRPr lang="de-CH" dirty="0"/>
          </a:p>
          <a:p>
            <a:pPr lvl="1"/>
            <a:r>
              <a:rPr lang="de-CH" dirty="0"/>
              <a:t>Zero-</a:t>
            </a:r>
            <a:r>
              <a:rPr lang="de-CH" dirty="0" err="1"/>
              <a:t>shot</a:t>
            </a:r>
            <a:r>
              <a:rPr lang="de-CH" dirty="0"/>
              <a:t>-cross-lingual </a:t>
            </a:r>
            <a:r>
              <a:rPr lang="de-CH" dirty="0" err="1"/>
              <a:t>capacities</a:t>
            </a:r>
            <a:r>
              <a:rPr lang="de-CH" dirty="0"/>
              <a:t> </a:t>
            </a:r>
            <a:r>
              <a:rPr lang="de-CH" dirty="0" err="1"/>
              <a:t>of</a:t>
            </a:r>
            <a:r>
              <a:rPr lang="de-CH" dirty="0"/>
              <a:t> </a:t>
            </a:r>
            <a:r>
              <a:rPr lang="de-CH" dirty="0" err="1"/>
              <a:t>the</a:t>
            </a:r>
            <a:r>
              <a:rPr lang="de-CH" dirty="0"/>
              <a:t> </a:t>
            </a:r>
            <a:r>
              <a:rPr lang="de-CH" dirty="0" err="1"/>
              <a:t>models</a:t>
            </a:r>
            <a:r>
              <a:rPr lang="de-CH" dirty="0"/>
              <a:t> </a:t>
            </a:r>
            <a:r>
              <a:rPr lang="de-CH" dirty="0" err="1"/>
              <a:t>can</a:t>
            </a:r>
            <a:r>
              <a:rPr lang="de-CH" dirty="0"/>
              <a:t> </a:t>
            </a:r>
            <a:r>
              <a:rPr lang="de-CH" dirty="0" err="1"/>
              <a:t>be</a:t>
            </a:r>
            <a:r>
              <a:rPr lang="de-CH" dirty="0"/>
              <a:t> </a:t>
            </a:r>
            <a:r>
              <a:rPr lang="de-CH" dirty="0" err="1"/>
              <a:t>used</a:t>
            </a:r>
            <a:endParaRPr lang="de-CH" dirty="0"/>
          </a:p>
          <a:p>
            <a:pPr lvl="1"/>
            <a:r>
              <a:rPr lang="de-CH" dirty="0"/>
              <a:t>Evaluation </a:t>
            </a:r>
            <a:r>
              <a:rPr lang="de-CH" dirty="0" err="1"/>
              <a:t>of</a:t>
            </a:r>
            <a:r>
              <a:rPr lang="de-CH" dirty="0"/>
              <a:t> </a:t>
            </a:r>
            <a:r>
              <a:rPr lang="de-CH" dirty="0" err="1"/>
              <a:t>cross</a:t>
            </a:r>
            <a:r>
              <a:rPr lang="de-CH" dirty="0"/>
              <a:t>-lingual </a:t>
            </a:r>
            <a:r>
              <a:rPr lang="de-CH" dirty="0" err="1"/>
              <a:t>transfer</a:t>
            </a:r>
            <a:r>
              <a:rPr lang="de-CH" dirty="0"/>
              <a:t> </a:t>
            </a:r>
            <a:r>
              <a:rPr lang="de-CH" dirty="0" err="1"/>
              <a:t>is</a:t>
            </a:r>
            <a:r>
              <a:rPr lang="de-CH" dirty="0"/>
              <a:t> </a:t>
            </a:r>
            <a:r>
              <a:rPr lang="de-CH" dirty="0" err="1"/>
              <a:t>easier</a:t>
            </a:r>
            <a:endParaRPr lang="de-CH" dirty="0"/>
          </a:p>
          <a:p>
            <a:pPr lvl="1"/>
            <a:r>
              <a:rPr lang="de-CH" dirty="0" err="1"/>
              <a:t>Less</a:t>
            </a:r>
            <a:r>
              <a:rPr lang="de-CH" dirty="0"/>
              <a:t> </a:t>
            </a:r>
            <a:r>
              <a:rPr lang="de-CH" dirty="0" err="1"/>
              <a:t>complicated</a:t>
            </a:r>
            <a:r>
              <a:rPr lang="de-CH" dirty="0"/>
              <a:t> </a:t>
            </a:r>
            <a:r>
              <a:rPr lang="de-CH" dirty="0" err="1"/>
              <a:t>because</a:t>
            </a:r>
            <a:r>
              <a:rPr lang="de-CH" dirty="0"/>
              <a:t> </a:t>
            </a:r>
            <a:r>
              <a:rPr lang="de-CH" dirty="0" err="1"/>
              <a:t>no</a:t>
            </a:r>
            <a:r>
              <a:rPr lang="de-CH" dirty="0"/>
              <a:t> </a:t>
            </a:r>
            <a:r>
              <a:rPr lang="de-CH" dirty="0" err="1"/>
              <a:t>data</a:t>
            </a:r>
            <a:r>
              <a:rPr lang="de-CH" dirty="0"/>
              <a:t> </a:t>
            </a:r>
            <a:r>
              <a:rPr lang="de-CH" dirty="0" err="1"/>
              <a:t>fusion</a:t>
            </a:r>
            <a:r>
              <a:rPr lang="de-CH" dirty="0"/>
              <a:t> </a:t>
            </a:r>
            <a:r>
              <a:rPr lang="de-CH"/>
              <a:t>necessary</a:t>
            </a:r>
            <a:endParaRPr lang="de-CH" dirty="0"/>
          </a:p>
          <a:p>
            <a:pPr lvl="1"/>
            <a:r>
              <a:rPr lang="de-CH" dirty="0" err="1"/>
              <a:t>Easier</a:t>
            </a:r>
            <a:r>
              <a:rPr lang="de-CH" dirty="0"/>
              <a:t> </a:t>
            </a:r>
            <a:r>
              <a:rPr lang="de-CH" dirty="0" err="1"/>
              <a:t>to</a:t>
            </a:r>
            <a:r>
              <a:rPr lang="de-CH" dirty="0"/>
              <a:t> </a:t>
            </a:r>
            <a:r>
              <a:rPr lang="de-CH" dirty="0" err="1"/>
              <a:t>recognize</a:t>
            </a:r>
            <a:r>
              <a:rPr lang="de-CH" dirty="0"/>
              <a:t> </a:t>
            </a:r>
            <a:r>
              <a:rPr lang="de-CH" dirty="0" err="1"/>
              <a:t>generalization</a:t>
            </a:r>
            <a:r>
              <a:rPr lang="de-CH" dirty="0"/>
              <a:t> and </a:t>
            </a:r>
            <a:r>
              <a:rPr lang="de-CH" dirty="0" err="1"/>
              <a:t>language</a:t>
            </a:r>
            <a:r>
              <a:rPr lang="de-CH" dirty="0"/>
              <a:t> </a:t>
            </a:r>
            <a:r>
              <a:rPr lang="de-CH" dirty="0" err="1"/>
              <a:t>specific</a:t>
            </a:r>
            <a:r>
              <a:rPr lang="de-CH" dirty="0"/>
              <a:t> </a:t>
            </a:r>
            <a:r>
              <a:rPr lang="de-CH" dirty="0" err="1"/>
              <a:t>challenges</a:t>
            </a:r>
            <a:endParaRPr lang="en-US" dirty="0"/>
          </a:p>
        </p:txBody>
      </p:sp>
    </p:spTree>
    <p:extLst>
      <p:ext uri="{BB962C8B-B14F-4D97-AF65-F5344CB8AC3E}">
        <p14:creationId xmlns:p14="http://schemas.microsoft.com/office/powerpoint/2010/main" val="758282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B11EB-9845-4ED2-AE25-552596FDA2CC}"/>
              </a:ext>
            </a:extLst>
          </p:cNvPr>
          <p:cNvSpPr>
            <a:spLocks noGrp="1"/>
          </p:cNvSpPr>
          <p:nvPr>
            <p:ph type="title"/>
          </p:nvPr>
        </p:nvSpPr>
        <p:spPr/>
        <p:txBody>
          <a:bodyPr/>
          <a:lstStyle/>
          <a:p>
            <a:r>
              <a:rPr lang="de-CH" dirty="0"/>
              <a:t>Test </a:t>
            </a:r>
            <a:r>
              <a:rPr lang="de-CH" dirty="0" err="1"/>
              <a:t>the</a:t>
            </a:r>
            <a:r>
              <a:rPr lang="de-CH" dirty="0"/>
              <a:t> </a:t>
            </a:r>
            <a:r>
              <a:rPr lang="de-CH" dirty="0" err="1"/>
              <a:t>model</a:t>
            </a:r>
            <a:r>
              <a:rPr lang="de-CH" dirty="0"/>
              <a:t> in DE, FR and IT</a:t>
            </a:r>
            <a:br>
              <a:rPr lang="de-CH" dirty="0"/>
            </a:br>
            <a:endParaRPr lang="en-US" dirty="0"/>
          </a:p>
        </p:txBody>
      </p:sp>
      <p:sp>
        <p:nvSpPr>
          <p:cNvPr id="3" name="Content Placeholder 2">
            <a:extLst>
              <a:ext uri="{FF2B5EF4-FFF2-40B4-BE49-F238E27FC236}">
                <a16:creationId xmlns:a16="http://schemas.microsoft.com/office/drawing/2014/main" id="{390FB31B-FE28-431F-9E4D-81A0F209F1A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46595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3BBCD-948C-44D6-9FAF-BA651248C8F9}"/>
              </a:ext>
            </a:extLst>
          </p:cNvPr>
          <p:cNvSpPr>
            <a:spLocks noGrp="1"/>
          </p:cNvSpPr>
          <p:nvPr>
            <p:ph type="title"/>
          </p:nvPr>
        </p:nvSpPr>
        <p:spPr/>
        <p:txBody>
          <a:bodyPr/>
          <a:lstStyle/>
          <a:p>
            <a:r>
              <a:rPr lang="de-CH" dirty="0" err="1"/>
              <a:t>Results</a:t>
            </a:r>
            <a:br>
              <a:rPr lang="de-CH" dirty="0"/>
            </a:br>
            <a:endParaRPr lang="en-US" dirty="0"/>
          </a:p>
        </p:txBody>
      </p:sp>
      <p:sp>
        <p:nvSpPr>
          <p:cNvPr id="3" name="Content Placeholder 2">
            <a:extLst>
              <a:ext uri="{FF2B5EF4-FFF2-40B4-BE49-F238E27FC236}">
                <a16:creationId xmlns:a16="http://schemas.microsoft.com/office/drawing/2014/main" id="{CD2C2720-0DE9-46D1-9C59-6F205CB7587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796107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29</TotalTime>
  <Words>631</Words>
  <Application>Microsoft Office PowerPoint</Application>
  <PresentationFormat>Widescreen</PresentationFormat>
  <Paragraphs>61</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__fkGroteskNeue_598ab8</vt:lpstr>
      <vt:lpstr>Arial</vt:lpstr>
      <vt:lpstr>Calibri</vt:lpstr>
      <vt:lpstr>Century Gothic</vt:lpstr>
      <vt:lpstr>Wingdings 3</vt:lpstr>
      <vt:lpstr>Ion</vt:lpstr>
      <vt:lpstr>CAS NLP Module 4</vt:lpstr>
      <vt:lpstr>Task</vt:lpstr>
      <vt:lpstr>Agenda</vt:lpstr>
      <vt:lpstr>Define languages: EN, DE, FR, IT </vt:lpstr>
      <vt:lpstr>Choose a model and a dataset </vt:lpstr>
      <vt:lpstr>Preprocess the datasets </vt:lpstr>
      <vt:lpstr>Train and test the model in EN </vt:lpstr>
      <vt:lpstr>Test the model in DE, FR and IT </vt:lpstr>
      <vt:lpstr>Results </vt:lpstr>
      <vt:lpstr>Contrast approaches </vt:lpstr>
      <vt:lpstr>Learnings </vt:lpstr>
      <vt:lpstr>Discussion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 NLP Module 4</dc:title>
  <dc:creator>Bircher, Beatrice (STUDENTS)</dc:creator>
  <cp:lastModifiedBy>Bircher, Beatrice (STUDENTS)</cp:lastModifiedBy>
  <cp:revision>10</cp:revision>
  <dcterms:created xsi:type="dcterms:W3CDTF">2025-01-12T13:22:12Z</dcterms:created>
  <dcterms:modified xsi:type="dcterms:W3CDTF">2025-01-18T13:55:01Z</dcterms:modified>
</cp:coreProperties>
</file>