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57" r:id="rId4"/>
    <p:sldId id="259" r:id="rId5"/>
    <p:sldId id="260" r:id="rId6"/>
    <p:sldId id="281" r:id="rId7"/>
    <p:sldId id="279" r:id="rId8"/>
    <p:sldId id="274" r:id="rId9"/>
    <p:sldId id="275" r:id="rId10"/>
    <p:sldId id="276" r:id="rId11"/>
    <p:sldId id="277" r:id="rId12"/>
    <p:sldId id="282" r:id="rId13"/>
    <p:sldId id="261" r:id="rId14"/>
    <p:sldId id="269" r:id="rId15"/>
    <p:sldId id="270" r:id="rId16"/>
    <p:sldId id="271" r:id="rId17"/>
    <p:sldId id="272" r:id="rId18"/>
    <p:sldId id="262" r:id="rId19"/>
    <p:sldId id="284" r:id="rId20"/>
    <p:sldId id="285" r:id="rId21"/>
    <p:sldId id="263" r:id="rId22"/>
    <p:sldId id="264" r:id="rId23"/>
    <p:sldId id="265" r:id="rId24"/>
    <p:sldId id="283" r:id="rId25"/>
    <p:sldId id="266" r:id="rId26"/>
    <p:sldId id="267"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593" autoAdjust="0"/>
  </p:normalViewPr>
  <p:slideViewPr>
    <p:cSldViewPr snapToGrid="0">
      <p:cViewPr varScale="1">
        <p:scale>
          <a:sx n="82" d="100"/>
          <a:sy n="82" d="100"/>
        </p:scale>
        <p:origin x="474"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74CE-351A-4402-BD16-5C3CE3808280}"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6685-3D22-47BB-B74E-10995D7F8271}" type="slidenum">
              <a:rPr lang="en-US" smtClean="0"/>
              <a:t>‹Nr.›</a:t>
            </a:fld>
            <a:endParaRPr lang="en-US"/>
          </a:p>
        </p:txBody>
      </p:sp>
    </p:spTree>
    <p:extLst>
      <p:ext uri="{BB962C8B-B14F-4D97-AF65-F5344CB8AC3E}">
        <p14:creationId xmlns:p14="http://schemas.microsoft.com/office/powerpoint/2010/main" val="2337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Model:</a:t>
            </a:r>
          </a:p>
          <a:p>
            <a:r>
              <a:rPr lang="de-CH" dirty="0" err="1"/>
              <a:t>According</a:t>
            </a:r>
            <a:r>
              <a:rPr lang="de-CH" dirty="0"/>
              <a:t> </a:t>
            </a:r>
            <a:r>
              <a:rPr lang="de-CH" dirty="0" err="1"/>
              <a:t>to</a:t>
            </a:r>
            <a:r>
              <a:rPr lang="de-CH" dirty="0"/>
              <a:t> </a:t>
            </a:r>
            <a:r>
              <a:rPr lang="de-CH" dirty="0" err="1"/>
              <a:t>Perplexity</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err="1">
                <a:effectLst/>
                <a:latin typeface="__fkGroteskNeue_598ab8"/>
              </a:rPr>
              <a:t>While</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other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google-bert</a:t>
            </a:r>
            <a:r>
              <a:rPr lang="de-CH" sz="1800" dirty="0">
                <a:effectLst/>
                <a:latin typeface="__fkGroteskNeue_598ab8"/>
              </a:rPr>
              <a:t>/</a:t>
            </a:r>
            <a:r>
              <a:rPr lang="de-CH" sz="1800" dirty="0" err="1">
                <a:effectLst/>
                <a:latin typeface="__fkGroteskNeue_598ab8"/>
              </a:rPr>
              <a:t>bert</a:t>
            </a:r>
            <a:r>
              <a:rPr lang="de-CH" sz="1800" dirty="0">
                <a:effectLst/>
                <a:latin typeface="__fkGroteskNeue_598ab8"/>
              </a:rPr>
              <a:t>-base-multilingual-</a:t>
            </a:r>
            <a:r>
              <a:rPr lang="de-CH" sz="1800" dirty="0" err="1">
                <a:effectLst/>
                <a:latin typeface="__fkGroteskNeue_598ab8"/>
              </a:rPr>
              <a:t>cased</a:t>
            </a:r>
            <a:r>
              <a:rPr lang="de-CH" sz="1800" dirty="0">
                <a:effectLst/>
                <a:latin typeface="__fkGroteskNeue_598ab8"/>
              </a:rPr>
              <a:t> and </a:t>
            </a:r>
            <a:r>
              <a:rPr lang="de-CH" sz="1800" dirty="0" err="1">
                <a:effectLst/>
                <a:latin typeface="__fkGroteskNeue_598ab8"/>
              </a:rPr>
              <a:t>FacebookAI</a:t>
            </a:r>
            <a:r>
              <a:rPr lang="de-CH" sz="1800" dirty="0">
                <a:effectLst/>
                <a:latin typeface="__fkGroteskNeue_598ab8"/>
              </a:rPr>
              <a:t>/</a:t>
            </a:r>
            <a:r>
              <a:rPr lang="de-CH" sz="1800" dirty="0" err="1">
                <a:effectLst/>
                <a:latin typeface="__fkGroteskNeue_598ab8"/>
              </a:rPr>
              <a:t>xlm</a:t>
            </a:r>
            <a:r>
              <a:rPr lang="de-CH" sz="1800" dirty="0">
                <a:effectLst/>
                <a:latin typeface="__fkGroteskNeue_598ab8"/>
              </a:rPr>
              <a:t>-</a:t>
            </a:r>
            <a:r>
              <a:rPr lang="de-CH" sz="1800" dirty="0" err="1">
                <a:effectLst/>
                <a:latin typeface="__fkGroteskNeue_598ab8"/>
              </a:rPr>
              <a:t>roberta</a:t>
            </a:r>
            <a:r>
              <a:rPr lang="de-CH" sz="1800" dirty="0">
                <a:effectLst/>
                <a:latin typeface="__fkGroteskNeue_598ab8"/>
              </a:rPr>
              <a:t>-base) </a:t>
            </a:r>
            <a:r>
              <a:rPr lang="de-CH" sz="1800" dirty="0" err="1">
                <a:effectLst/>
                <a:latin typeface="__fkGroteskNeue_598ab8"/>
              </a:rPr>
              <a:t>are</a:t>
            </a:r>
            <a:r>
              <a:rPr lang="de-CH" sz="1800" dirty="0">
                <a:effectLst/>
                <a:latin typeface="__fkGroteskNeue_598ab8"/>
              </a:rPr>
              <a:t> also multilingual, </a:t>
            </a:r>
            <a:r>
              <a:rPr lang="de-CH" sz="1800" dirty="0" err="1">
                <a:effectLst/>
                <a:latin typeface="__fkGroteskNeue_598ab8"/>
              </a:rPr>
              <a:t>they</a:t>
            </a:r>
            <a:r>
              <a:rPr lang="de-CH" sz="1800" dirty="0">
                <a:effectLst/>
                <a:latin typeface="__fkGroteskNeue_598ab8"/>
              </a:rPr>
              <a:t> </a:t>
            </a:r>
            <a:r>
              <a:rPr lang="de-CH" sz="1800" dirty="0" err="1">
                <a:effectLst/>
                <a:latin typeface="__fkGroteskNeue_598ab8"/>
              </a:rPr>
              <a:t>are</a:t>
            </a:r>
            <a:r>
              <a:rPr lang="de-CH" sz="1800" dirty="0">
                <a:effectLst/>
                <a:latin typeface="__fkGroteskNeue_598ab8"/>
              </a:rPr>
              <a:t> not </a:t>
            </a:r>
            <a:r>
              <a:rPr lang="de-CH" sz="1800" dirty="0" err="1">
                <a:effectLst/>
                <a:latin typeface="__fkGroteskNeue_598ab8"/>
              </a:rPr>
              <a:t>specifically</a:t>
            </a:r>
            <a:r>
              <a:rPr lang="de-CH" sz="1800" dirty="0">
                <a:effectLst/>
                <a:latin typeface="__fkGroteskNeue_598ab8"/>
              </a:rPr>
              <a:t> </a:t>
            </a:r>
            <a:r>
              <a:rPr lang="de-CH" sz="1800" dirty="0" err="1">
                <a:effectLst/>
                <a:latin typeface="__fkGroteskNeue_598ab8"/>
              </a:rPr>
              <a:t>fine-tuned</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NER </a:t>
            </a:r>
            <a:r>
              <a:rPr lang="de-CH" sz="1800" dirty="0" err="1">
                <a:effectLst/>
                <a:latin typeface="__fkGroteskNeue_598ab8"/>
              </a:rPr>
              <a:t>tasks</a:t>
            </a:r>
            <a:r>
              <a:rPr lang="de-CH" sz="1800" dirty="0">
                <a:effectLst/>
                <a:latin typeface="__fkGroteskNeue_598ab8"/>
              </a:rPr>
              <a:t>. The </a:t>
            </a:r>
            <a:r>
              <a:rPr lang="de-CH" sz="1800" dirty="0" err="1">
                <a:effectLst/>
                <a:latin typeface="__fkGroteskNeue_598ab8"/>
              </a:rPr>
              <a:t>wikineural</a:t>
            </a:r>
            <a:r>
              <a:rPr lang="de-CH" sz="1800" dirty="0">
                <a:effectLst/>
                <a:latin typeface="__fkGroteskNeue_598ab8"/>
              </a:rPr>
              <a:t>-multilingual-</a:t>
            </a:r>
            <a:r>
              <a:rPr lang="de-CH" sz="1800" dirty="0" err="1">
                <a:effectLst/>
                <a:latin typeface="__fkGroteskNeue_598ab8"/>
              </a:rPr>
              <a:t>ner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specialized</a:t>
            </a:r>
            <a:r>
              <a:rPr lang="de-CH" sz="1800" dirty="0">
                <a:effectLst/>
                <a:latin typeface="__fkGroteskNeue_598ab8"/>
              </a:rPr>
              <a:t> </a:t>
            </a:r>
            <a:r>
              <a:rPr lang="de-CH" sz="1800" dirty="0" err="1">
                <a:effectLst/>
                <a:latin typeface="__fkGroteskNeue_598ab8"/>
              </a:rPr>
              <a:t>training</a:t>
            </a:r>
            <a:r>
              <a:rPr lang="de-CH" sz="1800" dirty="0">
                <a:effectLst/>
                <a:latin typeface="__fkGroteskNeue_598ab8"/>
              </a:rPr>
              <a:t> on NER </a:t>
            </a:r>
            <a:r>
              <a:rPr lang="de-CH" sz="1800" dirty="0" err="1">
                <a:effectLst/>
                <a:latin typeface="__fkGroteskNeue_598ab8"/>
              </a:rPr>
              <a:t>tasks</a:t>
            </a:r>
            <a:r>
              <a:rPr lang="de-CH" sz="1800" dirty="0">
                <a:effectLst/>
                <a:latin typeface="__fkGroteskNeue_598ab8"/>
              </a:rPr>
              <a:t> </a:t>
            </a:r>
            <a:r>
              <a:rPr lang="de-CH" sz="1800" dirty="0" err="1">
                <a:effectLst/>
                <a:latin typeface="__fkGroteskNeue_598ab8"/>
              </a:rPr>
              <a:t>across</a:t>
            </a:r>
            <a:r>
              <a:rPr lang="de-CH" sz="1800" dirty="0">
                <a:effectLst/>
                <a:latin typeface="__fkGroteskNeue_598ab8"/>
              </a:rPr>
              <a:t> multiple </a:t>
            </a:r>
            <a:r>
              <a:rPr lang="de-CH" sz="1800" dirty="0" err="1">
                <a:effectLst/>
                <a:latin typeface="__fkGroteskNeue_598ab8"/>
              </a:rPr>
              <a:t>languages</a:t>
            </a:r>
            <a:r>
              <a:rPr lang="de-CH" sz="1800" dirty="0">
                <a:effectLst/>
                <a:latin typeface="__fkGroteskNeue_598ab8"/>
              </a:rPr>
              <a:t> </a:t>
            </a:r>
            <a:r>
              <a:rPr lang="de-CH" sz="1800" dirty="0" err="1">
                <a:effectLst/>
                <a:latin typeface="__fkGroteskNeue_598ab8"/>
              </a:rPr>
              <a:t>makes</a:t>
            </a:r>
            <a:r>
              <a:rPr lang="de-CH" sz="1800" dirty="0">
                <a:effectLst/>
                <a:latin typeface="__fkGroteskNeue_598ab8"/>
              </a:rPr>
              <a:t> </a:t>
            </a:r>
            <a:r>
              <a:rPr lang="de-CH" sz="1800" dirty="0" err="1">
                <a:effectLst/>
                <a:latin typeface="__fkGroteskNeue_598ab8"/>
              </a:rPr>
              <a:t>it</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most</a:t>
            </a:r>
            <a:r>
              <a:rPr lang="de-CH" sz="1800" dirty="0">
                <a:effectLst/>
                <a:latin typeface="__fkGroteskNeue_598ab8"/>
              </a:rPr>
              <a:t> </a:t>
            </a:r>
            <a:r>
              <a:rPr lang="de-CH" sz="1800" dirty="0" err="1">
                <a:effectLst/>
                <a:latin typeface="__fkGroteskNeue_598ab8"/>
              </a:rPr>
              <a:t>suitable</a:t>
            </a:r>
            <a:r>
              <a:rPr lang="de-CH" sz="1800" dirty="0">
                <a:effectLst/>
                <a:latin typeface="__fkGroteskNeue_598ab8"/>
              </a:rPr>
              <a:t> </a:t>
            </a:r>
            <a:r>
              <a:rPr lang="de-CH" sz="1800" dirty="0" err="1">
                <a:effectLst/>
                <a:latin typeface="__fkGroteskNeue_598ab8"/>
              </a:rPr>
              <a:t>choice</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a:t>
            </a:r>
            <a:r>
              <a:rPr lang="de-CH" sz="1800" dirty="0" err="1">
                <a:effectLst/>
                <a:latin typeface="__fkGroteskNeue_598ab8"/>
              </a:rPr>
              <a:t>your</a:t>
            </a:r>
            <a:r>
              <a:rPr lang="de-CH" sz="1800" dirty="0">
                <a:effectLst/>
                <a:latin typeface="__fkGroteskNeue_598ab8"/>
              </a:rPr>
              <a:t> </a:t>
            </a:r>
            <a:r>
              <a:rPr lang="de-CH" sz="1800" dirty="0" err="1">
                <a:effectLst/>
                <a:latin typeface="__fkGroteskNeue_598ab8"/>
              </a:rPr>
              <a:t>specific</a:t>
            </a:r>
            <a:r>
              <a:rPr lang="de-CH" sz="1800" dirty="0">
                <a:effectLst/>
                <a:latin typeface="__fkGroteskNeue_598ab8"/>
              </a:rPr>
              <a:t> </a:t>
            </a:r>
            <a:r>
              <a:rPr lang="de-CH" sz="1800" dirty="0" err="1">
                <a:effectLst/>
                <a:latin typeface="__fkGroteskNeue_598ab8"/>
              </a:rPr>
              <a:t>requirements</a:t>
            </a:r>
            <a:r>
              <a:rPr lang="de-CH" sz="1800" dirty="0">
                <a:effectLst/>
                <a:latin typeface="__fkGroteskNeue_598ab8"/>
              </a:rPr>
              <a:t>.</a:t>
            </a:r>
          </a:p>
          <a:p>
            <a:r>
              <a:rPr lang="en-US" dirty="0"/>
              <a:t>Advantages with this model:</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Language support: This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supports</a:t>
            </a:r>
            <a:r>
              <a:rPr lang="de-CH" sz="1800" b="0" i="0" dirty="0">
                <a:effectLst/>
                <a:latin typeface="__fkGroteskNeue_598ab8"/>
              </a:rPr>
              <a:t> all </a:t>
            </a:r>
            <a:r>
              <a:rPr lang="de-CH" sz="1800" b="0" i="0" dirty="0" err="1">
                <a:effectLst/>
                <a:latin typeface="__fkGroteskNeue_598ab8"/>
              </a:rPr>
              <a:t>four</a:t>
            </a:r>
            <a:r>
              <a:rPr lang="de-CH" sz="1800" b="0" i="0" dirty="0">
                <a:effectLst/>
                <a:latin typeface="__fkGroteskNeue_598ab8"/>
              </a:rPr>
              <a:t> </a:t>
            </a:r>
            <a:r>
              <a:rPr lang="de-CH" sz="1800" b="0" i="0" dirty="0" err="1">
                <a:effectLst/>
                <a:latin typeface="__fkGroteskNeue_598ab8"/>
              </a:rPr>
              <a:t>required</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(English, French, </a:t>
            </a:r>
            <a:r>
              <a:rPr lang="de-CH" sz="1800" b="0" i="0" dirty="0" err="1">
                <a:effectLst/>
                <a:latin typeface="__fkGroteskNeue_598ab8"/>
              </a:rPr>
              <a:t>Italian</a:t>
            </a:r>
            <a:r>
              <a:rPr lang="de-CH" sz="1800" b="0" i="0" dirty="0">
                <a:effectLst/>
                <a:latin typeface="__fkGroteskNeue_598ab8"/>
              </a:rPr>
              <a:t>, and German)</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Multilingual NER </a:t>
            </a:r>
            <a:r>
              <a:rPr lang="de-CH" sz="1800" b="0" i="0" dirty="0" err="1">
                <a:effectLst/>
                <a:latin typeface="__fkGroteskNeue_598ab8"/>
              </a:rPr>
              <a:t>capability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specifically</a:t>
            </a:r>
            <a:r>
              <a:rPr lang="de-CH" sz="1800" b="0" i="0" dirty="0">
                <a:effectLst/>
                <a:latin typeface="__fkGroteskNeue_598ab8"/>
              </a:rPr>
              <a:t> </a:t>
            </a:r>
            <a:r>
              <a:rPr lang="de-CH" sz="1800" b="0" i="0" dirty="0" err="1">
                <a:effectLst/>
                <a:latin typeface="__fkGroteskNeue_598ab8"/>
              </a:rPr>
              <a:t>designed</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Named</a:t>
            </a:r>
            <a:r>
              <a:rPr lang="de-CH" sz="1800" b="0" i="0" dirty="0">
                <a:effectLst/>
                <a:latin typeface="__fkGroteskNeue_598ab8"/>
              </a:rPr>
              <a:t> Entity Recognition (NER) </a:t>
            </a:r>
            <a:r>
              <a:rPr lang="de-CH" sz="1800" b="0" i="0" dirty="0" err="1">
                <a:effectLst/>
                <a:latin typeface="__fkGroteskNeue_598ab8"/>
              </a:rPr>
              <a:t>tasks</a:t>
            </a:r>
            <a:r>
              <a:rPr lang="de-CH" sz="1800" b="0" i="0" dirty="0">
                <a:effectLst/>
                <a:latin typeface="__fkGroteskNeue_598ab8"/>
              </a:rPr>
              <a:t> </a:t>
            </a:r>
            <a:r>
              <a:rPr lang="de-CH" sz="1800" b="0" i="0" dirty="0" err="1">
                <a:effectLst/>
                <a:latin typeface="__fkGroteskNeue_598ab8"/>
              </a:rPr>
              <a:t>across</a:t>
            </a:r>
            <a:r>
              <a:rPr lang="de-CH" sz="1800" b="0" i="0" dirty="0">
                <a:effectLst/>
                <a:latin typeface="__fkGroteskNeue_598ab8"/>
              </a:rPr>
              <a:t> multiple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Transfer </a:t>
            </a:r>
            <a:r>
              <a:rPr lang="de-CH" sz="1800" b="0" i="0" dirty="0" err="1">
                <a:effectLst/>
                <a:latin typeface="__fkGroteskNeue_598ab8"/>
              </a:rPr>
              <a:t>learning</a:t>
            </a:r>
            <a:r>
              <a:rPr lang="de-CH" sz="1800" b="0" i="0" dirty="0">
                <a:effectLst/>
                <a:latin typeface="__fkGroteskNeue_598ab8"/>
              </a:rPr>
              <a:t> potential: The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trained</a:t>
            </a:r>
            <a:r>
              <a:rPr lang="de-CH" sz="1800" b="0" i="0" dirty="0">
                <a:effectLst/>
                <a:latin typeface="__fkGroteskNeue_598ab8"/>
              </a:rPr>
              <a:t> on a large </a:t>
            </a:r>
            <a:r>
              <a:rPr lang="de-CH" sz="1800" b="0" i="0" dirty="0" err="1">
                <a:effectLst/>
                <a:latin typeface="__fkGroteskNeue_598ab8"/>
              </a:rPr>
              <a:t>dataset</a:t>
            </a:r>
            <a:r>
              <a:rPr lang="de-CH" sz="1800" b="0" i="0" dirty="0">
                <a:effectLst/>
                <a:latin typeface="__fkGroteskNeue_598ab8"/>
              </a:rPr>
              <a:t> </a:t>
            </a:r>
            <a:r>
              <a:rPr lang="de-CH" sz="1800" b="0" i="0" dirty="0" err="1">
                <a:effectLst/>
                <a:latin typeface="__fkGroteskNeue_598ab8"/>
              </a:rPr>
              <a:t>derived</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Wikipedia, </a:t>
            </a:r>
            <a:r>
              <a:rPr lang="de-CH" sz="1800" b="0" i="0" dirty="0" err="1">
                <a:effectLst/>
                <a:latin typeface="__fkGroteskNeue_598ab8"/>
              </a:rPr>
              <a:t>combining</a:t>
            </a:r>
            <a:r>
              <a:rPr lang="de-CH" sz="1800" b="0" i="0" dirty="0">
                <a:effectLst/>
                <a:latin typeface="__fkGroteskNeue_598ab8"/>
              </a:rPr>
              <a:t> </a:t>
            </a:r>
            <a:r>
              <a:rPr lang="de-CH" sz="1800" b="0" i="0" dirty="0" err="1">
                <a:effectLst/>
                <a:latin typeface="__fkGroteskNeue_598ab8"/>
              </a:rPr>
              <a:t>neural</a:t>
            </a:r>
            <a:r>
              <a:rPr lang="de-CH" sz="1800" b="0" i="0" dirty="0">
                <a:effectLst/>
                <a:latin typeface="__fkGroteskNeue_598ab8"/>
              </a:rPr>
              <a:t> and </a:t>
            </a:r>
            <a:r>
              <a:rPr lang="de-CH" sz="1800" b="0" i="0" dirty="0" err="1">
                <a:effectLst/>
                <a:latin typeface="__fkGroteskNeue_598ab8"/>
              </a:rPr>
              <a:t>knowledge-based</a:t>
            </a:r>
            <a:r>
              <a:rPr lang="de-CH" sz="1800" b="0" i="0" dirty="0">
                <a:effectLst/>
                <a:latin typeface="__fkGroteskNeue_598ab8"/>
              </a:rPr>
              <a:t> </a:t>
            </a:r>
            <a:r>
              <a:rPr lang="de-CH" sz="1800" b="0" i="0" dirty="0" err="1">
                <a:effectLst/>
                <a:latin typeface="__fkGroteskNeue_598ab8"/>
              </a:rPr>
              <a:t>approaches</a:t>
            </a:r>
            <a:r>
              <a:rPr lang="de-CH" sz="1800" b="0" i="0" dirty="0">
                <a:effectLst/>
                <a:latin typeface="__fkGroteskNeue_598ab8"/>
              </a:rPr>
              <a:t>. This </a:t>
            </a:r>
            <a:r>
              <a:rPr lang="de-CH" sz="1800" b="0" i="0" dirty="0" err="1">
                <a:effectLst/>
                <a:latin typeface="__fkGroteskNeue_598ab8"/>
              </a:rPr>
              <a:t>makes</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suitable</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transfer</a:t>
            </a:r>
            <a:r>
              <a:rPr lang="de-CH" sz="1800" b="0" i="0" dirty="0">
                <a:effectLst/>
                <a:latin typeface="__fkGroteskNeue_598ab8"/>
              </a:rPr>
              <a:t> </a:t>
            </a:r>
            <a:r>
              <a:rPr lang="de-CH" sz="1800" b="0" i="0" dirty="0" err="1">
                <a:effectLst/>
                <a:latin typeface="__fkGroteskNeue_598ab8"/>
              </a:rPr>
              <a:t>learning</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English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Performance: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achieves</a:t>
            </a:r>
            <a:r>
              <a:rPr lang="de-CH" sz="1800" b="0" i="0" dirty="0">
                <a:effectLst/>
                <a:latin typeface="__fkGroteskNeue_598ab8"/>
              </a:rPr>
              <a:t> </a:t>
            </a:r>
            <a:r>
              <a:rPr lang="de-CH" sz="1800" b="0" i="0" dirty="0" err="1">
                <a:effectLst/>
                <a:latin typeface="__fkGroteskNeue_598ab8"/>
              </a:rPr>
              <a:t>state</a:t>
            </a:r>
            <a:r>
              <a:rPr lang="de-CH" sz="1800" b="0" i="0" dirty="0">
                <a:effectLst/>
                <a:latin typeface="__fkGroteskNeue_598ab8"/>
              </a:rPr>
              <a:t>-</a:t>
            </a:r>
            <a:r>
              <a:rPr lang="de-CH" sz="1800" b="0" i="0" dirty="0" err="1">
                <a:effectLst/>
                <a:latin typeface="__fkGroteskNeue_598ab8"/>
              </a:rPr>
              <a:t>of</a:t>
            </a:r>
            <a:r>
              <a:rPr lang="de-CH" sz="1800" b="0" i="0" dirty="0">
                <a:effectLst/>
                <a:latin typeface="__fkGroteskNeue_598ab8"/>
              </a:rPr>
              <a:t>-</a:t>
            </a:r>
            <a:r>
              <a:rPr lang="de-CH" sz="1800" b="0" i="0" dirty="0" err="1">
                <a:effectLst/>
                <a:latin typeface="__fkGroteskNeue_598ab8"/>
              </a:rPr>
              <a:t>the</a:t>
            </a:r>
            <a:r>
              <a:rPr lang="de-CH" sz="1800" b="0" i="0" dirty="0">
                <a:effectLst/>
                <a:latin typeface="__fkGroteskNeue_598ab8"/>
              </a:rPr>
              <a:t>-art </a:t>
            </a:r>
            <a:r>
              <a:rPr lang="de-CH" sz="1800" b="0" i="0" dirty="0" err="1">
                <a:effectLst/>
                <a:latin typeface="__fkGroteskNeue_598ab8"/>
              </a:rPr>
              <a:t>results</a:t>
            </a:r>
            <a:r>
              <a:rPr lang="de-CH" sz="1800" b="0" i="0" dirty="0">
                <a:effectLst/>
                <a:latin typeface="__fkGroteskNeue_598ab8"/>
              </a:rPr>
              <a:t> in multilingual NER </a:t>
            </a:r>
            <a:r>
              <a:rPr lang="de-CH" sz="1800" b="0" i="0" dirty="0" err="1">
                <a:effectLst/>
                <a:latin typeface="__fkGroteskNeue_598ab8"/>
              </a:rPr>
              <a:t>tasks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Fine-tuning </a:t>
            </a:r>
            <a:r>
              <a:rPr lang="de-CH" sz="1800" b="0" i="0" dirty="0" err="1">
                <a:effectLst/>
                <a:latin typeface="__fkGroteskNeue_598ab8"/>
              </a:rPr>
              <a:t>flexibility</a:t>
            </a:r>
            <a:r>
              <a:rPr lang="de-CH" sz="1800" b="0" i="0" dirty="0">
                <a:effectLst/>
                <a:latin typeface="__fkGroteskNeue_598ab8"/>
              </a:rPr>
              <a:t>: </a:t>
            </a:r>
            <a:r>
              <a:rPr lang="de-CH" sz="1800" b="0" i="0" dirty="0" err="1">
                <a:effectLst/>
                <a:latin typeface="__fkGroteskNeue_598ab8"/>
              </a:rPr>
              <a:t>We</a:t>
            </a:r>
            <a:r>
              <a:rPr lang="de-CH" sz="1800" b="0" i="0" dirty="0">
                <a:effectLst/>
                <a:latin typeface="__fkGroteskNeue_598ab8"/>
              </a:rPr>
              <a:t> </a:t>
            </a:r>
            <a:r>
              <a:rPr lang="de-CH" sz="1800" b="0" i="0" dirty="0" err="1">
                <a:effectLst/>
                <a:latin typeface="__fkGroteskNeue_598ab8"/>
              </a:rPr>
              <a:t>can</a:t>
            </a:r>
            <a:r>
              <a:rPr lang="de-CH" sz="1800" b="0" i="0" dirty="0">
                <a:effectLst/>
                <a:latin typeface="__fkGroteskNeue_598ab8"/>
              </a:rPr>
              <a:t> </a:t>
            </a:r>
            <a:r>
              <a:rPr lang="de-CH" sz="1800" b="0" i="0" dirty="0" err="1">
                <a:effectLst/>
                <a:latin typeface="__fkGroteskNeue_598ab8"/>
              </a:rPr>
              <a:t>fine</a:t>
            </a:r>
            <a:r>
              <a:rPr lang="de-CH" sz="1800" b="0" i="0" dirty="0">
                <a:effectLst/>
                <a:latin typeface="__fkGroteskNeue_598ab8"/>
              </a:rPr>
              <a:t>-tune </a:t>
            </a:r>
            <a:r>
              <a:rPr lang="de-CH" sz="1800" b="0" i="0" dirty="0" err="1">
                <a:effectLst/>
                <a:latin typeface="__fkGroteskNeue_598ab8"/>
              </a:rPr>
              <a:t>this</a:t>
            </a:r>
            <a:r>
              <a:rPr lang="de-CH" sz="1800" b="0" i="0" dirty="0">
                <a:effectLst/>
                <a:latin typeface="__fkGroteskNeue_598ab8"/>
              </a:rPr>
              <a:t> </a:t>
            </a:r>
            <a:r>
              <a:rPr lang="de-CH" sz="1800" b="0" i="0" dirty="0" err="1">
                <a:effectLst/>
                <a:latin typeface="__fkGroteskNeue_598ab8"/>
              </a:rPr>
              <a:t>model</a:t>
            </a:r>
            <a:r>
              <a:rPr lang="de-CH" sz="1800" b="0" i="0" dirty="0">
                <a:effectLst/>
                <a:latin typeface="__fkGroteskNeue_598ab8"/>
              </a:rPr>
              <a:t> on English </a:t>
            </a:r>
            <a:r>
              <a:rPr lang="de-CH" sz="1800" b="0" i="0" dirty="0" err="1">
                <a:effectLst/>
                <a:latin typeface="__fkGroteskNeue_598ab8"/>
              </a:rPr>
              <a:t>data</a:t>
            </a:r>
            <a:r>
              <a:rPr lang="de-CH" sz="1800" b="0" i="0" dirty="0">
                <a:effectLst/>
                <a:latin typeface="__fkGroteskNeue_598ab8"/>
              </a:rPr>
              <a:t> and </a:t>
            </a:r>
            <a:r>
              <a:rPr lang="de-CH" sz="1800" b="0" i="0" dirty="0" err="1">
                <a:effectLst/>
                <a:latin typeface="__fkGroteskNeue_598ab8"/>
              </a:rPr>
              <a:t>then</a:t>
            </a:r>
            <a:r>
              <a:rPr lang="de-CH" sz="1800" b="0" i="0" dirty="0">
                <a:effectLst/>
                <a:latin typeface="__fkGroteskNeue_598ab8"/>
              </a:rPr>
              <a:t> </a:t>
            </a:r>
            <a:r>
              <a:rPr lang="de-CH" sz="1800" b="0" i="0" dirty="0" err="1">
                <a:effectLst/>
                <a:latin typeface="__fkGroteskNeue_598ab8"/>
              </a:rPr>
              <a:t>apply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the</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due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its</a:t>
            </a:r>
            <a:r>
              <a:rPr lang="de-CH" sz="1800" b="0" i="0" dirty="0">
                <a:effectLst/>
                <a:latin typeface="__fkGroteskNeue_598ab8"/>
              </a:rPr>
              <a:t> multilingual </a:t>
            </a:r>
            <a:r>
              <a:rPr lang="de-CH" sz="1800" b="0" i="0" dirty="0" err="1">
                <a:effectLst/>
                <a:latin typeface="__fkGroteskNeue_598ab8"/>
              </a:rPr>
              <a:t>nature</a:t>
            </a:r>
            <a:endParaRPr lang="de-CH" sz="1800" b="0" i="0" dirty="0">
              <a:effectLst/>
              <a:latin typeface="Calibri" panose="020F0502020204030204" pitchFamily="34" charset="0"/>
            </a:endParaRPr>
          </a:p>
          <a:p>
            <a:endParaRPr lang="en-US" dirty="0"/>
          </a:p>
          <a:p>
            <a:r>
              <a:rPr lang="en-US" b="1" dirty="0"/>
              <a:t>Dataset:</a:t>
            </a:r>
          </a:p>
          <a:p>
            <a:r>
              <a:rPr lang="en-US" dirty="0"/>
              <a:t>Advantages:</a:t>
            </a:r>
          </a:p>
          <a:p>
            <a:pPr marL="171450" indent="-171450">
              <a:buFont typeface="Arial" panose="020B0604020202020204" pitchFamily="34" charset="0"/>
              <a:buChar char="•"/>
            </a:pPr>
            <a:r>
              <a:rPr lang="en-US" dirty="0"/>
              <a:t>Trained on Wikipedia texts</a:t>
            </a:r>
          </a:p>
          <a:p>
            <a:pPr marL="171450" indent="-171450">
              <a:buFont typeface="Arial" panose="020B0604020202020204" pitchFamily="34" charset="0"/>
              <a:buChar char="•"/>
            </a:pPr>
            <a:r>
              <a:rPr lang="en-US" dirty="0"/>
              <a:t>In all for us relevant language the size of the train-test-valuation set is identical</a:t>
            </a:r>
          </a:p>
          <a:p>
            <a:pPr marL="171450" indent="-171450">
              <a:buFont typeface="Arial" panose="020B0604020202020204" pitchFamily="34" charset="0"/>
              <a:buChar char="•"/>
            </a:pPr>
            <a:r>
              <a:rPr lang="en-US" dirty="0"/>
              <a:t>IOB2 format: many modern NLP tools support this format</a:t>
            </a:r>
          </a:p>
        </p:txBody>
      </p:sp>
      <p:sp>
        <p:nvSpPr>
          <p:cNvPr id="4" name="Slide Number Placeholder 3"/>
          <p:cNvSpPr>
            <a:spLocks noGrp="1"/>
          </p:cNvSpPr>
          <p:nvPr>
            <p:ph type="sldNum" sz="quarter" idx="5"/>
          </p:nvPr>
        </p:nvSpPr>
        <p:spPr/>
        <p:txBody>
          <a:bodyPr/>
          <a:lstStyle/>
          <a:p>
            <a:fld id="{2DA66685-3D22-47BB-B74E-10995D7F8271}" type="slidenum">
              <a:rPr lang="en-US" smtClean="0"/>
              <a:t>5</a:t>
            </a:fld>
            <a:endParaRPr lang="en-US"/>
          </a:p>
        </p:txBody>
      </p:sp>
    </p:spTree>
    <p:extLst>
      <p:ext uri="{BB962C8B-B14F-4D97-AF65-F5344CB8AC3E}">
        <p14:creationId xmlns:p14="http://schemas.microsoft.com/office/powerpoint/2010/main" val="379929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These are the first five rows of the </a:t>
            </a:r>
            <a:r>
              <a:rPr lang="en-US" b="0" i="0" dirty="0" err="1">
                <a:effectLst/>
                <a:latin typeface="__fkGroteskNeue_598ab8"/>
              </a:rPr>
              <a:t>DataFrame</a:t>
            </a:r>
            <a:r>
              <a:rPr lang="en-US" b="0" i="0" dirty="0">
                <a:effectLst/>
                <a:latin typeface="__fkGroteskNeue_598ab8"/>
              </a:rPr>
              <a:t> created from the </a:t>
            </a:r>
            <a:r>
              <a:rPr lang="en-US" b="0" i="0" dirty="0" err="1">
                <a:effectLst/>
                <a:latin typeface="__fkGroteskNeue_598ab8"/>
              </a:rPr>
              <a:t>WikiANN</a:t>
            </a:r>
            <a:r>
              <a:rPr lang="en-US" b="0" i="0" dirty="0">
                <a:effectLst/>
                <a:latin typeface="__fkGroteskNeue_598ab8"/>
              </a:rPr>
              <a:t> dataset </a:t>
            </a:r>
            <a:r>
              <a:rPr lang="en-US" b="0" i="0" dirty="0" err="1">
                <a:effectLst/>
                <a:latin typeface="__fkGroteskNeue_598ab8"/>
              </a:rPr>
              <a:t>en</a:t>
            </a:r>
            <a:r>
              <a:rPr lang="en-US" b="0" i="0" dirty="0">
                <a:effectLst/>
                <a:latin typeface="__fkGroteskNeue_598ab8"/>
              </a:rPr>
              <a:t>:</a:t>
            </a:r>
          </a:p>
          <a:p>
            <a:pPr algn="l">
              <a:buFont typeface="+mj-lt"/>
              <a:buNone/>
            </a:pPr>
            <a:r>
              <a:rPr lang="en-US" b="1" i="0" dirty="0">
                <a:effectLst/>
                <a:latin typeface="__fkGroteskNeue_598ab8"/>
              </a:rPr>
              <a:t>Structure: </a:t>
            </a:r>
            <a:r>
              <a:rPr lang="en-US" b="0" i="0" dirty="0">
                <a:effectLst/>
                <a:latin typeface="__fkGroteskNeue_598ab8"/>
              </a:rPr>
              <a:t>The </a:t>
            </a:r>
            <a:r>
              <a:rPr lang="en-US" b="0" i="0" dirty="0" err="1">
                <a:effectLst/>
                <a:latin typeface="__fkGroteskNeue_598ab8"/>
              </a:rPr>
              <a:t>DataFrame</a:t>
            </a:r>
            <a:r>
              <a:rPr lang="en-US" b="0" i="0" dirty="0">
                <a:effectLst/>
                <a:latin typeface="__fkGroteskNeue_598ab8"/>
              </a:rPr>
              <a:t> has four columns: 'tokens', '</a:t>
            </a:r>
            <a:r>
              <a:rPr lang="en-US" b="0" i="0" dirty="0" err="1">
                <a:effectLst/>
                <a:latin typeface="__fkGroteskNeue_598ab8"/>
              </a:rPr>
              <a:t>ner_tags</a:t>
            </a:r>
            <a:r>
              <a:rPr lang="en-US" b="0" i="0" dirty="0">
                <a:effectLst/>
                <a:latin typeface="__fkGroteskNeue_598ab8"/>
              </a:rPr>
              <a:t>', '</a:t>
            </a:r>
            <a:r>
              <a:rPr lang="en-US" b="0" i="0" dirty="0" err="1">
                <a:effectLst/>
                <a:latin typeface="__fkGroteskNeue_598ab8"/>
              </a:rPr>
              <a:t>langs</a:t>
            </a:r>
            <a:r>
              <a:rPr lang="en-US" b="0" i="0" dirty="0">
                <a:effectLst/>
                <a:latin typeface="__fkGroteskNeue_598ab8"/>
              </a:rPr>
              <a:t>', and 'spans'.</a:t>
            </a:r>
          </a:p>
          <a:p>
            <a:pPr algn="l">
              <a:buFont typeface="+mj-lt"/>
              <a:buNone/>
            </a:pPr>
            <a:r>
              <a:rPr lang="en-US" b="1" i="0" dirty="0">
                <a:effectLst/>
                <a:latin typeface="__fkGroteskNeue_598ab8"/>
              </a:rPr>
              <a:t>Column details:</a:t>
            </a:r>
          </a:p>
          <a:p>
            <a:pPr marL="171450" indent="-171450" algn="l">
              <a:buFont typeface="Arial" panose="020B0604020202020204" pitchFamily="34" charset="0"/>
              <a:buChar char="•"/>
            </a:pPr>
            <a:r>
              <a:rPr lang="en-US" b="0" i="0" dirty="0">
                <a:effectLst/>
                <a:latin typeface="__fkGroteskNeue_598ab8"/>
              </a:rPr>
              <a:t>tokens: Lists of words or punctuation marks that make up each text sample.</a:t>
            </a:r>
          </a:p>
          <a:p>
            <a:pPr marL="171450" indent="-171450" algn="l">
              <a:buFont typeface="Arial" panose="020B0604020202020204" pitchFamily="34" charset="0"/>
              <a:buChar char="•"/>
            </a:pPr>
            <a:r>
              <a:rPr lang="en-US" b="0" i="0" dirty="0" err="1">
                <a:effectLst/>
                <a:latin typeface="__fkGroteskNeue_598ab8"/>
              </a:rPr>
              <a:t>ner_tags</a:t>
            </a:r>
            <a:r>
              <a:rPr lang="en-US" b="0" i="0" dirty="0">
                <a:effectLst/>
                <a:latin typeface="__fkGroteskNeue_598ab8"/>
              </a:rPr>
              <a:t>: Numerical tags corresponding to Named Entity Recognition (NER) categories.</a:t>
            </a:r>
          </a:p>
          <a:p>
            <a:pPr marL="171450" indent="-171450" algn="l">
              <a:buFont typeface="Arial" panose="020B0604020202020204" pitchFamily="34" charset="0"/>
              <a:buChar char="•"/>
            </a:pPr>
            <a:r>
              <a:rPr lang="en-US" b="0" i="0" dirty="0" err="1">
                <a:effectLst/>
                <a:latin typeface="__fkGroteskNeue_598ab8"/>
              </a:rPr>
              <a:t>langs</a:t>
            </a:r>
            <a:r>
              <a:rPr lang="en-US" b="0" i="0" dirty="0">
                <a:effectLst/>
                <a:latin typeface="__fkGroteskNeue_598ab8"/>
              </a:rPr>
              <a:t>: Language identifiers for each token (all '</a:t>
            </a:r>
            <a:r>
              <a:rPr lang="en-US" b="0" i="0" dirty="0" err="1">
                <a:effectLst/>
                <a:latin typeface="__fkGroteskNeue_598ab8"/>
              </a:rPr>
              <a:t>en</a:t>
            </a:r>
            <a:r>
              <a:rPr lang="en-US" b="0" i="0" dirty="0">
                <a:effectLst/>
                <a:latin typeface="__fkGroteskNeue_598ab8"/>
              </a:rPr>
              <a:t>' for English in this sample).</a:t>
            </a:r>
          </a:p>
          <a:p>
            <a:pPr marL="171450" indent="-171450" algn="l">
              <a:buFont typeface="Arial" panose="020B0604020202020204" pitchFamily="34" charset="0"/>
              <a:buChar char="•"/>
            </a:pPr>
            <a:r>
              <a:rPr lang="en-US" b="0" i="0" dirty="0">
                <a:effectLst/>
                <a:latin typeface="__fkGroteskNeue_598ab8"/>
              </a:rPr>
              <a:t>spans: Named entities identified in the text, with their categories.</a:t>
            </a:r>
          </a:p>
          <a:p>
            <a:endParaRPr lang="en-US" dirty="0"/>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6</a:t>
            </a:fld>
            <a:endParaRPr lang="en-US"/>
          </a:p>
        </p:txBody>
      </p:sp>
    </p:spTree>
    <p:extLst>
      <p:ext uri="{BB962C8B-B14F-4D97-AF65-F5344CB8AC3E}">
        <p14:creationId xmlns:p14="http://schemas.microsoft.com/office/powerpoint/2010/main" val="85329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Similar</a:t>
            </a:r>
            <a:r>
              <a:rPr lang="de-CH" dirty="0"/>
              <a:t> in </a:t>
            </a:r>
            <a:r>
              <a:rPr lang="de-CH" dirty="0" err="1"/>
              <a:t>the</a:t>
            </a:r>
            <a:r>
              <a:rPr lang="de-CH" dirty="0"/>
              <a:t> </a:t>
            </a:r>
            <a:r>
              <a:rPr lang="de-CH" dirty="0" err="1"/>
              <a:t>languages</a:t>
            </a:r>
            <a:r>
              <a:rPr lang="de-CH" dirty="0"/>
              <a:t> DE, FR and IT</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7</a:t>
            </a:fld>
            <a:endParaRPr lang="en-US"/>
          </a:p>
        </p:txBody>
      </p:sp>
    </p:spTree>
    <p:extLst>
      <p:ext uri="{BB962C8B-B14F-4D97-AF65-F5344CB8AC3E}">
        <p14:creationId xmlns:p14="http://schemas.microsoft.com/office/powerpoint/2010/main" val="246291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14</a:t>
            </a:fld>
            <a:endParaRPr lang="en-US"/>
          </a:p>
        </p:txBody>
      </p:sp>
    </p:spTree>
    <p:extLst>
      <p:ext uri="{BB962C8B-B14F-4D97-AF65-F5344CB8AC3E}">
        <p14:creationId xmlns:p14="http://schemas.microsoft.com/office/powerpoint/2010/main" val="66036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E588-6C5E-7D87-945F-3204448E215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25E36B-ABB9-633D-6599-38BEAB6676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8CDAC67-32FD-51A4-237D-77DEF0281A6A}"/>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9FF46359-FB48-4102-51B8-60672D3DD68C}"/>
              </a:ext>
            </a:extLst>
          </p:cNvPr>
          <p:cNvSpPr>
            <a:spLocks noGrp="1"/>
          </p:cNvSpPr>
          <p:nvPr>
            <p:ph type="sldNum" sz="quarter" idx="5"/>
          </p:nvPr>
        </p:nvSpPr>
        <p:spPr/>
        <p:txBody>
          <a:bodyPr/>
          <a:lstStyle/>
          <a:p>
            <a:fld id="{2DA66685-3D22-47BB-B74E-10995D7F8271}" type="slidenum">
              <a:rPr lang="en-US" smtClean="0"/>
              <a:t>15</a:t>
            </a:fld>
            <a:endParaRPr lang="en-US"/>
          </a:p>
        </p:txBody>
      </p:sp>
    </p:spTree>
    <p:extLst>
      <p:ext uri="{BB962C8B-B14F-4D97-AF65-F5344CB8AC3E}">
        <p14:creationId xmlns:p14="http://schemas.microsoft.com/office/powerpoint/2010/main" val="3367596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89E9-A372-2996-CB7F-ED23AD9D5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4ADBCF-4471-D31F-8C16-17CAA2705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128C63-23D8-E812-E33A-D2FA3EFA6AF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56792B2E-039D-7436-4F48-049DA5AA36BD}"/>
              </a:ext>
            </a:extLst>
          </p:cNvPr>
          <p:cNvSpPr>
            <a:spLocks noGrp="1"/>
          </p:cNvSpPr>
          <p:nvPr>
            <p:ph type="sldNum" sz="quarter" idx="5"/>
          </p:nvPr>
        </p:nvSpPr>
        <p:spPr/>
        <p:txBody>
          <a:bodyPr/>
          <a:lstStyle/>
          <a:p>
            <a:fld id="{2DA66685-3D22-47BB-B74E-10995D7F8271}" type="slidenum">
              <a:rPr lang="en-US" smtClean="0"/>
              <a:t>16</a:t>
            </a:fld>
            <a:endParaRPr lang="en-US"/>
          </a:p>
        </p:txBody>
      </p:sp>
    </p:spTree>
    <p:extLst>
      <p:ext uri="{BB962C8B-B14F-4D97-AF65-F5344CB8AC3E}">
        <p14:creationId xmlns:p14="http://schemas.microsoft.com/office/powerpoint/2010/main" val="387679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F76D-B51F-3BCB-B314-63945A87B2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A26841-C491-14AC-BE5B-F04F35F6114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D2BEC1-A3EC-9818-38D5-F46D118F0A5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F620FBC4-C5C2-76A7-5401-E08682152C40}"/>
              </a:ext>
            </a:extLst>
          </p:cNvPr>
          <p:cNvSpPr>
            <a:spLocks noGrp="1"/>
          </p:cNvSpPr>
          <p:nvPr>
            <p:ph type="sldNum" sz="quarter" idx="5"/>
          </p:nvPr>
        </p:nvSpPr>
        <p:spPr/>
        <p:txBody>
          <a:bodyPr/>
          <a:lstStyle/>
          <a:p>
            <a:fld id="{2DA66685-3D22-47BB-B74E-10995D7F8271}" type="slidenum">
              <a:rPr lang="en-US" smtClean="0"/>
              <a:t>17</a:t>
            </a:fld>
            <a:endParaRPr lang="en-US"/>
          </a:p>
        </p:txBody>
      </p:sp>
    </p:spTree>
    <p:extLst>
      <p:ext uri="{BB962C8B-B14F-4D97-AF65-F5344CB8AC3E}">
        <p14:creationId xmlns:p14="http://schemas.microsoft.com/office/powerpoint/2010/main" val="285292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19.01.2025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19.01.2025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‹Nr.›</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mptlayer.com/models/wikineural-multilingual-ner-b71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uggingface.co/datasets/unimelb-nlp/wikian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B660-8D77-420E-8BC1-C2A396AAE126}"/>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FR</a:t>
            </a:r>
            <a:endParaRPr lang="en-US" dirty="0"/>
          </a:p>
        </p:txBody>
      </p:sp>
      <p:pic>
        <p:nvPicPr>
          <p:cNvPr id="9" name="Picture 8">
            <a:extLst>
              <a:ext uri="{FF2B5EF4-FFF2-40B4-BE49-F238E27FC236}">
                <a16:creationId xmlns:a16="http://schemas.microsoft.com/office/drawing/2014/main" id="{911457D0-C627-4150-8F80-E503E890029C}"/>
              </a:ext>
            </a:extLst>
          </p:cNvPr>
          <p:cNvPicPr>
            <a:picLocks noChangeAspect="1"/>
          </p:cNvPicPr>
          <p:nvPr/>
        </p:nvPicPr>
        <p:blipFill>
          <a:blip r:embed="rId2"/>
          <a:stretch>
            <a:fillRect/>
          </a:stretch>
        </p:blipFill>
        <p:spPr>
          <a:xfrm>
            <a:off x="602844" y="2525826"/>
            <a:ext cx="8103016" cy="3968954"/>
          </a:xfrm>
          <a:prstGeom prst="rect">
            <a:avLst/>
          </a:prstGeom>
        </p:spPr>
      </p:pic>
      <p:pic>
        <p:nvPicPr>
          <p:cNvPr id="11" name="Picture 10">
            <a:extLst>
              <a:ext uri="{FF2B5EF4-FFF2-40B4-BE49-F238E27FC236}">
                <a16:creationId xmlns:a16="http://schemas.microsoft.com/office/drawing/2014/main" id="{DBBB313E-2900-4BD5-A79B-FE6DD66D2FE9}"/>
              </a:ext>
            </a:extLst>
          </p:cNvPr>
          <p:cNvPicPr>
            <a:picLocks noChangeAspect="1"/>
          </p:cNvPicPr>
          <p:nvPr/>
        </p:nvPicPr>
        <p:blipFill>
          <a:blip r:embed="rId3"/>
          <a:stretch>
            <a:fillRect/>
          </a:stretch>
        </p:blipFill>
        <p:spPr>
          <a:xfrm>
            <a:off x="8898568" y="3833998"/>
            <a:ext cx="2999518" cy="2471916"/>
          </a:xfrm>
          <a:prstGeom prst="rect">
            <a:avLst/>
          </a:prstGeom>
        </p:spPr>
      </p:pic>
    </p:spTree>
    <p:extLst>
      <p:ext uri="{BB962C8B-B14F-4D97-AF65-F5344CB8AC3E}">
        <p14:creationId xmlns:p14="http://schemas.microsoft.com/office/powerpoint/2010/main" val="29333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01E3-1350-4A18-BF3A-95B4A327899D}"/>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IT</a:t>
            </a:r>
            <a:endParaRPr lang="en-US" dirty="0"/>
          </a:p>
        </p:txBody>
      </p:sp>
      <p:pic>
        <p:nvPicPr>
          <p:cNvPr id="5" name="Picture 4">
            <a:extLst>
              <a:ext uri="{FF2B5EF4-FFF2-40B4-BE49-F238E27FC236}">
                <a16:creationId xmlns:a16="http://schemas.microsoft.com/office/drawing/2014/main" id="{9DE74430-EF3E-4236-9EFB-33CA4E1EBCA4}"/>
              </a:ext>
            </a:extLst>
          </p:cNvPr>
          <p:cNvPicPr>
            <a:picLocks noChangeAspect="1"/>
          </p:cNvPicPr>
          <p:nvPr/>
        </p:nvPicPr>
        <p:blipFill>
          <a:blip r:embed="rId2"/>
          <a:stretch>
            <a:fillRect/>
          </a:stretch>
        </p:blipFill>
        <p:spPr>
          <a:xfrm>
            <a:off x="553603" y="2037592"/>
            <a:ext cx="8058564" cy="3949903"/>
          </a:xfrm>
          <a:prstGeom prst="rect">
            <a:avLst/>
          </a:prstGeom>
        </p:spPr>
      </p:pic>
      <p:pic>
        <p:nvPicPr>
          <p:cNvPr id="7" name="Picture 6">
            <a:extLst>
              <a:ext uri="{FF2B5EF4-FFF2-40B4-BE49-F238E27FC236}">
                <a16:creationId xmlns:a16="http://schemas.microsoft.com/office/drawing/2014/main" id="{36617577-4B14-4304-9D32-B7115495E04B}"/>
              </a:ext>
            </a:extLst>
          </p:cNvPr>
          <p:cNvPicPr>
            <a:picLocks noChangeAspect="1"/>
          </p:cNvPicPr>
          <p:nvPr/>
        </p:nvPicPr>
        <p:blipFill>
          <a:blip r:embed="rId3"/>
          <a:stretch>
            <a:fillRect/>
          </a:stretch>
        </p:blipFill>
        <p:spPr>
          <a:xfrm>
            <a:off x="9036005" y="3455564"/>
            <a:ext cx="2774995" cy="2531931"/>
          </a:xfrm>
          <a:prstGeom prst="rect">
            <a:avLst/>
          </a:prstGeom>
        </p:spPr>
      </p:pic>
    </p:spTree>
    <p:extLst>
      <p:ext uri="{BB962C8B-B14F-4D97-AF65-F5344CB8AC3E}">
        <p14:creationId xmlns:p14="http://schemas.microsoft.com/office/powerpoint/2010/main" val="54875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3FCE-79FF-4B88-88AA-8F7A80847C8B}"/>
              </a:ext>
            </a:extLst>
          </p:cNvPr>
          <p:cNvSpPr>
            <a:spLocks noGrp="1"/>
          </p:cNvSpPr>
          <p:nvPr>
            <p:ph type="title"/>
          </p:nvPr>
        </p:nvSpPr>
        <p:spPr/>
        <p:txBody>
          <a:bodyPr/>
          <a:lstStyle/>
          <a:p>
            <a:r>
              <a:rPr lang="de-CH" dirty="0"/>
              <a:t>Token </a:t>
            </a:r>
            <a:r>
              <a:rPr lang="de-CH" dirty="0" err="1"/>
              <a:t>length</a:t>
            </a:r>
            <a:endParaRPr lang="en-US" dirty="0"/>
          </a:p>
        </p:txBody>
      </p:sp>
      <p:sp>
        <p:nvSpPr>
          <p:cNvPr id="3" name="Content Placeholder 2">
            <a:extLst>
              <a:ext uri="{FF2B5EF4-FFF2-40B4-BE49-F238E27FC236}">
                <a16:creationId xmlns:a16="http://schemas.microsoft.com/office/drawing/2014/main" id="{0916D274-F97B-48D6-82B0-267F37956E8B}"/>
              </a:ext>
            </a:extLst>
          </p:cNvPr>
          <p:cNvSpPr>
            <a:spLocks noGrp="1"/>
          </p:cNvSpPr>
          <p:nvPr>
            <p:ph idx="1"/>
          </p:nvPr>
        </p:nvSpPr>
        <p:spPr/>
        <p:txBody>
          <a:bodyPr/>
          <a:lstStyle/>
          <a:p>
            <a:r>
              <a:rPr lang="en-US" dirty="0"/>
              <a:t>Most tokens in our dataset are relatively short, with half being 4 characters or less.</a:t>
            </a:r>
          </a:p>
          <a:p>
            <a:r>
              <a:rPr lang="en-US" dirty="0"/>
              <a:t>There's a wide range of token lengths (from 1 to 41 characters), but the majority are clustered around the mean of 4.29 characters.</a:t>
            </a:r>
          </a:p>
          <a:p>
            <a:r>
              <a:rPr lang="en-US" dirty="0"/>
              <a:t>The presence of very long tokens (up to 41 characters) might indicate compound words, technical terms, or possibly some preprocessing issues that need attention.</a:t>
            </a:r>
          </a:p>
          <a:p>
            <a:endParaRPr lang="en-US" dirty="0"/>
          </a:p>
        </p:txBody>
      </p:sp>
    </p:spTree>
    <p:extLst>
      <p:ext uri="{BB962C8B-B14F-4D97-AF65-F5344CB8AC3E}">
        <p14:creationId xmlns:p14="http://schemas.microsoft.com/office/powerpoint/2010/main" val="132142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datasets</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r>
              <a:rPr lang="en-US" dirty="0"/>
              <a:t>Remove punctuation and empty tokens in all splits (train, test, validation)</a:t>
            </a:r>
          </a:p>
          <a:p>
            <a:r>
              <a:rPr lang="en-US" dirty="0"/>
              <a:t>Define label list = 0, B-PER, I-PER, B-ORG, I-ORG, B-LOC, I-LOC</a:t>
            </a:r>
          </a:p>
          <a:p>
            <a:r>
              <a:rPr lang="en-US" dirty="0"/>
              <a:t>Map numeric labels to string labels  </a:t>
            </a:r>
          </a:p>
          <a:p>
            <a:r>
              <a:rPr lang="en-US" dirty="0"/>
              <a:t>Tokenize dataset </a:t>
            </a:r>
          </a:p>
          <a:p>
            <a:r>
              <a:rPr lang="en-US" dirty="0"/>
              <a:t>Visualize distribution of beginning of entities (B-PER, B-ORG, B-LOC) in preprocessed datasets </a:t>
            </a:r>
          </a:p>
        </p:txBody>
      </p:sp>
      <p:pic>
        <p:nvPicPr>
          <p:cNvPr id="5" name="Grafik 4">
            <a:extLst>
              <a:ext uri="{FF2B5EF4-FFF2-40B4-BE49-F238E27FC236}">
                <a16:creationId xmlns:a16="http://schemas.microsoft.com/office/drawing/2014/main" id="{4C221DF6-713D-DDC4-414D-64410557554E}"/>
              </a:ext>
            </a:extLst>
          </p:cNvPr>
          <p:cNvPicPr>
            <a:picLocks noChangeAspect="1"/>
          </p:cNvPicPr>
          <p:nvPr/>
        </p:nvPicPr>
        <p:blipFill>
          <a:blip r:embed="rId2"/>
          <a:stretch>
            <a:fillRect/>
          </a:stretch>
        </p:blipFill>
        <p:spPr>
          <a:xfrm>
            <a:off x="9672704" y="2146105"/>
            <a:ext cx="2161900" cy="1879190"/>
          </a:xfrm>
          <a:prstGeom prst="rect">
            <a:avLst/>
          </a:prstGeom>
        </p:spPr>
      </p:pic>
    </p:spTree>
    <p:extLst>
      <p:ext uri="{BB962C8B-B14F-4D97-AF65-F5344CB8AC3E}">
        <p14:creationId xmlns:p14="http://schemas.microsoft.com/office/powerpoint/2010/main" val="95712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83D03-239D-9B10-70F2-44EE9945E92B}"/>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EN</a:t>
            </a:r>
          </a:p>
        </p:txBody>
      </p:sp>
      <p:pic>
        <p:nvPicPr>
          <p:cNvPr id="5" name="Grafik 4">
            <a:extLst>
              <a:ext uri="{FF2B5EF4-FFF2-40B4-BE49-F238E27FC236}">
                <a16:creationId xmlns:a16="http://schemas.microsoft.com/office/drawing/2014/main" id="{DE9D98E0-9D2C-48F2-B605-4F9AB1386237}"/>
              </a:ext>
            </a:extLst>
          </p:cNvPr>
          <p:cNvPicPr>
            <a:picLocks noChangeAspect="1"/>
          </p:cNvPicPr>
          <p:nvPr/>
        </p:nvPicPr>
        <p:blipFill>
          <a:blip r:embed="rId3"/>
          <a:stretch>
            <a:fillRect/>
          </a:stretch>
        </p:blipFill>
        <p:spPr>
          <a:xfrm>
            <a:off x="1864724" y="1326711"/>
            <a:ext cx="7352173" cy="5319567"/>
          </a:xfrm>
          <a:prstGeom prst="rect">
            <a:avLst/>
          </a:prstGeom>
        </p:spPr>
      </p:pic>
    </p:spTree>
    <p:extLst>
      <p:ext uri="{BB962C8B-B14F-4D97-AF65-F5344CB8AC3E}">
        <p14:creationId xmlns:p14="http://schemas.microsoft.com/office/powerpoint/2010/main" val="230198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753A7-71E9-7C0C-323A-96DF833E18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2D4727-1847-877F-3BBA-6AB11CF00E01}"/>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DE</a:t>
            </a:r>
          </a:p>
        </p:txBody>
      </p:sp>
      <p:pic>
        <p:nvPicPr>
          <p:cNvPr id="4" name="Grafik 3">
            <a:extLst>
              <a:ext uri="{FF2B5EF4-FFF2-40B4-BE49-F238E27FC236}">
                <a16:creationId xmlns:a16="http://schemas.microsoft.com/office/drawing/2014/main" id="{0D155C9C-59A5-DD0F-3739-C600F108619D}"/>
              </a:ext>
            </a:extLst>
          </p:cNvPr>
          <p:cNvPicPr>
            <a:picLocks noChangeAspect="1"/>
          </p:cNvPicPr>
          <p:nvPr/>
        </p:nvPicPr>
        <p:blipFill>
          <a:blip r:embed="rId3"/>
          <a:stretch>
            <a:fillRect/>
          </a:stretch>
        </p:blipFill>
        <p:spPr>
          <a:xfrm>
            <a:off x="2141166" y="1292764"/>
            <a:ext cx="7436985" cy="5308148"/>
          </a:xfrm>
          <a:prstGeom prst="rect">
            <a:avLst/>
          </a:prstGeom>
        </p:spPr>
      </p:pic>
    </p:spTree>
    <p:extLst>
      <p:ext uri="{BB962C8B-B14F-4D97-AF65-F5344CB8AC3E}">
        <p14:creationId xmlns:p14="http://schemas.microsoft.com/office/powerpoint/2010/main" val="211172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A42F-0031-93C1-312A-D84730E234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BEBDECA-FBD7-277F-16AF-090349F0FE10}"/>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FR</a:t>
            </a:r>
          </a:p>
        </p:txBody>
      </p:sp>
      <p:pic>
        <p:nvPicPr>
          <p:cNvPr id="4" name="Grafik 3">
            <a:extLst>
              <a:ext uri="{FF2B5EF4-FFF2-40B4-BE49-F238E27FC236}">
                <a16:creationId xmlns:a16="http://schemas.microsoft.com/office/drawing/2014/main" id="{2C8CC483-E16E-8A09-DA9D-D147E541A76C}"/>
              </a:ext>
            </a:extLst>
          </p:cNvPr>
          <p:cNvPicPr>
            <a:picLocks noChangeAspect="1"/>
          </p:cNvPicPr>
          <p:nvPr/>
        </p:nvPicPr>
        <p:blipFill>
          <a:blip r:embed="rId3"/>
          <a:stretch>
            <a:fillRect/>
          </a:stretch>
        </p:blipFill>
        <p:spPr>
          <a:xfrm>
            <a:off x="1921004" y="1317476"/>
            <a:ext cx="7343208" cy="5187155"/>
          </a:xfrm>
          <a:prstGeom prst="rect">
            <a:avLst/>
          </a:prstGeom>
        </p:spPr>
      </p:pic>
    </p:spTree>
    <p:extLst>
      <p:ext uri="{BB962C8B-B14F-4D97-AF65-F5344CB8AC3E}">
        <p14:creationId xmlns:p14="http://schemas.microsoft.com/office/powerpoint/2010/main" val="234783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6762-3CAF-A1FF-4106-C77AF63F318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922B27-4E93-1037-DAC0-3F28B408DE1F}"/>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IT</a:t>
            </a:r>
          </a:p>
        </p:txBody>
      </p:sp>
      <p:pic>
        <p:nvPicPr>
          <p:cNvPr id="4" name="Grafik 3">
            <a:extLst>
              <a:ext uri="{FF2B5EF4-FFF2-40B4-BE49-F238E27FC236}">
                <a16:creationId xmlns:a16="http://schemas.microsoft.com/office/drawing/2014/main" id="{2F772168-0485-CD1E-DAFB-FF3022070A22}"/>
              </a:ext>
            </a:extLst>
          </p:cNvPr>
          <p:cNvPicPr>
            <a:picLocks noChangeAspect="1"/>
          </p:cNvPicPr>
          <p:nvPr/>
        </p:nvPicPr>
        <p:blipFill>
          <a:blip r:embed="rId3"/>
          <a:stretch>
            <a:fillRect/>
          </a:stretch>
        </p:blipFill>
        <p:spPr>
          <a:xfrm>
            <a:off x="2141166" y="1295638"/>
            <a:ext cx="7318060" cy="5199673"/>
          </a:xfrm>
          <a:prstGeom prst="rect">
            <a:avLst/>
          </a:prstGeom>
        </p:spPr>
      </p:pic>
    </p:spTree>
    <p:extLst>
      <p:ext uri="{BB962C8B-B14F-4D97-AF65-F5344CB8AC3E}">
        <p14:creationId xmlns:p14="http://schemas.microsoft.com/office/powerpoint/2010/main" val="182936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r>
              <a:rPr lang="de-CH" dirty="0"/>
              <a:t>Monolingual vs. multilingual </a:t>
            </a:r>
            <a:r>
              <a:rPr lang="de-CH" dirty="0" err="1"/>
              <a:t>training</a:t>
            </a:r>
            <a:r>
              <a:rPr lang="de-CH" dirty="0"/>
              <a:t>:</a:t>
            </a:r>
          </a:p>
          <a:p>
            <a:pPr lvl="1"/>
            <a:r>
              <a:rPr lang="de-CH" dirty="0" err="1"/>
              <a:t>Less</a:t>
            </a:r>
            <a:r>
              <a:rPr lang="de-CH" dirty="0"/>
              <a:t> </a:t>
            </a:r>
            <a:r>
              <a:rPr lang="de-CH" dirty="0" err="1"/>
              <a:t>computational</a:t>
            </a:r>
            <a:r>
              <a:rPr lang="de-CH" dirty="0"/>
              <a:t> power </a:t>
            </a:r>
            <a:r>
              <a:rPr lang="de-CH" dirty="0" err="1"/>
              <a:t>needed</a:t>
            </a:r>
            <a:endParaRPr lang="de-CH" dirty="0"/>
          </a:p>
          <a:p>
            <a:pPr lvl="1"/>
            <a:r>
              <a:rPr lang="de-CH" dirty="0"/>
              <a:t>Simpler </a:t>
            </a:r>
            <a:r>
              <a:rPr lang="de-CH" dirty="0" err="1"/>
              <a:t>setup</a:t>
            </a:r>
            <a:r>
              <a:rPr lang="de-CH" dirty="0"/>
              <a:t>, </a:t>
            </a:r>
            <a:r>
              <a:rPr lang="de-CH" dirty="0" err="1"/>
              <a:t>faster</a:t>
            </a:r>
            <a:r>
              <a:rPr lang="de-CH" dirty="0"/>
              <a:t> </a:t>
            </a:r>
            <a:r>
              <a:rPr lang="de-CH" dirty="0" err="1"/>
              <a:t>training</a:t>
            </a:r>
            <a:endParaRPr lang="de-CH" dirty="0"/>
          </a:p>
          <a:p>
            <a:pPr lvl="1"/>
            <a:r>
              <a:rPr lang="de-CH" dirty="0"/>
              <a:t>Zero-</a:t>
            </a:r>
            <a:r>
              <a:rPr lang="de-CH" dirty="0" err="1"/>
              <a:t>shot</a:t>
            </a:r>
            <a:r>
              <a:rPr lang="de-CH" dirty="0"/>
              <a:t>-cross-lingual </a:t>
            </a:r>
            <a:r>
              <a:rPr lang="de-CH" dirty="0" err="1"/>
              <a:t>capacities</a:t>
            </a:r>
            <a:r>
              <a:rPr lang="de-CH" dirty="0"/>
              <a:t> </a:t>
            </a:r>
            <a:r>
              <a:rPr lang="de-CH" dirty="0" err="1"/>
              <a:t>of</a:t>
            </a:r>
            <a:r>
              <a:rPr lang="de-CH" dirty="0"/>
              <a:t> </a:t>
            </a:r>
            <a:r>
              <a:rPr lang="de-CH" dirty="0" err="1"/>
              <a:t>the</a:t>
            </a:r>
            <a:r>
              <a:rPr lang="de-CH" dirty="0"/>
              <a:t> </a:t>
            </a:r>
            <a:r>
              <a:rPr lang="de-CH" dirty="0" err="1"/>
              <a:t>models</a:t>
            </a:r>
            <a:r>
              <a:rPr lang="de-CH" dirty="0"/>
              <a:t> </a:t>
            </a:r>
            <a:r>
              <a:rPr lang="de-CH" dirty="0" err="1"/>
              <a:t>can</a:t>
            </a:r>
            <a:r>
              <a:rPr lang="de-CH" dirty="0"/>
              <a:t> </a:t>
            </a:r>
            <a:r>
              <a:rPr lang="de-CH" dirty="0" err="1"/>
              <a:t>be</a:t>
            </a:r>
            <a:r>
              <a:rPr lang="de-CH" dirty="0"/>
              <a:t> </a:t>
            </a:r>
            <a:r>
              <a:rPr lang="de-CH" dirty="0" err="1"/>
              <a:t>used</a:t>
            </a:r>
            <a:endParaRPr lang="de-CH" dirty="0"/>
          </a:p>
          <a:p>
            <a:pPr lvl="1"/>
            <a:r>
              <a:rPr lang="de-CH" dirty="0"/>
              <a:t>Evaluation </a:t>
            </a:r>
            <a:r>
              <a:rPr lang="de-CH" dirty="0" err="1"/>
              <a:t>of</a:t>
            </a:r>
            <a:r>
              <a:rPr lang="de-CH" dirty="0"/>
              <a:t> </a:t>
            </a:r>
            <a:r>
              <a:rPr lang="de-CH" dirty="0" err="1"/>
              <a:t>cross</a:t>
            </a:r>
            <a:r>
              <a:rPr lang="de-CH" dirty="0"/>
              <a:t>-lingual </a:t>
            </a:r>
            <a:r>
              <a:rPr lang="de-CH" dirty="0" err="1"/>
              <a:t>transfer</a:t>
            </a:r>
            <a:r>
              <a:rPr lang="de-CH" dirty="0"/>
              <a:t> </a:t>
            </a:r>
            <a:r>
              <a:rPr lang="de-CH" dirty="0" err="1"/>
              <a:t>is</a:t>
            </a:r>
            <a:r>
              <a:rPr lang="de-CH" dirty="0"/>
              <a:t> </a:t>
            </a:r>
            <a:r>
              <a:rPr lang="de-CH" dirty="0" err="1"/>
              <a:t>easier</a:t>
            </a:r>
            <a:endParaRPr lang="de-CH" dirty="0"/>
          </a:p>
          <a:p>
            <a:pPr lvl="1"/>
            <a:r>
              <a:rPr lang="de-CH" dirty="0" err="1"/>
              <a:t>Less</a:t>
            </a:r>
            <a:r>
              <a:rPr lang="de-CH" dirty="0"/>
              <a:t> </a:t>
            </a:r>
            <a:r>
              <a:rPr lang="de-CH" dirty="0" err="1"/>
              <a:t>complicated</a:t>
            </a:r>
            <a:r>
              <a:rPr lang="de-CH" dirty="0"/>
              <a:t> </a:t>
            </a:r>
            <a:r>
              <a:rPr lang="de-CH" dirty="0" err="1"/>
              <a:t>because</a:t>
            </a:r>
            <a:r>
              <a:rPr lang="de-CH" dirty="0"/>
              <a:t> </a:t>
            </a:r>
            <a:r>
              <a:rPr lang="de-CH" dirty="0" err="1"/>
              <a:t>no</a:t>
            </a:r>
            <a:r>
              <a:rPr lang="de-CH" dirty="0"/>
              <a:t> </a:t>
            </a:r>
            <a:r>
              <a:rPr lang="de-CH" dirty="0" err="1"/>
              <a:t>data</a:t>
            </a:r>
            <a:r>
              <a:rPr lang="de-CH" dirty="0"/>
              <a:t> </a:t>
            </a:r>
            <a:r>
              <a:rPr lang="de-CH" dirty="0" err="1"/>
              <a:t>fusion</a:t>
            </a:r>
            <a:r>
              <a:rPr lang="de-CH" dirty="0"/>
              <a:t> </a:t>
            </a:r>
            <a:r>
              <a:rPr lang="de-CH"/>
              <a:t>necessary</a:t>
            </a:r>
            <a:endParaRPr lang="de-CH" dirty="0"/>
          </a:p>
          <a:p>
            <a:pPr lvl="1"/>
            <a:r>
              <a:rPr lang="de-CH" dirty="0" err="1"/>
              <a:t>Easier</a:t>
            </a:r>
            <a:r>
              <a:rPr lang="de-CH" dirty="0"/>
              <a:t> </a:t>
            </a:r>
            <a:r>
              <a:rPr lang="de-CH" dirty="0" err="1"/>
              <a:t>to</a:t>
            </a:r>
            <a:r>
              <a:rPr lang="de-CH" dirty="0"/>
              <a:t> </a:t>
            </a:r>
            <a:r>
              <a:rPr lang="de-CH" dirty="0" err="1"/>
              <a:t>recognize</a:t>
            </a:r>
            <a:r>
              <a:rPr lang="de-CH" dirty="0"/>
              <a:t> </a:t>
            </a:r>
            <a:r>
              <a:rPr lang="de-CH" dirty="0" err="1"/>
              <a:t>generalization</a:t>
            </a:r>
            <a:r>
              <a:rPr lang="de-CH" dirty="0"/>
              <a:t> and </a:t>
            </a:r>
            <a:r>
              <a:rPr lang="de-CH" dirty="0" err="1"/>
              <a:t>language</a:t>
            </a:r>
            <a:r>
              <a:rPr lang="de-CH" dirty="0"/>
              <a:t> </a:t>
            </a:r>
            <a:r>
              <a:rPr lang="de-CH" dirty="0" err="1"/>
              <a:t>specific</a:t>
            </a:r>
            <a:r>
              <a:rPr lang="de-CH" dirty="0"/>
              <a:t> </a:t>
            </a:r>
            <a:r>
              <a:rPr lang="de-CH" dirty="0" err="1"/>
              <a:t>challenges</a:t>
            </a:r>
            <a:endParaRPr lang="en-US" dirty="0"/>
          </a:p>
        </p:txBody>
      </p:sp>
    </p:spTree>
    <p:extLst>
      <p:ext uri="{BB962C8B-B14F-4D97-AF65-F5344CB8AC3E}">
        <p14:creationId xmlns:p14="http://schemas.microsoft.com/office/powerpoint/2010/main" val="75828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27CF3-D3DC-A45F-9CEC-4CB61B05AABF}"/>
              </a:ext>
            </a:extLst>
          </p:cNvPr>
          <p:cNvSpPr>
            <a:spLocks noGrp="1"/>
          </p:cNvSpPr>
          <p:nvPr>
            <p:ph type="title"/>
          </p:nvPr>
        </p:nvSpPr>
        <p:spPr/>
        <p:txBody>
          <a:bodyPr/>
          <a:lstStyle/>
          <a:p>
            <a:r>
              <a:rPr lang="de-CH" dirty="0"/>
              <a:t>Training on EN </a:t>
            </a:r>
            <a:r>
              <a:rPr lang="de-CH" dirty="0" err="1"/>
              <a:t>dataset</a:t>
            </a:r>
            <a:endParaRPr lang="de-CH" dirty="0"/>
          </a:p>
        </p:txBody>
      </p:sp>
      <p:sp>
        <p:nvSpPr>
          <p:cNvPr id="3" name="Inhaltsplatzhalter 2">
            <a:extLst>
              <a:ext uri="{FF2B5EF4-FFF2-40B4-BE49-F238E27FC236}">
                <a16:creationId xmlns:a16="http://schemas.microsoft.com/office/drawing/2014/main" id="{52857C2D-0A00-7AAF-7ABC-1A49F694729E}"/>
              </a:ext>
            </a:extLst>
          </p:cNvPr>
          <p:cNvSpPr>
            <a:spLocks noGrp="1"/>
          </p:cNvSpPr>
          <p:nvPr>
            <p:ph idx="1"/>
          </p:nvPr>
        </p:nvSpPr>
        <p:spPr/>
        <p:txBody>
          <a:bodyPr/>
          <a:lstStyle/>
          <a:p>
            <a:r>
              <a:rPr lang="de-CH" dirty="0"/>
              <a:t>Training </a:t>
            </a:r>
            <a:r>
              <a:rPr lang="de-CH" dirty="0" err="1"/>
              <a:t>took</a:t>
            </a:r>
            <a:r>
              <a:rPr lang="de-CH" dirty="0"/>
              <a:t> </a:t>
            </a:r>
            <a:r>
              <a:rPr lang="de-CH" dirty="0" err="1"/>
              <a:t>very</a:t>
            </a:r>
            <a:r>
              <a:rPr lang="de-CH" dirty="0"/>
              <a:t> </a:t>
            </a:r>
            <a:r>
              <a:rPr lang="de-CH" dirty="0" err="1"/>
              <a:t>long</a:t>
            </a:r>
            <a:r>
              <a:rPr lang="de-CH" dirty="0"/>
              <a:t>, so </a:t>
            </a:r>
            <a:r>
              <a:rPr lang="de-CH" dirty="0" err="1"/>
              <a:t>we</a:t>
            </a:r>
            <a:r>
              <a:rPr lang="de-CH" dirty="0"/>
              <a:t> </a:t>
            </a:r>
            <a:r>
              <a:rPr lang="de-CH" dirty="0" err="1"/>
              <a:t>adjusted</a:t>
            </a:r>
            <a:r>
              <a:rPr lang="de-CH" dirty="0"/>
              <a:t> </a:t>
            </a:r>
            <a:r>
              <a:rPr lang="de-CH" dirty="0" err="1"/>
              <a:t>some</a:t>
            </a:r>
            <a:r>
              <a:rPr lang="de-CH" dirty="0"/>
              <a:t> </a:t>
            </a:r>
            <a:r>
              <a:rPr lang="de-CH" dirty="0" err="1"/>
              <a:t>parameters</a:t>
            </a:r>
            <a:r>
              <a:rPr lang="de-CH" dirty="0"/>
              <a:t>: </a:t>
            </a:r>
          </a:p>
          <a:p>
            <a:pPr lvl="1"/>
            <a:r>
              <a:rPr lang="de-CH" dirty="0" err="1"/>
              <a:t>learning_rate</a:t>
            </a:r>
            <a:r>
              <a:rPr lang="de-CH" dirty="0"/>
              <a:t>=1e-5</a:t>
            </a:r>
          </a:p>
          <a:p>
            <a:pPr lvl="1"/>
            <a:r>
              <a:rPr lang="de-CH" dirty="0" err="1"/>
              <a:t>per_device_train_batch_size</a:t>
            </a:r>
            <a:r>
              <a:rPr lang="de-CH" dirty="0"/>
              <a:t>=8</a:t>
            </a:r>
          </a:p>
          <a:p>
            <a:pPr lvl="1"/>
            <a:r>
              <a:rPr lang="de-CH" dirty="0" err="1"/>
              <a:t>num_train_epochs</a:t>
            </a:r>
            <a:r>
              <a:rPr lang="de-CH" dirty="0"/>
              <a:t>=3</a:t>
            </a:r>
          </a:p>
          <a:p>
            <a:endParaRPr lang="de-CH" dirty="0"/>
          </a:p>
        </p:txBody>
      </p:sp>
      <p:pic>
        <p:nvPicPr>
          <p:cNvPr id="5" name="Grafik 4">
            <a:extLst>
              <a:ext uri="{FF2B5EF4-FFF2-40B4-BE49-F238E27FC236}">
                <a16:creationId xmlns:a16="http://schemas.microsoft.com/office/drawing/2014/main" id="{FB74218A-DCCF-50B9-8497-AF2BA6CB0CBF}"/>
              </a:ext>
            </a:extLst>
          </p:cNvPr>
          <p:cNvPicPr>
            <a:picLocks noChangeAspect="1"/>
          </p:cNvPicPr>
          <p:nvPr/>
        </p:nvPicPr>
        <p:blipFill>
          <a:blip r:embed="rId2"/>
          <a:stretch>
            <a:fillRect/>
          </a:stretch>
        </p:blipFill>
        <p:spPr>
          <a:xfrm>
            <a:off x="1229639" y="3825098"/>
            <a:ext cx="8820214" cy="2038365"/>
          </a:xfrm>
          <a:prstGeom prst="rect">
            <a:avLst/>
          </a:prstGeom>
        </p:spPr>
      </p:pic>
    </p:spTree>
    <p:extLst>
      <p:ext uri="{BB962C8B-B14F-4D97-AF65-F5344CB8AC3E}">
        <p14:creationId xmlns:p14="http://schemas.microsoft.com/office/powerpoint/2010/main" val="374113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1006C-17D4-7096-F36B-8BA6EE5FF8C0}"/>
              </a:ext>
            </a:extLst>
          </p:cNvPr>
          <p:cNvSpPr>
            <a:spLocks noGrp="1"/>
          </p:cNvSpPr>
          <p:nvPr>
            <p:ph type="title"/>
          </p:nvPr>
        </p:nvSpPr>
        <p:spPr/>
        <p:txBody>
          <a:bodyPr/>
          <a:lstStyle/>
          <a:p>
            <a:r>
              <a:rPr lang="de-CH" dirty="0" err="1"/>
              <a:t>Evaluate</a:t>
            </a:r>
            <a:r>
              <a:rPr lang="de-CH" dirty="0"/>
              <a:t> </a:t>
            </a:r>
            <a:r>
              <a:rPr lang="de-CH" dirty="0" err="1"/>
              <a:t>model</a:t>
            </a:r>
            <a:r>
              <a:rPr lang="de-CH" dirty="0"/>
              <a:t> on EN </a:t>
            </a:r>
            <a:r>
              <a:rPr lang="de-CH" dirty="0" err="1"/>
              <a:t>dataset</a:t>
            </a:r>
            <a:endParaRPr lang="de-CH" dirty="0"/>
          </a:p>
        </p:txBody>
      </p:sp>
      <p:sp>
        <p:nvSpPr>
          <p:cNvPr id="10" name="Inhaltsplatzhalter 9">
            <a:extLst>
              <a:ext uri="{FF2B5EF4-FFF2-40B4-BE49-F238E27FC236}">
                <a16:creationId xmlns:a16="http://schemas.microsoft.com/office/drawing/2014/main" id="{17823055-0905-7193-D2DB-5352CE212132}"/>
              </a:ext>
            </a:extLst>
          </p:cNvPr>
          <p:cNvSpPr>
            <a:spLocks noGrp="1"/>
          </p:cNvSpPr>
          <p:nvPr>
            <p:ph idx="1"/>
          </p:nvPr>
        </p:nvSpPr>
        <p:spPr/>
        <p:txBody>
          <a:bodyPr/>
          <a:lstStyle/>
          <a:p>
            <a:r>
              <a:rPr lang="de-CH" dirty="0"/>
              <a:t>Create </a:t>
            </a:r>
            <a:r>
              <a:rPr lang="de-CH" dirty="0" err="1"/>
              <a:t>data</a:t>
            </a:r>
            <a:r>
              <a:rPr lang="de-CH" dirty="0"/>
              <a:t> </a:t>
            </a:r>
            <a:r>
              <a:rPr lang="de-CH" dirty="0" err="1"/>
              <a:t>loader</a:t>
            </a:r>
            <a:endParaRPr lang="de-CH" dirty="0"/>
          </a:p>
          <a:p>
            <a:r>
              <a:rPr lang="en-US" dirty="0"/>
              <a:t>Padding sequences to the maximum length in the batch</a:t>
            </a:r>
          </a:p>
          <a:p>
            <a:r>
              <a:rPr lang="en-US" dirty="0"/>
              <a:t>Classification report</a:t>
            </a:r>
            <a:endParaRPr lang="de-CH" dirty="0"/>
          </a:p>
        </p:txBody>
      </p:sp>
      <p:pic>
        <p:nvPicPr>
          <p:cNvPr id="11" name="Inhaltsplatzhalter 4">
            <a:extLst>
              <a:ext uri="{FF2B5EF4-FFF2-40B4-BE49-F238E27FC236}">
                <a16:creationId xmlns:a16="http://schemas.microsoft.com/office/drawing/2014/main" id="{D7051BE4-3721-AA31-E3CC-ED3EFB0AC9AB}"/>
              </a:ext>
            </a:extLst>
          </p:cNvPr>
          <p:cNvPicPr>
            <a:picLocks noChangeAspect="1"/>
          </p:cNvPicPr>
          <p:nvPr/>
        </p:nvPicPr>
        <p:blipFill>
          <a:blip r:embed="rId2"/>
          <a:stretch>
            <a:fillRect/>
          </a:stretch>
        </p:blipFill>
        <p:spPr>
          <a:xfrm>
            <a:off x="2564544" y="3738707"/>
            <a:ext cx="4953036" cy="1733563"/>
          </a:xfrm>
          <a:prstGeom prst="rect">
            <a:avLst/>
          </a:prstGeom>
        </p:spPr>
      </p:pic>
    </p:spTree>
    <p:extLst>
      <p:ext uri="{BB962C8B-B14F-4D97-AF65-F5344CB8AC3E}">
        <p14:creationId xmlns:p14="http://schemas.microsoft.com/office/powerpoint/2010/main" val="45088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err="1"/>
              <a:t>Evaluate</a:t>
            </a:r>
            <a:r>
              <a:rPr lang="de-CH" dirty="0"/>
              <a: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r>
              <a:rPr lang="en-US" dirty="0"/>
              <a:t>DE</a:t>
            </a:r>
          </a:p>
          <a:p>
            <a:pPr marL="0" indent="0">
              <a:buNone/>
            </a:pPr>
            <a:endParaRPr lang="en-US" dirty="0"/>
          </a:p>
          <a:p>
            <a:endParaRPr lang="en-US" dirty="0"/>
          </a:p>
          <a:p>
            <a:r>
              <a:rPr lang="en-US" dirty="0"/>
              <a:t>FR</a:t>
            </a:r>
          </a:p>
          <a:p>
            <a:endParaRPr lang="en-US" dirty="0"/>
          </a:p>
          <a:p>
            <a:pPr marL="0" indent="0">
              <a:buNone/>
            </a:pPr>
            <a:endParaRPr lang="en-US" dirty="0"/>
          </a:p>
          <a:p>
            <a:r>
              <a:rPr lang="en-US" dirty="0"/>
              <a:t>IT </a:t>
            </a:r>
          </a:p>
          <a:p>
            <a:endParaRPr lang="en-US" dirty="0"/>
          </a:p>
        </p:txBody>
      </p:sp>
      <p:pic>
        <p:nvPicPr>
          <p:cNvPr id="5" name="Grafik 4">
            <a:extLst>
              <a:ext uri="{FF2B5EF4-FFF2-40B4-BE49-F238E27FC236}">
                <a16:creationId xmlns:a16="http://schemas.microsoft.com/office/drawing/2014/main" id="{4FB69655-7600-B38B-012E-3AE13D215556}"/>
              </a:ext>
            </a:extLst>
          </p:cNvPr>
          <p:cNvPicPr>
            <a:picLocks noChangeAspect="1"/>
          </p:cNvPicPr>
          <p:nvPr/>
        </p:nvPicPr>
        <p:blipFill>
          <a:blip r:embed="rId2"/>
          <a:stretch>
            <a:fillRect/>
          </a:stretch>
        </p:blipFill>
        <p:spPr>
          <a:xfrm>
            <a:off x="4618827" y="1124402"/>
            <a:ext cx="4287487" cy="1722246"/>
          </a:xfrm>
          <a:prstGeom prst="rect">
            <a:avLst/>
          </a:prstGeom>
        </p:spPr>
      </p:pic>
      <p:pic>
        <p:nvPicPr>
          <p:cNvPr id="7" name="Grafik 6">
            <a:extLst>
              <a:ext uri="{FF2B5EF4-FFF2-40B4-BE49-F238E27FC236}">
                <a16:creationId xmlns:a16="http://schemas.microsoft.com/office/drawing/2014/main" id="{1A8CBFB0-93D1-D43F-DF56-BF2CD0FE6685}"/>
              </a:ext>
            </a:extLst>
          </p:cNvPr>
          <p:cNvPicPr>
            <a:picLocks noChangeAspect="1"/>
          </p:cNvPicPr>
          <p:nvPr/>
        </p:nvPicPr>
        <p:blipFill>
          <a:blip r:embed="rId3"/>
          <a:stretch>
            <a:fillRect/>
          </a:stretch>
        </p:blipFill>
        <p:spPr>
          <a:xfrm>
            <a:off x="4585489" y="2903718"/>
            <a:ext cx="4372007" cy="1733563"/>
          </a:xfrm>
          <a:prstGeom prst="rect">
            <a:avLst/>
          </a:prstGeom>
        </p:spPr>
      </p:pic>
      <p:pic>
        <p:nvPicPr>
          <p:cNvPr id="9" name="Grafik 8">
            <a:extLst>
              <a:ext uri="{FF2B5EF4-FFF2-40B4-BE49-F238E27FC236}">
                <a16:creationId xmlns:a16="http://schemas.microsoft.com/office/drawing/2014/main" id="{92E1C881-04BE-D88F-BC19-69BF2223F652}"/>
              </a:ext>
            </a:extLst>
          </p:cNvPr>
          <p:cNvPicPr>
            <a:picLocks noChangeAspect="1"/>
          </p:cNvPicPr>
          <p:nvPr/>
        </p:nvPicPr>
        <p:blipFill>
          <a:blip r:embed="rId4"/>
          <a:stretch>
            <a:fillRect/>
          </a:stretch>
        </p:blipFill>
        <p:spPr>
          <a:xfrm>
            <a:off x="4552152" y="4666881"/>
            <a:ext cx="4438682" cy="1781188"/>
          </a:xfrm>
          <a:prstGeom prst="rect">
            <a:avLst/>
          </a:prstGeom>
        </p:spPr>
      </p:pic>
    </p:spTree>
    <p:extLst>
      <p:ext uri="{BB962C8B-B14F-4D97-AF65-F5344CB8AC3E}">
        <p14:creationId xmlns:p14="http://schemas.microsoft.com/office/powerpoint/2010/main" val="84659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err="1"/>
              <a:t>Results</a:t>
            </a:r>
            <a:r>
              <a:rPr lang="de-CH" dirty="0"/>
              <a:t> (</a:t>
            </a:r>
            <a:r>
              <a:rPr lang="de-CH" dirty="0" err="1"/>
              <a:t>be</a:t>
            </a:r>
            <a:r>
              <a:rPr lang="de-CH" dirty="0"/>
              <a:t>)</a:t>
            </a:r>
            <a:br>
              <a:rPr lang="de-CH" dirty="0"/>
            </a:br>
            <a:endParaRPr lang="en-US" dirty="0"/>
          </a:p>
        </p:txBody>
      </p:sp>
      <p:sp>
        <p:nvSpPr>
          <p:cNvPr id="7" name="Inhaltsplatzhalter 6">
            <a:extLst>
              <a:ext uri="{FF2B5EF4-FFF2-40B4-BE49-F238E27FC236}">
                <a16:creationId xmlns:a16="http://schemas.microsoft.com/office/drawing/2014/main" id="{639653A5-8A1D-9C8E-F2B7-D4447928D14E}"/>
              </a:ext>
            </a:extLst>
          </p:cNvPr>
          <p:cNvSpPr>
            <a:spLocks noGrp="1"/>
          </p:cNvSpPr>
          <p:nvPr>
            <p:ph idx="1"/>
          </p:nvPr>
        </p:nvSpPr>
        <p:spPr>
          <a:xfrm>
            <a:off x="1103312" y="2539353"/>
            <a:ext cx="8946541" cy="3709046"/>
          </a:xfrm>
        </p:spPr>
        <p:txBody>
          <a:bodyPr/>
          <a:lstStyle/>
          <a:p>
            <a:pPr marL="0" indent="0">
              <a:buNone/>
            </a:pPr>
            <a:endParaRPr lang="de-CH" dirty="0"/>
          </a:p>
        </p:txBody>
      </p:sp>
    </p:spTree>
    <p:extLst>
      <p:ext uri="{BB962C8B-B14F-4D97-AF65-F5344CB8AC3E}">
        <p14:creationId xmlns:p14="http://schemas.microsoft.com/office/powerpoint/2010/main" val="4079610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r>
              <a:rPr lang="de-CH" dirty="0"/>
              <a:t> (</a:t>
            </a:r>
            <a:r>
              <a:rPr lang="de-CH" dirty="0" err="1"/>
              <a:t>ju</a:t>
            </a:r>
            <a:r>
              <a:rPr lang="de-CH" dirty="0"/>
              <a:t>)</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8941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64721-2D18-1513-64DD-F728523A8896}"/>
              </a:ext>
            </a:extLst>
          </p:cNvPr>
          <p:cNvSpPr>
            <a:spLocks noGrp="1"/>
          </p:cNvSpPr>
          <p:nvPr>
            <p:ph type="title"/>
          </p:nvPr>
        </p:nvSpPr>
        <p:spPr/>
        <p:txBody>
          <a:bodyPr/>
          <a:lstStyle/>
          <a:p>
            <a:r>
              <a:rPr lang="de-CH" dirty="0" err="1"/>
              <a:t>Limitations</a:t>
            </a:r>
            <a:r>
              <a:rPr lang="de-CH" dirty="0"/>
              <a:t> </a:t>
            </a:r>
            <a:r>
              <a:rPr lang="de-CH" dirty="0" err="1"/>
              <a:t>of</a:t>
            </a:r>
            <a:r>
              <a:rPr lang="de-CH" dirty="0"/>
              <a:t> </a:t>
            </a:r>
            <a:r>
              <a:rPr lang="de-CH" dirty="0" err="1"/>
              <a:t>approach</a:t>
            </a:r>
            <a:r>
              <a:rPr lang="de-CH" dirty="0"/>
              <a:t> (</a:t>
            </a:r>
            <a:r>
              <a:rPr lang="de-CH" dirty="0" err="1"/>
              <a:t>be</a:t>
            </a:r>
            <a:r>
              <a:rPr lang="de-CH" dirty="0"/>
              <a:t>, </a:t>
            </a:r>
            <a:r>
              <a:rPr lang="de-CH" dirty="0" err="1"/>
              <a:t>ju</a:t>
            </a:r>
            <a:r>
              <a:rPr lang="de-CH" dirty="0"/>
              <a:t>)</a:t>
            </a:r>
          </a:p>
        </p:txBody>
      </p:sp>
      <p:sp>
        <p:nvSpPr>
          <p:cNvPr id="3" name="Inhaltsplatzhalter 2">
            <a:extLst>
              <a:ext uri="{FF2B5EF4-FFF2-40B4-BE49-F238E27FC236}">
                <a16:creationId xmlns:a16="http://schemas.microsoft.com/office/drawing/2014/main" id="{398B9ADA-9FB8-2F8B-5F36-AA300ED16F67}"/>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267172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r>
              <a:rPr lang="de-CH" dirty="0"/>
              <a:t> (</a:t>
            </a:r>
            <a:r>
              <a:rPr lang="de-CH" dirty="0" err="1"/>
              <a:t>be</a:t>
            </a:r>
            <a:r>
              <a:rPr lang="de-CH" dirty="0"/>
              <a:t>, </a:t>
            </a:r>
            <a:r>
              <a:rPr lang="de-CH" dirty="0" err="1"/>
              <a:t>ju</a:t>
            </a:r>
            <a:r>
              <a:rPr lang="de-CH" dirty="0"/>
              <a:t>)</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0151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sp>
        <p:nvSpPr>
          <p:cNvPr id="3" name="Content Placeholder 2">
            <a:extLst>
              <a:ext uri="{FF2B5EF4-FFF2-40B4-BE49-F238E27FC236}">
                <a16:creationId xmlns:a16="http://schemas.microsoft.com/office/drawing/2014/main" id="{E6E61AFF-283E-4E18-BD81-C6E41CCE22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6403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normAutofit fontScale="92500" lnSpcReduction="20000"/>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Know</a:t>
            </a:r>
            <a:r>
              <a:rPr lang="de-CH" dirty="0"/>
              <a:t> </a:t>
            </a:r>
            <a:r>
              <a:rPr lang="de-CH" dirty="0" err="1"/>
              <a:t>your</a:t>
            </a:r>
            <a:r>
              <a:rPr lang="de-CH" dirty="0"/>
              <a:t> </a:t>
            </a:r>
            <a:r>
              <a:rPr lang="de-CH" dirty="0" err="1"/>
              <a:t>datasets</a:t>
            </a:r>
            <a:endParaRPr lang="de-CH" dirty="0"/>
          </a:p>
          <a:p>
            <a:r>
              <a:rPr lang="de-CH" dirty="0" err="1"/>
              <a:t>Preprocess</a:t>
            </a:r>
            <a:r>
              <a:rPr lang="de-CH" dirty="0"/>
              <a:t> </a:t>
            </a:r>
            <a:r>
              <a:rPr lang="de-CH" dirty="0" err="1"/>
              <a:t>the</a:t>
            </a:r>
            <a:r>
              <a:rPr lang="de-CH" dirty="0"/>
              <a:t> </a:t>
            </a:r>
            <a:r>
              <a:rPr lang="de-CH" dirty="0" err="1"/>
              <a:t>datasets</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err="1"/>
              <a:t>Contrast</a:t>
            </a:r>
            <a:r>
              <a:rPr lang="de-CH" dirty="0"/>
              <a:t> </a:t>
            </a:r>
            <a:r>
              <a:rPr lang="de-CH" dirty="0" err="1"/>
              <a:t>approaches</a:t>
            </a:r>
            <a:endParaRPr lang="de-CH" dirty="0"/>
          </a:p>
          <a:p>
            <a:r>
              <a:rPr lang="de-CH" dirty="0" err="1"/>
              <a:t>Limitations</a:t>
            </a:r>
            <a:r>
              <a:rPr lang="de-CH" dirty="0"/>
              <a:t> </a:t>
            </a:r>
            <a:r>
              <a:rPr lang="de-CH" dirty="0" err="1"/>
              <a:t>of</a:t>
            </a:r>
            <a:r>
              <a:rPr lang="de-CH" dirty="0"/>
              <a:t> </a:t>
            </a:r>
            <a:r>
              <a:rPr lang="de-CH" dirty="0" err="1"/>
              <a:t>approach</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r>
              <a:rPr lang="de-CH" dirty="0" err="1"/>
              <a:t>We</a:t>
            </a:r>
            <a:r>
              <a:rPr lang="de-CH" dirty="0"/>
              <a:t> </a:t>
            </a:r>
            <a:r>
              <a:rPr lang="de-CH" dirty="0" err="1"/>
              <a:t>decided</a:t>
            </a:r>
            <a:r>
              <a:rPr lang="de-CH" dirty="0"/>
              <a:t> </a:t>
            </a:r>
            <a:r>
              <a:rPr lang="de-CH" dirty="0" err="1"/>
              <a:t>to</a:t>
            </a:r>
            <a:r>
              <a:rPr lang="de-CH" dirty="0"/>
              <a:t> </a:t>
            </a:r>
            <a:r>
              <a:rPr lang="de-CH" dirty="0" err="1"/>
              <a:t>take</a:t>
            </a:r>
            <a:r>
              <a:rPr lang="de-CH" dirty="0"/>
              <a:t> </a:t>
            </a:r>
            <a:r>
              <a:rPr lang="de-CH" dirty="0" err="1"/>
              <a:t>these</a:t>
            </a:r>
            <a:r>
              <a:rPr lang="de-CH" dirty="0"/>
              <a:t> </a:t>
            </a:r>
            <a:r>
              <a:rPr lang="de-CH" dirty="0" err="1"/>
              <a:t>languages</a:t>
            </a:r>
            <a:r>
              <a:rPr lang="de-CH" dirty="0"/>
              <a:t> </a:t>
            </a:r>
            <a:r>
              <a:rPr lang="de-CH" dirty="0" err="1"/>
              <a:t>because</a:t>
            </a:r>
            <a:r>
              <a:rPr lang="de-CH" dirty="0"/>
              <a:t> </a:t>
            </a:r>
            <a:r>
              <a:rPr lang="de-CH" dirty="0" err="1"/>
              <a:t>they</a:t>
            </a:r>
            <a:r>
              <a:rPr lang="de-CH" dirty="0"/>
              <a:t> </a:t>
            </a:r>
            <a:r>
              <a:rPr lang="de-CH" dirty="0" err="1"/>
              <a:t>are</a:t>
            </a:r>
            <a:r>
              <a:rPr lang="de-CH" dirty="0"/>
              <a:t> </a:t>
            </a:r>
            <a:r>
              <a:rPr lang="de-CH" dirty="0" err="1"/>
              <a:t>the</a:t>
            </a:r>
            <a:r>
              <a:rPr lang="de-CH" dirty="0"/>
              <a:t> </a:t>
            </a:r>
            <a:r>
              <a:rPr lang="de-CH" dirty="0" err="1"/>
              <a:t>official</a:t>
            </a:r>
            <a:r>
              <a:rPr lang="de-CH" dirty="0"/>
              <a:t> </a:t>
            </a:r>
            <a:r>
              <a:rPr lang="de-CH" dirty="0" err="1"/>
              <a:t>languages</a:t>
            </a:r>
            <a:r>
              <a:rPr lang="de-CH" dirty="0"/>
              <a:t> at </a:t>
            </a:r>
            <a:r>
              <a:rPr lang="de-CH" dirty="0" err="1"/>
              <a:t>the</a:t>
            </a:r>
            <a:r>
              <a:rPr lang="de-CH" dirty="0"/>
              <a:t> FDFA and </a:t>
            </a:r>
            <a:r>
              <a:rPr lang="de-CH" dirty="0" err="1"/>
              <a:t>because</a:t>
            </a:r>
            <a:r>
              <a:rPr lang="de-CH" dirty="0"/>
              <a:t> </a:t>
            </a:r>
            <a:r>
              <a:rPr lang="de-CH" dirty="0" err="1"/>
              <a:t>we</a:t>
            </a:r>
            <a:r>
              <a:rPr lang="de-CH" dirty="0"/>
              <a:t> </a:t>
            </a:r>
            <a:r>
              <a:rPr lang="de-CH" dirty="0" err="1"/>
              <a:t>both</a:t>
            </a:r>
            <a:r>
              <a:rPr lang="de-CH" dirty="0"/>
              <a:t> </a:t>
            </a:r>
            <a:r>
              <a:rPr lang="de-CH" dirty="0" err="1"/>
              <a:t>know</a:t>
            </a:r>
            <a:r>
              <a:rPr lang="de-CH" dirty="0"/>
              <a:t> </a:t>
            </a:r>
            <a:r>
              <a:rPr lang="de-CH" dirty="0" err="1"/>
              <a:t>them</a:t>
            </a:r>
            <a:r>
              <a:rPr lang="de-CH" dirty="0"/>
              <a:t> at least a </a:t>
            </a:r>
            <a:r>
              <a:rPr lang="de-CH" dirty="0" err="1"/>
              <a:t>bit</a:t>
            </a:r>
            <a:r>
              <a:rPr lang="de-CH" dirty="0"/>
              <a:t>.</a:t>
            </a:r>
            <a:endParaRPr lang="en-US" dirty="0"/>
          </a:p>
        </p:txBody>
      </p:sp>
      <p:pic>
        <p:nvPicPr>
          <p:cNvPr id="5" name="Picture 4">
            <a:extLst>
              <a:ext uri="{FF2B5EF4-FFF2-40B4-BE49-F238E27FC236}">
                <a16:creationId xmlns:a16="http://schemas.microsoft.com/office/drawing/2014/main" id="{15215FE5-25F7-4E16-8938-A79C1815D6E5}"/>
              </a:ext>
            </a:extLst>
          </p:cNvPr>
          <p:cNvPicPr>
            <a:picLocks noChangeAspect="1"/>
          </p:cNvPicPr>
          <p:nvPr/>
        </p:nvPicPr>
        <p:blipFill>
          <a:blip r:embed="rId2"/>
          <a:stretch>
            <a:fillRect/>
          </a:stretch>
        </p:blipFill>
        <p:spPr>
          <a:xfrm>
            <a:off x="4082602" y="2957137"/>
            <a:ext cx="4233691" cy="3145958"/>
          </a:xfrm>
          <a:prstGeom prst="rect">
            <a:avLst/>
          </a:prstGeom>
        </p:spPr>
      </p:pic>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p:txBody>
          <a:bodyPr>
            <a:normAutofit/>
          </a:bodyPr>
          <a:lstStyle/>
          <a:p>
            <a:r>
              <a:rPr lang="de-CH" dirty="0"/>
              <a:t>Model: </a:t>
            </a:r>
            <a:r>
              <a:rPr lang="de-CH" b="1" dirty="0" err="1"/>
              <a:t>WikiNeural</a:t>
            </a:r>
            <a:r>
              <a:rPr lang="de-CH" b="1" dirty="0"/>
              <a:t> Multilingual NER</a:t>
            </a:r>
            <a:r>
              <a:rPr lang="de-CH" dirty="0"/>
              <a:t>: </a:t>
            </a:r>
            <a:r>
              <a:rPr lang="en-US" sz="1600" dirty="0"/>
              <a:t>a state-of-the-art named entity recognition model that supports 9 different languages. Built by </a:t>
            </a:r>
            <a:r>
              <a:rPr lang="en-US" sz="1600" dirty="0" err="1"/>
              <a:t>Babelscape</a:t>
            </a:r>
            <a:r>
              <a:rPr lang="en-US" sz="1600" dirty="0"/>
              <a:t>, it's based on </a:t>
            </a:r>
            <a:r>
              <a:rPr lang="en-US" sz="1600" dirty="0" err="1"/>
              <a:t>mBERT</a:t>
            </a:r>
            <a:r>
              <a:rPr lang="en-US" sz="1600" dirty="0"/>
              <a:t> and fine-tuned on the </a:t>
            </a:r>
            <a:r>
              <a:rPr lang="en-US" sz="1600" dirty="0" err="1"/>
              <a:t>WikiNEuRal</a:t>
            </a:r>
            <a:r>
              <a:rPr lang="en-US" sz="1600" dirty="0"/>
              <a:t> dataset, specifically designed to address the challenge of data scarcity in multilingual NER tasks.</a:t>
            </a:r>
          </a:p>
          <a:p>
            <a:pPr marL="0" indent="0">
              <a:buNone/>
            </a:pPr>
            <a:r>
              <a:rPr lang="en-US" sz="1600" dirty="0"/>
              <a:t>	</a:t>
            </a:r>
            <a:r>
              <a:rPr lang="en-US" sz="1400" dirty="0" err="1">
                <a:hlinkClick r:id="rId3"/>
              </a:rPr>
              <a:t>wikineural</a:t>
            </a:r>
            <a:r>
              <a:rPr lang="en-US" sz="1400" dirty="0">
                <a:hlinkClick r:id="rId3"/>
              </a:rPr>
              <a:t>-multilingual-</a:t>
            </a:r>
            <a:r>
              <a:rPr lang="en-US" sz="1400" dirty="0" err="1">
                <a:hlinkClick r:id="rId3"/>
              </a:rPr>
              <a:t>ner</a:t>
            </a:r>
            <a:endParaRPr lang="en-US" sz="1600" dirty="0"/>
          </a:p>
          <a:p>
            <a:pPr marL="0" indent="0">
              <a:buNone/>
            </a:pPr>
            <a:endParaRPr lang="en-US" sz="1600" dirty="0"/>
          </a:p>
          <a:p>
            <a:r>
              <a:rPr lang="en-US" dirty="0"/>
              <a:t>Dataset: </a:t>
            </a:r>
            <a:r>
              <a:rPr lang="en-US" b="1" dirty="0" err="1"/>
              <a:t>WikiANN</a:t>
            </a:r>
            <a:r>
              <a:rPr lang="en-US" b="1" dirty="0"/>
              <a:t> </a:t>
            </a:r>
            <a:r>
              <a:rPr lang="en-US" dirty="0"/>
              <a:t>from </a:t>
            </a:r>
            <a:r>
              <a:rPr lang="en-US" dirty="0" err="1"/>
              <a:t>unimelb</a:t>
            </a:r>
            <a:r>
              <a:rPr lang="en-US" dirty="0"/>
              <a:t>: </a:t>
            </a:r>
            <a:r>
              <a:rPr lang="en-US" sz="1600" dirty="0"/>
              <a:t>(sometimes called PAN-X) is a multilingual named entity recognition dataset consisting of Wikipedia articles annotated with LOC (location), PER (person), and ORG (</a:t>
            </a:r>
            <a:r>
              <a:rPr lang="en-US" sz="1600" dirty="0" err="1"/>
              <a:t>organisation</a:t>
            </a:r>
            <a:r>
              <a:rPr lang="en-US" sz="1600" dirty="0"/>
              <a:t>) tags in the IOB2 format. This version corresponds to the balanced train, dev, and test splits of Rahimi et al. (2019), which supports 176 of the 282 languages from the original </a:t>
            </a:r>
            <a:r>
              <a:rPr lang="en-US" sz="1600" dirty="0" err="1"/>
              <a:t>WikiANN</a:t>
            </a:r>
            <a:r>
              <a:rPr lang="en-US" sz="1600" dirty="0"/>
              <a:t> corpus.</a:t>
            </a:r>
          </a:p>
          <a:p>
            <a:pPr lvl="1"/>
            <a:r>
              <a:rPr lang="en-US" sz="1400" dirty="0"/>
              <a:t>train-test-split for EN, FR, IT and DE </a:t>
            </a:r>
          </a:p>
          <a:p>
            <a:pPr marL="0" indent="0">
              <a:buNone/>
            </a:pPr>
            <a:r>
              <a:rPr lang="en-US" dirty="0"/>
              <a:t>	</a:t>
            </a:r>
            <a:r>
              <a:rPr lang="en-US" sz="1400" dirty="0" err="1">
                <a:hlinkClick r:id="rId4"/>
              </a:rPr>
              <a:t>unimelb-nlp</a:t>
            </a:r>
            <a:r>
              <a:rPr lang="en-US" sz="1400" dirty="0">
                <a:hlinkClick r:id="rId4"/>
              </a:rPr>
              <a:t>/</a:t>
            </a:r>
            <a:r>
              <a:rPr lang="en-US" sz="1400" dirty="0" err="1">
                <a:hlinkClick r:id="rId4"/>
              </a:rPr>
              <a:t>wikiann</a:t>
            </a:r>
            <a:r>
              <a:rPr lang="en-US" sz="1400" dirty="0">
                <a:hlinkClick r:id="rId4"/>
              </a:rPr>
              <a:t> · Datasets at Hugging Face</a:t>
            </a:r>
            <a:endParaRPr lang="en-US" sz="1400" dirty="0"/>
          </a:p>
          <a:p>
            <a:endParaRPr lang="en-US" sz="1400" dirty="0"/>
          </a:p>
          <a:p>
            <a:endParaRPr lang="de-CH" dirty="0"/>
          </a:p>
          <a:p>
            <a:pPr marL="0" indent="0">
              <a:buNone/>
            </a:pPr>
            <a:endParaRPr lang="en-US" dirty="0"/>
          </a:p>
        </p:txBody>
      </p:sp>
      <p:graphicFrame>
        <p:nvGraphicFramePr>
          <p:cNvPr id="4" name="Table 3">
            <a:extLst>
              <a:ext uri="{FF2B5EF4-FFF2-40B4-BE49-F238E27FC236}">
                <a16:creationId xmlns:a16="http://schemas.microsoft.com/office/drawing/2014/main" id="{548A283C-B4DF-475D-A429-AF5C9220961A}"/>
              </a:ext>
            </a:extLst>
          </p:cNvPr>
          <p:cNvGraphicFramePr>
            <a:graphicFrameLocks noGrp="1"/>
          </p:cNvGraphicFramePr>
          <p:nvPr>
            <p:extLst>
              <p:ext uri="{D42A27DB-BD31-4B8C-83A1-F6EECF244321}">
                <p14:modId xmlns:p14="http://schemas.microsoft.com/office/powerpoint/2010/main" val="1096517763"/>
              </p:ext>
            </p:extLst>
          </p:nvPr>
        </p:nvGraphicFramePr>
        <p:xfrm>
          <a:off x="6096000" y="5377373"/>
          <a:ext cx="2617910" cy="871026"/>
        </p:xfrm>
        <a:graphic>
          <a:graphicData uri="http://schemas.openxmlformats.org/drawingml/2006/table">
            <a:tbl>
              <a:tblPr/>
              <a:tblGrid>
                <a:gridCol w="854279">
                  <a:extLst>
                    <a:ext uri="{9D8B030D-6E8A-4147-A177-3AD203B41FA5}">
                      <a16:colId xmlns:a16="http://schemas.microsoft.com/office/drawing/2014/main" val="2026688250"/>
                    </a:ext>
                  </a:extLst>
                </a:gridCol>
                <a:gridCol w="1068169">
                  <a:extLst>
                    <a:ext uri="{9D8B030D-6E8A-4147-A177-3AD203B41FA5}">
                      <a16:colId xmlns:a16="http://schemas.microsoft.com/office/drawing/2014/main" val="410777728"/>
                    </a:ext>
                  </a:extLst>
                </a:gridCol>
                <a:gridCol w="695462">
                  <a:extLst>
                    <a:ext uri="{9D8B030D-6E8A-4147-A177-3AD203B41FA5}">
                      <a16:colId xmlns:a16="http://schemas.microsoft.com/office/drawing/2014/main" val="1557949614"/>
                    </a:ext>
                  </a:extLst>
                </a:gridCol>
              </a:tblGrid>
              <a:tr h="435513">
                <a:tc>
                  <a:txBody>
                    <a:bodyPr/>
                    <a:lstStyle/>
                    <a:p>
                      <a:pPr marL="0" marR="0" fontAlgn="t">
                        <a:spcBef>
                          <a:spcPts val="0"/>
                        </a:spcBef>
                        <a:spcAft>
                          <a:spcPts val="0"/>
                        </a:spcAft>
                      </a:pPr>
                      <a:r>
                        <a:rPr lang="de-CH" sz="1400" b="1" dirty="0">
                          <a:effectLst/>
                          <a:latin typeface="Calibri" panose="020F0502020204030204" pitchFamily="34" charset="0"/>
                        </a:rPr>
                        <a:t>Train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a:effectLst/>
                          <a:latin typeface="Calibri" panose="020F0502020204030204" pitchFamily="34" charset="0"/>
                        </a:rPr>
                        <a:t>Validation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dirty="0">
                          <a:effectLst/>
                          <a:latin typeface="Calibri" panose="020F0502020204030204" pitchFamily="34" charset="0"/>
                        </a:rPr>
                        <a:t>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63099551"/>
                  </a:ext>
                </a:extLst>
              </a:tr>
              <a:tr h="435513">
                <a:tc>
                  <a:txBody>
                    <a:bodyPr/>
                    <a:lstStyle/>
                    <a:p>
                      <a:pPr marL="0" marR="0" fontAlgn="t">
                        <a:spcBef>
                          <a:spcPts val="0"/>
                        </a:spcBef>
                        <a:spcAft>
                          <a:spcPts val="0"/>
                        </a:spcAft>
                      </a:pPr>
                      <a:r>
                        <a:rPr lang="de-CH" sz="1400" dirty="0">
                          <a:effectLst/>
                          <a:latin typeface="Calibri" panose="020F0502020204030204" pitchFamily="34" charset="0"/>
                        </a:rPr>
                        <a:t>20000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dirty="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08566762"/>
                  </a:ext>
                </a:extLst>
              </a:tr>
            </a:tbl>
          </a:graphicData>
        </a:graphic>
      </p:graphicFrame>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47FE-0E67-4A94-BC17-72145CAAB859}"/>
              </a:ext>
            </a:extLst>
          </p:cNvPr>
          <p:cNvSpPr>
            <a:spLocks noGrp="1"/>
          </p:cNvSpPr>
          <p:nvPr>
            <p:ph type="title"/>
          </p:nvPr>
        </p:nvSpPr>
        <p:spPr/>
        <p:txBody>
          <a:bodyPr/>
          <a:lstStyle/>
          <a:p>
            <a:r>
              <a:rPr lang="de-CH" dirty="0" err="1"/>
              <a:t>Know</a:t>
            </a:r>
            <a:r>
              <a:rPr lang="de-CH" dirty="0"/>
              <a:t> </a:t>
            </a:r>
            <a:r>
              <a:rPr lang="de-CH" dirty="0" err="1"/>
              <a:t>your</a:t>
            </a:r>
            <a:r>
              <a:rPr lang="de-CH" dirty="0"/>
              <a:t> </a:t>
            </a:r>
            <a:r>
              <a:rPr lang="de-CH" dirty="0" err="1"/>
              <a:t>datasets</a:t>
            </a:r>
            <a:endParaRPr lang="en-US" dirty="0"/>
          </a:p>
        </p:txBody>
      </p:sp>
      <p:sp>
        <p:nvSpPr>
          <p:cNvPr id="3" name="Content Placeholder 2">
            <a:extLst>
              <a:ext uri="{FF2B5EF4-FFF2-40B4-BE49-F238E27FC236}">
                <a16:creationId xmlns:a16="http://schemas.microsoft.com/office/drawing/2014/main" id="{5B57EEC7-512A-43CB-AE5B-51EF655B4369}"/>
              </a:ext>
            </a:extLst>
          </p:cNvPr>
          <p:cNvSpPr>
            <a:spLocks noGrp="1"/>
          </p:cNvSpPr>
          <p:nvPr>
            <p:ph idx="1"/>
          </p:nvPr>
        </p:nvSpPr>
        <p:spPr/>
        <p:txBody>
          <a:bodyPr/>
          <a:lstStyle/>
          <a:p>
            <a:r>
              <a:rPr lang="de-CH" dirty="0" err="1"/>
              <a:t>Structure</a:t>
            </a:r>
            <a:r>
              <a:rPr lang="de-CH" dirty="0"/>
              <a:t> </a:t>
            </a:r>
            <a:r>
              <a:rPr lang="de-CH" dirty="0" err="1"/>
              <a:t>of</a:t>
            </a:r>
            <a:r>
              <a:rPr lang="de-CH" dirty="0"/>
              <a:t> </a:t>
            </a:r>
            <a:r>
              <a:rPr lang="de-CH" dirty="0" err="1"/>
              <a:t>first</a:t>
            </a:r>
            <a:r>
              <a:rPr lang="de-CH" dirty="0"/>
              <a:t> 5 </a:t>
            </a:r>
            <a:r>
              <a:rPr lang="de-CH" dirty="0" err="1"/>
              <a:t>entries</a:t>
            </a:r>
            <a:r>
              <a:rPr lang="de-CH" dirty="0"/>
              <a:t> </a:t>
            </a:r>
            <a:r>
              <a:rPr lang="de-CH" dirty="0" err="1"/>
              <a:t>of</a:t>
            </a:r>
            <a:r>
              <a:rPr lang="de-CH" dirty="0"/>
              <a:t> </a:t>
            </a:r>
            <a:r>
              <a:rPr lang="de-CH" dirty="0" err="1"/>
              <a:t>trainings</a:t>
            </a:r>
            <a:r>
              <a:rPr lang="de-CH" dirty="0"/>
              <a:t> </a:t>
            </a:r>
            <a:r>
              <a:rPr lang="de-CH" dirty="0" err="1"/>
              <a:t>set</a:t>
            </a:r>
            <a:endParaRPr lang="en-US" dirty="0"/>
          </a:p>
        </p:txBody>
      </p:sp>
      <p:pic>
        <p:nvPicPr>
          <p:cNvPr id="4" name="Content Placeholder 4">
            <a:extLst>
              <a:ext uri="{FF2B5EF4-FFF2-40B4-BE49-F238E27FC236}">
                <a16:creationId xmlns:a16="http://schemas.microsoft.com/office/drawing/2014/main" id="{0B93E729-4B74-46E0-B988-304EFB1568B1}"/>
              </a:ext>
            </a:extLst>
          </p:cNvPr>
          <p:cNvPicPr>
            <a:picLocks noChangeAspect="1"/>
          </p:cNvPicPr>
          <p:nvPr/>
        </p:nvPicPr>
        <p:blipFill>
          <a:blip r:embed="rId3"/>
          <a:stretch>
            <a:fillRect/>
          </a:stretch>
        </p:blipFill>
        <p:spPr>
          <a:xfrm>
            <a:off x="663863" y="2711371"/>
            <a:ext cx="9825438" cy="3089761"/>
          </a:xfrm>
          <a:prstGeom prst="rect">
            <a:avLst/>
          </a:prstGeom>
        </p:spPr>
      </p:pic>
    </p:spTree>
    <p:extLst>
      <p:ext uri="{BB962C8B-B14F-4D97-AF65-F5344CB8AC3E}">
        <p14:creationId xmlns:p14="http://schemas.microsoft.com/office/powerpoint/2010/main" val="80495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43FB2-3C90-4230-B517-157D7B654A0F}"/>
              </a:ext>
            </a:extLst>
          </p:cNvPr>
          <p:cNvPicPr>
            <a:picLocks noChangeAspect="1"/>
          </p:cNvPicPr>
          <p:nvPr/>
        </p:nvPicPr>
        <p:blipFill>
          <a:blip r:embed="rId3"/>
          <a:stretch>
            <a:fillRect/>
          </a:stretch>
        </p:blipFill>
        <p:spPr>
          <a:xfrm>
            <a:off x="1325496" y="2478459"/>
            <a:ext cx="8311245" cy="2268529"/>
          </a:xfrm>
          <a:prstGeom prst="rect">
            <a:avLst/>
          </a:prstGeom>
        </p:spPr>
      </p:pic>
      <p:pic>
        <p:nvPicPr>
          <p:cNvPr id="7" name="Picture 6">
            <a:extLst>
              <a:ext uri="{FF2B5EF4-FFF2-40B4-BE49-F238E27FC236}">
                <a16:creationId xmlns:a16="http://schemas.microsoft.com/office/drawing/2014/main" id="{9D7C89A9-C120-4C9B-9A61-956287F209FB}"/>
              </a:ext>
            </a:extLst>
          </p:cNvPr>
          <p:cNvPicPr>
            <a:picLocks noChangeAspect="1"/>
          </p:cNvPicPr>
          <p:nvPr/>
        </p:nvPicPr>
        <p:blipFill>
          <a:blip r:embed="rId4"/>
          <a:stretch>
            <a:fillRect/>
          </a:stretch>
        </p:blipFill>
        <p:spPr>
          <a:xfrm>
            <a:off x="1325496" y="4853217"/>
            <a:ext cx="8311245" cy="1954377"/>
          </a:xfrm>
          <a:prstGeom prst="rect">
            <a:avLst/>
          </a:prstGeom>
        </p:spPr>
      </p:pic>
      <p:pic>
        <p:nvPicPr>
          <p:cNvPr id="9" name="Picture 8">
            <a:extLst>
              <a:ext uri="{FF2B5EF4-FFF2-40B4-BE49-F238E27FC236}">
                <a16:creationId xmlns:a16="http://schemas.microsoft.com/office/drawing/2014/main" id="{3B072122-D371-4F13-BCF6-234C154E0F47}"/>
              </a:ext>
            </a:extLst>
          </p:cNvPr>
          <p:cNvPicPr>
            <a:picLocks noChangeAspect="1"/>
          </p:cNvPicPr>
          <p:nvPr/>
        </p:nvPicPr>
        <p:blipFill>
          <a:blip r:embed="rId5"/>
          <a:stretch>
            <a:fillRect/>
          </a:stretch>
        </p:blipFill>
        <p:spPr>
          <a:xfrm>
            <a:off x="1325496" y="50406"/>
            <a:ext cx="7860478" cy="2321824"/>
          </a:xfrm>
          <a:prstGeom prst="rect">
            <a:avLst/>
          </a:prstGeom>
        </p:spPr>
      </p:pic>
    </p:spTree>
    <p:extLst>
      <p:ext uri="{BB962C8B-B14F-4D97-AF65-F5344CB8AC3E}">
        <p14:creationId xmlns:p14="http://schemas.microsoft.com/office/powerpoint/2010/main" val="427828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4A69-4817-4CAD-9B63-8B212F5C1C51}"/>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EN</a:t>
            </a:r>
            <a:endParaRPr lang="en-US" dirty="0"/>
          </a:p>
        </p:txBody>
      </p:sp>
      <p:pic>
        <p:nvPicPr>
          <p:cNvPr id="8" name="Content Placeholder 7">
            <a:extLst>
              <a:ext uri="{FF2B5EF4-FFF2-40B4-BE49-F238E27FC236}">
                <a16:creationId xmlns:a16="http://schemas.microsoft.com/office/drawing/2014/main" id="{0CD8627B-31E2-4DA2-93DB-7B3BE1DF4FD0}"/>
              </a:ext>
            </a:extLst>
          </p:cNvPr>
          <p:cNvPicPr>
            <a:picLocks noGrp="1" noChangeAspect="1"/>
          </p:cNvPicPr>
          <p:nvPr>
            <p:ph idx="1"/>
          </p:nvPr>
        </p:nvPicPr>
        <p:blipFill>
          <a:blip r:embed="rId2"/>
          <a:stretch>
            <a:fillRect/>
          </a:stretch>
        </p:blipFill>
        <p:spPr>
          <a:xfrm>
            <a:off x="914885" y="2510900"/>
            <a:ext cx="7388482" cy="3579691"/>
          </a:xfrm>
        </p:spPr>
      </p:pic>
      <p:pic>
        <p:nvPicPr>
          <p:cNvPr id="10" name="Picture 9">
            <a:extLst>
              <a:ext uri="{FF2B5EF4-FFF2-40B4-BE49-F238E27FC236}">
                <a16:creationId xmlns:a16="http://schemas.microsoft.com/office/drawing/2014/main" id="{B769888B-9ADE-4698-8860-C9B3FDE53FC8}"/>
              </a:ext>
            </a:extLst>
          </p:cNvPr>
          <p:cNvPicPr>
            <a:picLocks noChangeAspect="1"/>
          </p:cNvPicPr>
          <p:nvPr/>
        </p:nvPicPr>
        <p:blipFill>
          <a:blip r:embed="rId3"/>
          <a:stretch>
            <a:fillRect/>
          </a:stretch>
        </p:blipFill>
        <p:spPr>
          <a:xfrm>
            <a:off x="8751613" y="3352800"/>
            <a:ext cx="2874330" cy="2465104"/>
          </a:xfrm>
          <a:prstGeom prst="rect">
            <a:avLst/>
          </a:prstGeom>
        </p:spPr>
      </p:pic>
    </p:spTree>
    <p:extLst>
      <p:ext uri="{BB962C8B-B14F-4D97-AF65-F5344CB8AC3E}">
        <p14:creationId xmlns:p14="http://schemas.microsoft.com/office/powerpoint/2010/main" val="39026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C237-0493-4F62-918E-A7323E5C421E}"/>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DE</a:t>
            </a:r>
            <a:endParaRPr lang="en-US" dirty="0"/>
          </a:p>
        </p:txBody>
      </p:sp>
      <p:pic>
        <p:nvPicPr>
          <p:cNvPr id="9" name="Picture 8">
            <a:extLst>
              <a:ext uri="{FF2B5EF4-FFF2-40B4-BE49-F238E27FC236}">
                <a16:creationId xmlns:a16="http://schemas.microsoft.com/office/drawing/2014/main" id="{30A349CC-FAB0-4292-86DA-7821D32C1ED0}"/>
              </a:ext>
            </a:extLst>
          </p:cNvPr>
          <p:cNvPicPr>
            <a:picLocks noChangeAspect="1"/>
          </p:cNvPicPr>
          <p:nvPr/>
        </p:nvPicPr>
        <p:blipFill>
          <a:blip r:embed="rId2"/>
          <a:stretch>
            <a:fillRect/>
          </a:stretch>
        </p:blipFill>
        <p:spPr>
          <a:xfrm>
            <a:off x="820610" y="2474430"/>
            <a:ext cx="7912507" cy="3930852"/>
          </a:xfrm>
          <a:prstGeom prst="rect">
            <a:avLst/>
          </a:prstGeom>
        </p:spPr>
      </p:pic>
      <p:pic>
        <p:nvPicPr>
          <p:cNvPr id="11" name="Picture 10">
            <a:extLst>
              <a:ext uri="{FF2B5EF4-FFF2-40B4-BE49-F238E27FC236}">
                <a16:creationId xmlns:a16="http://schemas.microsoft.com/office/drawing/2014/main" id="{68A34666-DCD0-4209-814D-164EA11688DB}"/>
              </a:ext>
            </a:extLst>
          </p:cNvPr>
          <p:cNvPicPr>
            <a:picLocks noChangeAspect="1"/>
          </p:cNvPicPr>
          <p:nvPr/>
        </p:nvPicPr>
        <p:blipFill>
          <a:blip r:embed="rId3"/>
          <a:stretch>
            <a:fillRect/>
          </a:stretch>
        </p:blipFill>
        <p:spPr>
          <a:xfrm>
            <a:off x="9104635" y="3945579"/>
            <a:ext cx="2754524" cy="2172192"/>
          </a:xfrm>
          <a:prstGeom prst="rect">
            <a:avLst/>
          </a:prstGeom>
        </p:spPr>
      </p:pic>
    </p:spTree>
    <p:extLst>
      <p:ext uri="{BB962C8B-B14F-4D97-AF65-F5344CB8AC3E}">
        <p14:creationId xmlns:p14="http://schemas.microsoft.com/office/powerpoint/2010/main" val="3089602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1027</Words>
  <Application>Microsoft Office PowerPoint</Application>
  <PresentationFormat>Breitbild</PresentationFormat>
  <Paragraphs>113</Paragraphs>
  <Slides>27</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__fkGroteskNeue_598ab8</vt:lpstr>
      <vt:lpstr>Arial</vt:lpstr>
      <vt:lpstr>Calibri</vt:lpstr>
      <vt:lpstr>Century Gothic</vt:lpstr>
      <vt:lpstr>Wingdings 3</vt:lpstr>
      <vt:lpstr>Ion</vt:lpstr>
      <vt:lpstr>CAS NLP Module 4</vt:lpstr>
      <vt:lpstr>Task</vt:lpstr>
      <vt:lpstr>Agenda</vt:lpstr>
      <vt:lpstr>Define languages: EN, DE, FR, IT </vt:lpstr>
      <vt:lpstr>Choose a model and a dataset </vt:lpstr>
      <vt:lpstr>Know your datasets</vt:lpstr>
      <vt:lpstr>PowerPoint-Präsentation</vt:lpstr>
      <vt:lpstr>Entity distribution and token lenght before customized preprocessing EN</vt:lpstr>
      <vt:lpstr>Entity distribution and token lenght before customized preprocessing DE</vt:lpstr>
      <vt:lpstr>Entity distribution and token lenght before customized preprocessing FR</vt:lpstr>
      <vt:lpstr>Entity distribution and token lenght before customized preprocessing IT</vt:lpstr>
      <vt:lpstr>Token length</vt:lpstr>
      <vt:lpstr>Preprocess the datasets </vt:lpstr>
      <vt:lpstr>Distribution of entities Dataset EN</vt:lpstr>
      <vt:lpstr>Distribution of entities Dataset DE</vt:lpstr>
      <vt:lpstr>Distribution of entities Dataset FR</vt:lpstr>
      <vt:lpstr>Distribution of entities Dataset IT</vt:lpstr>
      <vt:lpstr>Train and test the model in EN </vt:lpstr>
      <vt:lpstr>Training on EN dataset</vt:lpstr>
      <vt:lpstr>Evaluate model on EN dataset</vt:lpstr>
      <vt:lpstr>Evaluate the model in DE, FR and IT </vt:lpstr>
      <vt:lpstr>Results (be) </vt:lpstr>
      <vt:lpstr>Contrast approaches (ju) </vt:lpstr>
      <vt:lpstr>Limitations of approach (be, ju)</vt:lpstr>
      <vt:lpstr>Learnings (be, ju) </vt:lpstr>
      <vt:lpstr>Discussion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Degelo, Julia Anna (STUDENTS)</cp:lastModifiedBy>
  <cp:revision>33</cp:revision>
  <dcterms:created xsi:type="dcterms:W3CDTF">2025-01-12T13:22:12Z</dcterms:created>
  <dcterms:modified xsi:type="dcterms:W3CDTF">2025-01-19T12:45:34Z</dcterms:modified>
</cp:coreProperties>
</file>