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57" r:id="rId4"/>
    <p:sldId id="259" r:id="rId5"/>
    <p:sldId id="260" r:id="rId6"/>
    <p:sldId id="281" r:id="rId7"/>
    <p:sldId id="279" r:id="rId8"/>
    <p:sldId id="274" r:id="rId9"/>
    <p:sldId id="275" r:id="rId10"/>
    <p:sldId id="276" r:id="rId11"/>
    <p:sldId id="277" r:id="rId12"/>
    <p:sldId id="282" r:id="rId13"/>
    <p:sldId id="261" r:id="rId14"/>
    <p:sldId id="269" r:id="rId15"/>
    <p:sldId id="270" r:id="rId16"/>
    <p:sldId id="271" r:id="rId17"/>
    <p:sldId id="272" r:id="rId18"/>
    <p:sldId id="262" r:id="rId19"/>
    <p:sldId id="284" r:id="rId20"/>
    <p:sldId id="285" r:id="rId21"/>
    <p:sldId id="263" r:id="rId22"/>
    <p:sldId id="286" r:id="rId23"/>
    <p:sldId id="264" r:id="rId24"/>
    <p:sldId id="265" r:id="rId25"/>
    <p:sldId id="287" r:id="rId26"/>
    <p:sldId id="288" r:id="rId27"/>
    <p:sldId id="289" r:id="rId28"/>
    <p:sldId id="290" r:id="rId29"/>
    <p:sldId id="291" r:id="rId30"/>
    <p:sldId id="283" r:id="rId31"/>
    <p:sldId id="266" r:id="rId32"/>
    <p:sldId id="267" r:id="rId33"/>
    <p:sldId id="2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46" autoAdjust="0"/>
  </p:normalViewPr>
  <p:slideViewPr>
    <p:cSldViewPr snapToGrid="0">
      <p:cViewPr>
        <p:scale>
          <a:sx n="75" d="100"/>
          <a:sy n="75" d="100"/>
        </p:scale>
        <p:origin x="73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‹Nr.›</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labelf.ai/blog/what-is-accuracy-precision-recall-and-f1-sco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F-measur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html/2311.09122v2"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aclanthology.org/2024.naacl-long.243.pdf" TargetMode="External"/><Relationship Id="rId4" Type="http://schemas.openxmlformats.org/officeDocument/2006/relationships/hyperlink" Target="https://dl.acm.org/doi/pdf/10.1145/359285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A66685-3D22-47BB-B74E-10995D7F8271}" type="slidenum">
              <a:rPr lang="en-US" smtClean="0"/>
              <a:t>3</a:t>
            </a:fld>
            <a:endParaRPr lang="en-US"/>
          </a:p>
        </p:txBody>
      </p:sp>
    </p:spTree>
    <p:extLst>
      <p:ext uri="{BB962C8B-B14F-4D97-AF65-F5344CB8AC3E}">
        <p14:creationId xmlns:p14="http://schemas.microsoft.com/office/powerpoint/2010/main" val="370571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en-US" dirty="0"/>
              <a:t>We have removed the punctuation, as many tokens only consisted of punctuation during the first run. </a:t>
            </a:r>
            <a:endParaRPr lang="de-CH" dirty="0"/>
          </a:p>
          <a:p>
            <a:r>
              <a:rPr lang="de-CH" dirty="0"/>
              <a:t>The </a:t>
            </a:r>
            <a:r>
              <a:rPr lang="de-CH" dirty="0" err="1"/>
              <a:t>labels</a:t>
            </a:r>
            <a:r>
              <a:rPr lang="de-CH" dirty="0"/>
              <a:t> in </a:t>
            </a:r>
            <a:r>
              <a:rPr lang="de-CH" dirty="0" err="1"/>
              <a:t>the</a:t>
            </a:r>
            <a:r>
              <a:rPr lang="de-CH" dirty="0"/>
              <a:t> </a:t>
            </a:r>
            <a:r>
              <a:rPr lang="de-CH" dirty="0" err="1"/>
              <a:t>dataset</a:t>
            </a:r>
            <a:r>
              <a:rPr lang="de-CH" dirty="0"/>
              <a:t> </a:t>
            </a:r>
            <a:r>
              <a:rPr lang="de-CH" dirty="0" err="1"/>
              <a:t>are</a:t>
            </a:r>
            <a:r>
              <a:rPr lang="de-CH" dirty="0"/>
              <a:t> </a:t>
            </a:r>
            <a:r>
              <a:rPr lang="de-CH" dirty="0" err="1"/>
              <a:t>numeric</a:t>
            </a:r>
            <a:r>
              <a:rPr lang="de-CH" dirty="0"/>
              <a:t> so </a:t>
            </a:r>
            <a:r>
              <a:rPr lang="de-CH" dirty="0" err="1"/>
              <a:t>we</a:t>
            </a:r>
            <a:r>
              <a:rPr lang="de-CH" dirty="0"/>
              <a:t> </a:t>
            </a:r>
            <a:r>
              <a:rPr lang="de-CH" dirty="0" err="1"/>
              <a:t>had</a:t>
            </a:r>
            <a:r>
              <a:rPr lang="de-CH" dirty="0"/>
              <a:t> </a:t>
            </a:r>
            <a:r>
              <a:rPr lang="de-CH" dirty="0" err="1"/>
              <a:t>to</a:t>
            </a:r>
            <a:r>
              <a:rPr lang="de-CH" dirty="0"/>
              <a:t> match </a:t>
            </a:r>
            <a:r>
              <a:rPr lang="de-CH" dirty="0" err="1"/>
              <a:t>the</a:t>
            </a:r>
            <a:r>
              <a:rPr lang="de-CH" dirty="0"/>
              <a:t> </a:t>
            </a:r>
            <a:r>
              <a:rPr lang="de-CH" dirty="0" err="1"/>
              <a:t>numeric</a:t>
            </a:r>
            <a:r>
              <a:rPr lang="de-CH" dirty="0"/>
              <a:t> </a:t>
            </a:r>
            <a:r>
              <a:rPr lang="de-CH" dirty="0" err="1"/>
              <a:t>labels</a:t>
            </a:r>
            <a:r>
              <a:rPr lang="de-CH" dirty="0"/>
              <a:t> </a:t>
            </a:r>
            <a:r>
              <a:rPr lang="de-CH" dirty="0" err="1"/>
              <a:t>to</a:t>
            </a:r>
            <a:r>
              <a:rPr lang="de-CH" dirty="0"/>
              <a:t> </a:t>
            </a:r>
            <a:r>
              <a:rPr lang="de-CH" dirty="0" err="1"/>
              <a:t>our</a:t>
            </a:r>
            <a:r>
              <a:rPr lang="de-CH" dirty="0"/>
              <a:t> </a:t>
            </a:r>
            <a:r>
              <a:rPr lang="de-CH" dirty="0" err="1"/>
              <a:t>chosen</a:t>
            </a:r>
            <a:r>
              <a:rPr lang="de-CH" dirty="0"/>
              <a:t> </a:t>
            </a:r>
            <a:r>
              <a:rPr lang="de-CH" dirty="0" err="1"/>
              <a:t>labels</a:t>
            </a:r>
            <a:r>
              <a:rPr lang="de-CH" dirty="0"/>
              <a:t> (</a:t>
            </a:r>
            <a:r>
              <a:rPr lang="de-CH" dirty="0" err="1"/>
              <a:t>labels</a:t>
            </a:r>
            <a:r>
              <a:rPr lang="de-CH" dirty="0"/>
              <a:t> </a:t>
            </a:r>
            <a:r>
              <a:rPr lang="en-US" b="0" i="0" dirty="0">
                <a:solidFill>
                  <a:srgbClr val="292929"/>
                </a:solidFill>
                <a:effectLst/>
                <a:latin typeface="Roboto" panose="02000000000000000000" pitchFamily="2" charset="0"/>
              </a:rPr>
              <a:t>according to the IOB format).</a:t>
            </a:r>
          </a:p>
          <a:p>
            <a:r>
              <a:rPr lang="en-US" b="0" i="0" dirty="0">
                <a:solidFill>
                  <a:srgbClr val="292929"/>
                </a:solidFill>
                <a:effectLst/>
                <a:latin typeface="Roboto" panose="02000000000000000000" pitchFamily="2" charset="0"/>
              </a:rPr>
              <a:t>We also did a visualization to see if there were any big changes between the original and the preprocessed dataset. </a:t>
            </a:r>
          </a:p>
          <a:p>
            <a:endParaRPr lang="en-US" dirty="0"/>
          </a:p>
          <a:p>
            <a:endParaRPr lang="en-US" dirty="0"/>
          </a:p>
          <a:p>
            <a:pPr algn="l">
              <a:spcAft>
                <a:spcPts val="1500"/>
              </a:spcAft>
            </a:pPr>
            <a:r>
              <a:rPr lang="en-US" b="0" i="0" dirty="0">
                <a:solidFill>
                  <a:srgbClr val="292929"/>
                </a:solidFill>
                <a:effectLst/>
                <a:latin typeface="Roboto" panose="02000000000000000000" pitchFamily="2" charset="0"/>
              </a:rPr>
              <a:t>101: [CLS] token, which signals the start of the sequence.</a:t>
            </a:r>
            <a:br>
              <a:rPr lang="en-US" b="0" i="0" dirty="0">
                <a:solidFill>
                  <a:srgbClr val="292929"/>
                </a:solidFill>
                <a:effectLst/>
                <a:latin typeface="Roboto" panose="02000000000000000000" pitchFamily="2" charset="0"/>
              </a:rPr>
            </a:br>
            <a:r>
              <a:rPr lang="en-US" b="0" i="0" dirty="0">
                <a:solidFill>
                  <a:srgbClr val="292929"/>
                </a:solidFill>
                <a:effectLst/>
                <a:latin typeface="Roboto" panose="02000000000000000000" pitchFamily="2" charset="0"/>
              </a:rPr>
              <a:t>102: [SEP] token, which marks the end of the sequence.</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13</a:t>
            </a:fld>
            <a:endParaRPr lang="en-US"/>
          </a:p>
        </p:txBody>
      </p:sp>
    </p:spTree>
    <p:extLst>
      <p:ext uri="{BB962C8B-B14F-4D97-AF65-F5344CB8AC3E}">
        <p14:creationId xmlns:p14="http://schemas.microsoft.com/office/powerpoint/2010/main" val="3573966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There</a:t>
            </a:r>
            <a:r>
              <a:rPr lang="de-CH" dirty="0"/>
              <a:t> </a:t>
            </a:r>
            <a:r>
              <a:rPr lang="de-CH" dirty="0" err="1"/>
              <a:t>are</a:t>
            </a:r>
            <a:r>
              <a:rPr lang="de-CH" dirty="0"/>
              <a:t> </a:t>
            </a:r>
            <a:r>
              <a:rPr lang="de-CH" dirty="0" err="1"/>
              <a:t>more</a:t>
            </a:r>
            <a:r>
              <a:rPr lang="de-CH" dirty="0"/>
              <a:t> I </a:t>
            </a:r>
            <a:r>
              <a:rPr lang="de-CH" dirty="0" err="1"/>
              <a:t>than</a:t>
            </a:r>
            <a:r>
              <a:rPr lang="de-CH" dirty="0"/>
              <a:t> B </a:t>
            </a:r>
            <a:r>
              <a:rPr lang="de-CH" dirty="0" err="1"/>
              <a:t>tagged</a:t>
            </a:r>
            <a:r>
              <a:rPr lang="de-CH" dirty="0"/>
              <a:t> </a:t>
            </a:r>
            <a:r>
              <a:rPr lang="de-CH" dirty="0" err="1"/>
              <a:t>entities</a:t>
            </a:r>
            <a:r>
              <a:rPr lang="de-CH" dirty="0"/>
              <a:t> in all </a:t>
            </a:r>
            <a:r>
              <a:rPr lang="de-CH" dirty="0" err="1"/>
              <a:t>entity</a:t>
            </a:r>
            <a:r>
              <a:rPr lang="de-CH" dirty="0"/>
              <a:t> </a:t>
            </a:r>
            <a:r>
              <a:rPr lang="de-CH" dirty="0" err="1"/>
              <a:t>types</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14</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r>
              <a:rPr lang="de-CH" dirty="0"/>
              <a:t>More B </a:t>
            </a:r>
            <a:r>
              <a:rPr lang="de-CH" dirty="0" err="1"/>
              <a:t>tagged</a:t>
            </a:r>
            <a:r>
              <a:rPr lang="de-CH" dirty="0"/>
              <a:t> </a:t>
            </a:r>
            <a:r>
              <a:rPr lang="de-CH" dirty="0" err="1"/>
              <a:t>entities</a:t>
            </a:r>
            <a:r>
              <a:rPr lang="de-CH" dirty="0"/>
              <a:t> in </a:t>
            </a:r>
            <a:r>
              <a:rPr lang="de-CH" dirty="0" err="1"/>
              <a:t>the</a:t>
            </a:r>
            <a:r>
              <a:rPr lang="de-CH" dirty="0"/>
              <a:t> </a:t>
            </a:r>
            <a:r>
              <a:rPr lang="de-CH" dirty="0" err="1"/>
              <a:t>location</a:t>
            </a:r>
            <a:r>
              <a:rPr lang="de-CH" dirty="0"/>
              <a:t> </a:t>
            </a:r>
            <a:r>
              <a:rPr lang="de-CH" dirty="0" err="1"/>
              <a:t>entities</a:t>
            </a:r>
            <a:r>
              <a:rPr lang="de-CH" dirty="0"/>
              <a:t>. </a:t>
            </a:r>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15</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err="1"/>
              <a:t>There</a:t>
            </a:r>
            <a:r>
              <a:rPr lang="de-CH" dirty="0"/>
              <a:t> </a:t>
            </a:r>
            <a:r>
              <a:rPr lang="de-CH" dirty="0" err="1"/>
              <a:t>are</a:t>
            </a:r>
            <a:r>
              <a:rPr lang="de-CH" dirty="0"/>
              <a:t> </a:t>
            </a:r>
            <a:r>
              <a:rPr lang="de-CH" dirty="0" err="1"/>
              <a:t>more</a:t>
            </a:r>
            <a:r>
              <a:rPr lang="de-CH" dirty="0"/>
              <a:t> I </a:t>
            </a:r>
            <a:r>
              <a:rPr lang="de-CH" dirty="0" err="1"/>
              <a:t>than</a:t>
            </a:r>
            <a:r>
              <a:rPr lang="de-CH" dirty="0"/>
              <a:t> B </a:t>
            </a:r>
            <a:r>
              <a:rPr lang="de-CH" dirty="0" err="1"/>
              <a:t>tagged</a:t>
            </a:r>
            <a:r>
              <a:rPr lang="de-CH" dirty="0"/>
              <a:t> </a:t>
            </a:r>
            <a:r>
              <a:rPr lang="de-CH" dirty="0" err="1"/>
              <a:t>entities</a:t>
            </a:r>
            <a:r>
              <a:rPr lang="de-CH" dirty="0"/>
              <a:t> in all </a:t>
            </a:r>
            <a:r>
              <a:rPr lang="de-CH" dirty="0" err="1"/>
              <a:t>entity</a:t>
            </a:r>
            <a:r>
              <a:rPr lang="de-CH" dirty="0"/>
              <a:t> </a:t>
            </a:r>
            <a:r>
              <a:rPr lang="de-CH" dirty="0" err="1"/>
              <a:t>types</a:t>
            </a:r>
            <a:r>
              <a:rPr lang="de-CH" dirty="0"/>
              <a:t>. </a:t>
            </a:r>
          </a:p>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16</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More B </a:t>
            </a:r>
            <a:r>
              <a:rPr lang="de-CH" dirty="0" err="1"/>
              <a:t>tagged</a:t>
            </a:r>
            <a:r>
              <a:rPr lang="de-CH" dirty="0"/>
              <a:t> </a:t>
            </a:r>
            <a:r>
              <a:rPr lang="de-CH" dirty="0" err="1"/>
              <a:t>entities</a:t>
            </a:r>
            <a:r>
              <a:rPr lang="de-CH" dirty="0"/>
              <a:t> in </a:t>
            </a:r>
            <a:r>
              <a:rPr lang="de-CH" dirty="0" err="1"/>
              <a:t>the</a:t>
            </a:r>
            <a:r>
              <a:rPr lang="de-CH" dirty="0"/>
              <a:t> </a:t>
            </a:r>
            <a:r>
              <a:rPr lang="de-CH" dirty="0" err="1"/>
              <a:t>location</a:t>
            </a:r>
            <a:r>
              <a:rPr lang="de-CH" dirty="0"/>
              <a:t> </a:t>
            </a:r>
            <a:r>
              <a:rPr lang="de-CH" dirty="0" err="1"/>
              <a:t>entities</a:t>
            </a:r>
            <a:r>
              <a:rPr lang="de-CH" dirty="0"/>
              <a:t>. </a:t>
            </a:r>
          </a:p>
          <a:p>
            <a:r>
              <a:rPr lang="en-US" dirty="0"/>
              <a:t>The differences between the languages could stem from different annotation styles. With persons and organizations, on the other hand, it is clear: as these often consist of several tokens, there are more I tagged entities here in all languages. The fact that there are more B tagged entities in LOC in German and Italian could be due to the fact that German and Italian place names increasingly consist of only one word. But that is just a hypothesis. </a:t>
            </a:r>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17</a:t>
            </a:fld>
            <a:endParaRPr lang="en-US"/>
          </a:p>
        </p:txBody>
      </p:sp>
    </p:spTree>
    <p:extLst>
      <p:ext uri="{BB962C8B-B14F-4D97-AF65-F5344CB8AC3E}">
        <p14:creationId xmlns:p14="http://schemas.microsoft.com/office/powerpoint/2010/main" val="2852920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18</a:t>
            </a:fld>
            <a:endParaRPr lang="en-US"/>
          </a:p>
        </p:txBody>
      </p:sp>
    </p:spTree>
    <p:extLst>
      <p:ext uri="{BB962C8B-B14F-4D97-AF65-F5344CB8AC3E}">
        <p14:creationId xmlns:p14="http://schemas.microsoft.com/office/powerpoint/2010/main" val="1548703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a:t>Load </a:t>
            </a:r>
            <a:r>
              <a:rPr lang="de-CH" dirty="0" err="1"/>
              <a:t>model</a:t>
            </a:r>
            <a:r>
              <a:rPr lang="de-CH" dirty="0"/>
              <a:t> (</a:t>
            </a:r>
            <a:r>
              <a:rPr lang="de-CH" dirty="0" err="1"/>
              <a:t>Wikineural</a:t>
            </a:r>
            <a:r>
              <a:rPr lang="de-CH" dirty="0"/>
              <a:t> </a:t>
            </a:r>
            <a:r>
              <a:rPr lang="de-CH" dirty="0" err="1"/>
              <a:t>from</a:t>
            </a:r>
            <a:r>
              <a:rPr lang="de-CH" dirty="0"/>
              <a:t> </a:t>
            </a:r>
            <a:r>
              <a:rPr lang="de-CH" dirty="0" err="1"/>
              <a:t>Babelscape</a:t>
            </a:r>
            <a:r>
              <a:rPr lang="de-CH" dirty="0"/>
              <a:t>), </a:t>
            </a:r>
            <a:r>
              <a:rPr lang="de-CH" dirty="0" err="1"/>
              <a:t>map</a:t>
            </a:r>
            <a:r>
              <a:rPr lang="de-CH" dirty="0"/>
              <a:t> </a:t>
            </a:r>
            <a:r>
              <a:rPr lang="de-CH" dirty="0" err="1"/>
              <a:t>string</a:t>
            </a:r>
            <a:r>
              <a:rPr lang="de-CH" dirty="0"/>
              <a:t> </a:t>
            </a:r>
            <a:r>
              <a:rPr lang="de-CH" dirty="0" err="1"/>
              <a:t>labels</a:t>
            </a:r>
            <a:r>
              <a:rPr lang="de-CH" dirty="0"/>
              <a:t> </a:t>
            </a:r>
            <a:r>
              <a:rPr lang="de-CH" dirty="0" err="1"/>
              <a:t>to</a:t>
            </a:r>
            <a:r>
              <a:rPr lang="de-CH" dirty="0"/>
              <a:t> </a:t>
            </a:r>
            <a:r>
              <a:rPr lang="de-CH" dirty="0" err="1"/>
              <a:t>numeric</a:t>
            </a:r>
            <a:r>
              <a:rPr lang="de-CH" dirty="0"/>
              <a:t> </a:t>
            </a:r>
            <a:r>
              <a:rPr lang="de-CH" dirty="0" err="1"/>
              <a:t>labels</a:t>
            </a:r>
            <a:r>
              <a:rPr lang="de-CH" dirty="0"/>
              <a:t> </a:t>
            </a:r>
            <a:r>
              <a:rPr lang="de-CH" dirty="0" err="1"/>
              <a:t>of</a:t>
            </a:r>
            <a:r>
              <a:rPr lang="de-CH" dirty="0"/>
              <a:t> </a:t>
            </a:r>
            <a:r>
              <a:rPr lang="de-CH" dirty="0" err="1"/>
              <a:t>model</a:t>
            </a:r>
            <a:r>
              <a:rPr lang="de-CH" dirty="0"/>
              <a:t>, </a:t>
            </a:r>
            <a:r>
              <a:rPr lang="de-CH" dirty="0" err="1"/>
              <a:t>load</a:t>
            </a:r>
            <a:r>
              <a:rPr lang="de-CH" dirty="0"/>
              <a:t> </a:t>
            </a:r>
            <a:r>
              <a:rPr lang="de-CH" dirty="0" err="1"/>
              <a:t>train</a:t>
            </a:r>
            <a:r>
              <a:rPr lang="de-CH" dirty="0"/>
              <a:t>, </a:t>
            </a:r>
            <a:r>
              <a:rPr lang="de-CH" dirty="0" err="1"/>
              <a:t>test</a:t>
            </a:r>
            <a:r>
              <a:rPr lang="de-CH" dirty="0"/>
              <a:t> and </a:t>
            </a:r>
            <a:r>
              <a:rPr lang="de-CH" dirty="0" err="1"/>
              <a:t>validation</a:t>
            </a:r>
            <a:r>
              <a:rPr lang="de-CH" dirty="0"/>
              <a:t> </a:t>
            </a:r>
            <a:r>
              <a:rPr lang="de-CH" dirty="0" err="1"/>
              <a:t>split</a:t>
            </a:r>
            <a:r>
              <a:rPr lang="de-CH" dirty="0"/>
              <a:t>, </a:t>
            </a:r>
            <a:r>
              <a:rPr lang="de-CH" dirty="0" err="1"/>
              <a:t>create</a:t>
            </a:r>
            <a:r>
              <a:rPr lang="de-CH" dirty="0"/>
              <a:t> </a:t>
            </a:r>
            <a:r>
              <a:rPr lang="de-CH" dirty="0" err="1"/>
              <a:t>data</a:t>
            </a:r>
            <a:r>
              <a:rPr lang="de-CH" dirty="0"/>
              <a:t> </a:t>
            </a:r>
            <a:r>
              <a:rPr lang="de-CH" dirty="0" err="1"/>
              <a:t>collator</a:t>
            </a:r>
            <a:r>
              <a:rPr lang="de-CH" dirty="0"/>
              <a:t> (</a:t>
            </a:r>
            <a:r>
              <a:rPr lang="en-US" dirty="0"/>
              <a:t>helps us to format and pad the batches), create trainer, train, save fine tuned model</a:t>
            </a:r>
          </a:p>
          <a:p>
            <a:r>
              <a:rPr lang="en-US" dirty="0"/>
              <a:t>- Tendency to overfitting</a:t>
            </a:r>
          </a:p>
          <a:p>
            <a:r>
              <a:rPr lang="en-US" dirty="0"/>
              <a:t>Training loss: the smaller the better, 0 would be ideal</a:t>
            </a:r>
          </a:p>
          <a:p>
            <a:r>
              <a:rPr lang="en-US" dirty="0"/>
              <a:t>Validation loss: the smaller the better, 0 would be ideal</a:t>
            </a:r>
          </a:p>
        </p:txBody>
      </p:sp>
      <p:sp>
        <p:nvSpPr>
          <p:cNvPr id="4" name="Slide Number Placeholder 3"/>
          <p:cNvSpPr>
            <a:spLocks noGrp="1"/>
          </p:cNvSpPr>
          <p:nvPr>
            <p:ph type="sldNum" sz="quarter" idx="5"/>
          </p:nvPr>
        </p:nvSpPr>
        <p:spPr/>
        <p:txBody>
          <a:bodyPr/>
          <a:lstStyle/>
          <a:p>
            <a:fld id="{2DA66685-3D22-47BB-B74E-10995D7F8271}" type="slidenum">
              <a:rPr lang="en-US" smtClean="0"/>
              <a:t>19</a:t>
            </a:fld>
            <a:endParaRPr lang="en-US"/>
          </a:p>
        </p:txBody>
      </p:sp>
    </p:spTree>
    <p:extLst>
      <p:ext uri="{BB962C8B-B14F-4D97-AF65-F5344CB8AC3E}">
        <p14:creationId xmlns:p14="http://schemas.microsoft.com/office/powerpoint/2010/main" val="2539525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err="1"/>
              <a:t>For</a:t>
            </a:r>
            <a:r>
              <a:rPr lang="de-CH" dirty="0"/>
              <a:t> </a:t>
            </a:r>
            <a:r>
              <a:rPr lang="de-CH" dirty="0" err="1"/>
              <a:t>the</a:t>
            </a:r>
            <a:r>
              <a:rPr lang="de-CH" dirty="0"/>
              <a:t> </a:t>
            </a:r>
            <a:r>
              <a:rPr lang="de-CH" dirty="0" err="1"/>
              <a:t>evaluation</a:t>
            </a:r>
            <a:r>
              <a:rPr lang="de-CH" dirty="0"/>
              <a:t> </a:t>
            </a:r>
            <a:r>
              <a:rPr lang="de-CH" dirty="0" err="1"/>
              <a:t>we</a:t>
            </a:r>
            <a:r>
              <a:rPr lang="de-CH" dirty="0"/>
              <a:t> </a:t>
            </a:r>
            <a:r>
              <a:rPr lang="de-CH" dirty="0" err="1"/>
              <a:t>used</a:t>
            </a:r>
            <a:r>
              <a:rPr lang="de-CH" dirty="0"/>
              <a:t> </a:t>
            </a:r>
            <a:r>
              <a:rPr lang="de-CH" dirty="0" err="1"/>
              <a:t>the</a:t>
            </a:r>
            <a:r>
              <a:rPr lang="de-CH" dirty="0"/>
              <a:t> </a:t>
            </a:r>
            <a:r>
              <a:rPr lang="de-CH" dirty="0" err="1"/>
              <a:t>python</a:t>
            </a:r>
            <a:r>
              <a:rPr lang="de-CH" dirty="0"/>
              <a:t> </a:t>
            </a:r>
            <a:r>
              <a:rPr lang="de-CH" dirty="0" err="1"/>
              <a:t>library</a:t>
            </a:r>
            <a:r>
              <a:rPr lang="de-CH" dirty="0"/>
              <a:t> </a:t>
            </a:r>
            <a:r>
              <a:rPr lang="de-CH" dirty="0" err="1"/>
              <a:t>seqeval</a:t>
            </a:r>
            <a:r>
              <a:rPr lang="de-CH"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Precision</a:t>
            </a:r>
            <a:r>
              <a:rPr lang="en-US" b="0" i="0" dirty="0">
                <a:effectLst/>
                <a:latin typeface="__fkGroteskNeue_598ab8"/>
              </a:rPr>
              <a:t> answers the question: "Out of all the positive predictions we made, how many were true? (e.g. LOC: 22% of predicted LOC labels were correct)</a:t>
            </a:r>
            <a:endParaRPr lang="en-US" b="0" i="0" u="none" strike="noStrike" dirty="0">
              <a:effectLst/>
              <a:latin typeface="var(--font-berkeley-mono)"/>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Recall</a:t>
            </a:r>
            <a:r>
              <a:rPr lang="en-US" b="0" i="0" dirty="0">
                <a:effectLst/>
                <a:latin typeface="__fkGroteskNeue_598ab8"/>
              </a:rPr>
              <a:t> answers the question: "Out of all the data points that should be predicted as true, how many did we correctly predict as true?“ (e.g. LOC: 25% of actual LOC labels were correctly identified)</a:t>
            </a:r>
            <a:endParaRPr lang="en-US" b="0" i="0" u="none" strike="noStrike" dirty="0">
              <a:effectLst/>
              <a:latin typeface="var(--font-berkeley-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The</a:t>
            </a:r>
            <a:r>
              <a:rPr lang="en-US" b="1" i="0" dirty="0">
                <a:effectLst/>
                <a:latin typeface="__fkGroteskNeue_598ab8"/>
              </a:rPr>
              <a:t> F1-score </a:t>
            </a:r>
            <a:r>
              <a:rPr lang="en-US" b="0" i="0" dirty="0">
                <a:effectLst/>
                <a:latin typeface="__fkGroteskNeue_598ab8"/>
              </a:rPr>
              <a:t>is a single metric that combines precision and recall, providing a balanced measure of a model's performance (our model is below average)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Support</a:t>
            </a:r>
            <a:r>
              <a:rPr lang="en-US" b="0" i="0" dirty="0">
                <a:effectLst/>
                <a:latin typeface="__fkGroteskNeue_598ab8"/>
              </a:rPr>
              <a:t>: e.g. LOC: there were 5237 LOC entities in the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Accuracy is not so suitable for NER tasks, as it quickly becomes meaningless. For example, there are often many 0 labels and if the model then simply predicts all tokens with 0, it can still achieve a high level of accuracy without recognizing any “real” labels.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effectLst/>
              <a:latin typeface="var(--font-berkeley-mono)"/>
              <a:hlinkClick r:id="rId4"/>
            </a:endParaRPr>
          </a:p>
          <a:p>
            <a:endParaRPr lang="de-CH" dirty="0"/>
          </a:p>
        </p:txBody>
      </p:sp>
      <p:sp>
        <p:nvSpPr>
          <p:cNvPr id="4" name="Slide Number Placeholder 3"/>
          <p:cNvSpPr>
            <a:spLocks noGrp="1"/>
          </p:cNvSpPr>
          <p:nvPr>
            <p:ph type="sldNum" sz="quarter" idx="5"/>
          </p:nvPr>
        </p:nvSpPr>
        <p:spPr/>
        <p:txBody>
          <a:bodyPr/>
          <a:lstStyle/>
          <a:p>
            <a:fld id="{2DA66685-3D22-47BB-B74E-10995D7F8271}" type="slidenum">
              <a:rPr lang="en-US" smtClean="0"/>
              <a:t>20</a:t>
            </a:fld>
            <a:endParaRPr lang="en-US"/>
          </a:p>
        </p:txBody>
      </p:sp>
    </p:spTree>
    <p:extLst>
      <p:ext uri="{BB962C8B-B14F-4D97-AF65-F5344CB8AC3E}">
        <p14:creationId xmlns:p14="http://schemas.microsoft.com/office/powerpoint/2010/main" val="257979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model</a:t>
            </a:r>
            <a:r>
              <a:rPr lang="de-CH" dirty="0"/>
              <a:t> </a:t>
            </a:r>
            <a:r>
              <a:rPr lang="de-CH" dirty="0" err="1"/>
              <a:t>performed</a:t>
            </a:r>
            <a:r>
              <a:rPr lang="de-CH" dirty="0"/>
              <a:t> </a:t>
            </a:r>
            <a:r>
              <a:rPr lang="de-CH" dirty="0" err="1"/>
              <a:t>even</a:t>
            </a:r>
            <a:r>
              <a:rPr lang="de-CH" dirty="0"/>
              <a:t> </a:t>
            </a:r>
            <a:r>
              <a:rPr lang="de-CH" dirty="0" err="1"/>
              <a:t>worse</a:t>
            </a:r>
            <a:r>
              <a:rPr lang="de-CH" dirty="0"/>
              <a:t> in French and </a:t>
            </a:r>
            <a:r>
              <a:rPr lang="de-CH" dirty="0" err="1"/>
              <a:t>Italian</a:t>
            </a:r>
            <a:r>
              <a:rPr lang="de-CH" dirty="0"/>
              <a:t>, </a:t>
            </a:r>
            <a:r>
              <a:rPr lang="de-CH" dirty="0" err="1"/>
              <a:t>which</a:t>
            </a:r>
            <a:r>
              <a:rPr lang="de-CH" dirty="0"/>
              <a:t> </a:t>
            </a:r>
            <a:r>
              <a:rPr lang="de-CH" dirty="0" err="1"/>
              <a:t>is</a:t>
            </a:r>
            <a:r>
              <a:rPr lang="de-CH" dirty="0"/>
              <a:t> not </a:t>
            </a:r>
            <a:r>
              <a:rPr lang="de-CH" dirty="0" err="1"/>
              <a:t>surprising</a:t>
            </a:r>
            <a:r>
              <a:rPr lang="de-CH" dirty="0"/>
              <a:t> </a:t>
            </a:r>
            <a:r>
              <a:rPr lang="de-CH" dirty="0" err="1"/>
              <a:t>since</a:t>
            </a:r>
            <a:r>
              <a:rPr lang="de-CH" dirty="0"/>
              <a:t> </a:t>
            </a:r>
            <a:r>
              <a:rPr lang="de-CH" dirty="0" err="1"/>
              <a:t>we</a:t>
            </a:r>
            <a:r>
              <a:rPr lang="de-CH" dirty="0"/>
              <a:t> </a:t>
            </a:r>
            <a:r>
              <a:rPr lang="de-CH" dirty="0" err="1"/>
              <a:t>did</a:t>
            </a:r>
            <a:r>
              <a:rPr lang="de-CH" dirty="0"/>
              <a:t> a </a:t>
            </a:r>
            <a:r>
              <a:rPr lang="de-CH" dirty="0" err="1"/>
              <a:t>zero</a:t>
            </a:r>
            <a:r>
              <a:rPr lang="de-CH" dirty="0"/>
              <a:t> </a:t>
            </a:r>
            <a:r>
              <a:rPr lang="de-CH" dirty="0" err="1"/>
              <a:t>shot</a:t>
            </a:r>
            <a:r>
              <a:rPr lang="de-CH" dirty="0"/>
              <a:t> </a:t>
            </a:r>
            <a:r>
              <a:rPr lang="de-CH" dirty="0" err="1"/>
              <a:t>cross</a:t>
            </a:r>
            <a:r>
              <a:rPr lang="de-CH" dirty="0"/>
              <a:t> </a:t>
            </a:r>
            <a:r>
              <a:rPr lang="de-CH" dirty="0" err="1"/>
              <a:t>lingual</a:t>
            </a:r>
            <a:r>
              <a:rPr lang="de-CH" dirty="0"/>
              <a:t> </a:t>
            </a:r>
            <a:r>
              <a:rPr lang="de-CH" dirty="0" err="1"/>
              <a:t>transfer</a:t>
            </a:r>
            <a:r>
              <a:rPr lang="de-CH" dirty="0"/>
              <a:t> (</a:t>
            </a:r>
            <a:r>
              <a:rPr lang="de-CH" dirty="0" err="1"/>
              <a:t>which</a:t>
            </a:r>
            <a:r>
              <a:rPr lang="de-CH" dirty="0"/>
              <a:t> </a:t>
            </a:r>
            <a:r>
              <a:rPr lang="de-CH" dirty="0" err="1"/>
              <a:t>means</a:t>
            </a:r>
            <a:r>
              <a:rPr lang="de-CH" dirty="0"/>
              <a:t> </a:t>
            </a:r>
            <a:r>
              <a:rPr lang="de-CH" dirty="0" err="1"/>
              <a:t>we</a:t>
            </a:r>
            <a:r>
              <a:rPr lang="de-CH" dirty="0"/>
              <a:t> </a:t>
            </a:r>
            <a:r>
              <a:rPr lang="de-CH" dirty="0" err="1"/>
              <a:t>only</a:t>
            </a:r>
            <a:r>
              <a:rPr lang="de-CH" dirty="0"/>
              <a:t> </a:t>
            </a:r>
            <a:r>
              <a:rPr lang="de-CH" dirty="0" err="1"/>
              <a:t>trained</a:t>
            </a:r>
            <a:r>
              <a:rPr lang="de-CH" dirty="0"/>
              <a:t> </a:t>
            </a:r>
            <a:r>
              <a:rPr lang="de-CH" dirty="0" err="1"/>
              <a:t>the</a:t>
            </a:r>
            <a:r>
              <a:rPr lang="de-CH" dirty="0"/>
              <a:t> </a:t>
            </a:r>
            <a:r>
              <a:rPr lang="de-CH" dirty="0" err="1"/>
              <a:t>model</a:t>
            </a:r>
            <a:r>
              <a:rPr lang="de-CH" dirty="0"/>
              <a:t> in English and </a:t>
            </a:r>
            <a:r>
              <a:rPr lang="de-CH" dirty="0" err="1"/>
              <a:t>then</a:t>
            </a:r>
            <a:r>
              <a:rPr lang="de-CH" dirty="0"/>
              <a:t> </a:t>
            </a:r>
            <a:r>
              <a:rPr lang="de-CH" dirty="0" err="1"/>
              <a:t>applied</a:t>
            </a:r>
            <a:r>
              <a:rPr lang="de-CH" dirty="0"/>
              <a:t> </a:t>
            </a:r>
            <a:r>
              <a:rPr lang="de-CH" dirty="0" err="1"/>
              <a:t>it</a:t>
            </a:r>
            <a:r>
              <a:rPr lang="de-CH" dirty="0"/>
              <a:t> </a:t>
            </a:r>
            <a:r>
              <a:rPr lang="de-CH" dirty="0" err="1"/>
              <a:t>to</a:t>
            </a:r>
            <a:r>
              <a:rPr lang="de-CH" dirty="0"/>
              <a:t> </a:t>
            </a:r>
            <a:r>
              <a:rPr lang="de-CH" dirty="0" err="1"/>
              <a:t>other</a:t>
            </a:r>
            <a:r>
              <a:rPr lang="de-CH" dirty="0"/>
              <a:t> </a:t>
            </a:r>
            <a:r>
              <a:rPr lang="de-CH" dirty="0" err="1"/>
              <a:t>languages</a:t>
            </a:r>
            <a:r>
              <a:rPr lang="de-CH" dirty="0"/>
              <a:t>). </a:t>
            </a:r>
            <a:r>
              <a:rPr lang="de-CH" dirty="0" err="1"/>
              <a:t>It</a:t>
            </a:r>
            <a:r>
              <a:rPr lang="de-CH" dirty="0"/>
              <a:t> </a:t>
            </a:r>
            <a:r>
              <a:rPr lang="de-CH" dirty="0" err="1"/>
              <a:t>performs</a:t>
            </a:r>
            <a:r>
              <a:rPr lang="de-CH" dirty="0"/>
              <a:t> </a:t>
            </a:r>
            <a:r>
              <a:rPr lang="de-CH" dirty="0" err="1"/>
              <a:t>as</a:t>
            </a:r>
            <a:r>
              <a:rPr lang="de-CH" dirty="0"/>
              <a:t> </a:t>
            </a:r>
            <a:r>
              <a:rPr lang="de-CH" dirty="0" err="1"/>
              <a:t>bad</a:t>
            </a:r>
            <a:r>
              <a:rPr lang="de-CH" dirty="0"/>
              <a:t> in German </a:t>
            </a:r>
            <a:r>
              <a:rPr lang="de-CH" dirty="0" err="1"/>
              <a:t>as</a:t>
            </a:r>
            <a:r>
              <a:rPr lang="de-CH" dirty="0"/>
              <a:t> </a:t>
            </a:r>
            <a:r>
              <a:rPr lang="de-CH" dirty="0" err="1"/>
              <a:t>it</a:t>
            </a:r>
            <a:r>
              <a:rPr lang="de-CH" dirty="0"/>
              <a:t> </a:t>
            </a:r>
            <a:r>
              <a:rPr lang="de-CH" dirty="0" err="1"/>
              <a:t>does</a:t>
            </a:r>
            <a:r>
              <a:rPr lang="de-CH" dirty="0"/>
              <a:t> in English, </a:t>
            </a:r>
            <a:r>
              <a:rPr lang="de-CH" dirty="0" err="1"/>
              <a:t>which</a:t>
            </a:r>
            <a:r>
              <a:rPr lang="de-CH" dirty="0"/>
              <a:t> </a:t>
            </a:r>
            <a:r>
              <a:rPr lang="de-CH" dirty="0" err="1"/>
              <a:t>is</a:t>
            </a:r>
            <a:r>
              <a:rPr lang="de-CH" dirty="0"/>
              <a:t> a </a:t>
            </a:r>
            <a:r>
              <a:rPr lang="de-CH" dirty="0" err="1"/>
              <a:t>little</a:t>
            </a:r>
            <a:r>
              <a:rPr lang="de-CH" dirty="0"/>
              <a:t> </a:t>
            </a:r>
            <a:r>
              <a:rPr lang="de-CH" dirty="0" err="1"/>
              <a:t>better</a:t>
            </a:r>
            <a:r>
              <a:rPr lang="de-CH" dirty="0"/>
              <a:t> </a:t>
            </a:r>
            <a:r>
              <a:rPr lang="de-CH" dirty="0" err="1"/>
              <a:t>than</a:t>
            </a:r>
            <a:r>
              <a:rPr lang="de-CH" dirty="0"/>
              <a:t> in French and </a:t>
            </a:r>
            <a:r>
              <a:rPr lang="de-CH" dirty="0" err="1"/>
              <a:t>Italian</a:t>
            </a:r>
            <a:r>
              <a:rPr lang="de-CH" dirty="0"/>
              <a:t>. This </a:t>
            </a:r>
            <a:r>
              <a:rPr lang="de-CH" dirty="0" err="1"/>
              <a:t>could</a:t>
            </a:r>
            <a:r>
              <a:rPr lang="de-CH" dirty="0"/>
              <a:t> </a:t>
            </a:r>
            <a:r>
              <a:rPr lang="de-CH" dirty="0" err="1"/>
              <a:t>be</a:t>
            </a:r>
            <a:r>
              <a:rPr lang="de-CH" dirty="0"/>
              <a:t> </a:t>
            </a:r>
            <a:r>
              <a:rPr lang="de-CH" dirty="0" err="1"/>
              <a:t>because</a:t>
            </a:r>
            <a:r>
              <a:rPr lang="de-CH" dirty="0"/>
              <a:t> French and </a:t>
            </a:r>
            <a:r>
              <a:rPr lang="de-CH" dirty="0" err="1"/>
              <a:t>Italian</a:t>
            </a:r>
            <a:r>
              <a:rPr lang="de-CH" dirty="0"/>
              <a:t> </a:t>
            </a:r>
            <a:r>
              <a:rPr lang="de-CH" dirty="0" err="1"/>
              <a:t>both</a:t>
            </a:r>
            <a:r>
              <a:rPr lang="de-CH" dirty="0"/>
              <a:t> </a:t>
            </a:r>
            <a:r>
              <a:rPr lang="de-CH" dirty="0" err="1"/>
              <a:t>belong</a:t>
            </a:r>
            <a:r>
              <a:rPr lang="de-CH" dirty="0"/>
              <a:t> </a:t>
            </a:r>
            <a:r>
              <a:rPr lang="de-CH" dirty="0" err="1"/>
              <a:t>to</a:t>
            </a:r>
            <a:r>
              <a:rPr lang="de-CH" dirty="0"/>
              <a:t> </a:t>
            </a:r>
            <a:r>
              <a:rPr lang="de-CH" dirty="0" err="1"/>
              <a:t>another</a:t>
            </a:r>
            <a:r>
              <a:rPr lang="de-CH" dirty="0"/>
              <a:t> </a:t>
            </a:r>
            <a:r>
              <a:rPr lang="de-CH" dirty="0" err="1"/>
              <a:t>family</a:t>
            </a:r>
            <a:r>
              <a:rPr lang="de-CH" dirty="0"/>
              <a:t> </a:t>
            </a:r>
            <a:r>
              <a:rPr lang="de-CH" dirty="0" err="1"/>
              <a:t>of</a:t>
            </a:r>
            <a:r>
              <a:rPr lang="de-CH" dirty="0"/>
              <a:t> </a:t>
            </a:r>
            <a:r>
              <a:rPr lang="de-CH" dirty="0" err="1"/>
              <a:t>languages</a:t>
            </a:r>
            <a:r>
              <a:rPr lang="de-CH" dirty="0"/>
              <a:t> </a:t>
            </a:r>
            <a:r>
              <a:rPr lang="de-CH" dirty="0" err="1"/>
              <a:t>than</a:t>
            </a:r>
            <a:r>
              <a:rPr lang="de-CH" dirty="0"/>
              <a:t> German and English. </a:t>
            </a:r>
          </a:p>
        </p:txBody>
      </p:sp>
      <p:sp>
        <p:nvSpPr>
          <p:cNvPr id="4" name="Foliennummernplatzhalter 3"/>
          <p:cNvSpPr>
            <a:spLocks noGrp="1"/>
          </p:cNvSpPr>
          <p:nvPr>
            <p:ph type="sldNum" sz="quarter" idx="5"/>
          </p:nvPr>
        </p:nvSpPr>
        <p:spPr/>
        <p:txBody>
          <a:bodyPr/>
          <a:lstStyle/>
          <a:p>
            <a:fld id="{2DA66685-3D22-47BB-B74E-10995D7F8271}" type="slidenum">
              <a:rPr lang="en-US" smtClean="0"/>
              <a:t>21</a:t>
            </a:fld>
            <a:endParaRPr lang="en-US"/>
          </a:p>
        </p:txBody>
      </p:sp>
    </p:spTree>
    <p:extLst>
      <p:ext uri="{BB962C8B-B14F-4D97-AF65-F5344CB8AC3E}">
        <p14:creationId xmlns:p14="http://schemas.microsoft.com/office/powerpoint/2010/main" val="404037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results</a:t>
            </a:r>
            <a:r>
              <a:rPr lang="de-CH" dirty="0"/>
              <a:t> </a:t>
            </a:r>
            <a:r>
              <a:rPr lang="de-CH" dirty="0" err="1"/>
              <a:t>are</a:t>
            </a:r>
            <a:r>
              <a:rPr lang="de-CH" dirty="0"/>
              <a:t> </a:t>
            </a:r>
            <a:r>
              <a:rPr lang="de-CH" dirty="0" err="1"/>
              <a:t>pretty</a:t>
            </a:r>
            <a:r>
              <a:rPr lang="de-CH" dirty="0"/>
              <a:t> </a:t>
            </a:r>
            <a:r>
              <a:rPr lang="de-CH" dirty="0" err="1"/>
              <a:t>bad</a:t>
            </a:r>
            <a:r>
              <a:rPr lang="de-CH" dirty="0"/>
              <a:t>. </a:t>
            </a:r>
            <a:r>
              <a:rPr lang="de-CH" dirty="0" err="1"/>
              <a:t>We</a:t>
            </a:r>
            <a:r>
              <a:rPr lang="de-CH" dirty="0"/>
              <a:t> </a:t>
            </a:r>
            <a:r>
              <a:rPr lang="de-CH" dirty="0" err="1"/>
              <a:t>tested</a:t>
            </a:r>
            <a:r>
              <a:rPr lang="de-CH" dirty="0"/>
              <a:t> </a:t>
            </a:r>
            <a:r>
              <a:rPr lang="de-CH" dirty="0" err="1"/>
              <a:t>the</a:t>
            </a:r>
            <a:r>
              <a:rPr lang="de-CH" dirty="0"/>
              <a:t> </a:t>
            </a:r>
            <a:r>
              <a:rPr lang="de-CH" dirty="0" err="1"/>
              <a:t>model</a:t>
            </a:r>
            <a:r>
              <a:rPr lang="de-CH" dirty="0"/>
              <a:t> </a:t>
            </a:r>
            <a:r>
              <a:rPr lang="de-CH" dirty="0" err="1"/>
              <a:t>with</a:t>
            </a:r>
            <a:r>
              <a:rPr lang="de-CH" dirty="0"/>
              <a:t> </a:t>
            </a:r>
            <a:r>
              <a:rPr lang="de-CH" dirty="0" err="1"/>
              <a:t>sentences</a:t>
            </a:r>
            <a:r>
              <a:rPr lang="de-CH" dirty="0"/>
              <a:t> and </a:t>
            </a:r>
            <a:r>
              <a:rPr lang="de-CH" dirty="0" err="1"/>
              <a:t>realized</a:t>
            </a:r>
            <a:r>
              <a:rPr lang="de-CH" dirty="0"/>
              <a:t> </a:t>
            </a:r>
            <a:r>
              <a:rPr lang="de-CH" dirty="0" err="1"/>
              <a:t>that</a:t>
            </a:r>
            <a:r>
              <a:rPr lang="de-CH" dirty="0"/>
              <a:t> </a:t>
            </a:r>
            <a:r>
              <a:rPr lang="de-CH" dirty="0" err="1"/>
              <a:t>the</a:t>
            </a:r>
            <a:r>
              <a:rPr lang="de-CH" dirty="0"/>
              <a:t> </a:t>
            </a:r>
            <a:r>
              <a:rPr lang="de-CH" dirty="0" err="1"/>
              <a:t>labels</a:t>
            </a:r>
            <a:r>
              <a:rPr lang="de-CH" dirty="0"/>
              <a:t> </a:t>
            </a:r>
            <a:r>
              <a:rPr lang="de-CH" dirty="0" err="1"/>
              <a:t>of</a:t>
            </a:r>
            <a:r>
              <a:rPr lang="de-CH" dirty="0"/>
              <a:t> </a:t>
            </a:r>
            <a:r>
              <a:rPr lang="de-CH" dirty="0" err="1"/>
              <a:t>the</a:t>
            </a:r>
            <a:r>
              <a:rPr lang="de-CH" dirty="0"/>
              <a:t> </a:t>
            </a:r>
            <a:r>
              <a:rPr lang="de-CH" dirty="0" err="1"/>
              <a:t>persons</a:t>
            </a:r>
            <a:r>
              <a:rPr lang="de-CH" dirty="0"/>
              <a:t> </a:t>
            </a:r>
            <a:r>
              <a:rPr lang="de-CH" dirty="0" err="1"/>
              <a:t>weren’t</a:t>
            </a:r>
            <a:r>
              <a:rPr lang="de-CH" dirty="0"/>
              <a:t> </a:t>
            </a:r>
            <a:r>
              <a:rPr lang="de-CH" dirty="0" err="1"/>
              <a:t>recognized</a:t>
            </a:r>
            <a:r>
              <a:rPr lang="de-CH" dirty="0"/>
              <a:t> </a:t>
            </a:r>
            <a:r>
              <a:rPr lang="de-CH" dirty="0" err="1"/>
              <a:t>correctly</a:t>
            </a:r>
            <a:r>
              <a:rPr lang="de-CH" dirty="0"/>
              <a:t>.</a:t>
            </a:r>
          </a:p>
          <a:p>
            <a:endParaRPr lang="en-US"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22</a:t>
            </a:fld>
            <a:endParaRPr lang="en-US"/>
          </a:p>
        </p:txBody>
      </p:sp>
    </p:spTree>
    <p:extLst>
      <p:ext uri="{BB962C8B-B14F-4D97-AF65-F5344CB8AC3E}">
        <p14:creationId xmlns:p14="http://schemas.microsoft.com/office/powerpoint/2010/main" val="415404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improve the model. But d</a:t>
            </a:r>
            <a:r>
              <a:rPr lang="de-CH" dirty="0" err="1"/>
              <a:t>ue</a:t>
            </a:r>
            <a:r>
              <a:rPr lang="de-CH" dirty="0"/>
              <a:t> </a:t>
            </a:r>
            <a:r>
              <a:rPr lang="de-CH" dirty="0" err="1"/>
              <a:t>to</a:t>
            </a:r>
            <a:r>
              <a:rPr lang="de-CH" dirty="0"/>
              <a:t> </a:t>
            </a:r>
            <a:r>
              <a:rPr lang="de-CH" dirty="0" err="1"/>
              <a:t>resource</a:t>
            </a:r>
            <a:r>
              <a:rPr lang="de-CH" dirty="0"/>
              <a:t> </a:t>
            </a:r>
            <a:r>
              <a:rPr lang="de-CH" dirty="0" err="1"/>
              <a:t>constraints</a:t>
            </a:r>
            <a:r>
              <a:rPr lang="de-CH" dirty="0"/>
              <a:t> </a:t>
            </a:r>
            <a:r>
              <a:rPr lang="de-CH" dirty="0" err="1"/>
              <a:t>we</a:t>
            </a:r>
            <a:r>
              <a:rPr lang="de-CH" dirty="0"/>
              <a:t> </a:t>
            </a:r>
            <a:r>
              <a:rPr lang="de-CH" dirty="0" err="1"/>
              <a:t>refrain</a:t>
            </a:r>
            <a:r>
              <a:rPr lang="de-CH" dirty="0"/>
              <a:t> </a:t>
            </a:r>
            <a:r>
              <a:rPr lang="de-CH" dirty="0" err="1"/>
              <a:t>from</a:t>
            </a:r>
            <a:r>
              <a:rPr lang="de-CH" dirty="0"/>
              <a:t> </a:t>
            </a:r>
            <a:r>
              <a:rPr lang="de-CH" dirty="0" err="1"/>
              <a:t>doing</a:t>
            </a:r>
            <a:r>
              <a:rPr lang="de-CH" dirty="0"/>
              <a:t> so.</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23</a:t>
            </a:fld>
            <a:endParaRPr lang="en-US"/>
          </a:p>
        </p:txBody>
      </p:sp>
    </p:spTree>
    <p:extLst>
      <p:ext uri="{BB962C8B-B14F-4D97-AF65-F5344CB8AC3E}">
        <p14:creationId xmlns:p14="http://schemas.microsoft.com/office/powerpoint/2010/main" val="3358975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t>
            </a:r>
            <a:r>
              <a:rPr lang="de-CH" dirty="0" err="1"/>
              <a:t>ju</a:t>
            </a:r>
            <a:r>
              <a:rPr lang="de-CH" dirty="0"/>
              <a:t>)</a:t>
            </a:r>
          </a:p>
          <a:p>
            <a:r>
              <a:rPr lang="de-CH" dirty="0"/>
              <a:t>Arrow </a:t>
            </a:r>
            <a:r>
              <a:rPr lang="de-CH" dirty="0" err="1"/>
              <a:t>file</a:t>
            </a:r>
            <a:r>
              <a:rPr lang="de-CH" dirty="0"/>
              <a:t> = </a:t>
            </a:r>
            <a:r>
              <a:rPr lang="en-US" dirty="0"/>
              <a:t>a column-oriented format that is well suited for large amounts of data</a:t>
            </a:r>
          </a:p>
          <a:p>
            <a:r>
              <a:rPr lang="en-US" dirty="0" err="1"/>
              <a:t>ConLL</a:t>
            </a:r>
            <a:r>
              <a:rPr lang="en-US" dirty="0"/>
              <a:t> file = Conference on Natural Language Learning, a text file in a table-like structure</a:t>
            </a:r>
            <a:endParaRPr lang="de-CH" dirty="0"/>
          </a:p>
          <a:p>
            <a:r>
              <a:rPr lang="de-CH" dirty="0"/>
              <a:t>Flair </a:t>
            </a:r>
            <a:r>
              <a:rPr lang="de-CH" dirty="0" err="1"/>
              <a:t>cannot</a:t>
            </a:r>
            <a:r>
              <a:rPr lang="de-CH" dirty="0"/>
              <a:t> </a:t>
            </a:r>
            <a:r>
              <a:rPr lang="de-CH" dirty="0" err="1"/>
              <a:t>work</a:t>
            </a:r>
            <a:r>
              <a:rPr lang="de-CH" dirty="0"/>
              <a:t> </a:t>
            </a:r>
            <a:r>
              <a:rPr lang="de-CH" dirty="0" err="1"/>
              <a:t>with</a:t>
            </a:r>
            <a:r>
              <a:rPr lang="de-CH" dirty="0"/>
              <a:t> </a:t>
            </a:r>
            <a:r>
              <a:rPr lang="de-CH" dirty="0" err="1"/>
              <a:t>arrow</a:t>
            </a:r>
            <a:r>
              <a:rPr lang="de-CH" dirty="0"/>
              <a:t> </a:t>
            </a:r>
            <a:r>
              <a:rPr lang="de-CH" dirty="0" err="1"/>
              <a:t>files</a:t>
            </a:r>
            <a:r>
              <a:rPr lang="de-CH" dirty="0"/>
              <a:t>. </a:t>
            </a:r>
          </a:p>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24</a:t>
            </a:fld>
            <a:endParaRPr lang="en-US"/>
          </a:p>
        </p:txBody>
      </p:sp>
    </p:spTree>
    <p:extLst>
      <p:ext uri="{BB962C8B-B14F-4D97-AF65-F5344CB8AC3E}">
        <p14:creationId xmlns:p14="http://schemas.microsoft.com/office/powerpoint/2010/main" val="3716521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better</a:t>
            </a:r>
            <a:r>
              <a:rPr lang="de-CH" dirty="0"/>
              <a:t> </a:t>
            </a:r>
            <a:r>
              <a:rPr lang="de-CH" dirty="0" err="1"/>
              <a:t>with</a:t>
            </a:r>
            <a:r>
              <a:rPr lang="de-CH" dirty="0"/>
              <a:t> </a:t>
            </a:r>
            <a:r>
              <a:rPr lang="de-CH" dirty="0" err="1"/>
              <a:t>the</a:t>
            </a:r>
            <a:r>
              <a:rPr lang="de-CH" dirty="0"/>
              <a:t> Flair </a:t>
            </a:r>
            <a:r>
              <a:rPr lang="de-CH" dirty="0" err="1"/>
              <a:t>model</a:t>
            </a:r>
            <a:r>
              <a:rPr lang="de-CH" dirty="0"/>
              <a:t> </a:t>
            </a:r>
            <a:r>
              <a:rPr lang="de-CH" dirty="0" err="1"/>
              <a:t>than</a:t>
            </a:r>
            <a:r>
              <a:rPr lang="de-CH" dirty="0"/>
              <a:t> </a:t>
            </a:r>
            <a:r>
              <a:rPr lang="de-CH" dirty="0" err="1"/>
              <a:t>the</a:t>
            </a:r>
            <a:r>
              <a:rPr lang="de-CH" dirty="0"/>
              <a:t> </a:t>
            </a:r>
            <a:r>
              <a:rPr lang="de-CH" dirty="0" err="1"/>
              <a:t>performance</a:t>
            </a:r>
            <a:r>
              <a:rPr lang="de-CH" dirty="0"/>
              <a:t> </a:t>
            </a:r>
            <a:r>
              <a:rPr lang="de-CH" dirty="0" err="1"/>
              <a:t>of</a:t>
            </a:r>
            <a:r>
              <a:rPr lang="de-CH" dirty="0"/>
              <a:t> </a:t>
            </a:r>
            <a:r>
              <a:rPr lang="de-CH" dirty="0" err="1"/>
              <a:t>our</a:t>
            </a:r>
            <a:r>
              <a:rPr lang="de-CH" dirty="0"/>
              <a:t> </a:t>
            </a:r>
            <a:r>
              <a:rPr lang="de-CH" dirty="0" err="1"/>
              <a:t>fine</a:t>
            </a:r>
            <a:r>
              <a:rPr lang="de-CH" dirty="0"/>
              <a:t> </a:t>
            </a:r>
            <a:r>
              <a:rPr lang="de-CH" dirty="0" err="1"/>
              <a:t>tuned</a:t>
            </a:r>
            <a:r>
              <a:rPr lang="de-CH" dirty="0"/>
              <a:t> </a:t>
            </a:r>
            <a:r>
              <a:rPr lang="de-CH" dirty="0" err="1"/>
              <a:t>transformers</a:t>
            </a:r>
            <a:r>
              <a:rPr lang="de-CH" dirty="0"/>
              <a:t> </a:t>
            </a:r>
            <a:r>
              <a:rPr lang="de-CH" dirty="0" err="1"/>
              <a:t>model</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25</a:t>
            </a:fld>
            <a:endParaRPr lang="en-US"/>
          </a:p>
        </p:txBody>
      </p:sp>
    </p:spTree>
    <p:extLst>
      <p:ext uri="{BB962C8B-B14F-4D97-AF65-F5344CB8AC3E}">
        <p14:creationId xmlns:p14="http://schemas.microsoft.com/office/powerpoint/2010/main" val="828986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For</a:t>
            </a:r>
            <a:r>
              <a:rPr lang="de-CH" dirty="0"/>
              <a:t> German, French and </a:t>
            </a:r>
            <a:r>
              <a:rPr lang="de-CH" dirty="0" err="1"/>
              <a:t>Italian</a:t>
            </a:r>
            <a:r>
              <a:rPr lang="de-CH" dirty="0"/>
              <a:t> </a:t>
            </a:r>
            <a:r>
              <a:rPr lang="de-CH" dirty="0" err="1"/>
              <a:t>we</a:t>
            </a:r>
            <a:r>
              <a:rPr lang="de-CH" dirty="0"/>
              <a:t> </a:t>
            </a:r>
            <a:r>
              <a:rPr lang="de-CH" dirty="0" err="1"/>
              <a:t>didn’t</a:t>
            </a:r>
            <a:r>
              <a:rPr lang="de-CH" dirty="0"/>
              <a:t> do a </a:t>
            </a:r>
            <a:r>
              <a:rPr lang="de-CH" dirty="0" err="1"/>
              <a:t>whole</a:t>
            </a:r>
            <a:r>
              <a:rPr lang="de-CH" dirty="0"/>
              <a:t> </a:t>
            </a:r>
            <a:r>
              <a:rPr lang="de-CH" dirty="0" err="1"/>
              <a:t>evaluation</a:t>
            </a:r>
            <a:r>
              <a:rPr lang="de-CH" dirty="0"/>
              <a:t> </a:t>
            </a:r>
            <a:r>
              <a:rPr lang="de-CH" dirty="0" err="1"/>
              <a:t>report</a:t>
            </a:r>
            <a:r>
              <a:rPr lang="de-CH" dirty="0"/>
              <a:t>. </a:t>
            </a:r>
            <a:r>
              <a:rPr lang="de-CH" dirty="0" err="1"/>
              <a:t>We</a:t>
            </a:r>
            <a:r>
              <a:rPr lang="de-CH" dirty="0"/>
              <a:t> also just </a:t>
            </a:r>
            <a:r>
              <a:rPr lang="de-CH" dirty="0" err="1"/>
              <a:t>used</a:t>
            </a:r>
            <a:r>
              <a:rPr lang="de-CH" dirty="0"/>
              <a:t> </a:t>
            </a:r>
            <a:r>
              <a:rPr lang="de-CH" dirty="0" err="1"/>
              <a:t>the</a:t>
            </a:r>
            <a:r>
              <a:rPr lang="de-CH" dirty="0"/>
              <a:t> </a:t>
            </a:r>
            <a:r>
              <a:rPr lang="de-CH" dirty="0" err="1"/>
              <a:t>first</a:t>
            </a:r>
            <a:r>
              <a:rPr lang="de-CH" dirty="0"/>
              <a:t> 10 </a:t>
            </a:r>
            <a:r>
              <a:rPr lang="de-CH" dirty="0" err="1"/>
              <a:t>sentences</a:t>
            </a:r>
            <a:r>
              <a:rPr lang="de-CH" dirty="0"/>
              <a:t> </a:t>
            </a:r>
            <a:r>
              <a:rPr lang="de-CH" dirty="0" err="1"/>
              <a:t>to</a:t>
            </a:r>
            <a:r>
              <a:rPr lang="de-CH" dirty="0"/>
              <a:t> </a:t>
            </a:r>
            <a:r>
              <a:rPr lang="de-CH" dirty="0" err="1"/>
              <a:t>see</a:t>
            </a:r>
            <a:r>
              <a:rPr lang="de-CH" dirty="0"/>
              <a:t> </a:t>
            </a:r>
            <a:r>
              <a:rPr lang="de-CH" dirty="0" err="1"/>
              <a:t>how</a:t>
            </a:r>
            <a:r>
              <a:rPr lang="de-CH" dirty="0"/>
              <a:t> </a:t>
            </a:r>
            <a:r>
              <a:rPr lang="de-CH" dirty="0" err="1"/>
              <a:t>the</a:t>
            </a:r>
            <a:r>
              <a:rPr lang="de-CH" dirty="0"/>
              <a:t> </a:t>
            </a:r>
            <a:r>
              <a:rPr lang="de-CH" dirty="0" err="1"/>
              <a:t>fine</a:t>
            </a:r>
            <a:r>
              <a:rPr lang="de-CH" dirty="0"/>
              <a:t> </a:t>
            </a:r>
            <a:r>
              <a:rPr lang="de-CH" dirty="0" err="1"/>
              <a:t>tuned</a:t>
            </a:r>
            <a:r>
              <a:rPr lang="de-CH" dirty="0"/>
              <a:t> </a:t>
            </a:r>
            <a:r>
              <a:rPr lang="de-CH" dirty="0" err="1"/>
              <a:t>model</a:t>
            </a:r>
            <a:r>
              <a:rPr lang="de-CH" dirty="0"/>
              <a:t> </a:t>
            </a:r>
            <a:r>
              <a:rPr lang="de-CH" dirty="0" err="1"/>
              <a:t>would</a:t>
            </a:r>
            <a:r>
              <a:rPr lang="de-CH" dirty="0"/>
              <a:t> perform. </a:t>
            </a:r>
          </a:p>
        </p:txBody>
      </p:sp>
      <p:sp>
        <p:nvSpPr>
          <p:cNvPr id="4" name="Foliennummernplatzhalter 3"/>
          <p:cNvSpPr>
            <a:spLocks noGrp="1"/>
          </p:cNvSpPr>
          <p:nvPr>
            <p:ph type="sldNum" sz="quarter" idx="5"/>
          </p:nvPr>
        </p:nvSpPr>
        <p:spPr/>
        <p:txBody>
          <a:bodyPr/>
          <a:lstStyle/>
          <a:p>
            <a:fld id="{2DA66685-3D22-47BB-B74E-10995D7F8271}" type="slidenum">
              <a:rPr lang="en-US" smtClean="0"/>
              <a:t>27</a:t>
            </a:fld>
            <a:endParaRPr lang="en-US"/>
          </a:p>
        </p:txBody>
      </p:sp>
    </p:spTree>
    <p:extLst>
      <p:ext uri="{BB962C8B-B14F-4D97-AF65-F5344CB8AC3E}">
        <p14:creationId xmlns:p14="http://schemas.microsoft.com/office/powerpoint/2010/main" val="4140770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quite</a:t>
            </a:r>
            <a:r>
              <a:rPr lang="de-CH" dirty="0"/>
              <a:t> </a:t>
            </a:r>
            <a:r>
              <a:rPr lang="de-CH" dirty="0" err="1"/>
              <a:t>bad</a:t>
            </a:r>
            <a:r>
              <a:rPr lang="de-CH" dirty="0"/>
              <a:t> in French. </a:t>
            </a:r>
          </a:p>
        </p:txBody>
      </p:sp>
      <p:sp>
        <p:nvSpPr>
          <p:cNvPr id="4" name="Foliennummernplatzhalter 3"/>
          <p:cNvSpPr>
            <a:spLocks noGrp="1"/>
          </p:cNvSpPr>
          <p:nvPr>
            <p:ph type="sldNum" sz="quarter" idx="5"/>
          </p:nvPr>
        </p:nvSpPr>
        <p:spPr/>
        <p:txBody>
          <a:bodyPr/>
          <a:lstStyle/>
          <a:p>
            <a:fld id="{2DA66685-3D22-47BB-B74E-10995D7F8271}" type="slidenum">
              <a:rPr lang="en-US" smtClean="0"/>
              <a:t>28</a:t>
            </a:fld>
            <a:endParaRPr lang="en-US"/>
          </a:p>
        </p:txBody>
      </p:sp>
    </p:spTree>
    <p:extLst>
      <p:ext uri="{BB962C8B-B14F-4D97-AF65-F5344CB8AC3E}">
        <p14:creationId xmlns:p14="http://schemas.microsoft.com/office/powerpoint/2010/main" val="1248923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It</a:t>
            </a:r>
            <a:r>
              <a:rPr lang="de-CH" dirty="0"/>
              <a:t> </a:t>
            </a:r>
            <a:r>
              <a:rPr lang="de-CH" dirty="0" err="1"/>
              <a:t>is</a:t>
            </a:r>
            <a:r>
              <a:rPr lang="de-CH" dirty="0"/>
              <a:t> also </a:t>
            </a:r>
            <a:r>
              <a:rPr lang="de-CH" dirty="0" err="1"/>
              <a:t>quite</a:t>
            </a:r>
            <a:r>
              <a:rPr lang="de-CH" dirty="0"/>
              <a:t> </a:t>
            </a:r>
            <a:r>
              <a:rPr lang="de-CH" dirty="0" err="1"/>
              <a:t>bad</a:t>
            </a:r>
            <a:r>
              <a:rPr lang="de-CH" dirty="0"/>
              <a:t> in </a:t>
            </a:r>
            <a:r>
              <a:rPr lang="de-CH" dirty="0" err="1"/>
              <a:t>Italian</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29</a:t>
            </a:fld>
            <a:endParaRPr lang="en-US"/>
          </a:p>
        </p:txBody>
      </p:sp>
    </p:spTree>
    <p:extLst>
      <p:ext uri="{BB962C8B-B14F-4D97-AF65-F5344CB8AC3E}">
        <p14:creationId xmlns:p14="http://schemas.microsoft.com/office/powerpoint/2010/main" val="1411656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30</a:t>
            </a:fld>
            <a:endParaRPr lang="en-US"/>
          </a:p>
        </p:txBody>
      </p:sp>
    </p:spTree>
    <p:extLst>
      <p:ext uri="{BB962C8B-B14F-4D97-AF65-F5344CB8AC3E}">
        <p14:creationId xmlns:p14="http://schemas.microsoft.com/office/powerpoint/2010/main" val="350569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(be)</a:t>
            </a:r>
          </a:p>
          <a:p>
            <a:pPr algn="l">
              <a:buFont typeface="+mj-lt"/>
              <a:buNone/>
            </a:pPr>
            <a:r>
              <a:rPr lang="en-US" b="0" i="0" dirty="0">
                <a:effectLst/>
                <a:latin typeface="__fkGroteskNeue_598ab8"/>
              </a:rPr>
              <a:t>These are the first five rows of the </a:t>
            </a:r>
            <a:r>
              <a:rPr lang="en-US" b="0" i="0" dirty="0" err="1">
                <a:effectLst/>
                <a:latin typeface="__fkGroteskNeue_598ab8"/>
              </a:rPr>
              <a:t>DataFrame</a:t>
            </a:r>
            <a:r>
              <a:rPr lang="en-US" b="0" i="0" dirty="0">
                <a:effectLst/>
                <a:latin typeface="__fkGroteskNeue_598ab8"/>
              </a:rPr>
              <a:t> created from the </a:t>
            </a:r>
            <a:r>
              <a:rPr lang="en-US" b="0" i="0" dirty="0" err="1">
                <a:effectLst/>
                <a:latin typeface="__fkGroteskNeue_598ab8"/>
              </a:rPr>
              <a:t>WikiANN</a:t>
            </a:r>
            <a:r>
              <a:rPr lang="en-US" b="0" i="0" dirty="0">
                <a:effectLst/>
                <a:latin typeface="__fkGroteskNeue_598ab8"/>
              </a:rPr>
              <a:t> dataset </a:t>
            </a:r>
            <a:r>
              <a:rPr lang="en-US" b="0" i="0" dirty="0" err="1">
                <a:effectLst/>
                <a:latin typeface="__fkGroteskNeue_598ab8"/>
              </a:rPr>
              <a:t>en</a:t>
            </a:r>
            <a:r>
              <a:rPr lang="en-US" b="0" i="0" dirty="0">
                <a:effectLst/>
                <a:latin typeface="__fkGroteskNeue_598ab8"/>
              </a:rPr>
              <a:t>:</a:t>
            </a:r>
          </a:p>
          <a:p>
            <a:pPr algn="l">
              <a:buFont typeface="+mj-lt"/>
              <a:buNone/>
            </a:pPr>
            <a:r>
              <a:rPr lang="en-US" b="1" i="0" dirty="0">
                <a:effectLst/>
                <a:latin typeface="__fkGroteskNeue_598ab8"/>
              </a:rPr>
              <a:t>Structure: </a:t>
            </a:r>
            <a:r>
              <a:rPr lang="en-US" b="0" i="0" dirty="0">
                <a:effectLst/>
                <a:latin typeface="__fkGroteskNeue_598ab8"/>
              </a:rPr>
              <a:t>The </a:t>
            </a:r>
            <a:r>
              <a:rPr lang="en-US" b="0" i="0" dirty="0" err="1">
                <a:effectLst/>
                <a:latin typeface="__fkGroteskNeue_598ab8"/>
              </a:rPr>
              <a:t>DataFrame</a:t>
            </a:r>
            <a:r>
              <a:rPr lang="en-US" b="0" i="0" dirty="0">
                <a:effectLst/>
                <a:latin typeface="__fkGroteskNeue_598ab8"/>
              </a:rPr>
              <a:t> has four columns: 'tokens', '</a:t>
            </a:r>
            <a:r>
              <a:rPr lang="en-US" b="0" i="0" dirty="0" err="1">
                <a:effectLst/>
                <a:latin typeface="__fkGroteskNeue_598ab8"/>
              </a:rPr>
              <a:t>ner_tags</a:t>
            </a:r>
            <a:r>
              <a:rPr lang="en-US" b="0" i="0" dirty="0">
                <a:effectLst/>
                <a:latin typeface="__fkGroteskNeue_598ab8"/>
              </a:rPr>
              <a:t>', '</a:t>
            </a:r>
            <a:r>
              <a:rPr lang="en-US" b="0" i="0" dirty="0" err="1">
                <a:effectLst/>
                <a:latin typeface="__fkGroteskNeue_598ab8"/>
              </a:rPr>
              <a:t>langs</a:t>
            </a:r>
            <a:r>
              <a:rPr lang="en-US" b="0" i="0" dirty="0">
                <a:effectLst/>
                <a:latin typeface="__fkGroteskNeue_598ab8"/>
              </a:rPr>
              <a:t>', and 'spans'.</a:t>
            </a:r>
          </a:p>
          <a:p>
            <a:pPr algn="l">
              <a:buFont typeface="+mj-lt"/>
              <a:buNone/>
            </a:pPr>
            <a:r>
              <a:rPr lang="en-US" b="1" i="0" dirty="0">
                <a:effectLst/>
                <a:latin typeface="__fkGroteskNeue_598ab8"/>
              </a:rPr>
              <a:t>Column details:</a:t>
            </a:r>
          </a:p>
          <a:p>
            <a:pPr marL="171450" indent="-171450" algn="l">
              <a:buFont typeface="Arial" panose="020B0604020202020204" pitchFamily="34" charset="0"/>
              <a:buChar char="•"/>
            </a:pPr>
            <a:r>
              <a:rPr lang="en-US" b="0" i="0" dirty="0">
                <a:effectLst/>
                <a:latin typeface="__fkGroteskNeue_598ab8"/>
              </a:rPr>
              <a:t>tokens: Lists of words or punctuation marks that make up each text sample.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a:effectLst/>
                <a:latin typeface="__fkGroteskNeue_598ab8"/>
              </a:rPr>
              <a:t>ner_tags</a:t>
            </a:r>
            <a:r>
              <a:rPr lang="en-US" b="0" i="0" dirty="0">
                <a:effectLst/>
                <a:latin typeface="__fkGroteskNeue_598ab8"/>
              </a:rPr>
              <a:t>: Numerical tags corresponding to Named Entity Recognition (NER) categories: </a:t>
            </a:r>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b="0" i="0" dirty="0">
              <a:effectLst/>
              <a:latin typeface="__fkGroteskNeue_598ab8"/>
            </a:endParaRPr>
          </a:p>
          <a:p>
            <a:pPr marL="171450" indent="-171450" algn="l">
              <a:buFont typeface="Arial" panose="020B0604020202020204" pitchFamily="34" charset="0"/>
              <a:buChar char="•"/>
            </a:pPr>
            <a:r>
              <a:rPr lang="en-US" b="0" i="0" dirty="0" err="1">
                <a:effectLst/>
                <a:latin typeface="__fkGroteskNeue_598ab8"/>
              </a:rPr>
              <a:t>langs</a:t>
            </a:r>
            <a:r>
              <a:rPr lang="en-US" b="0" i="0" dirty="0">
                <a:effectLst/>
                <a:latin typeface="__fkGroteskNeue_598ab8"/>
              </a:rPr>
              <a:t>: Language identifiers for each token (all '</a:t>
            </a:r>
            <a:r>
              <a:rPr lang="en-US" b="0" i="0" dirty="0" err="1">
                <a:effectLst/>
                <a:latin typeface="__fkGroteskNeue_598ab8"/>
              </a:rPr>
              <a:t>en</a:t>
            </a:r>
            <a:r>
              <a:rPr lang="en-US" b="0" i="0" dirty="0">
                <a:effectLst/>
                <a:latin typeface="__fkGroteskNeue_598ab8"/>
              </a:rPr>
              <a:t>' for English in this sample).</a:t>
            </a:r>
          </a:p>
          <a:p>
            <a:pPr marL="171450" indent="-171450" algn="l">
              <a:buFont typeface="Arial" panose="020B0604020202020204" pitchFamily="34" charset="0"/>
              <a:buChar char="•"/>
            </a:pPr>
            <a:r>
              <a:rPr lang="en-US" b="0" i="0" dirty="0">
                <a:effectLst/>
                <a:latin typeface="__fkGroteskNeue_598ab8"/>
              </a:rPr>
              <a:t>spans: Named entities identified in the text, with their categories.</a:t>
            </a:r>
          </a:p>
          <a:p>
            <a:endParaRPr lang="en-US" dirty="0"/>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6</a:t>
            </a:fld>
            <a:endParaRPr lang="en-US"/>
          </a:p>
        </p:txBody>
      </p:sp>
    </p:spTree>
    <p:extLst>
      <p:ext uri="{BB962C8B-B14F-4D97-AF65-F5344CB8AC3E}">
        <p14:creationId xmlns:p14="http://schemas.microsoft.com/office/powerpoint/2010/main" val="85329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Similar</a:t>
            </a:r>
            <a:r>
              <a:rPr lang="de-CH" dirty="0"/>
              <a:t> in </a:t>
            </a:r>
            <a:r>
              <a:rPr lang="de-CH" dirty="0" err="1"/>
              <a:t>the</a:t>
            </a:r>
            <a:r>
              <a:rPr lang="de-CH" dirty="0"/>
              <a:t> </a:t>
            </a:r>
            <a:r>
              <a:rPr lang="de-CH" dirty="0" err="1"/>
              <a:t>languages</a:t>
            </a:r>
            <a:r>
              <a:rPr lang="de-CH" dirty="0"/>
              <a:t> DE, FR and IT</a:t>
            </a:r>
          </a:p>
          <a:p>
            <a:endParaRPr lang="de-CH"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246291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p>
          <a:p>
            <a:r>
              <a:rPr lang="de-CH" dirty="0"/>
              <a:t>EN: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p>
          <a:p>
            <a:endParaRPr lang="de-CH" dirty="0"/>
          </a:p>
          <a:p>
            <a:r>
              <a:rPr lang="de-CH" dirty="0"/>
              <a:t>Interpretation </a:t>
            </a:r>
            <a:r>
              <a:rPr lang="de-CH" dirty="0" err="1"/>
              <a:t>of</a:t>
            </a:r>
            <a:r>
              <a:rPr lang="de-CH" dirty="0"/>
              <a:t> </a:t>
            </a:r>
            <a:r>
              <a:rPr lang="de-CH" dirty="0" err="1"/>
              <a:t>token</a:t>
            </a:r>
            <a:r>
              <a:rPr lang="de-CH" dirty="0"/>
              <a:t> </a:t>
            </a:r>
            <a:r>
              <a:rPr lang="de-CH" dirty="0" err="1"/>
              <a:t>length</a:t>
            </a:r>
            <a:r>
              <a:rPr lang="de-CH" dirty="0"/>
              <a:t>:</a:t>
            </a:r>
          </a:p>
          <a:p>
            <a:pPr marL="171450" indent="-171450" algn="l">
              <a:buFont typeface="Arial" panose="020B0604020202020204" pitchFamily="34" charset="0"/>
              <a:buChar char="•"/>
            </a:pPr>
            <a:r>
              <a:rPr lang="en-US" b="0" i="0" dirty="0">
                <a:effectLst/>
                <a:latin typeface="__fkGroteskNeue_598ab8"/>
              </a:rPr>
              <a:t>count (160394.000000): This is the </a:t>
            </a:r>
            <a:r>
              <a:rPr lang="en-US" b="1" i="0" dirty="0">
                <a:effectLst/>
                <a:latin typeface="__fkGroteskNeue_598ab8"/>
              </a:rPr>
              <a:t>total number of tokens </a:t>
            </a:r>
            <a:r>
              <a:rPr lang="en-US" b="0" i="0" dirty="0">
                <a:effectLst/>
                <a:latin typeface="__fkGroteskNeue_598ab8"/>
              </a:rPr>
              <a:t>in your dataset. You have 160,394 individual tokens.</a:t>
            </a:r>
          </a:p>
          <a:p>
            <a:pPr marL="171450" indent="-171450" algn="l">
              <a:buFont typeface="Arial" panose="020B0604020202020204" pitchFamily="34" charset="0"/>
              <a:buChar char="•"/>
            </a:pPr>
            <a:r>
              <a:rPr lang="en-US" b="0" i="0" dirty="0">
                <a:effectLst/>
                <a:latin typeface="__fkGroteskNeue_598ab8"/>
              </a:rPr>
              <a:t>mean (4.288683): The </a:t>
            </a:r>
            <a:r>
              <a:rPr lang="en-US" b="1" i="0" dirty="0">
                <a:effectLst/>
                <a:latin typeface="__fkGroteskNeue_598ab8"/>
              </a:rPr>
              <a:t>average length </a:t>
            </a:r>
            <a:r>
              <a:rPr lang="en-US" b="0" i="0" dirty="0">
                <a:effectLst/>
                <a:latin typeface="__fkGroteskNeue_598ab8"/>
              </a:rPr>
              <a:t>of a token is about 4.29 characters.</a:t>
            </a:r>
          </a:p>
          <a:p>
            <a:pPr marL="171450" indent="-171450" algn="l">
              <a:buFont typeface="Arial" panose="020B0604020202020204" pitchFamily="34" charset="0"/>
              <a:buChar char="•"/>
            </a:pPr>
            <a:r>
              <a:rPr lang="en-US" b="0" i="0" dirty="0">
                <a:effectLst/>
                <a:latin typeface="__fkGroteskNeue_598ab8"/>
              </a:rPr>
              <a:t>std (2.984798): The </a:t>
            </a:r>
            <a:r>
              <a:rPr lang="en-US" b="1" i="0" dirty="0">
                <a:effectLst/>
                <a:latin typeface="__fkGroteskNeue_598ab8"/>
              </a:rPr>
              <a:t>standard deviation </a:t>
            </a:r>
            <a:r>
              <a:rPr lang="en-US" b="0" i="0" dirty="0">
                <a:effectLst/>
                <a:latin typeface="__fkGroteskNeue_598ab8"/>
              </a:rPr>
              <a:t>is about 2.98 characters, indicating a moderate spread in token lengths.</a:t>
            </a:r>
          </a:p>
          <a:p>
            <a:pPr marL="171450" indent="-171450" algn="l">
              <a:buFont typeface="Arial" panose="020B0604020202020204" pitchFamily="34" charset="0"/>
              <a:buChar char="•"/>
            </a:pPr>
            <a:r>
              <a:rPr lang="en-US" b="0" i="0" dirty="0">
                <a:effectLst/>
                <a:latin typeface="__fkGroteskNeue_598ab8"/>
              </a:rPr>
              <a:t>min (1.000000): The </a:t>
            </a:r>
            <a:r>
              <a:rPr lang="en-US" b="1" i="0" dirty="0">
                <a:effectLst/>
                <a:latin typeface="__fkGroteskNeue_598ab8"/>
              </a:rPr>
              <a:t>shortest token</a:t>
            </a:r>
            <a:r>
              <a:rPr lang="en-US" b="0" i="0" dirty="0">
                <a:effectLst/>
                <a:latin typeface="__fkGroteskNeue_598ab8"/>
              </a:rPr>
              <a:t>(s) in your dataset is 1 character long.</a:t>
            </a:r>
          </a:p>
          <a:p>
            <a:pPr marL="171450" indent="-171450" algn="l">
              <a:buFont typeface="Arial" panose="020B0604020202020204" pitchFamily="34" charset="0"/>
              <a:buChar char="•"/>
            </a:pPr>
            <a:r>
              <a:rPr lang="en-US" b="0" i="0" dirty="0">
                <a:effectLst/>
                <a:latin typeface="__fkGroteskNeue_598ab8"/>
              </a:rPr>
              <a:t>max (41.000000): The </a:t>
            </a:r>
            <a:r>
              <a:rPr lang="en-US" b="1" i="0" dirty="0">
                <a:effectLst/>
                <a:latin typeface="__fkGroteskNeue_598ab8"/>
              </a:rPr>
              <a:t>longest token </a:t>
            </a:r>
            <a:r>
              <a:rPr lang="en-US" b="0" i="0" dirty="0">
                <a:effectLst/>
                <a:latin typeface="__fkGroteskNeue_598ab8"/>
              </a:rPr>
              <a:t>in your dataset is 41 characters long.</a:t>
            </a:r>
          </a:p>
          <a:p>
            <a:pPr marL="171450" indent="-171450" algn="l">
              <a:buFont typeface="Arial" panose="020B0604020202020204" pitchFamily="34" charset="0"/>
              <a:buChar char="•"/>
            </a:pPr>
            <a:r>
              <a:rPr lang="en-US" b="0" i="0" dirty="0">
                <a:effectLst/>
                <a:latin typeface="__fkGroteskNeue_598ab8"/>
              </a:rPr>
              <a:t>Percentiles: 25% (2.000000): 25% of tokens are 2 characters or shorter.</a:t>
            </a:r>
          </a:p>
          <a:p>
            <a:pPr marL="628650" lvl="1" indent="-171450" algn="l">
              <a:buFont typeface="Arial" panose="020B0604020202020204" pitchFamily="34" charset="0"/>
              <a:buChar char="•"/>
            </a:pPr>
            <a:r>
              <a:rPr lang="en-US" b="0" i="0" dirty="0">
                <a:effectLst/>
                <a:latin typeface="__fkGroteskNeue_598ab8"/>
              </a:rPr>
              <a:t>50% (4.000000): The </a:t>
            </a:r>
            <a:r>
              <a:rPr lang="en-US" b="1" i="0" dirty="0">
                <a:effectLst/>
                <a:latin typeface="__fkGroteskNeue_598ab8"/>
              </a:rPr>
              <a:t>median token length is 4 characters</a:t>
            </a:r>
            <a:r>
              <a:rPr lang="en-US" b="0" i="0" dirty="0">
                <a:effectLst/>
                <a:latin typeface="__fkGroteskNeue_598ab8"/>
              </a:rPr>
              <a:t>. Half of the tokens are 4 characters or shorter.</a:t>
            </a:r>
          </a:p>
          <a:p>
            <a:pPr marL="628650" lvl="1" indent="-171450" algn="l">
              <a:buFont typeface="Arial" panose="020B0604020202020204" pitchFamily="34" charset="0"/>
              <a:buChar char="•"/>
            </a:pPr>
            <a:r>
              <a:rPr lang="en-US" b="0" i="0" dirty="0">
                <a:effectLst/>
                <a:latin typeface="__fkGroteskNeue_598ab8"/>
              </a:rPr>
              <a:t>75% (6.000000): 75% of tokens are 6 characters or shorter.</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8</a:t>
            </a:fld>
            <a:endParaRPr lang="en-US"/>
          </a:p>
        </p:txBody>
      </p:sp>
    </p:spTree>
    <p:extLst>
      <p:ext uri="{BB962C8B-B14F-4D97-AF65-F5344CB8AC3E}">
        <p14:creationId xmlns:p14="http://schemas.microsoft.com/office/powerpoint/2010/main" val="347829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DE: I-PER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I-ORG (vice </a:t>
            </a:r>
            <a:r>
              <a:rPr lang="de-CH" dirty="0" err="1"/>
              <a:t>versa</a:t>
            </a:r>
            <a:r>
              <a:rPr lang="de-CH" dirty="0"/>
              <a:t> </a:t>
            </a:r>
            <a:r>
              <a:rPr lang="de-CH" dirty="0" err="1"/>
              <a:t>for</a:t>
            </a:r>
            <a:r>
              <a:rPr lang="de-CH" dirty="0"/>
              <a:t> I-PER and I-ORG </a:t>
            </a:r>
            <a:r>
              <a:rPr lang="de-CH" dirty="0" err="1"/>
              <a:t>than</a:t>
            </a:r>
            <a:r>
              <a:rPr lang="de-CH" dirty="0"/>
              <a:t> in EN, FR and IT. The </a:t>
            </a:r>
            <a:r>
              <a:rPr lang="de-CH" dirty="0" err="1"/>
              <a:t>reason</a:t>
            </a:r>
            <a:r>
              <a:rPr lang="de-CH" dirty="0"/>
              <a:t> </a:t>
            </a:r>
            <a:r>
              <a:rPr lang="de-CH" dirty="0" err="1"/>
              <a:t>for</a:t>
            </a:r>
            <a:r>
              <a:rPr lang="de-CH" dirty="0"/>
              <a:t> </a:t>
            </a:r>
            <a:r>
              <a:rPr lang="de-CH" dirty="0" err="1"/>
              <a:t>that</a:t>
            </a:r>
            <a:r>
              <a:rPr lang="de-CH" dirty="0"/>
              <a:t> </a:t>
            </a:r>
            <a:r>
              <a:rPr lang="de-CH" dirty="0" err="1"/>
              <a:t>could</a:t>
            </a:r>
            <a:r>
              <a:rPr lang="de-CH" dirty="0"/>
              <a:t> </a:t>
            </a:r>
            <a:r>
              <a:rPr lang="de-CH" dirty="0" err="1"/>
              <a:t>be</a:t>
            </a:r>
            <a:r>
              <a:rPr lang="de-CH" dirty="0"/>
              <a:t> </a:t>
            </a:r>
            <a:r>
              <a:rPr lang="de-CH" dirty="0" err="1"/>
              <a:t>of</a:t>
            </a:r>
            <a:r>
              <a:rPr lang="de-CH" dirty="0"/>
              <a:t> </a:t>
            </a:r>
            <a:r>
              <a:rPr lang="de-CH" dirty="0" err="1"/>
              <a:t>the</a:t>
            </a:r>
            <a:r>
              <a:rPr lang="de-CH" dirty="0"/>
              <a:t> </a:t>
            </a:r>
            <a:r>
              <a:rPr lang="de-CH" dirty="0" err="1"/>
              <a:t>word</a:t>
            </a:r>
            <a:r>
              <a:rPr lang="de-CH" dirty="0"/>
              <a:t> compounds, </a:t>
            </a:r>
            <a:r>
              <a:rPr lang="de-CH" dirty="0" err="1"/>
              <a:t>the</a:t>
            </a:r>
            <a:r>
              <a:rPr lang="de-CH" dirty="0"/>
              <a:t> </a:t>
            </a:r>
            <a:r>
              <a:rPr lang="de-CH" dirty="0" err="1"/>
              <a:t>morphological</a:t>
            </a:r>
            <a:r>
              <a:rPr lang="de-CH" dirty="0"/>
              <a:t> </a:t>
            </a:r>
            <a:r>
              <a:rPr lang="de-CH" dirty="0" err="1"/>
              <a:t>complexity</a:t>
            </a:r>
            <a:r>
              <a:rPr lang="de-CH" dirty="0"/>
              <a:t> </a:t>
            </a:r>
            <a:r>
              <a:rPr lang="de-CH" dirty="0" err="1"/>
              <a:t>of</a:t>
            </a:r>
            <a:r>
              <a:rPr lang="de-CH" dirty="0"/>
              <a:t> German </a:t>
            </a:r>
            <a:r>
              <a:rPr lang="de-CH" dirty="0" err="1"/>
              <a:t>or</a:t>
            </a:r>
            <a:r>
              <a:rPr lang="de-CH" dirty="0"/>
              <a:t> </a:t>
            </a:r>
            <a:r>
              <a:rPr lang="de-CH" dirty="0" err="1"/>
              <a:t>the</a:t>
            </a:r>
            <a:r>
              <a:rPr lang="de-CH" dirty="0"/>
              <a:t> </a:t>
            </a:r>
            <a:r>
              <a:rPr lang="de-CH" dirty="0" err="1"/>
              <a:t>cultural</a:t>
            </a:r>
            <a:r>
              <a:rPr lang="de-CH" dirty="0"/>
              <a:t> </a:t>
            </a:r>
            <a:r>
              <a:rPr lang="de-CH" dirty="0" err="1"/>
              <a:t>differences</a:t>
            </a:r>
            <a:r>
              <a:rPr lang="de-CH" dirty="0"/>
              <a:t> </a:t>
            </a:r>
            <a:r>
              <a:rPr lang="de-CH" dirty="0" err="1"/>
              <a:t>between</a:t>
            </a:r>
            <a:r>
              <a:rPr lang="de-CH" dirty="0"/>
              <a:t> </a:t>
            </a:r>
            <a:r>
              <a:rPr lang="de-CH" dirty="0" err="1"/>
              <a:t>these</a:t>
            </a:r>
            <a:r>
              <a:rPr lang="de-CH" dirty="0"/>
              <a:t> </a:t>
            </a:r>
            <a:r>
              <a:rPr lang="de-CH" dirty="0" err="1"/>
              <a:t>languages</a:t>
            </a:r>
            <a:r>
              <a:rPr lang="de-CH" dirty="0"/>
              <a:t>.</a:t>
            </a:r>
          </a:p>
          <a:p>
            <a:endParaRPr lang="de-CH" b="1" dirty="0"/>
          </a:p>
          <a:p>
            <a:r>
              <a:rPr lang="de-CH" b="1" dirty="0"/>
              <a:t>Here </a:t>
            </a:r>
            <a:r>
              <a:rPr lang="de-CH" b="1" dirty="0" err="1"/>
              <a:t>are</a:t>
            </a:r>
            <a:r>
              <a:rPr lang="de-CH" b="1" dirty="0"/>
              <a:t> </a:t>
            </a:r>
            <a:r>
              <a:rPr lang="de-CH" b="1" dirty="0" err="1"/>
              <a:t>three</a:t>
            </a:r>
            <a:r>
              <a:rPr lang="de-CH" b="1" dirty="0"/>
              <a:t> possible </a:t>
            </a:r>
            <a:r>
              <a:rPr lang="de-CH" b="1" dirty="0" err="1"/>
              <a:t>reasons</a:t>
            </a:r>
            <a:r>
              <a:rPr lang="de-CH" b="1" dirty="0"/>
              <a:t> </a:t>
            </a:r>
            <a:r>
              <a:rPr lang="de-CH" b="1" dirty="0" err="1"/>
              <a:t>proposed</a:t>
            </a:r>
            <a:r>
              <a:rPr lang="de-CH" b="1" dirty="0"/>
              <a:t> </a:t>
            </a:r>
            <a:r>
              <a:rPr lang="de-CH" b="1" dirty="0" err="1"/>
              <a:t>by</a:t>
            </a:r>
            <a:r>
              <a:rPr lang="de-CH" b="1" dirty="0"/>
              <a:t> </a:t>
            </a:r>
            <a:r>
              <a:rPr lang="de-CH" b="1" dirty="0" err="1"/>
              <a:t>Perplexity</a:t>
            </a:r>
            <a:r>
              <a:rPr lang="de-CH" b="1" dirty="0"/>
              <a:t>:</a:t>
            </a:r>
          </a:p>
          <a:p>
            <a:r>
              <a:rPr lang="en-US" dirty="0"/>
              <a:t>- </a:t>
            </a:r>
            <a:r>
              <a:rPr lang="en-US" b="0" i="0" dirty="0">
                <a:effectLst/>
                <a:latin typeface="__fkGroteskNeue_598ab8"/>
              </a:rPr>
              <a:t>Compound nouns: German is known for its long compound nouns, which could lead to more I-PER (inside-person) tags for multi-word person names (</a:t>
            </a:r>
            <a:r>
              <a:rPr lang="en-US" dirty="0">
                <a:hlinkClick r:id="rId3"/>
              </a:rPr>
              <a:t>Universal NER: A Gold-Standard Multilingual Named Entity Recognition Benchmark</a:t>
            </a:r>
            <a:r>
              <a:rPr lang="en-US" dirty="0"/>
              <a:t>)</a:t>
            </a:r>
          </a:p>
          <a:p>
            <a:r>
              <a:rPr lang="en-US" dirty="0"/>
              <a:t>- </a:t>
            </a:r>
            <a:r>
              <a:rPr lang="en-US" b="0" i="0" dirty="0">
                <a:effectLst/>
                <a:latin typeface="__fkGroteskNeue_598ab8"/>
              </a:rPr>
              <a:t>Morphological complexity: German has a rich morphological system, which might affect how names are recognized and tagged in NER systems (</a:t>
            </a:r>
            <a:r>
              <a:rPr lang="en-US" dirty="0">
                <a:hlinkClick r:id="rId4"/>
              </a:rPr>
              <a:t>Dataset Enhancement and Multilingual Transfer for Named Entity Recognition in the Indonesian Language</a:t>
            </a:r>
            <a:r>
              <a:rPr lang="en-US" dirty="0"/>
              <a:t>)</a:t>
            </a:r>
          </a:p>
          <a:p>
            <a:r>
              <a:rPr lang="en-US" dirty="0"/>
              <a:t>- </a:t>
            </a:r>
            <a:r>
              <a:rPr lang="en-US" b="0" i="0" dirty="0">
                <a:effectLst/>
                <a:latin typeface="__fkGroteskNeue_598ab8"/>
              </a:rPr>
              <a:t>Cultural differences: German texts might include more detailed person names or titles, resulting in longer person entity mentions (</a:t>
            </a:r>
            <a:r>
              <a:rPr lang="en-US" dirty="0">
                <a:hlinkClick r:id="rId5"/>
              </a:rPr>
              <a:t>2024.naacl-long.243.pdf</a:t>
            </a:r>
            <a:r>
              <a:rPr lang="en-US" dirty="0"/>
              <a:t>)</a:t>
            </a:r>
          </a:p>
        </p:txBody>
      </p:sp>
      <p:sp>
        <p:nvSpPr>
          <p:cNvPr id="4" name="Slide Number Placeholder 3"/>
          <p:cNvSpPr>
            <a:spLocks noGrp="1"/>
          </p:cNvSpPr>
          <p:nvPr>
            <p:ph type="sldNum" sz="quarter" idx="5"/>
          </p:nvPr>
        </p:nvSpPr>
        <p:spPr/>
        <p:txBody>
          <a:bodyPr/>
          <a:lstStyle/>
          <a:p>
            <a:fld id="{2DA66685-3D22-47BB-B74E-10995D7F8271}" type="slidenum">
              <a:rPr lang="en-US" smtClean="0"/>
              <a:t>9</a:t>
            </a:fld>
            <a:endParaRPr lang="en-US"/>
          </a:p>
        </p:txBody>
      </p:sp>
    </p:spTree>
    <p:extLst>
      <p:ext uri="{BB962C8B-B14F-4D97-AF65-F5344CB8AC3E}">
        <p14:creationId xmlns:p14="http://schemas.microsoft.com/office/powerpoint/2010/main" val="302762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FR: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10</a:t>
            </a:fld>
            <a:endParaRPr lang="en-US"/>
          </a:p>
        </p:txBody>
      </p:sp>
    </p:spTree>
    <p:extLst>
      <p:ext uri="{BB962C8B-B14F-4D97-AF65-F5344CB8AC3E}">
        <p14:creationId xmlns:p14="http://schemas.microsoft.com/office/powerpoint/2010/main" val="418309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11</a:t>
            </a:fld>
            <a:endParaRPr lang="en-US"/>
          </a:p>
        </p:txBody>
      </p:sp>
    </p:spTree>
    <p:extLst>
      <p:ext uri="{BB962C8B-B14F-4D97-AF65-F5344CB8AC3E}">
        <p14:creationId xmlns:p14="http://schemas.microsoft.com/office/powerpoint/2010/main" val="106148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12</a:t>
            </a:fld>
            <a:endParaRPr lang="en-US"/>
          </a:p>
        </p:txBody>
      </p:sp>
    </p:spTree>
    <p:extLst>
      <p:ext uri="{BB962C8B-B14F-4D97-AF65-F5344CB8AC3E}">
        <p14:creationId xmlns:p14="http://schemas.microsoft.com/office/powerpoint/2010/main" val="98532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23.01.2025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23.01.2025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23.01.2025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23.01.2025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23.01.2025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23.01.2025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‹Nr.›</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B660-8D77-420E-8BC1-C2A396AAE126}"/>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FR</a:t>
            </a:r>
            <a:endParaRPr lang="en-US" dirty="0"/>
          </a:p>
        </p:txBody>
      </p:sp>
      <p:pic>
        <p:nvPicPr>
          <p:cNvPr id="9" name="Picture 8">
            <a:extLst>
              <a:ext uri="{FF2B5EF4-FFF2-40B4-BE49-F238E27FC236}">
                <a16:creationId xmlns:a16="http://schemas.microsoft.com/office/drawing/2014/main" id="{911457D0-C627-4150-8F80-E503E890029C}"/>
              </a:ext>
            </a:extLst>
          </p:cNvPr>
          <p:cNvPicPr>
            <a:picLocks noChangeAspect="1"/>
          </p:cNvPicPr>
          <p:nvPr/>
        </p:nvPicPr>
        <p:blipFill>
          <a:blip r:embed="rId3"/>
          <a:stretch>
            <a:fillRect/>
          </a:stretch>
        </p:blipFill>
        <p:spPr>
          <a:xfrm>
            <a:off x="602844" y="2525826"/>
            <a:ext cx="8103016" cy="3968954"/>
          </a:xfrm>
          <a:prstGeom prst="rect">
            <a:avLst/>
          </a:prstGeom>
        </p:spPr>
      </p:pic>
      <p:pic>
        <p:nvPicPr>
          <p:cNvPr id="11" name="Picture 10">
            <a:extLst>
              <a:ext uri="{FF2B5EF4-FFF2-40B4-BE49-F238E27FC236}">
                <a16:creationId xmlns:a16="http://schemas.microsoft.com/office/drawing/2014/main" id="{DBBB313E-2900-4BD5-A79B-FE6DD66D2FE9}"/>
              </a:ext>
            </a:extLst>
          </p:cNvPr>
          <p:cNvPicPr>
            <a:picLocks noChangeAspect="1"/>
          </p:cNvPicPr>
          <p:nvPr/>
        </p:nvPicPr>
        <p:blipFill>
          <a:blip r:embed="rId4"/>
          <a:stretch>
            <a:fillRect/>
          </a:stretch>
        </p:blipFill>
        <p:spPr>
          <a:xfrm>
            <a:off x="8898568" y="3833998"/>
            <a:ext cx="2999518" cy="2471916"/>
          </a:xfrm>
          <a:prstGeom prst="rect">
            <a:avLst/>
          </a:prstGeom>
        </p:spPr>
      </p:pic>
    </p:spTree>
    <p:extLst>
      <p:ext uri="{BB962C8B-B14F-4D97-AF65-F5344CB8AC3E}">
        <p14:creationId xmlns:p14="http://schemas.microsoft.com/office/powerpoint/2010/main" val="29333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1E3-1350-4A18-BF3A-95B4A327899D}"/>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IT</a:t>
            </a:r>
            <a:endParaRPr lang="en-US" dirty="0"/>
          </a:p>
        </p:txBody>
      </p:sp>
      <p:pic>
        <p:nvPicPr>
          <p:cNvPr id="5" name="Picture 4">
            <a:extLst>
              <a:ext uri="{FF2B5EF4-FFF2-40B4-BE49-F238E27FC236}">
                <a16:creationId xmlns:a16="http://schemas.microsoft.com/office/drawing/2014/main" id="{9DE74430-EF3E-4236-9EFB-33CA4E1EBCA4}"/>
              </a:ext>
            </a:extLst>
          </p:cNvPr>
          <p:cNvPicPr>
            <a:picLocks noChangeAspect="1"/>
          </p:cNvPicPr>
          <p:nvPr/>
        </p:nvPicPr>
        <p:blipFill>
          <a:blip r:embed="rId3"/>
          <a:stretch>
            <a:fillRect/>
          </a:stretch>
        </p:blipFill>
        <p:spPr>
          <a:xfrm>
            <a:off x="553603" y="2037592"/>
            <a:ext cx="8058564" cy="3949903"/>
          </a:xfrm>
          <a:prstGeom prst="rect">
            <a:avLst/>
          </a:prstGeom>
        </p:spPr>
      </p:pic>
      <p:pic>
        <p:nvPicPr>
          <p:cNvPr id="7" name="Picture 6">
            <a:extLst>
              <a:ext uri="{FF2B5EF4-FFF2-40B4-BE49-F238E27FC236}">
                <a16:creationId xmlns:a16="http://schemas.microsoft.com/office/drawing/2014/main" id="{36617577-4B14-4304-9D32-B7115495E04B}"/>
              </a:ext>
            </a:extLst>
          </p:cNvPr>
          <p:cNvPicPr>
            <a:picLocks noChangeAspect="1"/>
          </p:cNvPicPr>
          <p:nvPr/>
        </p:nvPicPr>
        <p:blipFill>
          <a:blip r:embed="rId4"/>
          <a:stretch>
            <a:fillRect/>
          </a:stretch>
        </p:blipFill>
        <p:spPr>
          <a:xfrm>
            <a:off x="9036005" y="3455564"/>
            <a:ext cx="2774995" cy="2531931"/>
          </a:xfrm>
          <a:prstGeom prst="rect">
            <a:avLst/>
          </a:prstGeom>
        </p:spPr>
      </p:pic>
    </p:spTree>
    <p:extLst>
      <p:ext uri="{BB962C8B-B14F-4D97-AF65-F5344CB8AC3E}">
        <p14:creationId xmlns:p14="http://schemas.microsoft.com/office/powerpoint/2010/main" val="5487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FCE-79FF-4B88-88AA-8F7A80847C8B}"/>
              </a:ext>
            </a:extLst>
          </p:cNvPr>
          <p:cNvSpPr>
            <a:spLocks noGrp="1"/>
          </p:cNvSpPr>
          <p:nvPr>
            <p:ph type="title"/>
          </p:nvPr>
        </p:nvSpPr>
        <p:spPr/>
        <p:txBody>
          <a:bodyPr/>
          <a:lstStyle/>
          <a:p>
            <a:r>
              <a:rPr lang="de-CH" dirty="0"/>
              <a:t>Token </a:t>
            </a:r>
            <a:r>
              <a:rPr lang="de-CH" dirty="0" err="1"/>
              <a:t>length</a:t>
            </a:r>
            <a:endParaRPr lang="en-US" dirty="0"/>
          </a:p>
        </p:txBody>
      </p:sp>
      <p:sp>
        <p:nvSpPr>
          <p:cNvPr id="3" name="Content Placeholder 2">
            <a:extLst>
              <a:ext uri="{FF2B5EF4-FFF2-40B4-BE49-F238E27FC236}">
                <a16:creationId xmlns:a16="http://schemas.microsoft.com/office/drawing/2014/main" id="{0916D274-F97B-48D6-82B0-267F37956E8B}"/>
              </a:ext>
            </a:extLst>
          </p:cNvPr>
          <p:cNvSpPr>
            <a:spLocks noGrp="1"/>
          </p:cNvSpPr>
          <p:nvPr>
            <p:ph idx="1"/>
          </p:nvPr>
        </p:nvSpPr>
        <p:spPr/>
        <p:txBody>
          <a:bodyPr/>
          <a:lstStyle/>
          <a:p>
            <a:r>
              <a:rPr lang="en-US" dirty="0"/>
              <a:t>Most tokens in our dataset are relatively short, with half being 4 characters or less.</a:t>
            </a:r>
          </a:p>
          <a:p>
            <a:r>
              <a:rPr lang="en-US" dirty="0"/>
              <a:t>There's a wide range of token lengths (from 1 to 41 characters), but the majority are clustered around the mean of 4.29 characters.</a:t>
            </a:r>
          </a:p>
          <a:p>
            <a:r>
              <a:rPr lang="en-US" dirty="0"/>
              <a:t>The presence of very long tokens (up to 41 characters) might indicate compound words, technical terms, or possibly some preprocessing issues that need attention.</a:t>
            </a:r>
          </a:p>
          <a:p>
            <a:endParaRPr lang="en-US" dirty="0"/>
          </a:p>
        </p:txBody>
      </p:sp>
    </p:spTree>
    <p:extLst>
      <p:ext uri="{BB962C8B-B14F-4D97-AF65-F5344CB8AC3E}">
        <p14:creationId xmlns:p14="http://schemas.microsoft.com/office/powerpoint/2010/main" val="1321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r>
              <a:rPr lang="en-US" dirty="0"/>
              <a:t>Remove punctuation and empty tokens in all splits (train, test, validation)</a:t>
            </a:r>
          </a:p>
          <a:p>
            <a:r>
              <a:rPr lang="en-US" dirty="0"/>
              <a:t>Define label list = 0, B-PER, I-PER, B-ORG, I-ORG, B-LOC, I-LOC</a:t>
            </a:r>
          </a:p>
          <a:p>
            <a:r>
              <a:rPr lang="en-US" dirty="0"/>
              <a:t>Map numeric labels to string labels  </a:t>
            </a:r>
          </a:p>
          <a:p>
            <a:r>
              <a:rPr lang="en-US" dirty="0"/>
              <a:t>Tokenize dataset</a:t>
            </a:r>
          </a:p>
          <a:p>
            <a:r>
              <a:rPr lang="en-US" dirty="0"/>
              <a:t>Apply mapped labels to tokenized dataset</a:t>
            </a:r>
          </a:p>
          <a:p>
            <a:r>
              <a:rPr lang="en-US" dirty="0"/>
              <a:t>Visualize distribution of beginning of entities (B-PER, B-ORG, B-LOC) in preprocessed datasets </a:t>
            </a:r>
          </a:p>
        </p:txBody>
      </p:sp>
      <p:pic>
        <p:nvPicPr>
          <p:cNvPr id="5" name="Grafik 4">
            <a:extLst>
              <a:ext uri="{FF2B5EF4-FFF2-40B4-BE49-F238E27FC236}">
                <a16:creationId xmlns:a16="http://schemas.microsoft.com/office/drawing/2014/main" id="{4C221DF6-713D-DDC4-414D-64410557554E}"/>
              </a:ext>
            </a:extLst>
          </p:cNvPr>
          <p:cNvPicPr>
            <a:picLocks noChangeAspect="1"/>
          </p:cNvPicPr>
          <p:nvPr/>
        </p:nvPicPr>
        <p:blipFill>
          <a:blip r:embed="rId3"/>
          <a:stretch>
            <a:fillRect/>
          </a:stretch>
        </p:blipFill>
        <p:spPr>
          <a:xfrm>
            <a:off x="9672704" y="2146105"/>
            <a:ext cx="2161900" cy="1879190"/>
          </a:xfrm>
          <a:prstGeom prst="rect">
            <a:avLst/>
          </a:prstGeom>
        </p:spPr>
      </p:pic>
    </p:spTree>
    <p:extLst>
      <p:ext uri="{BB962C8B-B14F-4D97-AF65-F5344CB8AC3E}">
        <p14:creationId xmlns:p14="http://schemas.microsoft.com/office/powerpoint/2010/main" val="9571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EN</a:t>
            </a:r>
          </a:p>
        </p:txBody>
      </p:sp>
      <p:pic>
        <p:nvPicPr>
          <p:cNvPr id="7" name="Grafik 6">
            <a:extLst>
              <a:ext uri="{FF2B5EF4-FFF2-40B4-BE49-F238E27FC236}">
                <a16:creationId xmlns:a16="http://schemas.microsoft.com/office/drawing/2014/main" id="{367BD055-FF8C-E40A-2686-0E7AFAC71D0F}"/>
              </a:ext>
            </a:extLst>
          </p:cNvPr>
          <p:cNvPicPr>
            <a:picLocks noChangeAspect="1"/>
          </p:cNvPicPr>
          <p:nvPr/>
        </p:nvPicPr>
        <p:blipFill>
          <a:blip r:embed="rId3"/>
          <a:stretch>
            <a:fillRect/>
          </a:stretch>
        </p:blipFill>
        <p:spPr>
          <a:xfrm>
            <a:off x="2219297" y="1152983"/>
            <a:ext cx="7639106" cy="5448340"/>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DE</a:t>
            </a:r>
          </a:p>
        </p:txBody>
      </p:sp>
      <p:pic>
        <p:nvPicPr>
          <p:cNvPr id="5" name="Grafik 4">
            <a:extLst>
              <a:ext uri="{FF2B5EF4-FFF2-40B4-BE49-F238E27FC236}">
                <a16:creationId xmlns:a16="http://schemas.microsoft.com/office/drawing/2014/main" id="{DE0B368D-12F6-CEE0-F002-913707F1C195}"/>
              </a:ext>
            </a:extLst>
          </p:cNvPr>
          <p:cNvPicPr>
            <a:picLocks noChangeAspect="1"/>
          </p:cNvPicPr>
          <p:nvPr/>
        </p:nvPicPr>
        <p:blipFill>
          <a:blip r:embed="rId3"/>
          <a:stretch>
            <a:fillRect/>
          </a:stretch>
        </p:blipFill>
        <p:spPr>
          <a:xfrm>
            <a:off x="2387574" y="1252517"/>
            <a:ext cx="7048552" cy="5457865"/>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FR</a:t>
            </a:r>
          </a:p>
        </p:txBody>
      </p:sp>
      <p:pic>
        <p:nvPicPr>
          <p:cNvPr id="5" name="Grafik 4">
            <a:extLst>
              <a:ext uri="{FF2B5EF4-FFF2-40B4-BE49-F238E27FC236}">
                <a16:creationId xmlns:a16="http://schemas.microsoft.com/office/drawing/2014/main" id="{549311B1-BBB3-3A64-8B78-DFAD1C984696}"/>
              </a:ext>
            </a:extLst>
          </p:cNvPr>
          <p:cNvPicPr>
            <a:picLocks noChangeAspect="1"/>
          </p:cNvPicPr>
          <p:nvPr/>
        </p:nvPicPr>
        <p:blipFill>
          <a:blip r:embed="rId3"/>
          <a:stretch>
            <a:fillRect/>
          </a:stretch>
        </p:blipFill>
        <p:spPr>
          <a:xfrm>
            <a:off x="2449487" y="1152983"/>
            <a:ext cx="6924726" cy="5429290"/>
          </a:xfrm>
          <a:prstGeom prst="rect">
            <a:avLst/>
          </a:prstGeom>
        </p:spPr>
      </p:pic>
    </p:spTree>
    <p:extLst>
      <p:ext uri="{BB962C8B-B14F-4D97-AF65-F5344CB8AC3E}">
        <p14:creationId xmlns:p14="http://schemas.microsoft.com/office/powerpoint/2010/main" val="23478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IT</a:t>
            </a:r>
          </a:p>
        </p:txBody>
      </p:sp>
      <p:pic>
        <p:nvPicPr>
          <p:cNvPr id="5" name="Grafik 4">
            <a:extLst>
              <a:ext uri="{FF2B5EF4-FFF2-40B4-BE49-F238E27FC236}">
                <a16:creationId xmlns:a16="http://schemas.microsoft.com/office/drawing/2014/main" id="{AA5CAD63-ACD4-E3CC-04BA-D80268C0603F}"/>
              </a:ext>
            </a:extLst>
          </p:cNvPr>
          <p:cNvPicPr>
            <a:picLocks noChangeAspect="1"/>
          </p:cNvPicPr>
          <p:nvPr/>
        </p:nvPicPr>
        <p:blipFill>
          <a:blip r:embed="rId3"/>
          <a:stretch>
            <a:fillRect/>
          </a:stretch>
        </p:blipFill>
        <p:spPr>
          <a:xfrm>
            <a:off x="2500287" y="1152983"/>
            <a:ext cx="6924726" cy="5410240"/>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en-US" dirty="0"/>
              <a:t>Monolingual vs. multilingual training:</a:t>
            </a:r>
          </a:p>
          <a:p>
            <a:pPr lvl="1"/>
            <a:r>
              <a:rPr lang="en-US" dirty="0"/>
              <a:t>Less computational power needed</a:t>
            </a:r>
          </a:p>
          <a:p>
            <a:pPr lvl="1"/>
            <a:r>
              <a:rPr lang="en-US" dirty="0"/>
              <a:t>Simpler setup, faster training</a:t>
            </a:r>
          </a:p>
          <a:p>
            <a:pPr lvl="1"/>
            <a:r>
              <a:rPr lang="en-US" dirty="0"/>
              <a:t>Zero-shot-cross-lingual capacities of the models can be used</a:t>
            </a:r>
          </a:p>
          <a:p>
            <a:pPr lvl="1"/>
            <a:r>
              <a:rPr lang="en-US" dirty="0"/>
              <a:t>Evaluation of cross-lingual transfer is easier</a:t>
            </a:r>
          </a:p>
          <a:p>
            <a:pPr lvl="1"/>
            <a:r>
              <a:rPr lang="en-US" dirty="0"/>
              <a:t>Less complicated because no data fusion necessary</a:t>
            </a:r>
          </a:p>
          <a:p>
            <a:pPr lvl="1"/>
            <a:r>
              <a:rPr lang="en-US" dirty="0"/>
              <a:t>Easier to recognize generalization and language specific challenges</a:t>
            </a:r>
          </a:p>
        </p:txBody>
      </p:sp>
    </p:spTree>
    <p:extLst>
      <p:ext uri="{BB962C8B-B14F-4D97-AF65-F5344CB8AC3E}">
        <p14:creationId xmlns:p14="http://schemas.microsoft.com/office/powerpoint/2010/main" val="75828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27CF3-D3DC-A45F-9CEC-4CB61B05AABF}"/>
              </a:ext>
            </a:extLst>
          </p:cNvPr>
          <p:cNvSpPr>
            <a:spLocks noGrp="1"/>
          </p:cNvSpPr>
          <p:nvPr>
            <p:ph type="title"/>
          </p:nvPr>
        </p:nvSpPr>
        <p:spPr/>
        <p:txBody>
          <a:bodyPr/>
          <a:lstStyle/>
          <a:p>
            <a:r>
              <a:rPr lang="de-CH" dirty="0"/>
              <a:t>Training on EN </a:t>
            </a:r>
            <a:r>
              <a:rPr lang="de-CH" dirty="0" err="1"/>
              <a:t>dataset</a:t>
            </a:r>
            <a:endParaRPr lang="de-CH" dirty="0"/>
          </a:p>
        </p:txBody>
      </p:sp>
      <p:sp>
        <p:nvSpPr>
          <p:cNvPr id="3" name="Inhaltsplatzhalter 2">
            <a:extLst>
              <a:ext uri="{FF2B5EF4-FFF2-40B4-BE49-F238E27FC236}">
                <a16:creationId xmlns:a16="http://schemas.microsoft.com/office/drawing/2014/main" id="{52857C2D-0A00-7AAF-7ABC-1A49F694729E}"/>
              </a:ext>
            </a:extLst>
          </p:cNvPr>
          <p:cNvSpPr>
            <a:spLocks noGrp="1"/>
          </p:cNvSpPr>
          <p:nvPr>
            <p:ph idx="1"/>
          </p:nvPr>
        </p:nvSpPr>
        <p:spPr/>
        <p:txBody>
          <a:bodyPr/>
          <a:lstStyle/>
          <a:p>
            <a:r>
              <a:rPr lang="de-CH" dirty="0"/>
              <a:t>Training </a:t>
            </a:r>
            <a:r>
              <a:rPr lang="de-CH" dirty="0" err="1"/>
              <a:t>took</a:t>
            </a:r>
            <a:r>
              <a:rPr lang="de-CH" dirty="0"/>
              <a:t> </a:t>
            </a:r>
            <a:r>
              <a:rPr lang="de-CH" dirty="0" err="1"/>
              <a:t>very</a:t>
            </a:r>
            <a:r>
              <a:rPr lang="de-CH" dirty="0"/>
              <a:t> </a:t>
            </a:r>
            <a:r>
              <a:rPr lang="de-CH" dirty="0" err="1"/>
              <a:t>long</a:t>
            </a:r>
            <a:r>
              <a:rPr lang="de-CH" dirty="0"/>
              <a:t>, so </a:t>
            </a:r>
            <a:r>
              <a:rPr lang="de-CH" dirty="0" err="1"/>
              <a:t>we</a:t>
            </a:r>
            <a:r>
              <a:rPr lang="de-CH" dirty="0"/>
              <a:t> </a:t>
            </a:r>
            <a:r>
              <a:rPr lang="de-CH" dirty="0" err="1"/>
              <a:t>adjusted</a:t>
            </a:r>
            <a:r>
              <a:rPr lang="de-CH" dirty="0"/>
              <a:t> </a:t>
            </a:r>
            <a:r>
              <a:rPr lang="de-CH" dirty="0" err="1"/>
              <a:t>some</a:t>
            </a:r>
            <a:r>
              <a:rPr lang="de-CH" dirty="0"/>
              <a:t> </a:t>
            </a:r>
            <a:r>
              <a:rPr lang="de-CH" dirty="0" err="1"/>
              <a:t>parameters</a:t>
            </a:r>
            <a:r>
              <a:rPr lang="de-CH" dirty="0"/>
              <a:t>: </a:t>
            </a:r>
          </a:p>
          <a:p>
            <a:pPr lvl="1"/>
            <a:r>
              <a:rPr lang="de-CH" dirty="0" err="1"/>
              <a:t>learning_rate</a:t>
            </a:r>
            <a:r>
              <a:rPr lang="de-CH" dirty="0"/>
              <a:t>=1e-5</a:t>
            </a:r>
          </a:p>
          <a:p>
            <a:pPr lvl="1"/>
            <a:r>
              <a:rPr lang="de-CH" dirty="0" err="1"/>
              <a:t>per_device_train_batch_size</a:t>
            </a:r>
            <a:r>
              <a:rPr lang="de-CH" dirty="0"/>
              <a:t>=8</a:t>
            </a:r>
          </a:p>
          <a:p>
            <a:pPr lvl="1"/>
            <a:r>
              <a:rPr lang="de-CH" dirty="0" err="1"/>
              <a:t>num_train_epochs</a:t>
            </a:r>
            <a:r>
              <a:rPr lang="de-CH" dirty="0"/>
              <a:t>=3</a:t>
            </a:r>
          </a:p>
          <a:p>
            <a:endParaRPr lang="de-CH" dirty="0"/>
          </a:p>
        </p:txBody>
      </p:sp>
      <p:pic>
        <p:nvPicPr>
          <p:cNvPr id="5" name="Grafik 4">
            <a:extLst>
              <a:ext uri="{FF2B5EF4-FFF2-40B4-BE49-F238E27FC236}">
                <a16:creationId xmlns:a16="http://schemas.microsoft.com/office/drawing/2014/main" id="{FB74218A-DCCF-50B9-8497-AF2BA6CB0CBF}"/>
              </a:ext>
            </a:extLst>
          </p:cNvPr>
          <p:cNvPicPr>
            <a:picLocks noChangeAspect="1"/>
          </p:cNvPicPr>
          <p:nvPr/>
        </p:nvPicPr>
        <p:blipFill>
          <a:blip r:embed="rId3"/>
          <a:stretch>
            <a:fillRect/>
          </a:stretch>
        </p:blipFill>
        <p:spPr>
          <a:xfrm>
            <a:off x="1229639" y="3825098"/>
            <a:ext cx="8820214" cy="2038365"/>
          </a:xfrm>
          <a:prstGeom prst="rect">
            <a:avLst/>
          </a:prstGeom>
        </p:spPr>
      </p:pic>
    </p:spTree>
    <p:extLst>
      <p:ext uri="{BB962C8B-B14F-4D97-AF65-F5344CB8AC3E}">
        <p14:creationId xmlns:p14="http://schemas.microsoft.com/office/powerpoint/2010/main" val="374113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i="1"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1006C-17D4-7096-F36B-8BA6EE5FF8C0}"/>
              </a:ext>
            </a:extLst>
          </p:cNvPr>
          <p:cNvSpPr>
            <a:spLocks noGrp="1"/>
          </p:cNvSpPr>
          <p:nvPr>
            <p:ph type="title"/>
          </p:nvPr>
        </p:nvSpPr>
        <p:spPr/>
        <p:txBody>
          <a:bodyPr/>
          <a:lstStyle/>
          <a:p>
            <a:r>
              <a:rPr lang="de-CH" dirty="0" err="1"/>
              <a:t>Evaluate</a:t>
            </a:r>
            <a:r>
              <a:rPr lang="de-CH" dirty="0"/>
              <a:t> </a:t>
            </a:r>
            <a:r>
              <a:rPr lang="de-CH" dirty="0" err="1"/>
              <a:t>model</a:t>
            </a:r>
            <a:r>
              <a:rPr lang="de-CH" dirty="0"/>
              <a:t> on EN </a:t>
            </a:r>
            <a:r>
              <a:rPr lang="de-CH" dirty="0" err="1"/>
              <a:t>dataset</a:t>
            </a:r>
            <a:endParaRPr lang="de-CH" dirty="0"/>
          </a:p>
        </p:txBody>
      </p:sp>
      <p:sp>
        <p:nvSpPr>
          <p:cNvPr id="10" name="Inhaltsplatzhalter 9">
            <a:extLst>
              <a:ext uri="{FF2B5EF4-FFF2-40B4-BE49-F238E27FC236}">
                <a16:creationId xmlns:a16="http://schemas.microsoft.com/office/drawing/2014/main" id="{17823055-0905-7193-D2DB-5352CE212132}"/>
              </a:ext>
            </a:extLst>
          </p:cNvPr>
          <p:cNvSpPr>
            <a:spLocks noGrp="1"/>
          </p:cNvSpPr>
          <p:nvPr>
            <p:ph idx="1"/>
          </p:nvPr>
        </p:nvSpPr>
        <p:spPr/>
        <p:txBody>
          <a:bodyPr/>
          <a:lstStyle/>
          <a:p>
            <a:r>
              <a:rPr lang="de-CH" dirty="0"/>
              <a:t>Create </a:t>
            </a:r>
            <a:r>
              <a:rPr lang="de-CH" dirty="0" err="1"/>
              <a:t>data</a:t>
            </a:r>
            <a:r>
              <a:rPr lang="de-CH" dirty="0"/>
              <a:t> </a:t>
            </a:r>
            <a:r>
              <a:rPr lang="de-CH" dirty="0" err="1"/>
              <a:t>loader</a:t>
            </a:r>
            <a:endParaRPr lang="de-CH" dirty="0"/>
          </a:p>
          <a:p>
            <a:r>
              <a:rPr lang="en-US" dirty="0"/>
              <a:t>Padding sequences to the maximum length in the batch</a:t>
            </a:r>
          </a:p>
          <a:p>
            <a:r>
              <a:rPr lang="en-US" dirty="0"/>
              <a:t>Evaluation report</a:t>
            </a:r>
            <a:endParaRPr lang="de-CH" dirty="0"/>
          </a:p>
        </p:txBody>
      </p:sp>
      <p:pic>
        <p:nvPicPr>
          <p:cNvPr id="11" name="Inhaltsplatzhalter 4">
            <a:extLst>
              <a:ext uri="{FF2B5EF4-FFF2-40B4-BE49-F238E27FC236}">
                <a16:creationId xmlns:a16="http://schemas.microsoft.com/office/drawing/2014/main" id="{D7051BE4-3721-AA31-E3CC-ED3EFB0AC9AB}"/>
              </a:ext>
            </a:extLst>
          </p:cNvPr>
          <p:cNvPicPr>
            <a:picLocks noChangeAspect="1"/>
          </p:cNvPicPr>
          <p:nvPr/>
        </p:nvPicPr>
        <p:blipFill>
          <a:blip r:embed="rId3"/>
          <a:stretch>
            <a:fillRect/>
          </a:stretch>
        </p:blipFill>
        <p:spPr>
          <a:xfrm>
            <a:off x="2564543" y="3738707"/>
            <a:ext cx="6089001" cy="2131151"/>
          </a:xfrm>
          <a:prstGeom prst="rect">
            <a:avLst/>
          </a:prstGeom>
        </p:spPr>
      </p:pic>
    </p:spTree>
    <p:extLst>
      <p:ext uri="{BB962C8B-B14F-4D97-AF65-F5344CB8AC3E}">
        <p14:creationId xmlns:p14="http://schemas.microsoft.com/office/powerpoint/2010/main" val="45088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err="1"/>
              <a:t>Evaluate</a:t>
            </a:r>
            <a:r>
              <a:rPr lang="de-CH" dirty="0"/>
              <a: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r>
              <a:rPr lang="en-US" dirty="0"/>
              <a:t>DE</a:t>
            </a:r>
          </a:p>
          <a:p>
            <a:pPr marL="0" indent="0">
              <a:buNone/>
            </a:pPr>
            <a:endParaRPr lang="en-US" dirty="0"/>
          </a:p>
          <a:p>
            <a:endParaRPr lang="en-US" dirty="0"/>
          </a:p>
          <a:p>
            <a:r>
              <a:rPr lang="en-US" dirty="0"/>
              <a:t>FR</a:t>
            </a:r>
          </a:p>
          <a:p>
            <a:endParaRPr lang="en-US" dirty="0"/>
          </a:p>
          <a:p>
            <a:pPr marL="0" indent="0">
              <a:buNone/>
            </a:pPr>
            <a:endParaRPr lang="en-US" dirty="0"/>
          </a:p>
          <a:p>
            <a:r>
              <a:rPr lang="en-US" dirty="0"/>
              <a:t>IT </a:t>
            </a:r>
          </a:p>
          <a:p>
            <a:endParaRPr lang="en-US" dirty="0"/>
          </a:p>
        </p:txBody>
      </p:sp>
      <p:pic>
        <p:nvPicPr>
          <p:cNvPr id="5" name="Grafik 4">
            <a:extLst>
              <a:ext uri="{FF2B5EF4-FFF2-40B4-BE49-F238E27FC236}">
                <a16:creationId xmlns:a16="http://schemas.microsoft.com/office/drawing/2014/main" id="{4FB69655-7600-B38B-012E-3AE13D215556}"/>
              </a:ext>
            </a:extLst>
          </p:cNvPr>
          <p:cNvPicPr>
            <a:picLocks noChangeAspect="1"/>
          </p:cNvPicPr>
          <p:nvPr/>
        </p:nvPicPr>
        <p:blipFill>
          <a:blip r:embed="rId3"/>
          <a:stretch>
            <a:fillRect/>
          </a:stretch>
        </p:blipFill>
        <p:spPr>
          <a:xfrm>
            <a:off x="4618827" y="1124402"/>
            <a:ext cx="4287487" cy="1722246"/>
          </a:xfrm>
          <a:prstGeom prst="rect">
            <a:avLst/>
          </a:prstGeom>
        </p:spPr>
      </p:pic>
      <p:pic>
        <p:nvPicPr>
          <p:cNvPr id="7" name="Grafik 6">
            <a:extLst>
              <a:ext uri="{FF2B5EF4-FFF2-40B4-BE49-F238E27FC236}">
                <a16:creationId xmlns:a16="http://schemas.microsoft.com/office/drawing/2014/main" id="{1A8CBFB0-93D1-D43F-DF56-BF2CD0FE6685}"/>
              </a:ext>
            </a:extLst>
          </p:cNvPr>
          <p:cNvPicPr>
            <a:picLocks noChangeAspect="1"/>
          </p:cNvPicPr>
          <p:nvPr/>
        </p:nvPicPr>
        <p:blipFill>
          <a:blip r:embed="rId4"/>
          <a:stretch>
            <a:fillRect/>
          </a:stretch>
        </p:blipFill>
        <p:spPr>
          <a:xfrm>
            <a:off x="4585489" y="2903718"/>
            <a:ext cx="4372007" cy="1733563"/>
          </a:xfrm>
          <a:prstGeom prst="rect">
            <a:avLst/>
          </a:prstGeom>
        </p:spPr>
      </p:pic>
      <p:pic>
        <p:nvPicPr>
          <p:cNvPr id="9" name="Grafik 8">
            <a:extLst>
              <a:ext uri="{FF2B5EF4-FFF2-40B4-BE49-F238E27FC236}">
                <a16:creationId xmlns:a16="http://schemas.microsoft.com/office/drawing/2014/main" id="{92E1C881-04BE-D88F-BC19-69BF2223F652}"/>
              </a:ext>
            </a:extLst>
          </p:cNvPr>
          <p:cNvPicPr>
            <a:picLocks noChangeAspect="1"/>
          </p:cNvPicPr>
          <p:nvPr/>
        </p:nvPicPr>
        <p:blipFill>
          <a:blip r:embed="rId5"/>
          <a:stretch>
            <a:fillRect/>
          </a:stretch>
        </p:blipFill>
        <p:spPr>
          <a:xfrm>
            <a:off x="4552152" y="4666881"/>
            <a:ext cx="4438682" cy="1781188"/>
          </a:xfrm>
          <a:prstGeom prst="rect">
            <a:avLst/>
          </a:prstGeom>
        </p:spPr>
      </p:pic>
    </p:spTree>
    <p:extLst>
      <p:ext uri="{BB962C8B-B14F-4D97-AF65-F5344CB8AC3E}">
        <p14:creationId xmlns:p14="http://schemas.microsoft.com/office/powerpoint/2010/main" val="84659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D14F-2959-4EA0-BB14-A1E34AEEA914}"/>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D08A0C31-C2E5-452C-BBA8-4BFE117870AE}"/>
              </a:ext>
            </a:extLst>
          </p:cNvPr>
          <p:cNvPicPr>
            <a:picLocks noGrp="1" noChangeAspect="1"/>
          </p:cNvPicPr>
          <p:nvPr>
            <p:ph idx="1"/>
          </p:nvPr>
        </p:nvPicPr>
        <p:blipFill>
          <a:blip r:embed="rId3"/>
          <a:stretch>
            <a:fillRect/>
          </a:stretch>
        </p:blipFill>
        <p:spPr>
          <a:xfrm>
            <a:off x="1040276" y="1327355"/>
            <a:ext cx="8251207" cy="5134782"/>
          </a:xfrm>
        </p:spPr>
      </p:pic>
    </p:spTree>
    <p:extLst>
      <p:ext uri="{BB962C8B-B14F-4D97-AF65-F5344CB8AC3E}">
        <p14:creationId xmlns:p14="http://schemas.microsoft.com/office/powerpoint/2010/main" val="75034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a:t>Possible </a:t>
            </a:r>
            <a:r>
              <a:rPr lang="de-CH" dirty="0" err="1"/>
              <a:t>improvement</a:t>
            </a:r>
            <a:br>
              <a:rPr lang="de-CH" dirty="0"/>
            </a:br>
            <a:endParaRPr lang="en-US" dirty="0"/>
          </a:p>
        </p:txBody>
      </p:sp>
      <p:sp>
        <p:nvSpPr>
          <p:cNvPr id="7" name="Inhaltsplatzhalter 6">
            <a:extLst>
              <a:ext uri="{FF2B5EF4-FFF2-40B4-BE49-F238E27FC236}">
                <a16:creationId xmlns:a16="http://schemas.microsoft.com/office/drawing/2014/main" id="{639653A5-8A1D-9C8E-F2B7-D4447928D14E}"/>
              </a:ext>
            </a:extLst>
          </p:cNvPr>
          <p:cNvSpPr>
            <a:spLocks noGrp="1"/>
          </p:cNvSpPr>
          <p:nvPr>
            <p:ph idx="1"/>
          </p:nvPr>
        </p:nvSpPr>
        <p:spPr>
          <a:xfrm>
            <a:off x="1103312" y="2539353"/>
            <a:ext cx="8946541" cy="3709046"/>
          </a:xfrm>
        </p:spPr>
        <p:txBody>
          <a:bodyPr/>
          <a:lstStyle/>
          <a:p>
            <a:pPr marL="0" indent="0">
              <a:buNone/>
            </a:pPr>
            <a:r>
              <a:rPr lang="en-US" dirty="0"/>
              <a:t>To improve the model we could:</a:t>
            </a:r>
          </a:p>
          <a:p>
            <a:r>
              <a:rPr lang="en-US" dirty="0"/>
              <a:t>Improve the datasets</a:t>
            </a:r>
          </a:p>
          <a:p>
            <a:r>
              <a:rPr lang="en-US" dirty="0"/>
              <a:t>Increase the learning rate</a:t>
            </a:r>
          </a:p>
          <a:p>
            <a:r>
              <a:rPr lang="en-US" dirty="0"/>
              <a:t>Increase the batch size</a:t>
            </a:r>
          </a:p>
          <a:p>
            <a:r>
              <a:rPr lang="en-US" dirty="0"/>
              <a:t>Increase epochs</a:t>
            </a:r>
          </a:p>
          <a:p>
            <a:r>
              <a:rPr lang="en-US" dirty="0"/>
              <a:t>Apply early stopping</a:t>
            </a:r>
          </a:p>
          <a:p>
            <a:r>
              <a:rPr lang="en-US" dirty="0"/>
              <a:t>…</a:t>
            </a:r>
          </a:p>
          <a:p>
            <a:pPr marL="0" indent="0">
              <a:buNone/>
            </a:pPr>
            <a:endParaRPr lang="en-US" dirty="0"/>
          </a:p>
        </p:txBody>
      </p:sp>
    </p:spTree>
    <p:extLst>
      <p:ext uri="{BB962C8B-B14F-4D97-AF65-F5344CB8AC3E}">
        <p14:creationId xmlns:p14="http://schemas.microsoft.com/office/powerpoint/2010/main" val="407961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r>
              <a:rPr lang="de-CH" dirty="0"/>
              <a:t> </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r>
              <a:rPr lang="en-US" dirty="0"/>
              <a:t>Flair</a:t>
            </a:r>
          </a:p>
          <a:p>
            <a:r>
              <a:rPr lang="en-US" dirty="0"/>
              <a:t>Convert arrow files to txt files in </a:t>
            </a:r>
            <a:r>
              <a:rPr lang="en-US" dirty="0" err="1"/>
              <a:t>ConLL</a:t>
            </a:r>
            <a:r>
              <a:rPr lang="en-US" dirty="0"/>
              <a:t> format</a:t>
            </a:r>
          </a:p>
          <a:p>
            <a:r>
              <a:rPr lang="en-US" dirty="0"/>
              <a:t>Create embeddings with </a:t>
            </a:r>
            <a:r>
              <a:rPr lang="en-US" dirty="0" err="1"/>
              <a:t>GloVe</a:t>
            </a:r>
            <a:endParaRPr lang="en-US" dirty="0"/>
          </a:p>
          <a:p>
            <a:r>
              <a:rPr lang="en-US" dirty="0"/>
              <a:t>Train model on English</a:t>
            </a:r>
          </a:p>
          <a:p>
            <a:r>
              <a:rPr lang="en-US" dirty="0"/>
              <a:t>Save fine tuned model </a:t>
            </a:r>
          </a:p>
          <a:p>
            <a:r>
              <a:rPr lang="en-US" dirty="0"/>
              <a:t>Use fine tuned model on German, French and Italian</a:t>
            </a:r>
          </a:p>
        </p:txBody>
      </p:sp>
    </p:spTree>
    <p:extLst>
      <p:ext uri="{BB962C8B-B14F-4D97-AF65-F5344CB8AC3E}">
        <p14:creationId xmlns:p14="http://schemas.microsoft.com/office/powerpoint/2010/main" val="160894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98F5A-ED04-F109-DD02-BA88B13AB0C9}"/>
              </a:ext>
            </a:extLst>
          </p:cNvPr>
          <p:cNvSpPr>
            <a:spLocks noGrp="1"/>
          </p:cNvSpPr>
          <p:nvPr>
            <p:ph type="title"/>
          </p:nvPr>
        </p:nvSpPr>
        <p:spPr/>
        <p:txBody>
          <a:bodyPr/>
          <a:lstStyle/>
          <a:p>
            <a:r>
              <a:rPr lang="de-CH" dirty="0" err="1"/>
              <a:t>Results</a:t>
            </a:r>
            <a:r>
              <a:rPr lang="de-CH" dirty="0"/>
              <a:t> </a:t>
            </a:r>
            <a:r>
              <a:rPr lang="de-CH" dirty="0" err="1"/>
              <a:t>for</a:t>
            </a:r>
            <a:r>
              <a:rPr lang="de-CH" dirty="0"/>
              <a:t> English </a:t>
            </a:r>
          </a:p>
        </p:txBody>
      </p:sp>
      <p:pic>
        <p:nvPicPr>
          <p:cNvPr id="7" name="Inhaltsplatzhalter 6">
            <a:extLst>
              <a:ext uri="{FF2B5EF4-FFF2-40B4-BE49-F238E27FC236}">
                <a16:creationId xmlns:a16="http://schemas.microsoft.com/office/drawing/2014/main" id="{84E1C3BF-A1F0-B7BA-AD5C-854F5A6D389E}"/>
              </a:ext>
            </a:extLst>
          </p:cNvPr>
          <p:cNvPicPr>
            <a:picLocks noGrp="1" noChangeAspect="1"/>
          </p:cNvPicPr>
          <p:nvPr>
            <p:ph idx="1"/>
          </p:nvPr>
        </p:nvPicPr>
        <p:blipFill>
          <a:blip r:embed="rId3"/>
          <a:stretch>
            <a:fillRect/>
          </a:stretch>
        </p:blipFill>
        <p:spPr>
          <a:xfrm>
            <a:off x="2857484" y="4398363"/>
            <a:ext cx="5702316" cy="2398289"/>
          </a:xfrm>
        </p:spPr>
      </p:pic>
      <p:pic>
        <p:nvPicPr>
          <p:cNvPr id="9" name="Grafik 8">
            <a:extLst>
              <a:ext uri="{FF2B5EF4-FFF2-40B4-BE49-F238E27FC236}">
                <a16:creationId xmlns:a16="http://schemas.microsoft.com/office/drawing/2014/main" id="{DF160402-B574-4426-E675-B444324F8BD0}"/>
              </a:ext>
            </a:extLst>
          </p:cNvPr>
          <p:cNvPicPr>
            <a:picLocks noChangeAspect="1"/>
          </p:cNvPicPr>
          <p:nvPr/>
        </p:nvPicPr>
        <p:blipFill>
          <a:blip r:embed="rId4"/>
          <a:stretch>
            <a:fillRect/>
          </a:stretch>
        </p:blipFill>
        <p:spPr>
          <a:xfrm>
            <a:off x="704818" y="1152983"/>
            <a:ext cx="9709182" cy="3194363"/>
          </a:xfrm>
          <a:prstGeom prst="rect">
            <a:avLst/>
          </a:prstGeom>
        </p:spPr>
      </p:pic>
    </p:spTree>
    <p:extLst>
      <p:ext uri="{BB962C8B-B14F-4D97-AF65-F5344CB8AC3E}">
        <p14:creationId xmlns:p14="http://schemas.microsoft.com/office/powerpoint/2010/main" val="169589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6228C8-F3A0-B73E-F95D-D2B76D6A9ECC}"/>
              </a:ext>
            </a:extLst>
          </p:cNvPr>
          <p:cNvSpPr>
            <a:spLocks noGrp="1"/>
          </p:cNvSpPr>
          <p:nvPr>
            <p:ph type="title"/>
          </p:nvPr>
        </p:nvSpPr>
        <p:spPr/>
        <p:txBody>
          <a:bodyPr/>
          <a:lstStyle/>
          <a:p>
            <a:r>
              <a:rPr lang="de-CH" dirty="0" err="1"/>
              <a:t>Results</a:t>
            </a:r>
            <a:r>
              <a:rPr lang="de-CH" dirty="0"/>
              <a:t> </a:t>
            </a:r>
            <a:r>
              <a:rPr lang="de-CH" dirty="0" err="1"/>
              <a:t>for</a:t>
            </a:r>
            <a:r>
              <a:rPr lang="de-CH" dirty="0"/>
              <a:t> English</a:t>
            </a:r>
          </a:p>
        </p:txBody>
      </p:sp>
      <p:pic>
        <p:nvPicPr>
          <p:cNvPr id="5" name="Inhaltsplatzhalter 4">
            <a:extLst>
              <a:ext uri="{FF2B5EF4-FFF2-40B4-BE49-F238E27FC236}">
                <a16:creationId xmlns:a16="http://schemas.microsoft.com/office/drawing/2014/main" id="{69A54D95-6E57-4215-0DB2-F958F946D784}"/>
              </a:ext>
            </a:extLst>
          </p:cNvPr>
          <p:cNvPicPr>
            <a:picLocks noGrp="1" noChangeAspect="1"/>
          </p:cNvPicPr>
          <p:nvPr>
            <p:ph idx="1"/>
          </p:nvPr>
        </p:nvPicPr>
        <p:blipFill>
          <a:blip r:embed="rId2"/>
          <a:stretch>
            <a:fillRect/>
          </a:stretch>
        </p:blipFill>
        <p:spPr>
          <a:xfrm>
            <a:off x="295561" y="2593975"/>
            <a:ext cx="11779590" cy="1670050"/>
          </a:xfrm>
        </p:spPr>
      </p:pic>
    </p:spTree>
    <p:extLst>
      <p:ext uri="{BB962C8B-B14F-4D97-AF65-F5344CB8AC3E}">
        <p14:creationId xmlns:p14="http://schemas.microsoft.com/office/powerpoint/2010/main" val="2077570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45722-903F-F4AC-D83C-FE0AE9CC0D5F}"/>
              </a:ext>
            </a:extLst>
          </p:cNvPr>
          <p:cNvSpPr>
            <a:spLocks noGrp="1"/>
          </p:cNvSpPr>
          <p:nvPr>
            <p:ph type="title"/>
          </p:nvPr>
        </p:nvSpPr>
        <p:spPr/>
        <p:txBody>
          <a:bodyPr/>
          <a:lstStyle/>
          <a:p>
            <a:r>
              <a:rPr lang="de-CH" dirty="0" err="1"/>
              <a:t>Results</a:t>
            </a:r>
            <a:r>
              <a:rPr lang="de-CH" dirty="0"/>
              <a:t> </a:t>
            </a:r>
            <a:r>
              <a:rPr lang="de-CH" dirty="0" err="1"/>
              <a:t>for</a:t>
            </a:r>
            <a:r>
              <a:rPr lang="de-CH" dirty="0"/>
              <a:t> German</a:t>
            </a:r>
          </a:p>
        </p:txBody>
      </p:sp>
      <p:pic>
        <p:nvPicPr>
          <p:cNvPr id="7" name="Inhaltsplatzhalter 6">
            <a:extLst>
              <a:ext uri="{FF2B5EF4-FFF2-40B4-BE49-F238E27FC236}">
                <a16:creationId xmlns:a16="http://schemas.microsoft.com/office/drawing/2014/main" id="{B1929C4D-BE40-E4D8-5076-35874C167033}"/>
              </a:ext>
            </a:extLst>
          </p:cNvPr>
          <p:cNvPicPr>
            <a:picLocks noGrp="1" noChangeAspect="1"/>
          </p:cNvPicPr>
          <p:nvPr>
            <p:ph idx="1"/>
          </p:nvPr>
        </p:nvPicPr>
        <p:blipFill>
          <a:blip r:embed="rId3"/>
          <a:stretch>
            <a:fillRect/>
          </a:stretch>
        </p:blipFill>
        <p:spPr>
          <a:xfrm>
            <a:off x="139669" y="2647951"/>
            <a:ext cx="11999818" cy="1962150"/>
          </a:xfrm>
        </p:spPr>
      </p:pic>
    </p:spTree>
    <p:extLst>
      <p:ext uri="{BB962C8B-B14F-4D97-AF65-F5344CB8AC3E}">
        <p14:creationId xmlns:p14="http://schemas.microsoft.com/office/powerpoint/2010/main" val="4185579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4506AB-7F98-085E-E684-6397C0C1A093}"/>
              </a:ext>
            </a:extLst>
          </p:cNvPr>
          <p:cNvSpPr>
            <a:spLocks noGrp="1"/>
          </p:cNvSpPr>
          <p:nvPr>
            <p:ph type="title"/>
          </p:nvPr>
        </p:nvSpPr>
        <p:spPr/>
        <p:txBody>
          <a:bodyPr/>
          <a:lstStyle/>
          <a:p>
            <a:r>
              <a:rPr lang="de-CH" dirty="0" err="1"/>
              <a:t>Results</a:t>
            </a:r>
            <a:r>
              <a:rPr lang="de-CH" dirty="0"/>
              <a:t> </a:t>
            </a:r>
            <a:r>
              <a:rPr lang="de-CH" dirty="0" err="1"/>
              <a:t>for</a:t>
            </a:r>
            <a:r>
              <a:rPr lang="de-CH" dirty="0"/>
              <a:t> French</a:t>
            </a:r>
          </a:p>
        </p:txBody>
      </p:sp>
      <p:pic>
        <p:nvPicPr>
          <p:cNvPr id="5" name="Inhaltsplatzhalter 4">
            <a:extLst>
              <a:ext uri="{FF2B5EF4-FFF2-40B4-BE49-F238E27FC236}">
                <a16:creationId xmlns:a16="http://schemas.microsoft.com/office/drawing/2014/main" id="{099B2637-AD9A-6820-4299-9D3C60C8962D}"/>
              </a:ext>
            </a:extLst>
          </p:cNvPr>
          <p:cNvPicPr>
            <a:picLocks noGrp="1" noChangeAspect="1"/>
          </p:cNvPicPr>
          <p:nvPr>
            <p:ph idx="1"/>
          </p:nvPr>
        </p:nvPicPr>
        <p:blipFill>
          <a:blip r:embed="rId3"/>
          <a:stretch>
            <a:fillRect/>
          </a:stretch>
        </p:blipFill>
        <p:spPr>
          <a:xfrm>
            <a:off x="69313" y="3289300"/>
            <a:ext cx="12053374" cy="915636"/>
          </a:xfrm>
        </p:spPr>
      </p:pic>
    </p:spTree>
    <p:extLst>
      <p:ext uri="{BB962C8B-B14F-4D97-AF65-F5344CB8AC3E}">
        <p14:creationId xmlns:p14="http://schemas.microsoft.com/office/powerpoint/2010/main" val="734212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185AE-3F6F-1960-E2CE-70A1650639A5}"/>
              </a:ext>
            </a:extLst>
          </p:cNvPr>
          <p:cNvSpPr>
            <a:spLocks noGrp="1"/>
          </p:cNvSpPr>
          <p:nvPr>
            <p:ph type="title"/>
          </p:nvPr>
        </p:nvSpPr>
        <p:spPr/>
        <p:txBody>
          <a:bodyPr/>
          <a:lstStyle/>
          <a:p>
            <a:r>
              <a:rPr lang="de-CH" dirty="0" err="1"/>
              <a:t>Results</a:t>
            </a:r>
            <a:r>
              <a:rPr lang="de-CH" dirty="0"/>
              <a:t> </a:t>
            </a:r>
            <a:r>
              <a:rPr lang="de-CH" dirty="0" err="1"/>
              <a:t>for</a:t>
            </a:r>
            <a:r>
              <a:rPr lang="de-CH" dirty="0"/>
              <a:t> </a:t>
            </a:r>
            <a:r>
              <a:rPr lang="de-CH" dirty="0" err="1"/>
              <a:t>Italian</a:t>
            </a:r>
            <a:endParaRPr lang="de-CH" dirty="0"/>
          </a:p>
        </p:txBody>
      </p:sp>
      <p:pic>
        <p:nvPicPr>
          <p:cNvPr id="5" name="Inhaltsplatzhalter 4">
            <a:extLst>
              <a:ext uri="{FF2B5EF4-FFF2-40B4-BE49-F238E27FC236}">
                <a16:creationId xmlns:a16="http://schemas.microsoft.com/office/drawing/2014/main" id="{BAF31C6D-01A1-BDA3-7C68-A016DF94F998}"/>
              </a:ext>
            </a:extLst>
          </p:cNvPr>
          <p:cNvPicPr>
            <a:picLocks noGrp="1" noChangeAspect="1"/>
          </p:cNvPicPr>
          <p:nvPr>
            <p:ph idx="1"/>
          </p:nvPr>
        </p:nvPicPr>
        <p:blipFill>
          <a:blip r:embed="rId3"/>
          <a:stretch>
            <a:fillRect/>
          </a:stretch>
        </p:blipFill>
        <p:spPr>
          <a:xfrm>
            <a:off x="123826" y="3187700"/>
            <a:ext cx="11944347" cy="1257300"/>
          </a:xfrm>
        </p:spPr>
      </p:pic>
    </p:spTree>
    <p:extLst>
      <p:ext uri="{BB962C8B-B14F-4D97-AF65-F5344CB8AC3E}">
        <p14:creationId xmlns:p14="http://schemas.microsoft.com/office/powerpoint/2010/main" val="362708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normAutofit fontScale="85000" lnSpcReduction="20000"/>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Know</a:t>
            </a:r>
            <a:r>
              <a:rPr lang="de-CH" dirty="0"/>
              <a:t> </a:t>
            </a:r>
            <a:r>
              <a:rPr lang="de-CH" dirty="0" err="1"/>
              <a:t>your</a:t>
            </a:r>
            <a:r>
              <a:rPr lang="de-CH" dirty="0"/>
              <a:t> </a:t>
            </a:r>
            <a:r>
              <a:rPr lang="de-CH" dirty="0" err="1"/>
              <a:t>data</a:t>
            </a:r>
            <a:endParaRPr lang="de-CH" dirty="0"/>
          </a:p>
          <a:p>
            <a:r>
              <a:rPr lang="de-CH" dirty="0" err="1"/>
              <a:t>Preprocess</a:t>
            </a:r>
            <a:r>
              <a:rPr lang="de-CH" dirty="0"/>
              <a:t> </a:t>
            </a:r>
            <a:r>
              <a:rPr lang="de-CH" dirty="0" err="1"/>
              <a:t>the</a:t>
            </a:r>
            <a:r>
              <a:rPr lang="de-CH" dirty="0"/>
              <a:t> </a:t>
            </a:r>
            <a:r>
              <a:rPr lang="de-CH" dirty="0" err="1"/>
              <a:t>data</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a:t>Possible </a:t>
            </a:r>
            <a:r>
              <a:rPr lang="de-CH" dirty="0" err="1"/>
              <a:t>improvement</a:t>
            </a:r>
            <a:endParaRPr lang="de-CH" dirty="0"/>
          </a:p>
          <a:p>
            <a:r>
              <a:rPr lang="de-CH" dirty="0" err="1"/>
              <a:t>Contrast</a:t>
            </a:r>
            <a:r>
              <a:rPr lang="de-CH" dirty="0"/>
              <a:t> </a:t>
            </a:r>
            <a:r>
              <a:rPr lang="de-CH" dirty="0" err="1"/>
              <a:t>approaches</a:t>
            </a:r>
            <a:endParaRPr lang="de-CH" dirty="0"/>
          </a:p>
          <a:p>
            <a:r>
              <a:rPr lang="de-CH" dirty="0" err="1"/>
              <a:t>Limitations</a:t>
            </a:r>
            <a:r>
              <a:rPr lang="de-CH" dirty="0"/>
              <a:t> </a:t>
            </a:r>
            <a:r>
              <a:rPr lang="de-CH" dirty="0" err="1"/>
              <a:t>of</a:t>
            </a:r>
            <a:r>
              <a:rPr lang="de-CH" dirty="0"/>
              <a:t> </a:t>
            </a:r>
            <a:r>
              <a:rPr lang="de-CH" dirty="0" err="1"/>
              <a:t>approach</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64721-2D18-1513-64DD-F728523A8896}"/>
              </a:ext>
            </a:extLst>
          </p:cNvPr>
          <p:cNvSpPr>
            <a:spLocks noGrp="1"/>
          </p:cNvSpPr>
          <p:nvPr>
            <p:ph type="title"/>
          </p:nvPr>
        </p:nvSpPr>
        <p:spPr/>
        <p:txBody>
          <a:bodyPr/>
          <a:lstStyle/>
          <a:p>
            <a:r>
              <a:rPr lang="de-CH" dirty="0" err="1"/>
              <a:t>Limitations</a:t>
            </a:r>
            <a:r>
              <a:rPr lang="de-CH" dirty="0"/>
              <a:t> </a:t>
            </a:r>
            <a:r>
              <a:rPr lang="de-CH" dirty="0" err="1"/>
              <a:t>of</a:t>
            </a:r>
            <a:r>
              <a:rPr lang="de-CH" dirty="0"/>
              <a:t> </a:t>
            </a:r>
            <a:r>
              <a:rPr lang="de-CH" dirty="0" err="1"/>
              <a:t>approach</a:t>
            </a:r>
            <a:endParaRPr lang="de-CH" dirty="0"/>
          </a:p>
        </p:txBody>
      </p:sp>
      <p:sp>
        <p:nvSpPr>
          <p:cNvPr id="3" name="Inhaltsplatzhalter 2">
            <a:extLst>
              <a:ext uri="{FF2B5EF4-FFF2-40B4-BE49-F238E27FC236}">
                <a16:creationId xmlns:a16="http://schemas.microsoft.com/office/drawing/2014/main" id="{398B9ADA-9FB8-2F8B-5F36-AA300ED16F67}"/>
              </a:ext>
            </a:extLst>
          </p:cNvPr>
          <p:cNvSpPr>
            <a:spLocks noGrp="1"/>
          </p:cNvSpPr>
          <p:nvPr>
            <p:ph idx="1"/>
          </p:nvPr>
        </p:nvSpPr>
        <p:spPr/>
        <p:txBody>
          <a:bodyPr/>
          <a:lstStyle/>
          <a:p>
            <a:r>
              <a:rPr lang="en-US" dirty="0"/>
              <a:t>Not explicitly optimized to multilingualism</a:t>
            </a:r>
          </a:p>
          <a:p>
            <a:r>
              <a:rPr lang="en-US" dirty="0"/>
              <a:t>Didn’t learn enough patterns to compare the languages</a:t>
            </a:r>
          </a:p>
          <a:p>
            <a:r>
              <a:rPr lang="en-US" dirty="0"/>
              <a:t>Therefore is not reliable on low resource languages</a:t>
            </a:r>
          </a:p>
          <a:p>
            <a:r>
              <a:rPr lang="en-US" dirty="0"/>
              <a:t>Very likely to overfit in one language</a:t>
            </a:r>
          </a:p>
        </p:txBody>
      </p:sp>
    </p:spTree>
    <p:extLst>
      <p:ext uri="{BB962C8B-B14F-4D97-AF65-F5344CB8AC3E}">
        <p14:creationId xmlns:p14="http://schemas.microsoft.com/office/powerpoint/2010/main" val="2671724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normAutofit fontScale="92500"/>
          </a:bodyPr>
          <a:lstStyle/>
          <a:p>
            <a:pPr marL="0" indent="0">
              <a:buNone/>
            </a:pPr>
            <a:r>
              <a:rPr lang="en-US" dirty="0"/>
              <a:t>Concerning the task:</a:t>
            </a:r>
          </a:p>
          <a:p>
            <a:r>
              <a:rPr lang="en-US" dirty="0"/>
              <a:t>Label list in strings vs. numbers can be more handy &gt; label map is useful</a:t>
            </a:r>
          </a:p>
          <a:p>
            <a:r>
              <a:rPr lang="en-US" dirty="0"/>
              <a:t>Some very long sentences may distort the results</a:t>
            </a:r>
          </a:p>
          <a:p>
            <a:r>
              <a:rPr lang="en-US" dirty="0"/>
              <a:t>English and German are not necessarily closer to each other than English and Italian or English and French</a:t>
            </a:r>
          </a:p>
          <a:p>
            <a:pPr marL="0" indent="0">
              <a:buNone/>
            </a:pPr>
            <a:endParaRPr lang="en-US" dirty="0"/>
          </a:p>
          <a:p>
            <a:pPr marL="0" indent="0">
              <a:buNone/>
            </a:pPr>
            <a:r>
              <a:rPr lang="en-US" dirty="0"/>
              <a:t>In General:</a:t>
            </a:r>
          </a:p>
          <a:p>
            <a:r>
              <a:rPr lang="en-US" dirty="0"/>
              <a:t>It was very effective and fun to work together on this</a:t>
            </a:r>
          </a:p>
          <a:p>
            <a:r>
              <a:rPr lang="en-US" dirty="0"/>
              <a:t>Getting used to the environment with GitHub, </a:t>
            </a:r>
            <a:r>
              <a:rPr lang="en-US" dirty="0" err="1"/>
              <a:t>Huggingface</a:t>
            </a:r>
            <a:r>
              <a:rPr lang="en-US" dirty="0"/>
              <a:t> and </a:t>
            </a:r>
            <a:r>
              <a:rPr lang="en-US" dirty="0" err="1"/>
              <a:t>Ubelix</a:t>
            </a:r>
            <a:endParaRPr lang="en-US" dirty="0"/>
          </a:p>
          <a:p>
            <a:r>
              <a:rPr lang="en-US" dirty="0"/>
              <a:t>The Internet at Starbucks is very bad ;)</a:t>
            </a:r>
          </a:p>
          <a:p>
            <a:endParaRPr lang="en-US" dirty="0"/>
          </a:p>
        </p:txBody>
      </p:sp>
    </p:spTree>
    <p:extLst>
      <p:ext uri="{BB962C8B-B14F-4D97-AF65-F5344CB8AC3E}">
        <p14:creationId xmlns:p14="http://schemas.microsoft.com/office/powerpoint/2010/main" val="2800151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pic>
        <p:nvPicPr>
          <p:cNvPr id="9" name="Picture 8">
            <a:extLst>
              <a:ext uri="{FF2B5EF4-FFF2-40B4-BE49-F238E27FC236}">
                <a16:creationId xmlns:a16="http://schemas.microsoft.com/office/drawing/2014/main" id="{73CAA198-542A-4EB9-B682-9C914CE89190}"/>
              </a:ext>
            </a:extLst>
          </p:cNvPr>
          <p:cNvPicPr>
            <a:picLocks noChangeAspect="1"/>
          </p:cNvPicPr>
          <p:nvPr/>
        </p:nvPicPr>
        <p:blipFill>
          <a:blip r:embed="rId2"/>
          <a:stretch>
            <a:fillRect/>
          </a:stretch>
        </p:blipFill>
        <p:spPr>
          <a:xfrm>
            <a:off x="3087329" y="2330011"/>
            <a:ext cx="4707068" cy="3057877"/>
          </a:xfrm>
          <a:prstGeom prst="rect">
            <a:avLst/>
          </a:prstGeom>
        </p:spPr>
      </p:pic>
    </p:spTree>
    <p:extLst>
      <p:ext uri="{BB962C8B-B14F-4D97-AF65-F5344CB8AC3E}">
        <p14:creationId xmlns:p14="http://schemas.microsoft.com/office/powerpoint/2010/main" val="2026403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3042848404"/>
              </p:ext>
            </p:extLst>
          </p:nvPr>
        </p:nvGraphicFramePr>
        <p:xfrm>
          <a:off x="6096000" y="5377373"/>
          <a:ext cx="2617910" cy="873115"/>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7602">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47FE-0E67-4A94-BC17-72145CAAB859}"/>
              </a:ext>
            </a:extLst>
          </p:cNvPr>
          <p:cNvSpPr>
            <a:spLocks noGrp="1"/>
          </p:cNvSpPr>
          <p:nvPr>
            <p:ph type="title"/>
          </p:nvPr>
        </p:nvSpPr>
        <p:spPr/>
        <p:txBody>
          <a:bodyPr/>
          <a:lstStyle/>
          <a:p>
            <a:r>
              <a:rPr lang="de-CH" dirty="0" err="1"/>
              <a:t>Know</a:t>
            </a:r>
            <a:r>
              <a:rPr lang="de-CH" dirty="0"/>
              <a:t> </a:t>
            </a:r>
            <a:r>
              <a:rPr lang="de-CH" dirty="0" err="1"/>
              <a:t>your</a:t>
            </a:r>
            <a:r>
              <a:rPr lang="de-CH" dirty="0"/>
              <a:t> </a:t>
            </a:r>
            <a:r>
              <a:rPr lang="de-CH" dirty="0" err="1"/>
              <a:t>data</a:t>
            </a:r>
            <a:endParaRPr lang="en-US" dirty="0"/>
          </a:p>
        </p:txBody>
      </p:sp>
      <p:sp>
        <p:nvSpPr>
          <p:cNvPr id="3" name="Content Placeholder 2">
            <a:extLst>
              <a:ext uri="{FF2B5EF4-FFF2-40B4-BE49-F238E27FC236}">
                <a16:creationId xmlns:a16="http://schemas.microsoft.com/office/drawing/2014/main" id="{5B57EEC7-512A-43CB-AE5B-51EF655B4369}"/>
              </a:ext>
            </a:extLst>
          </p:cNvPr>
          <p:cNvSpPr>
            <a:spLocks noGrp="1"/>
          </p:cNvSpPr>
          <p:nvPr>
            <p:ph idx="1"/>
          </p:nvPr>
        </p:nvSpPr>
        <p:spPr/>
        <p:txBody>
          <a:bodyPr/>
          <a:lstStyle/>
          <a:p>
            <a:r>
              <a:rPr lang="de-CH" dirty="0" err="1"/>
              <a:t>Structure</a:t>
            </a:r>
            <a:r>
              <a:rPr lang="de-CH" dirty="0"/>
              <a:t> </a:t>
            </a:r>
            <a:r>
              <a:rPr lang="de-CH" dirty="0" err="1"/>
              <a:t>of</a:t>
            </a:r>
            <a:r>
              <a:rPr lang="de-CH" dirty="0"/>
              <a:t> </a:t>
            </a:r>
            <a:r>
              <a:rPr lang="de-CH" dirty="0" err="1"/>
              <a:t>first</a:t>
            </a:r>
            <a:r>
              <a:rPr lang="de-CH" dirty="0"/>
              <a:t> 5 </a:t>
            </a:r>
            <a:r>
              <a:rPr lang="de-CH" dirty="0" err="1"/>
              <a:t>entries</a:t>
            </a:r>
            <a:r>
              <a:rPr lang="de-CH" dirty="0"/>
              <a:t> </a:t>
            </a:r>
            <a:r>
              <a:rPr lang="de-CH" dirty="0" err="1"/>
              <a:t>of</a:t>
            </a:r>
            <a:r>
              <a:rPr lang="de-CH" dirty="0"/>
              <a:t> </a:t>
            </a:r>
            <a:r>
              <a:rPr lang="de-CH" dirty="0" err="1"/>
              <a:t>training</a:t>
            </a:r>
            <a:r>
              <a:rPr lang="de-CH" dirty="0"/>
              <a:t> </a:t>
            </a:r>
            <a:r>
              <a:rPr lang="de-CH" dirty="0" err="1"/>
              <a:t>sets</a:t>
            </a:r>
            <a:endParaRPr lang="en-US" dirty="0"/>
          </a:p>
        </p:txBody>
      </p:sp>
      <p:pic>
        <p:nvPicPr>
          <p:cNvPr id="4" name="Content Placeholder 4">
            <a:extLst>
              <a:ext uri="{FF2B5EF4-FFF2-40B4-BE49-F238E27FC236}">
                <a16:creationId xmlns:a16="http://schemas.microsoft.com/office/drawing/2014/main" id="{0B93E729-4B74-46E0-B988-304EFB1568B1}"/>
              </a:ext>
            </a:extLst>
          </p:cNvPr>
          <p:cNvPicPr>
            <a:picLocks noChangeAspect="1"/>
          </p:cNvPicPr>
          <p:nvPr/>
        </p:nvPicPr>
        <p:blipFill>
          <a:blip r:embed="rId3"/>
          <a:stretch>
            <a:fillRect/>
          </a:stretch>
        </p:blipFill>
        <p:spPr>
          <a:xfrm>
            <a:off x="663863" y="2711371"/>
            <a:ext cx="9825438" cy="3089761"/>
          </a:xfrm>
          <a:prstGeom prst="rect">
            <a:avLst/>
          </a:prstGeom>
        </p:spPr>
      </p:pic>
    </p:spTree>
    <p:extLst>
      <p:ext uri="{BB962C8B-B14F-4D97-AF65-F5344CB8AC3E}">
        <p14:creationId xmlns:p14="http://schemas.microsoft.com/office/powerpoint/2010/main" val="80495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43FB2-3C90-4230-B517-157D7B654A0F}"/>
              </a:ext>
            </a:extLst>
          </p:cNvPr>
          <p:cNvPicPr>
            <a:picLocks noChangeAspect="1"/>
          </p:cNvPicPr>
          <p:nvPr/>
        </p:nvPicPr>
        <p:blipFill>
          <a:blip r:embed="rId3"/>
          <a:stretch>
            <a:fillRect/>
          </a:stretch>
        </p:blipFill>
        <p:spPr>
          <a:xfrm>
            <a:off x="1325496" y="2478459"/>
            <a:ext cx="8311245" cy="2268529"/>
          </a:xfrm>
          <a:prstGeom prst="rect">
            <a:avLst/>
          </a:prstGeom>
        </p:spPr>
      </p:pic>
      <p:pic>
        <p:nvPicPr>
          <p:cNvPr id="7" name="Picture 6">
            <a:extLst>
              <a:ext uri="{FF2B5EF4-FFF2-40B4-BE49-F238E27FC236}">
                <a16:creationId xmlns:a16="http://schemas.microsoft.com/office/drawing/2014/main" id="{9D7C89A9-C120-4C9B-9A61-956287F209FB}"/>
              </a:ext>
            </a:extLst>
          </p:cNvPr>
          <p:cNvPicPr>
            <a:picLocks noChangeAspect="1"/>
          </p:cNvPicPr>
          <p:nvPr/>
        </p:nvPicPr>
        <p:blipFill>
          <a:blip r:embed="rId4"/>
          <a:stretch>
            <a:fillRect/>
          </a:stretch>
        </p:blipFill>
        <p:spPr>
          <a:xfrm>
            <a:off x="1325496" y="4853217"/>
            <a:ext cx="8311245" cy="1954377"/>
          </a:xfrm>
          <a:prstGeom prst="rect">
            <a:avLst/>
          </a:prstGeom>
        </p:spPr>
      </p:pic>
      <p:pic>
        <p:nvPicPr>
          <p:cNvPr id="9" name="Picture 8">
            <a:extLst>
              <a:ext uri="{FF2B5EF4-FFF2-40B4-BE49-F238E27FC236}">
                <a16:creationId xmlns:a16="http://schemas.microsoft.com/office/drawing/2014/main" id="{3B072122-D371-4F13-BCF6-234C154E0F47}"/>
              </a:ext>
            </a:extLst>
          </p:cNvPr>
          <p:cNvPicPr>
            <a:picLocks noChangeAspect="1"/>
          </p:cNvPicPr>
          <p:nvPr/>
        </p:nvPicPr>
        <p:blipFill>
          <a:blip r:embed="rId5"/>
          <a:stretch>
            <a:fillRect/>
          </a:stretch>
        </p:blipFill>
        <p:spPr>
          <a:xfrm>
            <a:off x="1325496" y="50406"/>
            <a:ext cx="7860478" cy="2321824"/>
          </a:xfrm>
          <a:prstGeom prst="rect">
            <a:avLst/>
          </a:prstGeom>
        </p:spPr>
      </p:pic>
    </p:spTree>
    <p:extLst>
      <p:ext uri="{BB962C8B-B14F-4D97-AF65-F5344CB8AC3E}">
        <p14:creationId xmlns:p14="http://schemas.microsoft.com/office/powerpoint/2010/main" val="427828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4A69-4817-4CAD-9B63-8B212F5C1C51}"/>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EN</a:t>
            </a:r>
            <a:endParaRPr lang="en-US" dirty="0"/>
          </a:p>
        </p:txBody>
      </p:sp>
      <p:pic>
        <p:nvPicPr>
          <p:cNvPr id="8" name="Content Placeholder 7">
            <a:extLst>
              <a:ext uri="{FF2B5EF4-FFF2-40B4-BE49-F238E27FC236}">
                <a16:creationId xmlns:a16="http://schemas.microsoft.com/office/drawing/2014/main" id="{0CD8627B-31E2-4DA2-93DB-7B3BE1DF4FD0}"/>
              </a:ext>
            </a:extLst>
          </p:cNvPr>
          <p:cNvPicPr>
            <a:picLocks noGrp="1" noChangeAspect="1"/>
          </p:cNvPicPr>
          <p:nvPr>
            <p:ph idx="1"/>
          </p:nvPr>
        </p:nvPicPr>
        <p:blipFill>
          <a:blip r:embed="rId3"/>
          <a:stretch>
            <a:fillRect/>
          </a:stretch>
        </p:blipFill>
        <p:spPr>
          <a:xfrm>
            <a:off x="914885" y="2510900"/>
            <a:ext cx="7388482" cy="3579691"/>
          </a:xfrm>
        </p:spPr>
      </p:pic>
      <p:pic>
        <p:nvPicPr>
          <p:cNvPr id="10" name="Picture 9">
            <a:extLst>
              <a:ext uri="{FF2B5EF4-FFF2-40B4-BE49-F238E27FC236}">
                <a16:creationId xmlns:a16="http://schemas.microsoft.com/office/drawing/2014/main" id="{B769888B-9ADE-4698-8860-C9B3FDE53FC8}"/>
              </a:ext>
            </a:extLst>
          </p:cNvPr>
          <p:cNvPicPr>
            <a:picLocks noChangeAspect="1"/>
          </p:cNvPicPr>
          <p:nvPr/>
        </p:nvPicPr>
        <p:blipFill>
          <a:blip r:embed="rId4"/>
          <a:stretch>
            <a:fillRect/>
          </a:stretch>
        </p:blipFill>
        <p:spPr>
          <a:xfrm>
            <a:off x="8751613" y="3352800"/>
            <a:ext cx="2874330" cy="2465104"/>
          </a:xfrm>
          <a:prstGeom prst="rect">
            <a:avLst/>
          </a:prstGeom>
        </p:spPr>
      </p:pic>
    </p:spTree>
    <p:extLst>
      <p:ext uri="{BB962C8B-B14F-4D97-AF65-F5344CB8AC3E}">
        <p14:creationId xmlns:p14="http://schemas.microsoft.com/office/powerpoint/2010/main" val="39026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237-0493-4F62-918E-A7323E5C421E}"/>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DE</a:t>
            </a:r>
            <a:endParaRPr lang="en-US" dirty="0"/>
          </a:p>
        </p:txBody>
      </p:sp>
      <p:pic>
        <p:nvPicPr>
          <p:cNvPr id="9" name="Picture 8">
            <a:extLst>
              <a:ext uri="{FF2B5EF4-FFF2-40B4-BE49-F238E27FC236}">
                <a16:creationId xmlns:a16="http://schemas.microsoft.com/office/drawing/2014/main" id="{30A349CC-FAB0-4292-86DA-7821D32C1ED0}"/>
              </a:ext>
            </a:extLst>
          </p:cNvPr>
          <p:cNvPicPr>
            <a:picLocks noChangeAspect="1"/>
          </p:cNvPicPr>
          <p:nvPr/>
        </p:nvPicPr>
        <p:blipFill>
          <a:blip r:embed="rId3"/>
          <a:stretch>
            <a:fillRect/>
          </a:stretch>
        </p:blipFill>
        <p:spPr>
          <a:xfrm>
            <a:off x="820610" y="2474430"/>
            <a:ext cx="7912507" cy="3930852"/>
          </a:xfrm>
          <a:prstGeom prst="rect">
            <a:avLst/>
          </a:prstGeom>
        </p:spPr>
      </p:pic>
      <p:pic>
        <p:nvPicPr>
          <p:cNvPr id="11" name="Picture 10">
            <a:extLst>
              <a:ext uri="{FF2B5EF4-FFF2-40B4-BE49-F238E27FC236}">
                <a16:creationId xmlns:a16="http://schemas.microsoft.com/office/drawing/2014/main" id="{68A34666-DCD0-4209-814D-164EA11688DB}"/>
              </a:ext>
            </a:extLst>
          </p:cNvPr>
          <p:cNvPicPr>
            <a:picLocks noChangeAspect="1"/>
          </p:cNvPicPr>
          <p:nvPr/>
        </p:nvPicPr>
        <p:blipFill>
          <a:blip r:embed="rId4"/>
          <a:stretch>
            <a:fillRect/>
          </a:stretch>
        </p:blipFill>
        <p:spPr>
          <a:xfrm>
            <a:off x="9104635" y="3945579"/>
            <a:ext cx="2754524" cy="2172192"/>
          </a:xfrm>
          <a:prstGeom prst="rect">
            <a:avLst/>
          </a:prstGeom>
        </p:spPr>
      </p:pic>
    </p:spTree>
    <p:extLst>
      <p:ext uri="{BB962C8B-B14F-4D97-AF65-F5344CB8AC3E}">
        <p14:creationId xmlns:p14="http://schemas.microsoft.com/office/powerpoint/2010/main" val="308960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2410</Words>
  <Application>Microsoft Office PowerPoint</Application>
  <PresentationFormat>Breitbild</PresentationFormat>
  <Paragraphs>228</Paragraphs>
  <Slides>33</Slides>
  <Notes>26</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33</vt:i4>
      </vt:variant>
    </vt:vector>
  </HeadingPairs>
  <TitlesOfParts>
    <vt:vector size="41" baseType="lpstr">
      <vt:lpstr>__fkGroteskNeue_598ab8</vt:lpstr>
      <vt:lpstr>Arial</vt:lpstr>
      <vt:lpstr>Calibri</vt:lpstr>
      <vt:lpstr>Century Gothic</vt:lpstr>
      <vt:lpstr>Roboto</vt:lpstr>
      <vt:lpstr>var(--font-berkeley-mono)</vt:lpstr>
      <vt:lpstr>Wingdings 3</vt:lpstr>
      <vt:lpstr>Ion</vt:lpstr>
      <vt:lpstr>CAS NLP Module 4</vt:lpstr>
      <vt:lpstr>Task</vt:lpstr>
      <vt:lpstr>Agenda</vt:lpstr>
      <vt:lpstr>Define languages: EN, DE, FR, IT </vt:lpstr>
      <vt:lpstr>Choose a model and a dataset </vt:lpstr>
      <vt:lpstr>Know your data</vt:lpstr>
      <vt:lpstr>PowerPoint-Präsentation</vt:lpstr>
      <vt:lpstr>Entity distribution and token lenght before customized preprocessing EN</vt:lpstr>
      <vt:lpstr>Entity distribution and token lenght before customized preprocessing DE</vt:lpstr>
      <vt:lpstr>Entity distribution and token lenght before customized preprocessing FR</vt:lpstr>
      <vt:lpstr>Entity distribution and token lenght before customized preprocessing IT</vt:lpstr>
      <vt:lpstr>Token length</vt:lpstr>
      <vt:lpstr>Preprocess the data </vt:lpstr>
      <vt:lpstr>Distribution of entities Dataset EN</vt:lpstr>
      <vt:lpstr>Distribution of entities Dataset DE</vt:lpstr>
      <vt:lpstr>Distribution of entities Dataset FR</vt:lpstr>
      <vt:lpstr>Distribution of entities Dataset IT</vt:lpstr>
      <vt:lpstr>Train and test the model in EN </vt:lpstr>
      <vt:lpstr>Training on EN dataset</vt:lpstr>
      <vt:lpstr>Evaluate model on EN dataset</vt:lpstr>
      <vt:lpstr>Evaluate the model in DE, FR and IT </vt:lpstr>
      <vt:lpstr>Results</vt:lpstr>
      <vt:lpstr>Possible improvement </vt:lpstr>
      <vt:lpstr>Contrast approaches  </vt:lpstr>
      <vt:lpstr>Results for English </vt:lpstr>
      <vt:lpstr>Results for English</vt:lpstr>
      <vt:lpstr>Results for German</vt:lpstr>
      <vt:lpstr>Results for French</vt:lpstr>
      <vt:lpstr>Results for Italian</vt:lpstr>
      <vt:lpstr>Limitations of approach</vt:lpstr>
      <vt:lpstr>Learnings </vt:lpstr>
      <vt:lpstr>Discussion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Degelo, Julia Anna (STUDENTS)</cp:lastModifiedBy>
  <cp:revision>108</cp:revision>
  <dcterms:created xsi:type="dcterms:W3CDTF">2025-01-12T13:22:12Z</dcterms:created>
  <dcterms:modified xsi:type="dcterms:W3CDTF">2025-01-23T09:31:36Z</dcterms:modified>
</cp:coreProperties>
</file>