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6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B4F-B8E1-41A3-8FB2-3E3A294E564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9D22-E2B1-4085-86BA-83582C6B3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8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B4F-B8E1-41A3-8FB2-3E3A294E564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9D22-E2B1-4085-86BA-83582C6B3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6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B4F-B8E1-41A3-8FB2-3E3A294E564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9D22-E2B1-4085-86BA-83582C6B3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9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B4F-B8E1-41A3-8FB2-3E3A294E564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9D22-E2B1-4085-86BA-83582C6B3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1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B4F-B8E1-41A3-8FB2-3E3A294E564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9D22-E2B1-4085-86BA-83582C6B3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7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B4F-B8E1-41A3-8FB2-3E3A294E564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9D22-E2B1-4085-86BA-83582C6B3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3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B4F-B8E1-41A3-8FB2-3E3A294E564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9D22-E2B1-4085-86BA-83582C6B3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B4F-B8E1-41A3-8FB2-3E3A294E564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9D22-E2B1-4085-86BA-83582C6B3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0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B4F-B8E1-41A3-8FB2-3E3A294E564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9D22-E2B1-4085-86BA-83582C6B3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9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B4F-B8E1-41A3-8FB2-3E3A294E564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9D22-E2B1-4085-86BA-83582C6B3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4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B4F-B8E1-41A3-8FB2-3E3A294E564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9D22-E2B1-4085-86BA-83582C6B3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1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6CB4F-B8E1-41A3-8FB2-3E3A294E564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F9D22-E2B1-4085-86BA-83582C6B3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1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jpe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jpg"/><Relationship Id="rId21" Type="http://schemas.openxmlformats.org/officeDocument/2006/relationships/image" Target="../media/image19.wmf"/><Relationship Id="rId7" Type="http://schemas.openxmlformats.org/officeDocument/2006/relationships/image" Target="../media/image6.wmf"/><Relationship Id="rId12" Type="http://schemas.openxmlformats.org/officeDocument/2006/relationships/image" Target="../media/image11.jpeg"/><Relationship Id="rId17" Type="http://schemas.openxmlformats.org/officeDocument/2006/relationships/image" Target="../media/image15.jpeg"/><Relationship Id="rId25" Type="http://schemas.openxmlformats.org/officeDocument/2006/relationships/image" Target="../media/image23.png"/><Relationship Id="rId2" Type="http://schemas.openxmlformats.org/officeDocument/2006/relationships/image" Target="../media/image1.jpg"/><Relationship Id="rId16" Type="http://schemas.openxmlformats.org/officeDocument/2006/relationships/image" Target="../media/image14.emf"/><Relationship Id="rId20" Type="http://schemas.openxmlformats.org/officeDocument/2006/relationships/image" Target="../media/image18.wmf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jpeg"/><Relationship Id="rId15" Type="http://schemas.openxmlformats.org/officeDocument/2006/relationships/hyperlink" Target="http://patreon.com/beacon_heart" TargetMode="External"/><Relationship Id="rId23" Type="http://schemas.openxmlformats.org/officeDocument/2006/relationships/image" Target="../media/image21.jpeg"/><Relationship Id="rId28" Type="http://schemas.openxmlformats.org/officeDocument/2006/relationships/image" Target="../media/image26.wmf"/><Relationship Id="rId10" Type="http://schemas.openxmlformats.org/officeDocument/2006/relationships/image" Target="../media/image9.png"/><Relationship Id="rId19" Type="http://schemas.openxmlformats.org/officeDocument/2006/relationships/image" Target="../media/image17.jpeg"/><Relationship Id="rId31" Type="http://schemas.openxmlformats.org/officeDocument/2006/relationships/image" Target="../media/image2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AC877F-4845-45A6-A56E-A0DF966573F0}"/>
              </a:ext>
            </a:extLst>
          </p:cNvPr>
          <p:cNvGrpSpPr/>
          <p:nvPr/>
        </p:nvGrpSpPr>
        <p:grpSpPr>
          <a:xfrm>
            <a:off x="2067737" y="906536"/>
            <a:ext cx="6965917" cy="4147677"/>
            <a:chOff x="2067737" y="906536"/>
            <a:chExt cx="6965917" cy="414767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A7E12A-C2CB-4D21-A508-FA3769FFCFAB}"/>
                </a:ext>
              </a:extLst>
            </p:cNvPr>
            <p:cNvGrpSpPr/>
            <p:nvPr/>
          </p:nvGrpSpPr>
          <p:grpSpPr>
            <a:xfrm>
              <a:off x="2067737" y="906536"/>
              <a:ext cx="6965917" cy="4147677"/>
              <a:chOff x="2067737" y="906536"/>
              <a:chExt cx="6965917" cy="4147677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8448C96D-7436-4DE8-8480-077DDC44F8AA}"/>
                  </a:ext>
                </a:extLst>
              </p:cNvPr>
              <p:cNvGrpSpPr/>
              <p:nvPr/>
            </p:nvGrpSpPr>
            <p:grpSpPr>
              <a:xfrm>
                <a:off x="2067737" y="906536"/>
                <a:ext cx="6965917" cy="4147677"/>
                <a:chOff x="2067737" y="906536"/>
                <a:chExt cx="6965917" cy="4147677"/>
              </a:xfrm>
            </p:grpSpPr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788387F4-182E-4873-BA95-C0E7F1F13C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00038" y="1969463"/>
                  <a:ext cx="801869" cy="671960"/>
                </a:xfrm>
                <a:prstGeom prst="rect">
                  <a:avLst/>
                </a:prstGeom>
              </p:spPr>
            </p:pic>
            <p:pic>
              <p:nvPicPr>
                <p:cNvPr id="81" name="Picture 80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BDACCC66-5E72-48B2-BA45-A3AB85ED21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5129" y="3602529"/>
                  <a:ext cx="1124120" cy="1359768"/>
                </a:xfrm>
                <a:prstGeom prst="rect">
                  <a:avLst/>
                </a:prstGeom>
              </p:spPr>
            </p:pic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E42430BB-C77E-4926-9E34-ED0A7C70C81F}"/>
                    </a:ext>
                  </a:extLst>
                </p:cNvPr>
                <p:cNvGrpSpPr/>
                <p:nvPr/>
              </p:nvGrpSpPr>
              <p:grpSpPr>
                <a:xfrm>
                  <a:off x="2081141" y="906536"/>
                  <a:ext cx="6712771" cy="4147677"/>
                  <a:chOff x="1770653" y="875670"/>
                  <a:chExt cx="6712771" cy="4147677"/>
                </a:xfrm>
              </p:grpSpPr>
              <p:grpSp>
                <p:nvGrpSpPr>
                  <p:cNvPr id="4" name="Group 3">
                    <a:extLst>
                      <a:ext uri="{FF2B5EF4-FFF2-40B4-BE49-F238E27FC236}">
                        <a16:creationId xmlns:a16="http://schemas.microsoft.com/office/drawing/2014/main" id="{76733D87-A667-4643-A6E8-0E3040E969FF}"/>
                      </a:ext>
                    </a:extLst>
                  </p:cNvPr>
                  <p:cNvGrpSpPr/>
                  <p:nvPr/>
                </p:nvGrpSpPr>
                <p:grpSpPr>
                  <a:xfrm>
                    <a:off x="1770653" y="875670"/>
                    <a:ext cx="6712771" cy="4147677"/>
                    <a:chOff x="-69722" y="-148"/>
                    <a:chExt cx="6712771" cy="4147677"/>
                  </a:xfrm>
                </p:grpSpPr>
                <p:pic>
                  <p:nvPicPr>
                    <p:cNvPr id="7" name="Picture 6"/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8709" t="58753" b="127"/>
                    <a:stretch/>
                  </p:blipFill>
                  <p:spPr>
                    <a:xfrm>
                      <a:off x="5417769" y="89134"/>
                      <a:ext cx="1220744" cy="868695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53" name="Group 52"/>
                    <p:cNvGrpSpPr/>
                    <p:nvPr/>
                  </p:nvGrpSpPr>
                  <p:grpSpPr>
                    <a:xfrm>
                      <a:off x="-69722" y="-148"/>
                      <a:ext cx="6712771" cy="4147677"/>
                      <a:chOff x="-69722" y="-148"/>
                      <a:chExt cx="6712771" cy="4147677"/>
                    </a:xfrm>
                  </p:grpSpPr>
                  <p:grpSp>
                    <p:nvGrpSpPr>
                      <p:cNvPr id="2" name="Group 1"/>
                      <p:cNvGrpSpPr/>
                      <p:nvPr/>
                    </p:nvGrpSpPr>
                    <p:grpSpPr>
                      <a:xfrm>
                        <a:off x="-69722" y="-148"/>
                        <a:ext cx="6712771" cy="4147677"/>
                        <a:chOff x="-69722" y="-106165"/>
                        <a:chExt cx="6712771" cy="4147677"/>
                      </a:xfrm>
                    </p:grpSpPr>
                    <p:grpSp>
                      <p:nvGrpSpPr>
                        <p:cNvPr id="5" name="Group 4"/>
                        <p:cNvGrpSpPr/>
                        <p:nvPr/>
                      </p:nvGrpSpPr>
                      <p:grpSpPr>
                        <a:xfrm>
                          <a:off x="-33514" y="-106165"/>
                          <a:ext cx="6676563" cy="4147677"/>
                          <a:chOff x="2692505" y="1196084"/>
                          <a:chExt cx="6676563" cy="4147677"/>
                        </a:xfrm>
                      </p:grpSpPr>
                      <p:grpSp>
                        <p:nvGrpSpPr>
                          <p:cNvPr id="11" name="Group 10"/>
                          <p:cNvGrpSpPr/>
                          <p:nvPr/>
                        </p:nvGrpSpPr>
                        <p:grpSpPr>
                          <a:xfrm>
                            <a:off x="2692505" y="1196084"/>
                            <a:ext cx="6676563" cy="4147677"/>
                            <a:chOff x="2523693" y="1125746"/>
                            <a:chExt cx="6676563" cy="4147677"/>
                          </a:xfrm>
                        </p:grpSpPr>
                        <p:pic>
                          <p:nvPicPr>
                            <p:cNvPr id="14" name="Picture 30" descr="heart_global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23693" y="1198402"/>
                              <a:ext cx="2752753" cy="20000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  <p:sp>
                          <p:nvSpPr>
                            <p:cNvPr id="15" name="Rectangle 14"/>
                            <p:cNvSpPr/>
                            <p:nvPr/>
                          </p:nvSpPr>
                          <p:spPr>
                            <a:xfrm>
                              <a:off x="2557207" y="1198402"/>
                              <a:ext cx="6638513" cy="3983107"/>
                            </a:xfrm>
                            <a:prstGeom prst="rect">
                              <a:avLst/>
                            </a:prstGeom>
                            <a:noFill/>
                            <a:ln w="381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45" name="Rectangle 44"/>
                            <p:cNvSpPr/>
                            <p:nvPr/>
                          </p:nvSpPr>
                          <p:spPr>
                            <a:xfrm>
                              <a:off x="2557207" y="3179297"/>
                              <a:ext cx="2963682" cy="20022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pic>
                          <p:nvPicPr>
                            <p:cNvPr id="19" name="Picture 4" descr="clipboard-checklist-2752318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l="15776" t="4922" r="23090" b="21017"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213820" y="2851383"/>
                              <a:ext cx="986436" cy="87844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  <p:sp>
                          <p:nvSpPr>
                            <p:cNvPr id="20" name="TextBox 19"/>
                            <p:cNvSpPr txBox="1"/>
                            <p:nvPr/>
                          </p:nvSpPr>
                          <p:spPr>
                            <a:xfrm>
                              <a:off x="5025905" y="1125746"/>
                              <a:ext cx="3039615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2400" b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</a:rPr>
                                <a:t>ECO</a:t>
                              </a:r>
                              <a:r>
                                <a:rPr lang="en-US" sz="2400" b="1" dirty="0">
                                  <a:solidFill>
                                    <a:srgbClr val="C00000"/>
                                  </a:solidFill>
                                </a:rPr>
                                <a:t> </a:t>
                              </a:r>
                              <a:r>
                                <a:rPr lang="en-US" sz="2400" b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</a:rPr>
                                <a:t>ECON</a:t>
                              </a:r>
                              <a:r>
                                <a:rPr lang="en-US" sz="2400" b="1" dirty="0">
                                  <a:solidFill>
                                    <a:srgbClr val="C00000"/>
                                  </a:solidFill>
                                </a:rPr>
                                <a:t> HEARTBEAT</a:t>
                              </a:r>
                              <a:endParaRPr lang="en-US" sz="2400" b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</a:endParaRPr>
                            </a:p>
                          </p:txBody>
                        </p:sp>
                        <p:grpSp>
                          <p:nvGrpSpPr>
                            <p:cNvPr id="22" name="Group 21"/>
                            <p:cNvGrpSpPr/>
                            <p:nvPr/>
                          </p:nvGrpSpPr>
                          <p:grpSpPr>
                            <a:xfrm>
                              <a:off x="3251483" y="3455815"/>
                              <a:ext cx="1530177" cy="1817608"/>
                              <a:chOff x="4164351" y="3558265"/>
                              <a:chExt cx="1530177" cy="1817608"/>
                            </a:xfrm>
                          </p:grpSpPr>
                          <p:pic>
                            <p:nvPicPr>
                              <p:cNvPr id="37" name="Picture 40" descr="MC900133529[1]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98769" y="3621063"/>
                                <a:ext cx="395759" cy="26514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  <p:sp>
                            <p:nvSpPr>
                              <p:cNvPr id="38" name="AutoShape 43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099194" y="3586294"/>
                                <a:ext cx="300325" cy="1141481"/>
                              </a:xfrm>
                              <a:prstGeom prst="leftBrace">
                                <a:avLst>
                                  <a:gd name="adj1" fmla="val 30556"/>
                                  <a:gd name="adj2" fmla="val 50000"/>
                                </a:avLst>
                              </a:prstGeom>
                              <a:noFill/>
                              <a:ln w="19050">
                                <a:solidFill>
                                  <a:srgbClr val="00CC00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sz="28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sz="24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sz="20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sz="20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20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20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20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20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1200">
                                  <a:latin typeface="Calibri" panose="020F0502020204030204" pitchFamily="34" charset="0"/>
                                </a:endParaRPr>
                              </a:p>
                            </p:txBody>
                          </p:sp>
                          <p:pic>
                            <p:nvPicPr>
                              <p:cNvPr id="39" name="Picture 7" descr="rgfiahjg[1]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193039" y="3558265"/>
                                <a:ext cx="249553" cy="22194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  <p:sp>
                            <p:nvSpPr>
                              <p:cNvPr id="41" name="AutoShape 60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rot="10800000">
                                <a:off x="4405199" y="3586295"/>
                                <a:ext cx="449717" cy="1141481"/>
                              </a:xfrm>
                              <a:prstGeom prst="leftBrace">
                                <a:avLst>
                                  <a:gd name="adj1" fmla="val 30556"/>
                                  <a:gd name="adj2" fmla="val 50000"/>
                                </a:avLst>
                              </a:prstGeom>
                              <a:noFill/>
                              <a:ln w="19050">
                                <a:solidFill>
                                  <a:srgbClr val="A50021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sz="3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sz="28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sz="24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sz="20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sz="20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20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20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20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20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1200">
                                  <a:latin typeface="Calibri" panose="020F0502020204030204" pitchFamily="34" charset="0"/>
                                </a:endParaRPr>
                              </a:p>
                            </p:txBody>
                          </p:sp>
                          <p:pic>
                            <p:nvPicPr>
                              <p:cNvPr id="42" name="Picture 61" descr="ANd9GcSvFw_tMrkk6m7ea9AXfz9T74cDFaG7dhZclhP3ULjqQOeSvpjr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64524" y="3687156"/>
                                <a:ext cx="249552" cy="22195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  <p:pic>
                            <p:nvPicPr>
                              <p:cNvPr id="43" name="Picture 20" descr="MC900441336[1]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90704" y="4863149"/>
                                <a:ext cx="580487" cy="51272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  <p:pic>
                            <p:nvPicPr>
                              <p:cNvPr id="40" name="Picture 7" descr="rgfiahjg[1]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164351" y="4572956"/>
                                <a:ext cx="263116" cy="24103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grpSp>
                        <p:pic>
                          <p:nvPicPr>
                            <p:cNvPr id="23" name="Picture 77" descr="JKUTI1Ps_normal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99403" y="2707681"/>
                              <a:ext cx="556176" cy="45522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  <p:pic>
                          <p:nvPicPr>
                            <p:cNvPr id="24" name="Picture 210" descr="bitcoin-blockchain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45483" y="2738440"/>
                              <a:ext cx="1740739" cy="4149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  <p:pic>
                          <p:nvPicPr>
                            <p:cNvPr id="25" name="Picture 114" descr="ANd9GcTBvmLSLIQw1hAzdzhZaH6_YgcGXIIy5f3az5__ZiosOE564PbB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l="48039" t="12903" r="4903" b="16129"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955103" y="2549331"/>
                              <a:ext cx="1227049" cy="32297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  <p:pic>
                          <p:nvPicPr>
                            <p:cNvPr id="26" name="Picture 6" descr="https://tse1.mm.bing.net/th?&amp;id=JN.lLHCzYD8NrVPI33nCXMvBQ&amp;w=300&amp;h=300&amp;c=0&amp;pid=1.9&amp;rs=0&amp;p=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 rotWithShape="1">
                            <a:blip r:embed="rId14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l="13001" t="16009" r="25666" b="3991"/>
                            <a:stretch/>
                          </p:blipFill>
                          <p:spPr bwMode="auto">
                            <a:xfrm>
                              <a:off x="4780334" y="4569785"/>
                              <a:ext cx="695367" cy="591108"/>
                            </a:xfrm>
                            <a:prstGeom prst="rect">
                              <a:avLst/>
                            </a:prstGeom>
                            <a:solidFill>
                              <a:schemeClr val="accent6"/>
                            </a:solidFill>
                            <a:ln>
                              <a:solidFill>
                                <a:srgbClr val="000080"/>
                              </a:solidFill>
                            </a:ln>
                          </p:spPr>
                        </p:pic>
                        <p:sp>
                          <p:nvSpPr>
                            <p:cNvPr id="29" name="TextBox 28"/>
                            <p:cNvSpPr txBox="1"/>
                            <p:nvPr/>
                          </p:nvSpPr>
                          <p:spPr>
                            <a:xfrm>
                              <a:off x="5466829" y="3950842"/>
                              <a:ext cx="2728055" cy="124649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1200" b="1" dirty="0"/>
                                <a:t>USPTO 13/573,002 US SCT Alice </a:t>
                              </a:r>
                              <a:r>
                                <a:rPr lang="en-US" sz="900" b="1" dirty="0"/>
                                <a:t>compliant</a:t>
                              </a:r>
                              <a:endParaRPr lang="en-US" sz="1200" b="1" dirty="0"/>
                            </a:p>
                            <a:p>
                              <a:r>
                                <a:rPr lang="en-US" sz="1400" b="1" dirty="0"/>
                                <a:t>stevenjmcgee@sawconcepts.com</a:t>
                              </a:r>
                            </a:p>
                            <a:p>
                              <a:r>
                                <a:rPr lang="en-US" sz="1400" b="1" dirty="0"/>
                                <a:t>Cell: 732-768-5440</a:t>
                              </a:r>
                            </a:p>
                            <a:p>
                              <a:r>
                                <a:rPr lang="en-US" sz="1200" b="1" dirty="0"/>
                                <a:t>Web: http://sawconcepts.com/index</a:t>
                              </a:r>
                              <a:endParaRPr lang="en-US" sz="1200" b="1" dirty="0">
                                <a:solidFill>
                                  <a:schemeClr val="tx2"/>
                                </a:solidFill>
                              </a:endParaRPr>
                            </a:p>
                            <a:p>
                              <a:r>
                                <a:rPr lang="en-US" sz="1200" b="1" dirty="0">
                                  <a:hlinkClick r:id="rId15"/>
                                </a:rPr>
                                <a:t>http://patreon.com/beacon_heart</a:t>
                              </a:r>
                              <a:endParaRPr lang="en-US" sz="1200" b="1" dirty="0"/>
                            </a:p>
                            <a:p>
                              <a:r>
                                <a:rPr lang="en-US" sz="1100" b="1" u="sng" dirty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http://github.com/Beacon-Heart</a:t>
                              </a:r>
                              <a:endParaRPr lang="en-US" sz="1400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0" name="TextBox 29"/>
                            <p:cNvSpPr txBox="1"/>
                            <p:nvPr/>
                          </p:nvSpPr>
                          <p:spPr>
                            <a:xfrm>
                              <a:off x="8944299" y="3686508"/>
                              <a:ext cx="184730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r"/>
                              <a:endParaRPr lang="en-US" b="1" dirty="0"/>
                            </a:p>
                          </p:txBody>
                        </p:sp>
                        <p:pic>
                          <p:nvPicPr>
                            <p:cNvPr id="34" name="Picture 303" descr="rgfiahjg[1]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94351" y="1524111"/>
                              <a:ext cx="350011" cy="3113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grpSp>
                      <p:sp>
                        <p:nvSpPr>
                          <p:cNvPr id="12" name="TextBox 11"/>
                          <p:cNvSpPr txBox="1"/>
                          <p:nvPr/>
                        </p:nvSpPr>
                        <p:spPr>
                          <a:xfrm>
                            <a:off x="3319521" y="3041723"/>
                            <a:ext cx="756938" cy="24622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1000" b="1" dirty="0"/>
                              <a:t>{“Org_ID”}</a:t>
                            </a:r>
                          </a:p>
                        </p:txBody>
                      </p:sp>
                    </p:grpSp>
                    <p:pic>
                      <p:nvPicPr>
                        <p:cNvPr id="9" name="Picture 77" descr="JKUTI1Ps_normal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88" y="1488760"/>
                          <a:ext cx="613843" cy="455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  <p:sp>
                      <p:nvSpPr>
                        <p:cNvPr id="10" name="TextBox 9"/>
                        <p:cNvSpPr txBox="1"/>
                        <p:nvPr/>
                      </p:nvSpPr>
                      <p:spPr>
                        <a:xfrm>
                          <a:off x="-69722" y="1920114"/>
                          <a:ext cx="244143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1200" b="1" dirty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</a:rPr>
                            <a:t>Heartbeat </a:t>
                          </a:r>
                          <a:r>
                            <a:rPr lang="en-US" sz="1200" b="1" dirty="0">
                              <a:highlight>
                                <a:srgbClr val="00FF00"/>
                              </a:highlight>
                            </a:rPr>
                            <a:t>Flash Message </a:t>
                          </a:r>
                          <a:r>
                            <a:rPr lang="en-US" sz="1200" b="1" dirty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</a:rPr>
                            <a:t>Event Bus</a:t>
                          </a:r>
                        </a:p>
                      </p:txBody>
                    </p:sp>
                    <p:pic>
                      <p:nvPicPr>
                        <p:cNvPr id="49" name="Picture 2" descr="Sigma Symbol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002" y="2613772"/>
                          <a:ext cx="291789" cy="3629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50" name="Picture 6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5659" y="3342655"/>
                          <a:ext cx="451382" cy="2666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grpSp>
                  <p:pic>
                    <p:nvPicPr>
                      <p:cNvPr id="51" name="Picture 4" descr="https://tse1.mm.bing.net/th?&amp;id=JN.FPkeCEraZrvjpUCdamq1zQ&amp;w=300&amp;h=300&amp;c=0&amp;pid=1.9&amp;rs=0&amp;p=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221" y="345724"/>
                        <a:ext cx="1478684" cy="13977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52" name="TextBox 51"/>
                      <p:cNvSpPr txBox="1"/>
                      <p:nvPr/>
                    </p:nvSpPr>
                    <p:spPr>
                      <a:xfrm>
                        <a:off x="533579" y="809164"/>
                        <a:ext cx="189058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b="1" dirty="0">
                            <a:solidFill>
                              <a:schemeClr val="accent1"/>
                            </a:solidFill>
                            <a:highlight>
                              <a:srgbClr val="00FF00"/>
                            </a:highlight>
                          </a:rPr>
                          <a:t>Earth Intelligence Network</a:t>
                        </a:r>
                      </a:p>
                    </p:txBody>
                  </p:sp>
                </p:grpSp>
                <p:pic>
                  <p:nvPicPr>
                    <p:cNvPr id="54" name="Picture 40" descr="MC900133529[1]">
                      <a:extLst>
                        <a:ext uri="{FF2B5EF4-FFF2-40B4-BE49-F238E27FC236}">
                          <a16:creationId xmlns:a16="http://schemas.microsoft.com/office/drawing/2014/main" id="{B095009F-2C6F-4E64-831A-A15AFD3311A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858097" y="3250044"/>
                      <a:ext cx="371750" cy="2490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A1B6D71A-183A-40BF-A7A7-F1D922329477}"/>
                      </a:ext>
                    </a:extLst>
                  </p:cNvPr>
                  <p:cNvSpPr txBox="1"/>
                  <p:nvPr/>
                </p:nvSpPr>
                <p:spPr>
                  <a:xfrm>
                    <a:off x="4731540" y="3199298"/>
                    <a:ext cx="2783134" cy="6155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/>
                      <a:t>Time-Space Meter, Metrics, Net Survey</a:t>
                    </a:r>
                  </a:p>
                  <a:p>
                    <a:r>
                      <a:rPr lang="en-US" sz="1100" b="1" dirty="0"/>
                      <a:t>Agile, </a:t>
                    </a:r>
                    <a:r>
                      <a:rPr lang="en-US" sz="1100" b="1" dirty="0" err="1"/>
                      <a:t>Adhoc</a:t>
                    </a:r>
                    <a:r>
                      <a:rPr lang="en-US" sz="1100" b="1" dirty="0"/>
                      <a:t> DAO Eco Economic federation </a:t>
                    </a:r>
                  </a:p>
                  <a:p>
                    <a:r>
                      <a:rPr lang="en-US" sz="1100" b="1" dirty="0"/>
                      <a:t>NEO Net Enabled Operations Situation Pulse</a:t>
                    </a:r>
                  </a:p>
                </p:txBody>
              </p:sp>
            </p:grpSp>
            <p:pic>
              <p:nvPicPr>
                <p:cNvPr id="63" name="Picture 4" descr="j0286851">
                  <a:extLst>
                    <a:ext uri="{FF2B5EF4-FFF2-40B4-BE49-F238E27FC236}">
                      <a16:creationId xmlns:a16="http://schemas.microsoft.com/office/drawing/2014/main" id="{D9159DED-51B7-4225-87D1-C0FECD85129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34769" y="3612122"/>
                  <a:ext cx="449209" cy="3916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6" name="Picture 303" descr="rgfiahjg[1]">
                  <a:extLst>
                    <a:ext uri="{FF2B5EF4-FFF2-40B4-BE49-F238E27FC236}">
                      <a16:creationId xmlns:a16="http://schemas.microsoft.com/office/drawing/2014/main" id="{4410ACBD-7961-4023-9EBB-7383738FE9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6815" y="4622037"/>
                  <a:ext cx="341436" cy="3036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7" name="Picture 303" descr="rgfiahjg[1]">
                  <a:extLst>
                    <a:ext uri="{FF2B5EF4-FFF2-40B4-BE49-F238E27FC236}">
                      <a16:creationId xmlns:a16="http://schemas.microsoft.com/office/drawing/2014/main" id="{6C18BD2A-8BE2-4F3B-A5A5-975BC123C8D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62708" y="4631898"/>
                  <a:ext cx="323268" cy="290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" name="Picture 40" descr="MC900133529[1]">
                  <a:extLst>
                    <a:ext uri="{FF2B5EF4-FFF2-40B4-BE49-F238E27FC236}">
                      <a16:creationId xmlns:a16="http://schemas.microsoft.com/office/drawing/2014/main" id="{BF574C11-FC1D-459D-AEB9-62D20E63B96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08960" y="3894159"/>
                  <a:ext cx="360962" cy="2490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2" name="Picture 40" descr="MC900133529[1]">
                  <a:extLst>
                    <a:ext uri="{FF2B5EF4-FFF2-40B4-BE49-F238E27FC236}">
                      <a16:creationId xmlns:a16="http://schemas.microsoft.com/office/drawing/2014/main" id="{5DC2ACAE-374B-4D2C-89F2-F5B0F7B8838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73796" y="3580658"/>
                  <a:ext cx="371750" cy="2490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F44A80C-6127-44F6-8FD1-C06E6677DF18}"/>
                    </a:ext>
                  </a:extLst>
                </p:cNvPr>
                <p:cNvSpPr txBox="1"/>
                <p:nvPr/>
              </p:nvSpPr>
              <p:spPr>
                <a:xfrm>
                  <a:off x="5063381" y="2639739"/>
                  <a:ext cx="2775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Commodity Token Index Fed/World Coin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4F702AC2-8AEC-4622-9BF9-DC228EDE0341}"/>
                    </a:ext>
                  </a:extLst>
                </p:cNvPr>
                <p:cNvSpPr txBox="1"/>
                <p:nvPr/>
              </p:nvSpPr>
              <p:spPr>
                <a:xfrm>
                  <a:off x="4250729" y="3640419"/>
                  <a:ext cx="938014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rgbClr val="0070C0"/>
                      </a:solidFill>
                      <a:highlight>
                        <a:srgbClr val="00FF00"/>
                      </a:highlight>
                    </a:rPr>
                    <a:t>Sync to</a:t>
                  </a:r>
                </a:p>
                <a:p>
                  <a:pPr algn="ctr"/>
                  <a:r>
                    <a:rPr lang="en-US" sz="1400" b="1" dirty="0">
                      <a:solidFill>
                        <a:srgbClr val="0070C0"/>
                      </a:solidFill>
                      <a:highlight>
                        <a:srgbClr val="00FF00"/>
                      </a:highlight>
                    </a:rPr>
                    <a:t>Closest </a:t>
                  </a:r>
                </a:p>
                <a:p>
                  <a:pPr algn="ctr"/>
                  <a:r>
                    <a:rPr lang="en-US" sz="1400" b="1" dirty="0">
                      <a:solidFill>
                        <a:srgbClr val="0070C0"/>
                      </a:solidFill>
                      <a:highlight>
                        <a:srgbClr val="00FF00"/>
                      </a:highlight>
                    </a:rPr>
                    <a:t>Heartbeat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0BE61AE-B1C5-49D1-AF9C-AA031B4E2071}"/>
                    </a:ext>
                  </a:extLst>
                </p:cNvPr>
                <p:cNvSpPr txBox="1"/>
                <p:nvPr/>
              </p:nvSpPr>
              <p:spPr>
                <a:xfrm>
                  <a:off x="2067737" y="3192716"/>
                  <a:ext cx="1088760" cy="18312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highlight>
                        <a:srgbClr val="00FF00"/>
                      </a:highlight>
                    </a:rPr>
                    <a:t>Firefly</a:t>
                  </a:r>
                </a:p>
                <a:p>
                  <a:r>
                    <a:rPr lang="en-US" sz="1100" b="1" dirty="0">
                      <a:highlight>
                        <a:srgbClr val="00FF00"/>
                      </a:highlight>
                    </a:rPr>
                    <a:t>Heartbeat </a:t>
                  </a:r>
                </a:p>
                <a:p>
                  <a:r>
                    <a:rPr lang="en-US" sz="1100" b="1" dirty="0">
                      <a:highlight>
                        <a:srgbClr val="00FF00"/>
                      </a:highlight>
                    </a:rPr>
                    <a:t>Sync</a:t>
                  </a:r>
                </a:p>
                <a:p>
                  <a:r>
                    <a:rPr lang="en-US" sz="1100" b="1" dirty="0">
                      <a:highlight>
                        <a:srgbClr val="00FF00"/>
                      </a:highlight>
                    </a:rPr>
                    <a:t>Algorithm </a:t>
                  </a:r>
                </a:p>
                <a:p>
                  <a:r>
                    <a:rPr lang="en-US" sz="1100" b="1" dirty="0">
                      <a:highlight>
                        <a:srgbClr val="00FF00"/>
                      </a:highlight>
                    </a:rPr>
                    <a:t>Stochastic </a:t>
                  </a:r>
                </a:p>
                <a:p>
                  <a:r>
                    <a:rPr lang="en-US" sz="1100" b="1" dirty="0">
                      <a:highlight>
                        <a:srgbClr val="00FF00"/>
                      </a:highlight>
                    </a:rPr>
                    <a:t>Harmonization</a:t>
                  </a:r>
                </a:p>
                <a:p>
                  <a:endParaRPr lang="en-US" sz="1100" b="1" dirty="0">
                    <a:highlight>
                      <a:srgbClr val="00FF00"/>
                    </a:highlight>
                  </a:endParaRPr>
                </a:p>
                <a:p>
                  <a:r>
                    <a:rPr lang="en-US" sz="1100" b="1" dirty="0">
                      <a:highlight>
                        <a:srgbClr val="00FF00"/>
                      </a:highlight>
                    </a:rPr>
                    <a:t>STATE META</a:t>
                  </a:r>
                  <a:br>
                    <a:rPr lang="en-US" sz="1100" b="1" dirty="0">
                      <a:highlight>
                        <a:srgbClr val="00FF00"/>
                      </a:highlight>
                    </a:rPr>
                  </a:br>
                  <a:r>
                    <a:rPr lang="en-US" sz="1100" b="1" dirty="0">
                      <a:highlight>
                        <a:srgbClr val="00FF00"/>
                      </a:highlight>
                    </a:rPr>
                    <a:t>DATA Snapshot</a:t>
                  </a:r>
                </a:p>
                <a:p>
                  <a:r>
                    <a:rPr lang="en-US" sz="1100" b="1" dirty="0">
                      <a:highlight>
                        <a:srgbClr val="00FF00"/>
                      </a:highlight>
                    </a:rPr>
                    <a:t>SYNC DELTAS</a:t>
                  </a:r>
                  <a:endParaRPr lang="en-US" sz="1400" b="1" dirty="0">
                    <a:highlight>
                      <a:srgbClr val="00FF00"/>
                    </a:highlight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82C0C7E-72B4-4778-B876-FEBFEC4E6A09}"/>
                    </a:ext>
                  </a:extLst>
                </p:cNvPr>
                <p:cNvSpPr txBox="1"/>
                <p:nvPr/>
              </p:nvSpPr>
              <p:spPr>
                <a:xfrm>
                  <a:off x="3300345" y="2467367"/>
                  <a:ext cx="69121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highlight>
                        <a:srgbClr val="00FF00"/>
                      </a:highlight>
                    </a:rPr>
                    <a:t>{“URN”}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12471E9-8EC6-4B4B-87BE-FA1CD0973386}"/>
                    </a:ext>
                  </a:extLst>
                </p:cNvPr>
                <p:cNvSpPr txBox="1"/>
                <p:nvPr/>
              </p:nvSpPr>
              <p:spPr>
                <a:xfrm>
                  <a:off x="6027209" y="1226849"/>
                  <a:ext cx="17566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FF0000"/>
                      </a:solidFill>
                      <a:highlight>
                        <a:srgbClr val="FFFF00"/>
                      </a:highlight>
                    </a:rPr>
                    <a:t>FRIEDMAN’S K% RULE</a:t>
                  </a:r>
                </a:p>
              </p:txBody>
            </p:sp>
            <p:sp>
              <p:nvSpPr>
                <p:cNvPr id="73" name="Star: 4 Points 72">
                  <a:extLst>
                    <a:ext uri="{FF2B5EF4-FFF2-40B4-BE49-F238E27FC236}">
                      <a16:creationId xmlns:a16="http://schemas.microsoft.com/office/drawing/2014/main" id="{BD892CE7-E82B-45B4-B2FC-9B2AAD18EA44}"/>
                    </a:ext>
                  </a:extLst>
                </p:cNvPr>
                <p:cNvSpPr/>
                <p:nvPr/>
              </p:nvSpPr>
              <p:spPr>
                <a:xfrm>
                  <a:off x="7601257" y="2445867"/>
                  <a:ext cx="153721" cy="207224"/>
                </a:xfrm>
                <a:prstGeom prst="star4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398" descr="w_01zlzi[1]">
                  <a:extLst>
                    <a:ext uri="{FF2B5EF4-FFF2-40B4-BE49-F238E27FC236}">
                      <a16:creationId xmlns:a16="http://schemas.microsoft.com/office/drawing/2014/main" id="{8CF8EC1C-7E30-43FD-8B4E-9AE4FC942BB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41467" y="3951880"/>
                  <a:ext cx="449209" cy="4272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42BC2A4-14AA-4558-9B90-4CD483594869}"/>
                    </a:ext>
                  </a:extLst>
                </p:cNvPr>
                <p:cNvSpPr txBox="1"/>
                <p:nvPr/>
              </p:nvSpPr>
              <p:spPr>
                <a:xfrm>
                  <a:off x="5045886" y="2899422"/>
                  <a:ext cx="268214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Syntax Lexicon OPSCODE brevity codes</a:t>
                  </a:r>
                </a:p>
                <a:p>
                  <a:r>
                    <a:rPr lang="en-US" sz="1100" b="1" dirty="0"/>
                    <a:t>300+ Templates structured data exchange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9FB1E7A-72B3-4278-AF33-390136BB1E14}"/>
                    </a:ext>
                  </a:extLst>
                </p:cNvPr>
                <p:cNvSpPr txBox="1"/>
                <p:nvPr/>
              </p:nvSpPr>
              <p:spPr>
                <a:xfrm>
                  <a:off x="2970757" y="4409045"/>
                  <a:ext cx="60465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/>
                      </a:solidFill>
                    </a:rPr>
                    <a:t>EVENT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A80E7E1-2405-4CDF-941C-674F8C1604D9}"/>
                    </a:ext>
                  </a:extLst>
                </p:cNvPr>
                <p:cNvSpPr txBox="1"/>
                <p:nvPr/>
              </p:nvSpPr>
              <p:spPr>
                <a:xfrm>
                  <a:off x="3854337" y="4410743"/>
                  <a:ext cx="44435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1"/>
                      </a:solidFill>
                    </a:rPr>
                    <a:t>BUS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6753623-9A47-4910-A3B2-AAFD9A040DCE}"/>
                    </a:ext>
                  </a:extLst>
                </p:cNvPr>
                <p:cNvSpPr txBox="1"/>
                <p:nvPr/>
              </p:nvSpPr>
              <p:spPr>
                <a:xfrm>
                  <a:off x="2757056" y="1058572"/>
                  <a:ext cx="3866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highlight>
                        <a:srgbClr val="FFFF00"/>
                      </a:highlight>
                    </a:rPr>
                    <a:t>IoT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D291AFE-023D-4916-B369-00590ADDF9B0}"/>
                    </a:ext>
                  </a:extLst>
                </p:cNvPr>
                <p:cNvSpPr/>
                <p:nvPr/>
              </p:nvSpPr>
              <p:spPr>
                <a:xfrm>
                  <a:off x="3961541" y="1056046"/>
                  <a:ext cx="43633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 dirty="0">
                      <a:highlight>
                        <a:srgbClr val="FFFF00"/>
                      </a:highlight>
                    </a:rPr>
                    <a:t>UTZ</a:t>
                  </a:r>
                </a:p>
              </p:txBody>
            </p:sp>
            <p:pic>
              <p:nvPicPr>
                <p:cNvPr id="48" name="Picture 47" descr="A close up of a bottle&#10;&#10;Description automatically generated">
                  <a:extLst>
                    <a:ext uri="{FF2B5EF4-FFF2-40B4-BE49-F238E27FC236}">
                      <a16:creationId xmlns:a16="http://schemas.microsoft.com/office/drawing/2014/main" id="{5F99C833-FDF4-4CB6-8E9F-E84C59160C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23118" y="1203936"/>
                  <a:ext cx="577806" cy="553405"/>
                </a:xfrm>
                <a:prstGeom prst="rect">
                  <a:avLst/>
                </a:prstGeom>
              </p:spPr>
            </p:pic>
            <p:pic>
              <p:nvPicPr>
                <p:cNvPr id="1026" name="Picture 2" descr="Cyberpotence | Superpower Wiki | Fandom powered by Wikia">
                  <a:extLst>
                    <a:ext uri="{FF2B5EF4-FFF2-40B4-BE49-F238E27FC236}">
                      <a16:creationId xmlns:a16="http://schemas.microsoft.com/office/drawing/2014/main" id="{F65554D0-98CE-4F1E-9BB4-412B4DC5718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08831" y="2957482"/>
                  <a:ext cx="719440" cy="719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685BB5A-E702-44B8-9423-15D6F316EC4B}"/>
                    </a:ext>
                  </a:extLst>
                </p:cNvPr>
                <p:cNvSpPr txBox="1"/>
                <p:nvPr/>
              </p:nvSpPr>
              <p:spPr>
                <a:xfrm>
                  <a:off x="4552644" y="3442158"/>
                  <a:ext cx="4595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highlight>
                        <a:srgbClr val="00FF00"/>
                      </a:highlight>
                    </a:rPr>
                    <a:t>NEO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0B23F05-28E3-454D-8619-A14B539E5377}"/>
                    </a:ext>
                  </a:extLst>
                </p:cNvPr>
                <p:cNvSpPr/>
                <p:nvPr/>
              </p:nvSpPr>
              <p:spPr>
                <a:xfrm>
                  <a:off x="3028677" y="3082534"/>
                  <a:ext cx="1266981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050" b="1" dirty="0"/>
                    <a:t>STAT MEAN INDEX</a:t>
                  </a:r>
                  <a:endParaRPr lang="en-US" sz="1000" b="1" dirty="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F62E806-1A99-44D5-B553-7A90BA5838D6}"/>
                    </a:ext>
                  </a:extLst>
                </p:cNvPr>
                <p:cNvSpPr/>
                <p:nvPr/>
              </p:nvSpPr>
              <p:spPr>
                <a:xfrm>
                  <a:off x="7596653" y="3414270"/>
                  <a:ext cx="1437001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000" b="1" dirty="0"/>
                    <a:t>Procedural Template</a:t>
                  </a:r>
                  <a:endParaRPr lang="en-US" sz="1000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6AF8FCB-E70F-4504-8F66-A2A5F719B5C3}"/>
                    </a:ext>
                  </a:extLst>
                </p:cNvPr>
                <p:cNvSpPr txBox="1"/>
                <p:nvPr/>
              </p:nvSpPr>
              <p:spPr>
                <a:xfrm>
                  <a:off x="6044120" y="2255018"/>
                  <a:ext cx="9364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00FF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Eco</a:t>
                  </a:r>
                </a:p>
                <a:p>
                  <a:r>
                    <a:rPr lang="en-US" sz="1200" b="1" dirty="0">
                      <a:solidFill>
                        <a:srgbClr val="00FF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Incentives</a:t>
                  </a:r>
                </a:p>
              </p:txBody>
            </p:sp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79F41795-C17F-49DA-99E7-C9E4856ED7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14378" y="1905677"/>
                  <a:ext cx="894582" cy="596388"/>
                </a:xfrm>
                <a:prstGeom prst="rect">
                  <a:avLst/>
                </a:prstGeom>
              </p:spPr>
            </p:pic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E2DD2B7E-91AC-4BE2-974E-C3A7916300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00038" y="1257343"/>
                  <a:ext cx="801869" cy="862306"/>
                </a:xfrm>
                <a:prstGeom prst="rect">
                  <a:avLst/>
                </a:prstGeom>
              </p:spPr>
            </p:pic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E16A1BE-C554-499C-B415-D955193221DD}"/>
                    </a:ext>
                  </a:extLst>
                </p:cNvPr>
                <p:cNvSpPr txBox="1"/>
                <p:nvPr/>
              </p:nvSpPr>
              <p:spPr>
                <a:xfrm>
                  <a:off x="5204440" y="2468135"/>
                  <a:ext cx="100380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tx2"/>
                      </a:solidFill>
                      <a:highlight>
                        <a:srgbClr val="FFFF00"/>
                      </a:highlight>
                    </a:rPr>
                    <a:t>Commodity Tokens</a:t>
                  </a:r>
                </a:p>
              </p:txBody>
            </p:sp>
            <p:pic>
              <p:nvPicPr>
                <p:cNvPr id="90" name="Picture 2" descr="https://biocoin.bio/img/logo_2.png">
                  <a:extLst>
                    <a:ext uri="{FF2B5EF4-FFF2-40B4-BE49-F238E27FC236}">
                      <a16:creationId xmlns:a16="http://schemas.microsoft.com/office/drawing/2014/main" id="{6421E7DD-F93E-4B9A-B2DA-19794F3B66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5428" y="2095256"/>
                  <a:ext cx="556176" cy="405838"/>
                </a:xfrm>
                <a:prstGeom prst="rect">
                  <a:avLst/>
                </a:prstGeom>
                <a:noFill/>
                <a:effectLst>
                  <a:glow rad="127000">
                    <a:srgbClr val="008000">
                      <a:alpha val="69000"/>
                    </a:srgbClr>
                  </a:glo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1" name="Picture 14" descr="SEARCH">
                  <a:extLst>
                    <a:ext uri="{FF2B5EF4-FFF2-40B4-BE49-F238E27FC236}">
                      <a16:creationId xmlns:a16="http://schemas.microsoft.com/office/drawing/2014/main" id="{C84B1B5D-DF8E-48D2-924F-20404323FE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10171" y="1757341"/>
                  <a:ext cx="562100" cy="726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3" name="Picture 114" descr="MC900338732[1]">
                  <a:extLst>
                    <a:ext uri="{FF2B5EF4-FFF2-40B4-BE49-F238E27FC236}">
                      <a16:creationId xmlns:a16="http://schemas.microsoft.com/office/drawing/2014/main" id="{0752A15C-766F-4119-A576-C5B3948735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08076" y="2157173"/>
                  <a:ext cx="454979" cy="4868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74" name="Picture 303" descr="rgfiahjg[1]">
                <a:extLst>
                  <a:ext uri="{FF2B5EF4-FFF2-40B4-BE49-F238E27FC236}">
                    <a16:creationId xmlns:a16="http://schemas.microsoft.com/office/drawing/2014/main" id="{2BE1F770-6A5C-449E-9F93-C1A59816B4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0968" y="2711210"/>
                <a:ext cx="182218" cy="205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8" name="Picture 40" descr="MC900133529[1]">
                <a:extLst>
                  <a:ext uri="{FF2B5EF4-FFF2-40B4-BE49-F238E27FC236}">
                    <a16:creationId xmlns:a16="http://schemas.microsoft.com/office/drawing/2014/main" id="{10D6B09E-68A2-4FE8-A275-980736305D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2498" y="1285668"/>
                <a:ext cx="395759" cy="357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0" name="Picture 20" descr="MC900441336[1]">
                <a:extLst>
                  <a:ext uri="{FF2B5EF4-FFF2-40B4-BE49-F238E27FC236}">
                    <a16:creationId xmlns:a16="http://schemas.microsoft.com/office/drawing/2014/main" id="{46DAA9A3-5A86-4890-8353-95030145C6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5302" y="2097652"/>
                <a:ext cx="580487" cy="5127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A5BFB43-C88F-41CF-91A6-7677C145C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6674" y="1265371"/>
              <a:ext cx="565292" cy="820164"/>
            </a:xfrm>
            <a:prstGeom prst="rect">
              <a:avLst/>
            </a:prstGeom>
          </p:spPr>
        </p:pic>
        <p:pic>
          <p:nvPicPr>
            <p:cNvPr id="82" name="Picture 4" descr="https://tse1.mm.bing.net/th?&amp;id=JN.VPDVM0eYsl1lHDLc74gkdQ&amp;w=300&amp;h=300&amp;c=0&amp;pid=1.9&amp;rs=0&amp;p=0">
              <a:extLst>
                <a:ext uri="{FF2B5EF4-FFF2-40B4-BE49-F238E27FC236}">
                  <a16:creationId xmlns:a16="http://schemas.microsoft.com/office/drawing/2014/main" id="{7A46E397-6362-4F82-B5CF-9DAC099625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3" t="37334" r="4000" b="28000"/>
            <a:stretch/>
          </p:blipFill>
          <p:spPr bwMode="auto">
            <a:xfrm>
              <a:off x="7563055" y="1854347"/>
              <a:ext cx="1249627" cy="278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46" descr="commodities-trading-18038796">
              <a:extLst>
                <a:ext uri="{FF2B5EF4-FFF2-40B4-BE49-F238E27FC236}">
                  <a16:creationId xmlns:a16="http://schemas.microsoft.com/office/drawing/2014/main" id="{AB14239D-016E-4D0B-94AD-47C4EB287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5051" b="59596"/>
            <a:stretch>
              <a:fillRect/>
            </a:stretch>
          </p:blipFill>
          <p:spPr bwMode="auto">
            <a:xfrm>
              <a:off x="7549811" y="2127188"/>
              <a:ext cx="1249413" cy="207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51B5BF-E509-4725-9689-EAD42DF51D8F}"/>
                </a:ext>
              </a:extLst>
            </p:cNvPr>
            <p:cNvSpPr txBox="1"/>
            <p:nvPr/>
          </p:nvSpPr>
          <p:spPr>
            <a:xfrm>
              <a:off x="7998688" y="2744308"/>
              <a:ext cx="604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CHECK</a:t>
              </a:r>
            </a:p>
            <a:p>
              <a:r>
                <a:rPr lang="en-US" sz="1200" b="1" dirty="0"/>
                <a:t>LIST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18B45B-CE0E-4E67-9352-4BD030DB61EB}"/>
                </a:ext>
              </a:extLst>
            </p:cNvPr>
            <p:cNvSpPr txBox="1"/>
            <p:nvPr/>
          </p:nvSpPr>
          <p:spPr>
            <a:xfrm>
              <a:off x="4790259" y="1181410"/>
              <a:ext cx="603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rgbClr val="008000"/>
                  </a:solidFill>
                </a:rPr>
                <a:t>TERRA</a:t>
              </a:r>
            </a:p>
            <a:p>
              <a:pPr algn="r"/>
              <a:r>
                <a:rPr lang="en-US" sz="1200" b="1" dirty="0">
                  <a:solidFill>
                    <a:srgbClr val="008000"/>
                  </a:solidFill>
                </a:rPr>
                <a:t>TRC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658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69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3367</TotalTime>
  <Words>130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McGee</dc:creator>
  <cp:lastModifiedBy>Steven McGee</cp:lastModifiedBy>
  <cp:revision>112</cp:revision>
  <dcterms:created xsi:type="dcterms:W3CDTF">2017-01-20T13:38:57Z</dcterms:created>
  <dcterms:modified xsi:type="dcterms:W3CDTF">2019-01-27T15:08:20Z</dcterms:modified>
</cp:coreProperties>
</file>