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CB4F-B8E1-41A3-8FB2-3E3A294E564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9D22-E2B1-4085-86BA-83582C6B3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jpeg"/><Relationship Id="rId18" Type="http://schemas.openxmlformats.org/officeDocument/2006/relationships/image" Target="../media/image15.jpeg"/><Relationship Id="rId26" Type="http://schemas.openxmlformats.org/officeDocument/2006/relationships/image" Target="../media/image23.wmf"/><Relationship Id="rId39" Type="http://schemas.openxmlformats.org/officeDocument/2006/relationships/image" Target="../media/image36.wmf"/><Relationship Id="rId3" Type="http://schemas.openxmlformats.org/officeDocument/2006/relationships/image" Target="../media/image2.jp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42" Type="http://schemas.openxmlformats.org/officeDocument/2006/relationships/image" Target="../media/image38.jpeg"/><Relationship Id="rId7" Type="http://schemas.openxmlformats.org/officeDocument/2006/relationships/image" Target="../media/image6.emf"/><Relationship Id="rId12" Type="http://schemas.openxmlformats.org/officeDocument/2006/relationships/hyperlink" Target="http://github.com/Beacon-Heart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wmf"/><Relationship Id="rId2" Type="http://schemas.openxmlformats.org/officeDocument/2006/relationships/image" Target="../media/image1.jpeg"/><Relationship Id="rId16" Type="http://schemas.openxmlformats.org/officeDocument/2006/relationships/image" Target="../media/image13.jpeg"/><Relationship Id="rId20" Type="http://schemas.openxmlformats.org/officeDocument/2006/relationships/image" Target="../media/image17.wmf"/><Relationship Id="rId29" Type="http://schemas.openxmlformats.org/officeDocument/2006/relationships/image" Target="../media/image26.jpeg"/><Relationship Id="rId41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hyperlink" Target="http://patreon.com/beacon_heart" TargetMode="External"/><Relationship Id="rId24" Type="http://schemas.openxmlformats.org/officeDocument/2006/relationships/image" Target="../media/image21.png"/><Relationship Id="rId32" Type="http://schemas.openxmlformats.org/officeDocument/2006/relationships/image" Target="../media/image29.jpeg"/><Relationship Id="rId37" Type="http://schemas.openxmlformats.org/officeDocument/2006/relationships/image" Target="../media/image34.wmf"/><Relationship Id="rId40" Type="http://schemas.openxmlformats.org/officeDocument/2006/relationships/hyperlink" Target="https://pinterest.com/mcgee3077/" TargetMode="External"/><Relationship Id="rId5" Type="http://schemas.openxmlformats.org/officeDocument/2006/relationships/image" Target="../media/image4.jpe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jpeg"/><Relationship Id="rId10" Type="http://schemas.openxmlformats.org/officeDocument/2006/relationships/image" Target="../media/image9.jpeg"/><Relationship Id="rId19" Type="http://schemas.openxmlformats.org/officeDocument/2006/relationships/image" Target="../media/image16.wmf"/><Relationship Id="rId31" Type="http://schemas.openxmlformats.org/officeDocument/2006/relationships/image" Target="../media/image28.emf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1.jpeg"/><Relationship Id="rId22" Type="http://schemas.openxmlformats.org/officeDocument/2006/relationships/image" Target="../media/image19.jpeg"/><Relationship Id="rId27" Type="http://schemas.openxmlformats.org/officeDocument/2006/relationships/image" Target="../media/image24.jpg"/><Relationship Id="rId30" Type="http://schemas.openxmlformats.org/officeDocument/2006/relationships/image" Target="../media/image27.jpeg"/><Relationship Id="rId35" Type="http://schemas.openxmlformats.org/officeDocument/2006/relationships/image" Target="../media/image32.jpeg"/><Relationship Id="rId4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85" descr="lighthouse Bitcoin logo">
            <a:extLst>
              <a:ext uri="{FF2B5EF4-FFF2-40B4-BE49-F238E27FC236}">
                <a16:creationId xmlns:a16="http://schemas.microsoft.com/office/drawing/2014/main" id="{EDA58EF4-B5E7-4743-A291-4660B5C31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91" y="981518"/>
            <a:ext cx="2184341" cy="135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E93E73A0-6126-46C7-9271-B39018F8FAB5}"/>
              </a:ext>
            </a:extLst>
          </p:cNvPr>
          <p:cNvGrpSpPr/>
          <p:nvPr/>
        </p:nvGrpSpPr>
        <p:grpSpPr>
          <a:xfrm>
            <a:off x="2083886" y="911058"/>
            <a:ext cx="6909122" cy="4305532"/>
            <a:chOff x="2070698" y="911058"/>
            <a:chExt cx="6909122" cy="430553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3510FB2-4BBA-407D-8F56-C9569EB1B9D0}"/>
                </a:ext>
              </a:extLst>
            </p:cNvPr>
            <p:cNvGrpSpPr/>
            <p:nvPr/>
          </p:nvGrpSpPr>
          <p:grpSpPr>
            <a:xfrm>
              <a:off x="2070698" y="911058"/>
              <a:ext cx="6909122" cy="4305532"/>
              <a:chOff x="2070698" y="911058"/>
              <a:chExt cx="6909122" cy="43055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1BA6A45-3DAA-4783-93EF-0659FC37EFC5}"/>
                  </a:ext>
                </a:extLst>
              </p:cNvPr>
              <p:cNvGrpSpPr/>
              <p:nvPr/>
            </p:nvGrpSpPr>
            <p:grpSpPr>
              <a:xfrm>
                <a:off x="2070698" y="911058"/>
                <a:ext cx="6909122" cy="4305532"/>
                <a:chOff x="2070698" y="911058"/>
                <a:chExt cx="6909122" cy="430553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1AC877F-4845-45A6-A56E-A0DF966573F0}"/>
                    </a:ext>
                  </a:extLst>
                </p:cNvPr>
                <p:cNvGrpSpPr/>
                <p:nvPr/>
              </p:nvGrpSpPr>
              <p:grpSpPr>
                <a:xfrm>
                  <a:off x="2070698" y="911058"/>
                  <a:ext cx="6909122" cy="4305532"/>
                  <a:chOff x="2070698" y="922633"/>
                  <a:chExt cx="6909122" cy="4305532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49A7E12A-C2CB-4D21-A508-FA3769FFCFAB}"/>
                      </a:ext>
                    </a:extLst>
                  </p:cNvPr>
                  <p:cNvGrpSpPr/>
                  <p:nvPr/>
                </p:nvGrpSpPr>
                <p:grpSpPr>
                  <a:xfrm>
                    <a:off x="2070698" y="922633"/>
                    <a:ext cx="6909122" cy="4305532"/>
                    <a:chOff x="2070698" y="922633"/>
                    <a:chExt cx="6909122" cy="4305532"/>
                  </a:xfrm>
                </p:grpSpPr>
                <p:grpSp>
                  <p:nvGrpSpPr>
                    <p:cNvPr id="60" name="Group 59">
                      <a:extLst>
                        <a:ext uri="{FF2B5EF4-FFF2-40B4-BE49-F238E27FC236}">
                          <a16:creationId xmlns:a16="http://schemas.microsoft.com/office/drawing/2014/main" id="{8448C96D-7436-4DE8-8480-077DDC44F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70698" y="922633"/>
                      <a:ext cx="6909122" cy="4305532"/>
                      <a:chOff x="2070698" y="922633"/>
                      <a:chExt cx="6909122" cy="4305532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E42430BB-C77E-4926-9E34-ED0A7C70C8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70698" y="922633"/>
                        <a:ext cx="6909122" cy="4305532"/>
                        <a:chOff x="1760210" y="891767"/>
                        <a:chExt cx="6909122" cy="4305532"/>
                      </a:xfrm>
                    </p:grpSpPr>
                    <p:grpSp>
                      <p:nvGrpSpPr>
                        <p:cNvPr id="4" name="Group 3">
                          <a:extLst>
                            <a:ext uri="{FF2B5EF4-FFF2-40B4-BE49-F238E27FC236}">
                              <a16:creationId xmlns:a16="http://schemas.microsoft.com/office/drawing/2014/main" id="{76733D87-A667-4643-A6E8-0E3040E969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60210" y="891767"/>
                          <a:ext cx="6718678" cy="4305532"/>
                          <a:chOff x="-80165" y="15949"/>
                          <a:chExt cx="6718678" cy="4305532"/>
                        </a:xfrm>
                      </p:grpSpPr>
                      <p:pic>
                        <p:nvPicPr>
                          <p:cNvPr id="7" name="Picture 6"/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68709" t="58753" b="127"/>
                          <a:stretch/>
                        </p:blipFill>
                        <p:spPr>
                          <a:xfrm>
                            <a:off x="5417769" y="89134"/>
                            <a:ext cx="1220744" cy="868695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53" name="Group 52"/>
                          <p:cNvGrpSpPr/>
                          <p:nvPr/>
                        </p:nvGrpSpPr>
                        <p:grpSpPr>
                          <a:xfrm>
                            <a:off x="-80165" y="15949"/>
                            <a:ext cx="6718678" cy="4305532"/>
                            <a:chOff x="-80165" y="15949"/>
                            <a:chExt cx="6718678" cy="4305532"/>
                          </a:xfrm>
                        </p:grpSpPr>
                        <p:grpSp>
                          <p:nvGrpSpPr>
                            <p:cNvPr id="2" name="Group 1"/>
                            <p:cNvGrpSpPr/>
                            <p:nvPr/>
                          </p:nvGrpSpPr>
                          <p:grpSpPr>
                            <a:xfrm>
                              <a:off x="-80165" y="15949"/>
                              <a:ext cx="6718678" cy="4305532"/>
                              <a:chOff x="-80165" y="-90068"/>
                              <a:chExt cx="6718678" cy="4305532"/>
                            </a:xfrm>
                          </p:grpSpPr>
                          <p:grpSp>
                            <p:nvGrpSpPr>
                              <p:cNvPr id="5" name="Group 4"/>
                              <p:cNvGrpSpPr/>
                              <p:nvPr/>
                            </p:nvGrpSpPr>
                            <p:grpSpPr>
                              <a:xfrm>
                                <a:off x="-80165" y="-90068"/>
                                <a:ext cx="6718678" cy="4305532"/>
                                <a:chOff x="2645854" y="1212181"/>
                                <a:chExt cx="6718678" cy="4305532"/>
                              </a:xfrm>
                            </p:grpSpPr>
                            <p:grpSp>
                              <p:nvGrpSpPr>
                                <p:cNvPr id="11" name="Group 10"/>
                                <p:cNvGrpSpPr/>
                                <p:nvPr/>
                              </p:nvGrpSpPr>
                              <p:grpSpPr>
                                <a:xfrm>
                                  <a:off x="2645854" y="1212181"/>
                                  <a:ext cx="6718678" cy="4305532"/>
                                  <a:chOff x="2477042" y="1141843"/>
                                  <a:chExt cx="6718678" cy="4305532"/>
                                </a:xfrm>
                              </p:grpSpPr>
                              <p:pic>
                                <p:nvPicPr>
                                  <p:cNvPr id="14" name="Picture 30" descr="heart_global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477042" y="1141843"/>
                                    <a:ext cx="2438444" cy="170325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  <p:sp>
                                <p:nvSpPr>
                                  <p:cNvPr id="15" name="Rectangle 14"/>
                                  <p:cNvSpPr/>
                                  <p:nvPr/>
                                </p:nvSpPr>
                                <p:spPr>
                                  <a:xfrm>
                                    <a:off x="2557207" y="1198402"/>
                                    <a:ext cx="6638513" cy="398310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38100"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sp>
                                <p:nvSpPr>
                                  <p:cNvPr id="45" name="Rectangle 44"/>
                                  <p:cNvSpPr/>
                                  <p:nvPr/>
                                </p:nvSpPr>
                                <p:spPr>
                                  <a:xfrm>
                                    <a:off x="2557207" y="3179297"/>
                                    <a:ext cx="2963682" cy="20022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  <p:pic>
                                <p:nvPicPr>
                                  <p:cNvPr id="19" name="Picture 4" descr="clipboard-checklist-27523185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l="15776" t="4922" r="23090" b="21017"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8049924" y="3435521"/>
                                    <a:ext cx="1076949" cy="1340509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  <p:grpSp>
                                <p:nvGrpSpPr>
                                  <p:cNvPr id="22" name="Group 21"/>
                                  <p:cNvGrpSpPr/>
                                  <p:nvPr/>
                                </p:nvGrpSpPr>
                                <p:grpSpPr>
                                  <a:xfrm>
                                    <a:off x="3183422" y="3410196"/>
                                    <a:ext cx="1649260" cy="1228359"/>
                                    <a:chOff x="4096290" y="3512646"/>
                                    <a:chExt cx="1649260" cy="1228359"/>
                                  </a:xfrm>
                                </p:grpSpPr>
                                <p:pic>
                                  <p:nvPicPr>
                                    <p:cNvPr id="37" name="Picture 40" descr="MC900133529[1]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6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5066716" y="3612326"/>
                                      <a:ext cx="395759" cy="26514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  <p:sp>
                                  <p:nvSpPr>
                                    <p:cNvPr id="38" name="AutoShape 43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4887663" y="3599524"/>
                                      <a:ext cx="300325" cy="1141481"/>
                                    </a:xfrm>
                                    <a:prstGeom prst="leftBrace">
                                      <a:avLst>
                                        <a:gd name="adj1" fmla="val 30556"/>
                                        <a:gd name="adj2" fmla="val 50000"/>
                                      </a:avLst>
                                    </a:prstGeom>
                                    <a:noFill/>
                                    <a:ln w="19050">
                                      <a:solidFill>
                                        <a:srgbClr val="00CC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chemeClr val="accent1"/>
                                          </a:solidFill>
                                        </a14:hiddenFill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chemeClr val="bg2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  <p:txBody>
                                    <a:bodyPr wrap="none" anchor="ctr"/>
                                    <a:lstStyle>
                                      <a:lvl1pPr>
                                        <a:spcBef>
                                          <a:spcPct val="20000"/>
                                        </a:spcBef>
                                        <a:buChar char="•"/>
                                        <a:defRPr sz="32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1pPr>
                                      <a:lvl2pPr marL="742950" indent="-285750">
                                        <a:spcBef>
                                          <a:spcPct val="20000"/>
                                        </a:spcBef>
                                        <a:buChar char="–"/>
                                        <a:defRPr sz="28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2pPr>
                                      <a:lvl3pPr marL="1143000" indent="-228600">
                                        <a:spcBef>
                                          <a:spcPct val="20000"/>
                                        </a:spcBef>
                                        <a:buChar char="•"/>
                                        <a:defRPr sz="24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3pPr>
                                      <a:lvl4pPr marL="1600200" indent="-228600">
                                        <a:spcBef>
                                          <a:spcPct val="20000"/>
                                        </a:spcBef>
                                        <a:buChar char="–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4pPr>
                                      <a:lvl5pPr marL="2057400" indent="-228600">
                                        <a:spcBef>
                                          <a:spcPct val="20000"/>
                                        </a:spcBef>
                                        <a:buChar char="»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20000"/>
                                        </a:spcBef>
                                        <a:spcAft>
                                          <a:spcPct val="0"/>
                                        </a:spcAft>
                                        <a:buChar char="»"/>
                                        <a:defRPr sz="2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defRPr>
                                      </a:lvl9pPr>
                                    </a:lstStyle>
                                    <a:p>
                                      <a:pPr eaLnBrk="1" hangingPunct="1">
                                        <a:spcBef>
                                          <a:spcPct val="0"/>
                                        </a:spcBef>
                                        <a:buFontTx/>
                                        <a:buNone/>
                                      </a:pPr>
                                      <a:endParaRPr lang="en-US" altLang="en-US" sz="1200">
                                        <a:latin typeface="Calibri" panose="020F0502020204030204" pitchFamily="34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39" name="Picture 7" descr="rgfiahjg[1]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7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5138305" y="3512646"/>
                                      <a:ext cx="146206" cy="13003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  <p:pic>
                                  <p:nvPicPr>
                                    <p:cNvPr id="42" name="Picture 61" descr="ANd9GcSvFw_tMrkk6m7ea9AXfz9T74cDFaG7dhZclhP3ULjqQOeSvpjr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8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5399143" y="3867889"/>
                                      <a:ext cx="346407" cy="30809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  <p:pic>
                                  <p:nvPicPr>
                                    <p:cNvPr id="43" name="Picture 20" descr="MC900441336[1]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9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096290" y="4450991"/>
                                      <a:ext cx="261049" cy="27045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  <p:pic>
                                  <p:nvPicPr>
                                    <p:cNvPr id="40" name="Picture 7" descr="rgfiahjg[1]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7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646502" y="4522674"/>
                                      <a:ext cx="214456" cy="19646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</p:pic>
                              </p:grpSp>
                              <p:pic>
                                <p:nvPicPr>
                                  <p:cNvPr id="26" name="Picture 6" descr="https://tse1.mm.bing.net/th?&amp;id=JN.lLHCzYD8NrVPI33nCXMvBQ&amp;w=300&amp;h=300&amp;c=0&amp;pid=1.9&amp;rs=0&amp;p=0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 rotWithShape="1">
                                  <a:blip r:embed="rId10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l="13001" t="16009" r="25666" b="3991"/>
                                  <a:stretch/>
                                </p:blipFill>
                                <p:spPr bwMode="auto">
                                  <a:xfrm>
                                    <a:off x="4954027" y="4650381"/>
                                    <a:ext cx="563903" cy="499614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/>
                                  </a:solidFill>
                                  <a:ln>
                                    <a:solidFill>
                                      <a:srgbClr val="000080"/>
                                    </a:solidFill>
                                  </a:ln>
                                </p:spPr>
                              </p:pic>
                              <p:sp>
                                <p:nvSpPr>
                                  <p:cNvPr id="29" name="TextBox 2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5458762" y="4600989"/>
                                    <a:ext cx="2644442" cy="84638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1200" b="1" dirty="0"/>
                                      <a:t>ecoeconomicepochs@protonmail.com</a:t>
                                    </a:r>
                                    <a:endParaRPr lang="en-US" sz="1400" b="1" dirty="0"/>
                                  </a:p>
                                  <a:p>
                                    <a:r>
                                      <a:rPr lang="en-US" sz="1200" b="1" dirty="0">
                                        <a:hlinkClick r:id="rId11"/>
                                      </a:rPr>
                                      <a:t>http://patreon.com/beacon_heart</a:t>
                                    </a:r>
                                    <a:endParaRPr lang="en-US" sz="1200" b="1" dirty="0"/>
                                  </a:p>
                                  <a:p>
                                    <a:r>
                                      <a:rPr lang="en-US" sz="1100" b="1" u="sng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hlinkClick r:id="rId12"/>
                                      </a:rPr>
                                      <a:t>http://github.com/Beacon-Heart</a:t>
                                    </a:r>
                                    <a:endParaRPr lang="en-US" sz="1100" b="1" u="sng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  <a:p>
                                    <a:endParaRPr lang="en-US" sz="14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0" name="TextBox 2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944299" y="3686508"/>
                                    <a:ext cx="184730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r"/>
                                    <a:endParaRPr lang="en-US" b="1" dirty="0"/>
                                  </a:p>
                                </p:txBody>
                              </p:sp>
                              <p:pic>
                                <p:nvPicPr>
                                  <p:cNvPr id="24" name="Picture 210" descr="bitcoin-blockchain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3" cstate="print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16017" y="2801538"/>
                                    <a:ext cx="1803968" cy="36939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  <p:pic>
                                <p:nvPicPr>
                                  <p:cNvPr id="25" name="Picture 114" descr="ANd9GcTBvmLSLIQw1hAzdzhZaH6_YgcGXIIy5f3az5__ZiosOE564PbB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 l="48039" t="12903" r="4903" b="16129"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19985" y="3510899"/>
                                    <a:ext cx="698244" cy="543959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grpSp>
                            <p:sp>
                              <p:nvSpPr>
                                <p:cNvPr id="12" name="TextBox 11"/>
                                <p:cNvSpPr txBox="1"/>
                                <p:nvPr/>
                              </p:nvSpPr>
                              <p:spPr>
                                <a:xfrm>
                                  <a:off x="3164503" y="3049192"/>
                                  <a:ext cx="756938" cy="2462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000" b="1" dirty="0"/>
                                    <a:t>{“Org_ID”}</a:t>
                                  </a:r>
                                </a:p>
                              </p:txBody>
                            </p:sp>
                          </p:grpSp>
                          <p:pic>
                            <p:nvPicPr>
                              <p:cNvPr id="9" name="Picture 77" descr="JKUTI1Ps_normal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461" y="1598704"/>
                                <a:ext cx="425813" cy="345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10" name="TextBox 9"/>
                              <p:cNvSpPr txBox="1"/>
                              <p:nvPr/>
                            </p:nvSpPr>
                            <p:spPr>
                              <a:xfrm>
                                <a:off x="-69722" y="1920114"/>
                                <a:ext cx="2441438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</a:rPr>
                                  <a:t>Heartbeat </a:t>
                                </a:r>
                                <a:r>
                                  <a:rPr lang="en-US" sz="1200" b="1" dirty="0">
                                    <a:highlight>
                                      <a:srgbClr val="00FF00"/>
                                    </a:highlight>
                                  </a:rPr>
                                  <a:t>Flash Message </a:t>
                                </a:r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</a:rPr>
                                  <a:t>Event Bus</a:t>
                                </a:r>
                              </a:p>
                            </p:txBody>
                          </p:sp>
                          <p:pic>
                            <p:nvPicPr>
                              <p:cNvPr id="49" name="Picture 2" descr="Sigma Symbol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39961" y="2856446"/>
                                <a:ext cx="330291" cy="27616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50" name="Picture 63"/>
                              <p:cNvPicPr preferRelativeResize="0"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77887" y="3150922"/>
                                <a:ext cx="484744" cy="254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grpSp>
                        <p:sp>
                          <p:nvSpPr>
                            <p:cNvPr id="52" name="TextBox 51"/>
                            <p:cNvSpPr txBox="1"/>
                            <p:nvPr/>
                          </p:nvSpPr>
                          <p:spPr>
                            <a:xfrm>
                              <a:off x="-59468" y="1477678"/>
                              <a:ext cx="2433551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b="1" dirty="0">
                                  <a:solidFill>
                                    <a:srgbClr val="00FF00"/>
                                  </a:solidFill>
                                  <a:highlight>
                                    <a:srgbClr val="0000FF"/>
                                  </a:highlight>
                                </a:rPr>
                                <a:t>Earth Intelligence Network A.I. EIN </a:t>
                              </a:r>
                            </a:p>
                          </p:txBody>
                        </p:sp>
                        <p:pic>
                          <p:nvPicPr>
                            <p:cNvPr id="51" name="Picture 4" descr="https://tse1.mm.bing.net/th?&amp;id=JN.FPkeCEraZrvjpUCdamq1zQ&amp;w=300&amp;h=300&amp;c=0&amp;pid=1.9&amp;rs=0&amp;p=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4221" y="922465"/>
                              <a:ext cx="610849" cy="5297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grpSp>
                      <p:pic>
                        <p:nvPicPr>
                          <p:cNvPr id="54" name="Picture 40" descr="MC900133529[1]">
                            <a:extLst>
                              <a:ext uri="{FF2B5EF4-FFF2-40B4-BE49-F238E27FC236}">
                                <a16:creationId xmlns:a16="http://schemas.microsoft.com/office/drawing/2014/main" id="{B095009F-2C6F-4E64-831A-A15AFD3311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3369" y="3242844"/>
                            <a:ext cx="371750" cy="2490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grpSp>
                    <p:sp>
                      <p:nvSpPr>
                        <p:cNvPr id="55" name="TextBox 54">
                          <a:extLst>
                            <a:ext uri="{FF2B5EF4-FFF2-40B4-BE49-F238E27FC236}">
                              <a16:creationId xmlns:a16="http://schemas.microsoft.com/office/drawing/2014/main" id="{A1B6D71A-183A-40BF-A7A7-F1D92232947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07925" y="2277356"/>
                          <a:ext cx="2561407" cy="103105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600" b="1" dirty="0">
                              <a:solidFill>
                                <a:srgbClr val="00FF00"/>
                              </a:solidFill>
                              <a:highlight>
                                <a:srgbClr val="000000"/>
                              </a:highlight>
                            </a:rPr>
                            <a:t>Time-Space Meter-Metrics </a:t>
                          </a:r>
                        </a:p>
                        <a:p>
                          <a:r>
                            <a:rPr lang="en-US" sz="1200" b="1" dirty="0">
                              <a:solidFill>
                                <a:srgbClr val="00FF00"/>
                              </a:solidFill>
                              <a:highlight>
                                <a:srgbClr val="00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Distributed Systems Temporal</a:t>
                          </a:r>
                        </a:p>
                        <a:p>
                          <a:r>
                            <a:rPr lang="en-US" sz="1100" b="1" dirty="0">
                              <a:solidFill>
                                <a:srgbClr val="00FF00"/>
                              </a:solidFill>
                              <a:highlight>
                                <a:srgbClr val="00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Geo-Spatial, Semantic Consensus</a:t>
                          </a:r>
                          <a:endParaRPr lang="en-US" sz="1100" b="1" dirty="0">
                            <a:solidFill>
                              <a:srgbClr val="00FF00"/>
                            </a:solidFill>
                            <a:highlight>
                              <a:srgbClr val="000000"/>
                            </a:highlight>
                          </a:endParaRPr>
                        </a:p>
                        <a:p>
                          <a:r>
                            <a:rPr lang="en-US" sz="1100" b="1" dirty="0">
                              <a:solidFill>
                                <a:srgbClr val="00FF00"/>
                              </a:solidFill>
                              <a:highlight>
                                <a:srgbClr val="00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NEO Situation Awareness Beacon</a:t>
                          </a:r>
                        </a:p>
                        <a:p>
                          <a:r>
                            <a:rPr lang="en-US" sz="1050" b="1" dirty="0">
                              <a:solidFill>
                                <a:srgbClr val="00FF00"/>
                              </a:solidFill>
                              <a:highlight>
                                <a:srgbClr val="000000"/>
                              </a:highlight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Quantum Random Number Beacon</a:t>
                          </a:r>
                        </a:p>
                      </p:txBody>
                    </p:sp>
                  </p:grpSp>
                  <p:pic>
                    <p:nvPicPr>
                      <p:cNvPr id="63" name="Picture 4" descr="j0286851">
                        <a:extLst>
                          <a:ext uri="{FF2B5EF4-FFF2-40B4-BE49-F238E27FC236}">
                            <a16:creationId xmlns:a16="http://schemas.microsoft.com/office/drawing/2014/main" id="{D9159DED-51B7-4225-87D1-C0FECD851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960" y="3589274"/>
                        <a:ext cx="604718" cy="582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71" name="Picture 40" descr="MC900133529[1]">
                        <a:extLst>
                          <a:ext uri="{FF2B5EF4-FFF2-40B4-BE49-F238E27FC236}">
                            <a16:creationId xmlns:a16="http://schemas.microsoft.com/office/drawing/2014/main" id="{BF574C11-FC1D-459D-AEB9-62D20E63B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945" y="3863825"/>
                        <a:ext cx="360962" cy="24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72" name="Picture 40" descr="MC900133529[1]">
                        <a:extLst>
                          <a:ext uri="{FF2B5EF4-FFF2-40B4-BE49-F238E27FC236}">
                            <a16:creationId xmlns:a16="http://schemas.microsoft.com/office/drawing/2014/main" id="{5DC2ACAE-374B-4D2C-89F2-F5B0F7B88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436" y="3579322"/>
                        <a:ext cx="371750" cy="24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BF44A80C-6127-44F6-8FD1-C06E6677DF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08393" y="1643912"/>
                        <a:ext cx="2232290" cy="3847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b="1" dirty="0">
                            <a:solidFill>
                              <a:srgbClr val="00FF00"/>
                            </a:solidFill>
                          </a:rPr>
                          <a:t>BLOCK TIME ARBITRAGE</a:t>
                        </a:r>
                      </a:p>
                      <a:p>
                        <a:r>
                          <a:rPr lang="en-US" sz="900" b="1" dirty="0">
                            <a:solidFill>
                              <a:srgbClr val="00FF00"/>
                            </a:solidFill>
                          </a:rPr>
                          <a:t>Trade Reference Currency                     </a:t>
                        </a:r>
                        <a:endParaRPr lang="en-US" sz="1050" b="1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endParaRPr>
                      </a:p>
                    </p:txBody>
                  </p:sp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4F702AC2-8AEC-4622-9BF9-DC228EDE03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56509" y="3579896"/>
                        <a:ext cx="846707" cy="57708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b="1" dirty="0">
                            <a:solidFill>
                              <a:srgbClr val="00FF00"/>
                            </a:solidFill>
                          </a:rPr>
                          <a:t>SYNC TO</a:t>
                        </a:r>
                      </a:p>
                      <a:p>
                        <a:pPr algn="ctr"/>
                        <a:r>
                          <a:rPr lang="en-US" sz="1050" b="1" dirty="0">
                            <a:solidFill>
                              <a:srgbClr val="00FF00"/>
                            </a:solidFill>
                          </a:rPr>
                          <a:t>OPTEMPO </a:t>
                        </a:r>
                      </a:p>
                      <a:p>
                        <a:pPr algn="ctr"/>
                        <a:r>
                          <a:rPr lang="en-US" sz="1050" b="1" dirty="0">
                            <a:solidFill>
                              <a:srgbClr val="00FF00"/>
                            </a:solidFill>
                          </a:rPr>
                          <a:t>HEARTBEA</a:t>
                        </a:r>
                        <a:r>
                          <a:rPr lang="en-US" sz="1000" b="1" dirty="0">
                            <a:solidFill>
                              <a:srgbClr val="00FF00"/>
                            </a:solidFill>
                          </a:rPr>
                          <a:t>T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A0BE61AE-B1C5-49D1-AF9C-AA031B4E20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5318" y="4386208"/>
                        <a:ext cx="1091966" cy="76174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1050" b="1" dirty="0">
                            <a:highlight>
                              <a:srgbClr val="00FF00"/>
                            </a:highlight>
                          </a:rPr>
                          <a:t>Shortest path to</a:t>
                        </a:r>
                      </a:p>
                      <a:p>
                        <a:pPr algn="ctr"/>
                        <a:r>
                          <a:rPr lang="en-US" sz="1100" b="1" dirty="0">
                            <a:highlight>
                              <a:srgbClr val="00FF00"/>
                            </a:highlight>
                          </a:rPr>
                          <a:t>Truth = Nature</a:t>
                        </a:r>
                      </a:p>
                      <a:p>
                        <a:pPr algn="ctr"/>
                        <a:r>
                          <a:rPr lang="en-US" sz="1100" b="1" dirty="0">
                            <a:highlight>
                              <a:srgbClr val="00FF00"/>
                            </a:highlight>
                          </a:rPr>
                          <a:t>Luxor Temple</a:t>
                        </a:r>
                      </a:p>
                      <a:p>
                        <a:endParaRPr lang="en-US" sz="1100" b="1" dirty="0">
                          <a:highlight>
                            <a:srgbClr val="00FF00"/>
                          </a:highlight>
                        </a:endParaRP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E82C0C7E-72B4-4778-B876-FEBFEC4E6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32857" y="2556766"/>
                        <a:ext cx="651140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100" dirty="0"/>
                          <a:t>{“URN”}</a:t>
                        </a:r>
                      </a:p>
                    </p:txBody>
                  </p:sp>
                  <p:sp>
                    <p:nvSpPr>
                      <p:cNvPr id="73" name="Star: 4 Points 72">
                        <a:extLst>
                          <a:ext uri="{FF2B5EF4-FFF2-40B4-BE49-F238E27FC236}">
                            <a16:creationId xmlns:a16="http://schemas.microsoft.com/office/drawing/2014/main" id="{BD892CE7-E82B-45B4-B2FC-9B2AAD18E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7915" y="975305"/>
                        <a:ext cx="322406" cy="327847"/>
                      </a:xfrm>
                      <a:prstGeom prst="star4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pic>
                    <p:nvPicPr>
                      <p:cNvPr id="77" name="Picture 398" descr="w_01zlzi[1]">
                        <a:extLst>
                          <a:ext uri="{FF2B5EF4-FFF2-40B4-BE49-F238E27FC236}">
                            <a16:creationId xmlns:a16="http://schemas.microsoft.com/office/drawing/2014/main" id="{8CF8EC1C-7E30-43FD-8B4E-9AE4FC942B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234" y="3104149"/>
                        <a:ext cx="627400" cy="492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42BC2A4-14AA-4558-9B90-4CD4835948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5886" y="2899422"/>
                        <a:ext cx="18473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sz="1100" b="1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9FB1E7A-72B3-4278-AF33-390136BB1E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8621" y="4408568"/>
                        <a:ext cx="18473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lang="en-US" sz="1200" b="1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pic>
                    <p:nvPicPr>
                      <p:cNvPr id="48" name="Picture 47" descr="A close up of a bottle&#10;&#10;Description automatically generated">
                        <a:extLst>
                          <a:ext uri="{FF2B5EF4-FFF2-40B4-BE49-F238E27FC236}">
                            <a16:creationId xmlns:a16="http://schemas.microsoft.com/office/drawing/2014/main" id="{5F99C833-FDF4-4CB6-8E9F-E84C59160C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77300" y="1104864"/>
                        <a:ext cx="604486" cy="57895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6" name="Picture 2" descr="Cyberpotence | Superpower Wiki | Fandom powered by Wikia">
                        <a:extLst>
                          <a:ext uri="{FF2B5EF4-FFF2-40B4-BE49-F238E27FC236}">
                            <a16:creationId xmlns:a16="http://schemas.microsoft.com/office/drawing/2014/main" id="{F65554D0-98CE-4F1E-9BB4-412B4DC57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316" y="2341376"/>
                        <a:ext cx="1144455" cy="9492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4685BB5A-E702-44B8-9423-15D6F316EC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81373" y="2827490"/>
                        <a:ext cx="391454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900" dirty="0">
                            <a:highlight>
                              <a:srgbClr val="00FF00"/>
                            </a:highlight>
                          </a:rPr>
                          <a:t>NEO</a:t>
                        </a:r>
                      </a:p>
                    </p:txBody>
                  </p:sp>
                  <p:sp>
                    <p:nvSpPr>
                      <p:cNvPr id="8" name="Rectangle 7">
                        <a:extLst>
                          <a:ext uri="{FF2B5EF4-FFF2-40B4-BE49-F238E27FC236}">
                            <a16:creationId xmlns:a16="http://schemas.microsoft.com/office/drawing/2014/main" id="{40B23F05-28E3-454D-8619-A14B539E53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7560" y="1261723"/>
                        <a:ext cx="600420" cy="50783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r"/>
                        <a:r>
                          <a:rPr lang="en-US" sz="900" b="1" dirty="0">
                            <a:solidFill>
                              <a:srgbClr val="00FF00"/>
                            </a:solidFill>
                            <a:highlight>
                              <a:srgbClr val="000000"/>
                            </a:highlight>
                          </a:rPr>
                          <a:t>STAT MEAN </a:t>
                        </a:r>
                      </a:p>
                      <a:p>
                        <a:pPr algn="r"/>
                        <a:r>
                          <a:rPr lang="en-US" sz="900" b="1" dirty="0">
                            <a:solidFill>
                              <a:srgbClr val="00FF00"/>
                            </a:solidFill>
                            <a:highlight>
                              <a:srgbClr val="000000"/>
                            </a:highlight>
                          </a:rPr>
                          <a:t> INDEX</a:t>
                        </a:r>
                        <a:endParaRPr lang="en-US" sz="800" b="1" dirty="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</a:endParaRPr>
                      </a:p>
                    </p:txBody>
                  </p:sp>
                  <p:pic>
                    <p:nvPicPr>
                      <p:cNvPr id="87" name="Picture 86">
                        <a:extLst>
                          <a:ext uri="{FF2B5EF4-FFF2-40B4-BE49-F238E27FC236}">
                            <a16:creationId xmlns:a16="http://schemas.microsoft.com/office/drawing/2014/main" id="{79F41795-C17F-49DA-99E7-C9E4856ED7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52896" y="1739704"/>
                        <a:ext cx="894582" cy="67409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Picture 88">
                        <a:extLst>
                          <a:ext uri="{FF2B5EF4-FFF2-40B4-BE49-F238E27FC236}">
                            <a16:creationId xmlns:a16="http://schemas.microsoft.com/office/drawing/2014/main" id="{E2DD2B7E-91AC-4BE2-974E-C3A7916300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11122" y="973658"/>
                        <a:ext cx="979223" cy="151828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Picture 14" descr="SEARCH">
                        <a:extLst>
                          <a:ext uri="{FF2B5EF4-FFF2-40B4-BE49-F238E27FC236}">
                            <a16:creationId xmlns:a16="http://schemas.microsoft.com/office/drawing/2014/main" id="{C84B1B5D-DF8E-48D2-924F-20404323F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707" y="1928040"/>
                        <a:ext cx="414537" cy="480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3" name="Picture 114" descr="MC900338732[1]">
                        <a:extLst>
                          <a:ext uri="{FF2B5EF4-FFF2-40B4-BE49-F238E27FC236}">
                            <a16:creationId xmlns:a16="http://schemas.microsoft.com/office/drawing/2014/main" id="{0752A15C-766F-4119-A576-C5B394873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671" y="1808123"/>
                        <a:ext cx="613523" cy="62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7" name="Picture 16">
                        <a:extLst>
                          <a:ext uri="{FF2B5EF4-FFF2-40B4-BE49-F238E27FC236}">
                            <a16:creationId xmlns:a16="http://schemas.microsoft.com/office/drawing/2014/main" id="{788387F4-182E-4873-BA95-C0E7F1F13C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402824" y="2491133"/>
                        <a:ext cx="985019" cy="79715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Picture 2" descr="https://biocoin.bio/img/logo_2.png">
                        <a:extLst>
                          <a:ext uri="{FF2B5EF4-FFF2-40B4-BE49-F238E27FC236}">
                            <a16:creationId xmlns:a16="http://schemas.microsoft.com/office/drawing/2014/main" id="{6421E7DD-F93E-4B9A-B2DA-19794F3B66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084" y="1012187"/>
                        <a:ext cx="519436" cy="466890"/>
                      </a:xfrm>
                      <a:prstGeom prst="rect">
                        <a:avLst/>
                      </a:prstGeom>
                      <a:noFill/>
                      <a:effectLst>
                        <a:glow rad="127000">
                          <a:srgbClr val="008000">
                            <a:alpha val="69000"/>
                          </a:srgbClr>
                        </a:glo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6AF8FCB-E70F-4504-8F66-A2A5F719B5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21464" y="2934593"/>
                        <a:ext cx="1117048" cy="4462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00FF00"/>
                            </a:solidFill>
                            <a:cs typeface="Arial" panose="020B0604020202020204" pitchFamily="34" charset="0"/>
                          </a:rPr>
                          <a:t>Eco Incentives</a:t>
                        </a:r>
                      </a:p>
                      <a:p>
                        <a:r>
                          <a:rPr lang="en-US" sz="1100" b="1" dirty="0">
                            <a:solidFill>
                              <a:srgbClr val="00FF00"/>
                            </a:solidFill>
                            <a:cs typeface="Arial" panose="020B0604020202020204" pitchFamily="34" charset="0"/>
                          </a:rPr>
                          <a:t>Token Economy</a:t>
                        </a:r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9D291AFE-023D-4916-B369-00590AD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83950" y="930503"/>
                        <a:ext cx="393056" cy="24622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 b="1" dirty="0">
                            <a:highlight>
                              <a:srgbClr val="FFFF00"/>
                            </a:highlight>
                          </a:rPr>
                          <a:t>UTZ</a:t>
                        </a:r>
                      </a:p>
                    </p:txBody>
                  </p:sp>
                </p:grpSp>
                <p:pic>
                  <p:nvPicPr>
                    <p:cNvPr id="78" name="Picture 40" descr="MC900133529[1]">
                      <a:extLst>
                        <a:ext uri="{FF2B5EF4-FFF2-40B4-BE49-F238E27FC236}">
                          <a16:creationId xmlns:a16="http://schemas.microsoft.com/office/drawing/2014/main" id="{10D6B09E-68A2-4FE8-A275-980736305D8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536504" y="1002319"/>
                      <a:ext cx="395759" cy="3333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82" name="Picture 4" descr="https://tse1.mm.bing.net/th?&amp;id=JN.VPDVM0eYsl1lHDLc74gkdQ&amp;w=300&amp;h=300&amp;c=0&amp;pid=1.9&amp;rs=0&amp;p=0">
                    <a:extLst>
                      <a:ext uri="{FF2B5EF4-FFF2-40B4-BE49-F238E27FC236}">
                        <a16:creationId xmlns:a16="http://schemas.microsoft.com/office/drawing/2014/main" id="{7A46E397-6362-4F82-B5CF-9DAC099625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3" t="37334" r="4000" b="28000"/>
                  <a:stretch/>
                </p:blipFill>
                <p:spPr bwMode="auto">
                  <a:xfrm>
                    <a:off x="7568595" y="1842604"/>
                    <a:ext cx="1198116" cy="3158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6" name="Picture 46" descr="commodities-trading-18038796">
                    <a:extLst>
                      <a:ext uri="{FF2B5EF4-FFF2-40B4-BE49-F238E27FC236}">
                        <a16:creationId xmlns:a16="http://schemas.microsoft.com/office/drawing/2014/main" id="{AB14239D-016E-4D0B-94AD-47C4EB2879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00" t="5051" b="59596"/>
                  <a:stretch>
                    <a:fillRect/>
                  </a:stretch>
                </p:blipFill>
                <p:spPr bwMode="auto">
                  <a:xfrm>
                    <a:off x="7575933" y="2136717"/>
                    <a:ext cx="1190778" cy="21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51B5BF-E509-4725-9689-EAD42DF51D8F}"/>
                      </a:ext>
                    </a:extLst>
                  </p:cNvPr>
                  <p:cNvSpPr txBox="1"/>
                  <p:nvPr/>
                </p:nvSpPr>
                <p:spPr>
                  <a:xfrm>
                    <a:off x="5054994" y="3486191"/>
                    <a:ext cx="26950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b="1" dirty="0"/>
                      <a:t>USPTO 13/573,002 Heart Beacon Cycle</a:t>
                    </a:r>
                    <a:endParaRPr lang="en-US" sz="1400" b="1" dirty="0"/>
                  </a:p>
                </p:txBody>
              </p: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937C4F9-D0B7-400C-BBD8-E05F01734D02}"/>
                    </a:ext>
                  </a:extLst>
                </p:cNvPr>
                <p:cNvSpPr/>
                <p:nvPr/>
              </p:nvSpPr>
              <p:spPr>
                <a:xfrm>
                  <a:off x="4319624" y="2270315"/>
                  <a:ext cx="113204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Friedman’s K% Rule</a:t>
                  </a:r>
                  <a:endParaRPr lang="en-US" sz="900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96933D1-490B-4031-80A4-FA563C598C2F}"/>
                    </a:ext>
                  </a:extLst>
                </p:cNvPr>
                <p:cNvSpPr/>
                <p:nvPr/>
              </p:nvSpPr>
              <p:spPr>
                <a:xfrm>
                  <a:off x="5041953" y="3639905"/>
                  <a:ext cx="266705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Programmable Money, Economy</a:t>
                  </a:r>
                </a:p>
                <a:p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Eco Economic Epochs – It’s TIME </a:t>
                  </a:r>
                  <a:endParaRPr lang="en-US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80" name="Picture 303" descr="rgfiahjg[1]">
                  <a:extLst>
                    <a:ext uri="{FF2B5EF4-FFF2-40B4-BE49-F238E27FC236}">
                      <a16:creationId xmlns:a16="http://schemas.microsoft.com/office/drawing/2014/main" id="{77E95286-9E86-488A-B245-7A01392C5D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4986" y="2735702"/>
                  <a:ext cx="174450" cy="196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4BCA140-EB10-4961-8C2B-429772593AD7}"/>
                    </a:ext>
                  </a:extLst>
                </p:cNvPr>
                <p:cNvSpPr/>
                <p:nvPr/>
              </p:nvSpPr>
              <p:spPr>
                <a:xfrm>
                  <a:off x="7335242" y="4524502"/>
                  <a:ext cx="15191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b="1" dirty="0"/>
                    <a:t>Adaptive Procedural </a:t>
                  </a:r>
                </a:p>
                <a:p>
                  <a:r>
                    <a:rPr lang="en-US" sz="1200" b="1" dirty="0"/>
                    <a:t>Template  - Checklist</a:t>
                  </a:r>
                  <a:endParaRPr lang="en-US" sz="1200" dirty="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94C0E9-E7BB-4A3B-9806-A4AC6AFCAB28}"/>
                  </a:ext>
                </a:extLst>
              </p:cNvPr>
              <p:cNvSpPr/>
              <p:nvPr/>
            </p:nvSpPr>
            <p:spPr>
              <a:xfrm>
                <a:off x="5054994" y="3958628"/>
                <a:ext cx="24033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/>
                  <a:t>paypal.me/</a:t>
                </a:r>
                <a:r>
                  <a:rPr lang="en-US" sz="1400" b="1" dirty="0" err="1"/>
                  <a:t>EcoEconHeartbeat</a:t>
                </a:r>
                <a:endParaRPr lang="en-US" sz="14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D4242B-C6D8-4F31-8B7C-4B17D9450EBA}"/>
                  </a:ext>
                </a:extLst>
              </p:cNvPr>
              <p:cNvSpPr txBox="1"/>
              <p:nvPr/>
            </p:nvSpPr>
            <p:spPr>
              <a:xfrm>
                <a:off x="4365568" y="3749101"/>
                <a:ext cx="8467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/>
                  <a:t>NET SURVEY</a:t>
                </a:r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B69225-5E89-4A66-BF05-78A37DB1217E}"/>
                </a:ext>
              </a:extLst>
            </p:cNvPr>
            <p:cNvSpPr/>
            <p:nvPr/>
          </p:nvSpPr>
          <p:spPr>
            <a:xfrm>
              <a:off x="2092162" y="4432169"/>
              <a:ext cx="132606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highlight>
                    <a:srgbClr val="00FF00"/>
                  </a:highlight>
                </a:rPr>
                <a:t>STATE META</a:t>
              </a:r>
              <a:br>
                <a:rPr lang="en-US" sz="1000" b="1" dirty="0">
                  <a:highlight>
                    <a:srgbClr val="00FF00"/>
                  </a:highlight>
                </a:rPr>
              </a:br>
              <a:r>
                <a:rPr lang="en-US" sz="900" b="1" dirty="0">
                  <a:highlight>
                    <a:srgbClr val="00FF00"/>
                  </a:highlight>
                </a:rPr>
                <a:t>Data snapsh</a:t>
              </a:r>
              <a:r>
                <a:rPr lang="en-US" sz="1000" b="1" dirty="0">
                  <a:highlight>
                    <a:srgbClr val="00FF00"/>
                  </a:highlight>
                </a:rPr>
                <a:t>ot</a:t>
              </a:r>
            </a:p>
            <a:p>
              <a:r>
                <a:rPr lang="en-US" sz="1000" b="1" dirty="0">
                  <a:highlight>
                    <a:srgbClr val="00FF00"/>
                  </a:highlight>
                </a:rPr>
                <a:t>SYNC DELTAS</a:t>
              </a:r>
              <a:endParaRPr lang="en-US" sz="1100" b="1" dirty="0">
                <a:highlight>
                  <a:srgbClr val="00FF00"/>
                </a:highlight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C3E671-C251-40CC-BA96-FAA81057DD66}"/>
                </a:ext>
              </a:extLst>
            </p:cNvPr>
            <p:cNvSpPr/>
            <p:nvPr/>
          </p:nvSpPr>
          <p:spPr>
            <a:xfrm>
              <a:off x="2738290" y="4373709"/>
              <a:ext cx="107047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highlight>
                    <a:srgbClr val="00FF00"/>
                  </a:highlight>
                </a:rPr>
                <a:t>Firefly-</a:t>
              </a:r>
            </a:p>
            <a:p>
              <a:pPr algn="ctr"/>
              <a:r>
                <a:rPr lang="en-US" sz="1100" b="1" dirty="0">
                  <a:highlight>
                    <a:srgbClr val="00FF00"/>
                  </a:highlight>
                </a:rPr>
                <a:t>Heartbeat </a:t>
              </a:r>
            </a:p>
            <a:p>
              <a:pPr algn="ctr"/>
              <a:r>
                <a:rPr lang="en-US" sz="1100" b="1" dirty="0">
                  <a:highlight>
                    <a:srgbClr val="00FF00"/>
                  </a:highlight>
                </a:rPr>
                <a:t>Sync  Algo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BE09B60-24CE-44D4-BB01-AE3FFB2C871F}"/>
              </a:ext>
            </a:extLst>
          </p:cNvPr>
          <p:cNvSpPr txBox="1"/>
          <p:nvPr/>
        </p:nvSpPr>
        <p:spPr>
          <a:xfrm>
            <a:off x="7090389" y="2135563"/>
            <a:ext cx="65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SLA</a:t>
            </a:r>
          </a:p>
        </p:txBody>
      </p:sp>
      <p:pic>
        <p:nvPicPr>
          <p:cNvPr id="95" name="Picture 145" descr="radius_symbol">
            <a:extLst>
              <a:ext uri="{FF2B5EF4-FFF2-40B4-BE49-F238E27FC236}">
                <a16:creationId xmlns:a16="http://schemas.microsoft.com/office/drawing/2014/main" id="{1474A2F8-3077-479F-8C03-5825106F471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09" y="1930328"/>
            <a:ext cx="198025" cy="20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 descr="fmn logo">
            <a:extLst>
              <a:ext uri="{FF2B5EF4-FFF2-40B4-BE49-F238E27FC236}">
                <a16:creationId xmlns:a16="http://schemas.microsoft.com/office/drawing/2014/main" id="{1EAF0600-2CBF-4E5C-A3D6-CF03A560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82" y="2910055"/>
            <a:ext cx="387812" cy="3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6892324-6339-4058-B5E9-69615279710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185666" y="2937938"/>
            <a:ext cx="332886" cy="340230"/>
          </a:xfrm>
          <a:prstGeom prst="rect">
            <a:avLst/>
          </a:prstGeom>
        </p:spPr>
      </p:pic>
      <p:pic>
        <p:nvPicPr>
          <p:cNvPr id="98" name="Picture 62" descr="ANd9GcQTvaDnC5PecRtWptpQ4kNwHvylBZtQ5KFpN3z-X3J9K_Ek2rbU">
            <a:extLst>
              <a:ext uri="{FF2B5EF4-FFF2-40B4-BE49-F238E27FC236}">
                <a16:creationId xmlns:a16="http://schemas.microsoft.com/office/drawing/2014/main" id="{71BF0D8D-DC88-43FE-AAD4-409D4A448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715" y="1467502"/>
            <a:ext cx="598215" cy="36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146" descr="ANd9GcRPZ-yLjjiQm3s6wxjOmTvtxIWWhLylDFzQs9DqLfYlBJL4Hv5F">
            <a:extLst>
              <a:ext uri="{FF2B5EF4-FFF2-40B4-BE49-F238E27FC236}">
                <a16:creationId xmlns:a16="http://schemas.microsoft.com/office/drawing/2014/main" id="{8B50161F-6680-4508-8068-C8F9A57D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25" y="3913160"/>
            <a:ext cx="679932" cy="50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8EF24A8-A182-43D4-8E81-80108B05973B}"/>
              </a:ext>
            </a:extLst>
          </p:cNvPr>
          <p:cNvSpPr txBox="1"/>
          <p:nvPr/>
        </p:nvSpPr>
        <p:spPr>
          <a:xfrm>
            <a:off x="3999029" y="1480090"/>
            <a:ext cx="5180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solidFill>
                <a:srgbClr val="00FF00"/>
              </a:solidFill>
              <a:highlight>
                <a:srgbClr val="0000FF"/>
              </a:highlight>
            </a:endParaRPr>
          </a:p>
          <a:p>
            <a:r>
              <a:rPr lang="en-US" sz="1200" b="1" dirty="0">
                <a:solidFill>
                  <a:srgbClr val="00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</a:p>
        </p:txBody>
      </p:sp>
      <p:pic>
        <p:nvPicPr>
          <p:cNvPr id="104" name="Picture 40" descr="MC900133529[1]">
            <a:extLst>
              <a:ext uri="{FF2B5EF4-FFF2-40B4-BE49-F238E27FC236}">
                <a16:creationId xmlns:a16="http://schemas.microsoft.com/office/drawing/2014/main" id="{D0E459BE-FFD9-4399-A677-500C1B56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93" y="964943"/>
            <a:ext cx="395759" cy="34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7" descr="MC900410817[1]">
            <a:extLst>
              <a:ext uri="{FF2B5EF4-FFF2-40B4-BE49-F238E27FC236}">
                <a16:creationId xmlns:a16="http://schemas.microsoft.com/office/drawing/2014/main" id="{498D9F91-3140-4383-B8AB-EC595521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67" y="1337728"/>
            <a:ext cx="362081" cy="3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65" descr="MC900242911[1]">
            <a:extLst>
              <a:ext uri="{FF2B5EF4-FFF2-40B4-BE49-F238E27FC236}">
                <a16:creationId xmlns:a16="http://schemas.microsoft.com/office/drawing/2014/main" id="{35F30007-5846-47F2-B57C-032A2E56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89" y="3379008"/>
            <a:ext cx="536858" cy="52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69" descr="MC900441994[1]">
            <a:extLst>
              <a:ext uri="{FF2B5EF4-FFF2-40B4-BE49-F238E27FC236}">
                <a16:creationId xmlns:a16="http://schemas.microsoft.com/office/drawing/2014/main" id="{8A736754-50A9-4137-996C-0B92D701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07" y="4122547"/>
            <a:ext cx="288557" cy="3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69" descr="MC900441994[1]">
            <a:extLst>
              <a:ext uri="{FF2B5EF4-FFF2-40B4-BE49-F238E27FC236}">
                <a16:creationId xmlns:a16="http://schemas.microsoft.com/office/drawing/2014/main" id="{B8FCFF73-4FB1-41F1-BAF8-8DF240FA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72" y="4092375"/>
            <a:ext cx="288557" cy="3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142382-191B-4588-A908-8C104E23A17E}"/>
              </a:ext>
            </a:extLst>
          </p:cNvPr>
          <p:cNvSpPr txBox="1"/>
          <p:nvPr/>
        </p:nvSpPr>
        <p:spPr>
          <a:xfrm>
            <a:off x="5064560" y="3164727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Steven J. McGee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3B0D7-7D04-4CE4-8115-4CFAB1B8A793}"/>
              </a:ext>
            </a:extLst>
          </p:cNvPr>
          <p:cNvSpPr/>
          <p:nvPr/>
        </p:nvSpPr>
        <p:spPr>
          <a:xfrm>
            <a:off x="5071966" y="4169819"/>
            <a:ext cx="2378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0"/>
              </a:rPr>
              <a:t>https://pinterest.com/mcgee3077/</a:t>
            </a:r>
            <a:endParaRPr lang="en-US" sz="1200" dirty="0"/>
          </a:p>
        </p:txBody>
      </p:sp>
      <p:pic>
        <p:nvPicPr>
          <p:cNvPr id="107" name="Picture 84" descr="globe">
            <a:extLst>
              <a:ext uri="{FF2B5EF4-FFF2-40B4-BE49-F238E27FC236}">
                <a16:creationId xmlns:a16="http://schemas.microsoft.com/office/drawing/2014/main" id="{0C6B17F8-20B9-45FF-B27D-A2ED3E47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11" y="3306504"/>
            <a:ext cx="858750" cy="25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303" descr="rgfiahjg[1]">
            <a:extLst>
              <a:ext uri="{FF2B5EF4-FFF2-40B4-BE49-F238E27FC236}">
                <a16:creationId xmlns:a16="http://schemas.microsoft.com/office/drawing/2014/main" id="{8D228814-8401-49DA-A658-D5FCC462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50" y="3332999"/>
            <a:ext cx="246926" cy="21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303" descr="rgfiahjg[1]">
            <a:extLst>
              <a:ext uri="{FF2B5EF4-FFF2-40B4-BE49-F238E27FC236}">
                <a16:creationId xmlns:a16="http://schemas.microsoft.com/office/drawing/2014/main" id="{721C8E0D-A1B0-4141-9C01-77DA7A29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50" y="2189960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108FC0-A35D-4372-AFAF-1FF951456B95}"/>
              </a:ext>
            </a:extLst>
          </p:cNvPr>
          <p:cNvSpPr txBox="1"/>
          <p:nvPr/>
        </p:nvSpPr>
        <p:spPr>
          <a:xfrm>
            <a:off x="5737436" y="2952014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FF00"/>
                </a:solidFill>
              </a:rPr>
              <a:t>NATO</a:t>
            </a:r>
          </a:p>
          <a:p>
            <a:r>
              <a:rPr lang="en-US" sz="1000" b="1" dirty="0">
                <a:solidFill>
                  <a:srgbClr val="00FF00"/>
                </a:solidFill>
              </a:rPr>
              <a:t>OTAN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43CE0-C11E-4183-B811-79BF07298D10}"/>
              </a:ext>
            </a:extLst>
          </p:cNvPr>
          <p:cNvSpPr txBox="1"/>
          <p:nvPr/>
        </p:nvSpPr>
        <p:spPr>
          <a:xfrm>
            <a:off x="2485432" y="2077587"/>
            <a:ext cx="583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MICRO</a:t>
            </a:r>
          </a:p>
          <a:p>
            <a:r>
              <a:rPr lang="en-US" sz="1050" b="1" dirty="0">
                <a:solidFill>
                  <a:srgbClr val="002060"/>
                </a:solidFill>
              </a:rPr>
              <a:t>CYCLES</a:t>
            </a:r>
          </a:p>
        </p:txBody>
      </p:sp>
      <p:pic>
        <p:nvPicPr>
          <p:cNvPr id="113" name="Picture 303" descr="rgfiahjg[1]">
            <a:extLst>
              <a:ext uri="{FF2B5EF4-FFF2-40B4-BE49-F238E27FC236}">
                <a16:creationId xmlns:a16="http://schemas.microsoft.com/office/drawing/2014/main" id="{47221EDB-B9E9-4B2A-BE4B-8C62C996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94" y="3948615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69" descr="MC900441994[1]">
            <a:extLst>
              <a:ext uri="{FF2B5EF4-FFF2-40B4-BE49-F238E27FC236}">
                <a16:creationId xmlns:a16="http://schemas.microsoft.com/office/drawing/2014/main" id="{F1523CA2-F496-44DF-9246-12DC7D7F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342" y="3341588"/>
            <a:ext cx="288557" cy="34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7" descr="rgfiahjg[1]">
            <a:extLst>
              <a:ext uri="{FF2B5EF4-FFF2-40B4-BE49-F238E27FC236}">
                <a16:creationId xmlns:a16="http://schemas.microsoft.com/office/drawing/2014/main" id="{282F1372-2509-4337-B81E-1B21817C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719" y="2200594"/>
            <a:ext cx="155402" cy="1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B6F833A-D6FF-4162-95D5-B5DDE65C86AC}"/>
              </a:ext>
            </a:extLst>
          </p:cNvPr>
          <p:cNvSpPr txBox="1"/>
          <p:nvPr/>
        </p:nvSpPr>
        <p:spPr>
          <a:xfrm>
            <a:off x="3555783" y="2074538"/>
            <a:ext cx="6206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MACRO</a:t>
            </a:r>
          </a:p>
          <a:p>
            <a:r>
              <a:rPr lang="en-US" sz="1050" b="1" dirty="0">
                <a:solidFill>
                  <a:srgbClr val="002060"/>
                </a:solidFill>
              </a:rPr>
              <a:t>CYCLES</a:t>
            </a:r>
          </a:p>
        </p:txBody>
      </p:sp>
      <p:pic>
        <p:nvPicPr>
          <p:cNvPr id="102" name="Picture 303" descr="rgfiahjg[1]">
            <a:extLst>
              <a:ext uri="{FF2B5EF4-FFF2-40B4-BE49-F238E27FC236}">
                <a16:creationId xmlns:a16="http://schemas.microsoft.com/office/drawing/2014/main" id="{5B802FB3-79D0-4B1F-9286-C789DF14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47" y="3368955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E6FD74-BC5D-4ED5-9E30-C85A9F1CC274}"/>
              </a:ext>
            </a:extLst>
          </p:cNvPr>
          <p:cNvSpPr txBox="1"/>
          <p:nvPr/>
        </p:nvSpPr>
        <p:spPr>
          <a:xfrm>
            <a:off x="2089815" y="3116852"/>
            <a:ext cx="1191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00FF00"/>
                </a:highlight>
              </a:rPr>
              <a:t>UTZ TIME ZONE SYNC</a:t>
            </a:r>
          </a:p>
        </p:txBody>
      </p:sp>
      <p:pic>
        <p:nvPicPr>
          <p:cNvPr id="118" name="Picture 7" descr="th?&amp;id=HN">
            <a:extLst>
              <a:ext uri="{FF2B5EF4-FFF2-40B4-BE49-F238E27FC236}">
                <a16:creationId xmlns:a16="http://schemas.microsoft.com/office/drawing/2014/main" id="{B2952F43-AA04-4FE7-A257-8AD31611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 bwMode="auto">
          <a:xfrm>
            <a:off x="4128363" y="3211604"/>
            <a:ext cx="295898" cy="3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8051CE5-0460-4C5E-8037-563E0C3E3247}"/>
              </a:ext>
            </a:extLst>
          </p:cNvPr>
          <p:cNvSpPr txBox="1"/>
          <p:nvPr/>
        </p:nvSpPr>
        <p:spPr>
          <a:xfrm>
            <a:off x="4059741" y="3072745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#1421</a:t>
            </a:r>
          </a:p>
        </p:txBody>
      </p:sp>
      <p:pic>
        <p:nvPicPr>
          <p:cNvPr id="123" name="Picture 40" descr="MC900133529[1]">
            <a:extLst>
              <a:ext uri="{FF2B5EF4-FFF2-40B4-BE49-F238E27FC236}">
                <a16:creationId xmlns:a16="http://schemas.microsoft.com/office/drawing/2014/main" id="{349241BC-A05A-459C-B333-6BCC356F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92" y="4148807"/>
            <a:ext cx="272519" cy="24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40" descr="MC900133529[1]">
            <a:extLst>
              <a:ext uri="{FF2B5EF4-FFF2-40B4-BE49-F238E27FC236}">
                <a16:creationId xmlns:a16="http://schemas.microsoft.com/office/drawing/2014/main" id="{43B25846-0641-4EB9-8B38-1366AC38D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18" y="3658270"/>
            <a:ext cx="234242" cy="15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0" descr="MC900133529[1]">
            <a:extLst>
              <a:ext uri="{FF2B5EF4-FFF2-40B4-BE49-F238E27FC236}">
                <a16:creationId xmlns:a16="http://schemas.microsoft.com/office/drawing/2014/main" id="{B91F1057-D17C-4425-9564-DBCCA581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20" y="3703717"/>
            <a:ext cx="234242" cy="15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CC953A5-BD1F-48A7-9A81-601E4BC1F035}"/>
              </a:ext>
            </a:extLst>
          </p:cNvPr>
          <p:cNvSpPr txBox="1"/>
          <p:nvPr/>
        </p:nvSpPr>
        <p:spPr>
          <a:xfrm>
            <a:off x="4331211" y="240977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K% GDP Pulse</a:t>
            </a:r>
          </a:p>
        </p:txBody>
      </p:sp>
      <p:pic>
        <p:nvPicPr>
          <p:cNvPr id="127" name="Picture 196" descr="CryptoNotify">
            <a:extLst>
              <a:ext uri="{FF2B5EF4-FFF2-40B4-BE49-F238E27FC236}">
                <a16:creationId xmlns:a16="http://schemas.microsoft.com/office/drawing/2014/main" id="{B47B38B5-5355-4419-8E1F-D3AB43D4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04" y="1342330"/>
            <a:ext cx="217315" cy="29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2524A0C-02BA-4F1A-B976-137F50436845}"/>
              </a:ext>
            </a:extLst>
          </p:cNvPr>
          <p:cNvSpPr txBox="1"/>
          <p:nvPr/>
        </p:nvSpPr>
        <p:spPr>
          <a:xfrm>
            <a:off x="2113998" y="4126690"/>
            <a:ext cx="1013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Stochastic</a:t>
            </a:r>
          </a:p>
          <a:p>
            <a:r>
              <a:rPr lang="en-US" sz="1050" b="1" dirty="0"/>
              <a:t>Harmonization</a:t>
            </a:r>
          </a:p>
        </p:txBody>
      </p:sp>
      <p:pic>
        <p:nvPicPr>
          <p:cNvPr id="128" name="Picture 303" descr="rgfiahjg[1]">
            <a:extLst>
              <a:ext uri="{FF2B5EF4-FFF2-40B4-BE49-F238E27FC236}">
                <a16:creationId xmlns:a16="http://schemas.microsoft.com/office/drawing/2014/main" id="{0F3C86D1-31E8-4B59-8295-1EB13BDF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31" y="4267669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303" descr="rgfiahjg[1]">
            <a:extLst>
              <a:ext uri="{FF2B5EF4-FFF2-40B4-BE49-F238E27FC236}">
                <a16:creationId xmlns:a16="http://schemas.microsoft.com/office/drawing/2014/main" id="{6C76BC48-456D-474D-BF9B-F3EF2EC1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03" y="1380697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03" descr="rgfiahjg[1]">
            <a:extLst>
              <a:ext uri="{FF2B5EF4-FFF2-40B4-BE49-F238E27FC236}">
                <a16:creationId xmlns:a16="http://schemas.microsoft.com/office/drawing/2014/main" id="{1E69F55E-B130-4291-855D-4E46C43E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16" y="1958561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303" descr="rgfiahjg[1]">
            <a:extLst>
              <a:ext uri="{FF2B5EF4-FFF2-40B4-BE49-F238E27FC236}">
                <a16:creationId xmlns:a16="http://schemas.microsoft.com/office/drawing/2014/main" id="{677338F5-2F80-48FA-AF71-296D48F1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68" y="1961702"/>
            <a:ext cx="155692" cy="13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96" descr="CryptoNotify">
            <a:extLst>
              <a:ext uri="{FF2B5EF4-FFF2-40B4-BE49-F238E27FC236}">
                <a16:creationId xmlns:a16="http://schemas.microsoft.com/office/drawing/2014/main" id="{924FF85C-CAFF-40B9-B082-ED643ADB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482" y="1975652"/>
            <a:ext cx="276414" cy="35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58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161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McGee</dc:creator>
  <cp:lastModifiedBy>Steven McGee</cp:lastModifiedBy>
  <cp:revision>208</cp:revision>
  <dcterms:created xsi:type="dcterms:W3CDTF">2017-01-20T13:38:57Z</dcterms:created>
  <dcterms:modified xsi:type="dcterms:W3CDTF">2020-07-07T10:31:45Z</dcterms:modified>
</cp:coreProperties>
</file>