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06" autoAdjust="0"/>
    <p:restoredTop sz="94660"/>
  </p:normalViewPr>
  <p:slideViewPr>
    <p:cSldViewPr snapToGrid="0">
      <p:cViewPr varScale="1">
        <p:scale>
          <a:sx n="85" d="100"/>
          <a:sy n="85" d="100"/>
        </p:scale>
        <p:origin x="50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20F83-91FD-4DF3-B00E-D6B34AAA76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3FE915-C769-4E4B-8CD5-072FB24835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2088A2-0C04-4095-98FC-85D2DE7EC7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715A2-3151-4F01-ACE9-1488F5257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3634F-B039-4F9A-9E51-E353E1E90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4122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D06C6-CD1D-47D3-A68C-E1456D6471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1A2255-2B42-4718-9A03-30711DE315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D2DD3D-A661-43CA-BBBB-7ECC770A9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778C6E-1D9C-4520-8AA8-E10DB5182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8E3CF7-598F-4654-8C35-738A4C9BB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6407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7B91AD-21B5-4C41-BD38-32CCB8664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AE5F9F-F6F3-41E5-A969-116B2E8EA8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35C45D-7EFA-43BB-99F5-621380066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8E4DE6-0B5F-4EEE-943B-88748F0FE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48C16C-2B53-4D07-9512-BB9A95332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2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9E224-0E35-4509-A56D-3C468EB7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074D83-1CFE-4A84-9226-5BE9BAA7E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270138-27AC-42F9-BA14-D5BA4846D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22A0A-FFE7-42EF-AAE4-6B15DED30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399F5-584E-4B75-840F-84BD97AFD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195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2153-B19B-4AED-9EB1-46F5A7DD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9D481-F5DF-48E4-854A-B4ABB52D77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0678D-F2B6-4194-87F0-1D6BA6C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324A2-1713-4717-ADEA-D7FB41BA3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77BC3-7393-4FF0-AA7F-5E66A5F8B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38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C5B83-2D80-41B2-97B2-5AB1FD5BC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BB950-D98C-46DF-808B-BC2641A54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90B8B6-BD7B-4EB1-A3A8-12699125C6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05E333-52F3-4C09-8C31-5D48B39BE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26C329-BBA7-4352-A668-01FA0467F6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990B4B-BAAE-4F4C-81D1-7C9084C62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5340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A3688-FE75-4C62-880C-CB0100771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B23070-3F58-4A86-A1B5-4526409247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BEC12A3-1174-4FB8-9D41-AFFAA5CD5B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2C123A-0BE8-4360-813E-8A7DDBD2B6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CC9C78-34D3-4FA0-9974-45876DF180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84F827-8421-4089-997F-56B7DB4FF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72E628-9E08-4ABD-AD59-6784320A0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599C342-D4DE-47C9-B07A-E2F17A4FE8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739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DF4AD-3810-4518-B0CA-29E9F6843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2156832-A88A-4B9B-9349-80368197B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423561-5A52-4BCD-B7E2-92C3A85E0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D1673C-20A1-4762-8A82-A8B7D9B604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914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103A5A-9F60-4CA6-B02D-471969677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456D34-75B6-43E6-80CD-84CAC1C2A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9AF5C2-DC27-4568-ACCB-EE2CCC1C4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529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C4272-F22A-4A1C-B9D9-AF543EA20B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6AEE7-B035-4DA3-A83F-37CE6F2A89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2A93648-0FBD-44D5-AEB5-906A22200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CC2502-C328-4D0C-BA50-FFFE8FAF8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057C1-284D-413C-B752-000C73F15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CAAB2-E428-463B-A2C1-89F9A4C1B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60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9C738-388C-4AD7-A065-7609A9C33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837629-1FD2-4EDA-BD15-15576B52A8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59D440-B300-4BAF-A4F9-07D96DAB50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69636-6B2A-41B9-A463-6F2DA8ACFB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F3481E-F6F9-4D2D-BCF0-D9AD97964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76C75B-53E0-4C75-81E1-D745947DA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537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E11322-B095-4849-8B2D-FE43384C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38C4E4-E81D-48E1-945F-DD2226E24D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5991B8-77DD-48E6-A60C-D4B1B9F86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4C6D6D-9434-4237-8651-B6B0C15B46C8}" type="datetimeFigureOut">
              <a:rPr lang="en-US" smtClean="0"/>
              <a:t>10/1/2019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7B9EED-8D24-4572-9D2B-6476BA95F7D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CA0312-6A38-403F-8A87-EC153452DD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933C4E-19EA-46CA-A116-C2BF8BBA4B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93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g"/><Relationship Id="rId7" Type="http://schemas.openxmlformats.org/officeDocument/2006/relationships/image" Target="../media/image6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wmf"/><Relationship Id="rId5" Type="http://schemas.openxmlformats.org/officeDocument/2006/relationships/image" Target="../media/image4.jpeg"/><Relationship Id="rId10" Type="http://schemas.openxmlformats.org/officeDocument/2006/relationships/image" Target="../media/image9.jpg"/><Relationship Id="rId4" Type="http://schemas.openxmlformats.org/officeDocument/2006/relationships/image" Target="../media/image3.jpe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13" Type="http://schemas.openxmlformats.org/officeDocument/2006/relationships/image" Target="../media/image18.jpg"/><Relationship Id="rId3" Type="http://schemas.openxmlformats.org/officeDocument/2006/relationships/image" Target="../media/image11.jpeg"/><Relationship Id="rId7" Type="http://schemas.openxmlformats.org/officeDocument/2006/relationships/image" Target="../media/image14.png"/><Relationship Id="rId12" Type="http://schemas.openxmlformats.org/officeDocument/2006/relationships/image" Target="../media/image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wmf"/><Relationship Id="rId11" Type="http://schemas.openxmlformats.org/officeDocument/2006/relationships/image" Target="../media/image7.jpeg"/><Relationship Id="rId5" Type="http://schemas.openxmlformats.org/officeDocument/2006/relationships/image" Target="../media/image13.png"/><Relationship Id="rId10" Type="http://schemas.openxmlformats.org/officeDocument/2006/relationships/image" Target="../media/image17.gif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7D1508-D95D-4241-88DD-6593EF36AF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766481" y="-142793"/>
            <a:ext cx="9144000" cy="1105722"/>
          </a:xfrm>
        </p:spPr>
        <p:txBody>
          <a:bodyPr>
            <a:normAutofit/>
          </a:bodyPr>
          <a:lstStyle/>
          <a:p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Epoch Time Cycles / Syntax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979866-0759-4F2C-A03C-1961D0E252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150" y="1076030"/>
            <a:ext cx="7767732" cy="595531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Key building blocks of the Net / Net of Money</a:t>
            </a:r>
          </a:p>
        </p:txBody>
      </p:sp>
      <p:pic>
        <p:nvPicPr>
          <p:cNvPr id="7" name="Picture 6" descr="A close up of a sign&#10;&#10;Description automatically generated">
            <a:extLst>
              <a:ext uri="{FF2B5EF4-FFF2-40B4-BE49-F238E27FC236}">
                <a16:creationId xmlns:a16="http://schemas.microsoft.com/office/drawing/2014/main" id="{6A3E7441-2A51-4F15-9994-E5299662D8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6254" y="3388660"/>
            <a:ext cx="4338965" cy="3459814"/>
          </a:xfrm>
          <a:prstGeom prst="rect">
            <a:avLst/>
          </a:prstGeom>
        </p:spPr>
      </p:pic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CE843E18-1456-4784-9CE7-257E3652A3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80" y="1719391"/>
            <a:ext cx="7624104" cy="4962581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9CF6E58-A06D-405F-B496-F3D0DA5D3D57}"/>
              </a:ext>
            </a:extLst>
          </p:cNvPr>
          <p:cNvSpPr/>
          <p:nvPr/>
        </p:nvSpPr>
        <p:spPr>
          <a:xfrm>
            <a:off x="-1" y="6267"/>
            <a:ext cx="12192001" cy="6770599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210" descr="bitcoin-blockchain">
            <a:extLst>
              <a:ext uri="{FF2B5EF4-FFF2-40B4-BE49-F238E27FC236}">
                <a16:creationId xmlns:a16="http://schemas.microsoft.com/office/drawing/2014/main" id="{3703B1E2-6417-4A5B-8ABB-0B2C8F944E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519" y="1832031"/>
            <a:ext cx="3915366" cy="1072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 descr="Bitcoin Protocol Explained - Timestamp Server / Global Ledger - YouTube">
            <a:extLst>
              <a:ext uri="{FF2B5EF4-FFF2-40B4-BE49-F238E27FC236}">
                <a16:creationId xmlns:a16="http://schemas.microsoft.com/office/drawing/2014/main" id="{E53BDEA9-1E9C-4B0F-B22E-6D286DFC272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1" r="8199" b="16275"/>
          <a:stretch/>
        </p:blipFill>
        <p:spPr bwMode="auto">
          <a:xfrm>
            <a:off x="132150" y="5481918"/>
            <a:ext cx="2305836" cy="12949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1956" descr="w_01zlzi[1]">
            <a:extLst>
              <a:ext uri="{FF2B5EF4-FFF2-40B4-BE49-F238E27FC236}">
                <a16:creationId xmlns:a16="http://schemas.microsoft.com/office/drawing/2014/main" id="{F7BCDA07-C669-4629-B049-65081A1E29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6250" y="5888711"/>
            <a:ext cx="814145" cy="8881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314" descr="rgfiahjg[1]">
            <a:extLst>
              <a:ext uri="{FF2B5EF4-FFF2-40B4-BE49-F238E27FC236}">
                <a16:creationId xmlns:a16="http://schemas.microsoft.com/office/drawing/2014/main" id="{9CF2F5AA-7C4F-415D-A831-092546D97B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4767" y="5060577"/>
            <a:ext cx="496793" cy="50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56" descr="w_01zlzi[1]">
            <a:extLst>
              <a:ext uri="{FF2B5EF4-FFF2-40B4-BE49-F238E27FC236}">
                <a16:creationId xmlns:a16="http://schemas.microsoft.com/office/drawing/2014/main" id="{DACA2320-D58C-4083-B85F-2F7F7185D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2917"/>
            <a:ext cx="688548" cy="7511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6" descr="SYNTAX DLSU (@syntaxdlsu) | Twitter">
            <a:extLst>
              <a:ext uri="{FF2B5EF4-FFF2-40B4-BE49-F238E27FC236}">
                <a16:creationId xmlns:a16="http://schemas.microsoft.com/office/drawing/2014/main" id="{C255DFF8-9E8C-4EAD-AB72-9B096074D5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5575" y="44263"/>
            <a:ext cx="733823" cy="1112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163" descr="CryptoNotify">
            <a:extLst>
              <a:ext uri="{FF2B5EF4-FFF2-40B4-BE49-F238E27FC236}">
                <a16:creationId xmlns:a16="http://schemas.microsoft.com/office/drawing/2014/main" id="{ED96E736-6E84-4099-B629-677912E2F1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7289" y="2299447"/>
            <a:ext cx="766839" cy="1129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10" descr="A close up of a map&#10;&#10;Description automatically generated">
            <a:extLst>
              <a:ext uri="{FF2B5EF4-FFF2-40B4-BE49-F238E27FC236}">
                <a16:creationId xmlns:a16="http://schemas.microsoft.com/office/drawing/2014/main" id="{EE2E40FD-B463-471C-80EE-464347E47B0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82753" y="0"/>
            <a:ext cx="4546196" cy="3477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401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238118C-73B9-41B3-88A8-5992D4DB49E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754AB6-362D-427D-BCEC-EF4F44695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0804" y="-236024"/>
            <a:ext cx="5340560" cy="1325563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chemeClr val="accent1">
                    <a:lumMod val="75000"/>
                  </a:schemeClr>
                </a:solidFill>
                <a:highlight>
                  <a:srgbClr val="00FF00"/>
                </a:highlight>
                <a:latin typeface="Arial" panose="020B0604020202020204" pitchFamily="34" charset="0"/>
                <a:cs typeface="Arial" panose="020B0604020202020204" pitchFamily="34" charset="0"/>
              </a:rPr>
              <a:t>Time Epochs / Syntax:</a:t>
            </a:r>
            <a:endParaRPr lang="en-US" sz="3600" dirty="0">
              <a:solidFill>
                <a:schemeClr val="accent1">
                  <a:lumMod val="75000"/>
                </a:schemeClr>
              </a:solidFill>
              <a:highlight>
                <a:srgbClr val="00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54" name="Picture 6" descr="What is Unicast, Broadcast, Multicast &amp; Anycast? – TechieMaster.in">
            <a:extLst>
              <a:ext uri="{FF2B5EF4-FFF2-40B4-BE49-F238E27FC236}">
                <a16:creationId xmlns:a16="http://schemas.microsoft.com/office/drawing/2014/main" id="{F04D87EE-76BD-4E14-A47D-5723909D22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5288"/>
          <a:stretch/>
        </p:blipFill>
        <p:spPr bwMode="auto">
          <a:xfrm>
            <a:off x="909562" y="2760284"/>
            <a:ext cx="5866997" cy="3287486"/>
          </a:xfrm>
          <a:prstGeom prst="rect">
            <a:avLst/>
          </a:prstGeom>
          <a:noFill/>
          <a:ln w="3810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Peer-to-peer Lending (P2P Lending) | Peer-to-peer Lending (P… | Flickr">
            <a:extLst>
              <a:ext uri="{FF2B5EF4-FFF2-40B4-BE49-F238E27FC236}">
                <a16:creationId xmlns:a16="http://schemas.microsoft.com/office/drawing/2014/main" id="{CE8CEAFA-9508-406C-96C9-F7FE5A0F963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457" t="20741" r="7153" b="29313"/>
          <a:stretch/>
        </p:blipFill>
        <p:spPr bwMode="auto">
          <a:xfrm>
            <a:off x="10064008" y="2654327"/>
            <a:ext cx="2030271" cy="1598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2286F6-DA47-4363-9B2D-947F104B3728}"/>
              </a:ext>
            </a:extLst>
          </p:cNvPr>
          <p:cNvSpPr txBox="1"/>
          <p:nvPr/>
        </p:nvSpPr>
        <p:spPr>
          <a:xfrm>
            <a:off x="6889574" y="2665074"/>
            <a:ext cx="1617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UNICAST = </a:t>
            </a:r>
          </a:p>
        </p:txBody>
      </p:sp>
      <p:pic>
        <p:nvPicPr>
          <p:cNvPr id="6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D90C95EA-3844-4FCB-9D39-3CC221D319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6838294" y="1406276"/>
            <a:ext cx="5237592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http://users.ece.utexas.edu/~patt/13f.306/Emails/Email_figs/clock.png">
            <a:extLst>
              <a:ext uri="{FF2B5EF4-FFF2-40B4-BE49-F238E27FC236}">
                <a16:creationId xmlns:a16="http://schemas.microsoft.com/office/drawing/2014/main" id="{191448FE-9A0E-440D-BFDF-301F904B9D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603" b="30515"/>
          <a:stretch/>
        </p:blipFill>
        <p:spPr bwMode="auto">
          <a:xfrm>
            <a:off x="858407" y="1406276"/>
            <a:ext cx="5918151" cy="1198976"/>
          </a:xfrm>
          <a:prstGeom prst="rect">
            <a:avLst/>
          </a:prstGeom>
          <a:noFill/>
          <a:ln w="12700">
            <a:solidFill>
              <a:srgbClr val="00206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4E3BA9B-D210-4A42-91F5-3FF315A0BEA5}"/>
              </a:ext>
            </a:extLst>
          </p:cNvPr>
          <p:cNvSpPr txBox="1"/>
          <p:nvPr/>
        </p:nvSpPr>
        <p:spPr>
          <a:xfrm>
            <a:off x="6722659" y="4554101"/>
            <a:ext cx="19820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Multi / Broad / Any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DB895A-B653-4C7B-BBCC-E0DDE9E82011}"/>
              </a:ext>
            </a:extLst>
          </p:cNvPr>
          <p:cNvSpPr txBox="1"/>
          <p:nvPr/>
        </p:nvSpPr>
        <p:spPr>
          <a:xfrm>
            <a:off x="6741438" y="1986684"/>
            <a:ext cx="46901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tx2"/>
                </a:solidFill>
              </a:rPr>
              <a:t>BLOCKCHAIN Programmable Money CLOCK CYCLES / EPOCHS</a:t>
            </a:r>
          </a:p>
        </p:txBody>
      </p:sp>
      <p:pic>
        <p:nvPicPr>
          <p:cNvPr id="10" name="Picture 77" descr="JKUTI1Ps_normal">
            <a:extLst>
              <a:ext uri="{FF2B5EF4-FFF2-40B4-BE49-F238E27FC236}">
                <a16:creationId xmlns:a16="http://schemas.microsoft.com/office/drawing/2014/main" id="{B91F03D0-DD34-4CBE-BF80-8B041F96C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237" y="1489841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7" descr="JKUTI1Ps_normal">
            <a:extLst>
              <a:ext uri="{FF2B5EF4-FFF2-40B4-BE49-F238E27FC236}">
                <a16:creationId xmlns:a16="http://schemas.microsoft.com/office/drawing/2014/main" id="{ADC57327-5291-4C8E-AB4A-C2629073D2C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01271" y="1456140"/>
            <a:ext cx="515528" cy="5159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56" descr="w_01zlzi[1]">
            <a:extLst>
              <a:ext uri="{FF2B5EF4-FFF2-40B4-BE49-F238E27FC236}">
                <a16:creationId xmlns:a16="http://schemas.microsoft.com/office/drawing/2014/main" id="{EFF04C99-879A-4229-B8C7-B70180E4F6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63800" y="1422427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281">
            <a:extLst>
              <a:ext uri="{FF2B5EF4-FFF2-40B4-BE49-F238E27FC236}">
                <a16:creationId xmlns:a16="http://schemas.microsoft.com/office/drawing/2014/main" id="{D574A491-01AC-41B8-95D6-1617E4DF1C0B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3387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1956" descr="w_01zlzi[1]">
            <a:extLst>
              <a:ext uri="{FF2B5EF4-FFF2-40B4-BE49-F238E27FC236}">
                <a16:creationId xmlns:a16="http://schemas.microsoft.com/office/drawing/2014/main" id="{FC197716-B7E7-4A99-8C2D-FAB56AED53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638" y="1440569"/>
            <a:ext cx="479104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Picture 281">
            <a:extLst>
              <a:ext uri="{FF2B5EF4-FFF2-40B4-BE49-F238E27FC236}">
                <a16:creationId xmlns:a16="http://schemas.microsoft.com/office/drawing/2014/main" id="{C39E6378-7BBD-4180-89D4-E8871B369844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3009" y="1581600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" name="Picture 281">
            <a:extLst>
              <a:ext uri="{FF2B5EF4-FFF2-40B4-BE49-F238E27FC236}">
                <a16:creationId xmlns:a16="http://schemas.microsoft.com/office/drawing/2014/main" id="{48436384-E3B4-4EBE-B5A7-2589FC7F81BD}"/>
              </a:ext>
            </a:extLst>
          </p:cNvPr>
          <p:cNvPicPr preferRelativeResize="0"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88695" y="1566744"/>
            <a:ext cx="581756" cy="368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 descr="j0286851">
            <a:extLst>
              <a:ext uri="{FF2B5EF4-FFF2-40B4-BE49-F238E27FC236}">
                <a16:creationId xmlns:a16="http://schemas.microsoft.com/office/drawing/2014/main" id="{59D10BB8-7CD2-4721-9254-0D6FB89395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572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4" descr="j0286851">
            <a:extLst>
              <a:ext uri="{FF2B5EF4-FFF2-40B4-BE49-F238E27FC236}">
                <a16:creationId xmlns:a16="http://schemas.microsoft.com/office/drawing/2014/main" id="{95637A7B-45A4-4081-BF26-38E975770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6341" y="1469617"/>
            <a:ext cx="550723" cy="548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The Seven Layers of Nexus Tritium Simplified – Spaid – Medium">
            <a:extLst>
              <a:ext uri="{FF2B5EF4-FFF2-40B4-BE49-F238E27FC236}">
                <a16:creationId xmlns:a16="http://schemas.microsoft.com/office/drawing/2014/main" id="{EC9CB3A5-9520-4743-A688-897B9DA2829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9" r="32177" b="8257"/>
          <a:stretch/>
        </p:blipFill>
        <p:spPr bwMode="auto">
          <a:xfrm>
            <a:off x="8650776" y="4345159"/>
            <a:ext cx="3443503" cy="2476981"/>
          </a:xfrm>
          <a:prstGeom prst="rect">
            <a:avLst/>
          </a:prstGeom>
          <a:noFill/>
          <a:ln w="25400">
            <a:solidFill>
              <a:schemeClr val="accent1">
                <a:alpha val="99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1CA52FD6-1E2E-4BBC-9636-7794C3596E59}"/>
              </a:ext>
            </a:extLst>
          </p:cNvPr>
          <p:cNvSpPr txBox="1"/>
          <p:nvPr/>
        </p:nvSpPr>
        <p:spPr>
          <a:xfrm>
            <a:off x="-39386" y="6101362"/>
            <a:ext cx="7391767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All things internet, programmable net of money are formed using: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1) Epoch Time Cycles to 2) process (not) syntax as instructions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159C241-60B6-4A6A-BB76-8E167103F152}"/>
              </a:ext>
            </a:extLst>
          </p:cNvPr>
          <p:cNvSpPr txBox="1"/>
          <p:nvPr/>
        </p:nvSpPr>
        <p:spPr>
          <a:xfrm>
            <a:off x="7181500" y="6116879"/>
            <a:ext cx="129022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US" sz="1600" b="1" dirty="0">
                <a:latin typeface="Arial" panose="020B0604020202020204" pitchFamily="34" charset="0"/>
                <a:cs typeface="Arial" panose="020B0604020202020204" pitchFamily="34" charset="0"/>
              </a:rPr>
              <a:t>- Workflow </a:t>
            </a:r>
          </a:p>
        </p:txBody>
      </p:sp>
      <p:grpSp>
        <p:nvGrpSpPr>
          <p:cNvPr id="28" name="Group 129">
            <a:extLst>
              <a:ext uri="{FF2B5EF4-FFF2-40B4-BE49-F238E27FC236}">
                <a16:creationId xmlns:a16="http://schemas.microsoft.com/office/drawing/2014/main" id="{C8853889-90FE-4792-BB2C-58C4331685D2}"/>
              </a:ext>
            </a:extLst>
          </p:cNvPr>
          <p:cNvGrpSpPr>
            <a:grpSpLocks/>
          </p:cNvGrpSpPr>
          <p:nvPr/>
        </p:nvGrpSpPr>
        <p:grpSpPr bwMode="auto">
          <a:xfrm>
            <a:off x="7038321" y="4878718"/>
            <a:ext cx="1296714" cy="1358324"/>
            <a:chOff x="-1632" y="1824"/>
            <a:chExt cx="960" cy="993"/>
          </a:xfrm>
        </p:grpSpPr>
        <p:sp>
          <p:nvSpPr>
            <p:cNvPr id="29" name="Text Box 130">
              <a:extLst>
                <a:ext uri="{FF2B5EF4-FFF2-40B4-BE49-F238E27FC236}">
                  <a16:creationId xmlns:a16="http://schemas.microsoft.com/office/drawing/2014/main" id="{D56CB32A-4498-4DD8-8E86-9BC5F74046F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584" y="2222"/>
              <a:ext cx="116" cy="17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 b="0"/>
            </a:p>
          </p:txBody>
        </p:sp>
        <p:sp>
          <p:nvSpPr>
            <p:cNvPr id="30" name="Oval 131">
              <a:extLst>
                <a:ext uri="{FF2B5EF4-FFF2-40B4-BE49-F238E27FC236}">
                  <a16:creationId xmlns:a16="http://schemas.microsoft.com/office/drawing/2014/main" id="{9ECDEFD6-FBB7-4362-9F73-CFDFFA21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296" y="2160"/>
              <a:ext cx="288" cy="288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1" name="Oval 132">
              <a:extLst>
                <a:ext uri="{FF2B5EF4-FFF2-40B4-BE49-F238E27FC236}">
                  <a16:creationId xmlns:a16="http://schemas.microsoft.com/office/drawing/2014/main" id="{2F711862-7E9A-4D94-AB36-F7EC6B61E2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440" y="2016"/>
              <a:ext cx="576" cy="57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2" name="Oval 133">
              <a:extLst>
                <a:ext uri="{FF2B5EF4-FFF2-40B4-BE49-F238E27FC236}">
                  <a16:creationId xmlns:a16="http://schemas.microsoft.com/office/drawing/2014/main" id="{D0C2E97E-56E2-4443-9630-43B56FBD8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1632" y="1824"/>
              <a:ext cx="960" cy="960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200">
                <a:latin typeface="Calibri" panose="020F0502020204030204" pitchFamily="34" charset="0"/>
              </a:endParaRPr>
            </a:p>
          </p:txBody>
        </p:sp>
        <p:sp>
          <p:nvSpPr>
            <p:cNvPr id="33" name="Text Box 134">
              <a:extLst>
                <a:ext uri="{FF2B5EF4-FFF2-40B4-BE49-F238E27FC236}">
                  <a16:creationId xmlns:a16="http://schemas.microsoft.com/office/drawing/2014/main" id="{6B7ADCA1-FFFD-49BB-BFC1-3107B553E1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63" y="2157"/>
              <a:ext cx="242" cy="29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000" dirty="0"/>
                <a:t>0</a:t>
              </a:r>
              <a:endParaRPr lang="en-US" altLang="en-US" sz="2000" b="0" dirty="0"/>
            </a:p>
          </p:txBody>
        </p:sp>
        <p:sp>
          <p:nvSpPr>
            <p:cNvPr id="34" name="Text Box 135">
              <a:extLst>
                <a:ext uri="{FF2B5EF4-FFF2-40B4-BE49-F238E27FC236}">
                  <a16:creationId xmlns:a16="http://schemas.microsoft.com/office/drawing/2014/main" id="{0907F171-0C31-4D68-AFFE-F8A87B85428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400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5" name="Text Box 136">
              <a:extLst>
                <a:ext uri="{FF2B5EF4-FFF2-40B4-BE49-F238E27FC236}">
                  <a16:creationId xmlns:a16="http://schemas.microsoft.com/office/drawing/2014/main" id="{1EF74002-A314-44AE-AA58-4A8E8CED17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592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  <p:sp>
          <p:nvSpPr>
            <p:cNvPr id="36" name="Text Box 137">
              <a:extLst>
                <a:ext uri="{FF2B5EF4-FFF2-40B4-BE49-F238E27FC236}">
                  <a16:creationId xmlns:a16="http://schemas.microsoft.com/office/drawing/2014/main" id="{E38E56A0-DAC8-4246-A898-B56607B001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2016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+ 1</a:t>
              </a:r>
            </a:p>
          </p:txBody>
        </p:sp>
        <p:sp>
          <p:nvSpPr>
            <p:cNvPr id="37" name="Text Box 138">
              <a:extLst>
                <a:ext uri="{FF2B5EF4-FFF2-40B4-BE49-F238E27FC236}">
                  <a16:creationId xmlns:a16="http://schemas.microsoft.com/office/drawing/2014/main" id="{F60E886F-886A-4AFD-B56E-49D7CFF214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296" y="1824"/>
              <a:ext cx="324" cy="2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1400" b="0" dirty="0"/>
                <a:t>+ 2</a:t>
              </a:r>
            </a:p>
          </p:txBody>
        </p:sp>
      </p:grpSp>
      <p:sp>
        <p:nvSpPr>
          <p:cNvPr id="57" name="Line 63">
            <a:extLst>
              <a:ext uri="{FF2B5EF4-FFF2-40B4-BE49-F238E27FC236}">
                <a16:creationId xmlns:a16="http://schemas.microsoft.com/office/drawing/2014/main" id="{DA120DEA-6B51-4096-9568-C1B97BD276CB}"/>
              </a:ext>
            </a:extLst>
          </p:cNvPr>
          <p:cNvSpPr>
            <a:spLocks noChangeShapeType="1"/>
          </p:cNvSpPr>
          <p:nvPr/>
        </p:nvSpPr>
        <p:spPr bwMode="auto">
          <a:xfrm>
            <a:off x="6827655" y="3308507"/>
            <a:ext cx="1718046" cy="19352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8" name="Line 67">
            <a:extLst>
              <a:ext uri="{FF2B5EF4-FFF2-40B4-BE49-F238E27FC236}">
                <a16:creationId xmlns:a16="http://schemas.microsoft.com/office/drawing/2014/main" id="{C5710FFC-0404-4995-870C-5B8B5BA8C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7136718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67">
            <a:extLst>
              <a:ext uri="{FF2B5EF4-FFF2-40B4-BE49-F238E27FC236}">
                <a16:creationId xmlns:a16="http://schemas.microsoft.com/office/drawing/2014/main" id="{BDC8C688-1EA7-4683-A09D-382E0EF1C16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73847" y="3155934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0" name="Line 67">
            <a:extLst>
              <a:ext uri="{FF2B5EF4-FFF2-40B4-BE49-F238E27FC236}">
                <a16:creationId xmlns:a16="http://schemas.microsoft.com/office/drawing/2014/main" id="{7211BCFC-55A1-4027-A1B0-67658A46E492}"/>
              </a:ext>
            </a:extLst>
          </p:cNvPr>
          <p:cNvSpPr>
            <a:spLocks noChangeShapeType="1"/>
          </p:cNvSpPr>
          <p:nvPr/>
        </p:nvSpPr>
        <p:spPr bwMode="auto">
          <a:xfrm>
            <a:off x="7655910" y="3136582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1" name="Line 67">
            <a:extLst>
              <a:ext uri="{FF2B5EF4-FFF2-40B4-BE49-F238E27FC236}">
                <a16:creationId xmlns:a16="http://schemas.microsoft.com/office/drawing/2014/main" id="{05E6C449-C8B0-4C8C-8154-B3D18FEB868A}"/>
              </a:ext>
            </a:extLst>
          </p:cNvPr>
          <p:cNvSpPr>
            <a:spLocks noChangeShapeType="1"/>
          </p:cNvSpPr>
          <p:nvPr/>
        </p:nvSpPr>
        <p:spPr bwMode="auto">
          <a:xfrm>
            <a:off x="7929812" y="3151839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2" name="Line 67">
            <a:extLst>
              <a:ext uri="{FF2B5EF4-FFF2-40B4-BE49-F238E27FC236}">
                <a16:creationId xmlns:a16="http://schemas.microsoft.com/office/drawing/2014/main" id="{505D374F-24E9-498C-B069-DDAC080990BE}"/>
              </a:ext>
            </a:extLst>
          </p:cNvPr>
          <p:cNvSpPr>
            <a:spLocks noChangeShapeType="1"/>
          </p:cNvSpPr>
          <p:nvPr/>
        </p:nvSpPr>
        <p:spPr bwMode="auto">
          <a:xfrm>
            <a:off x="8182843" y="3146258"/>
            <a:ext cx="0" cy="34384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63" name="Picture 4" descr="http://www.crwr.utexas.edu/gis/gishydro05/Time/RepresentingSpaceAndTime/4Pannel.gif">
            <a:extLst>
              <a:ext uri="{FF2B5EF4-FFF2-40B4-BE49-F238E27FC236}">
                <a16:creationId xmlns:a16="http://schemas.microsoft.com/office/drawing/2014/main" id="{3D15D102-5954-4F0F-A7F8-3E1BB8EFAB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512" t="15669" r="7546" b="61172"/>
          <a:stretch/>
        </p:blipFill>
        <p:spPr bwMode="auto">
          <a:xfrm>
            <a:off x="6824208" y="3513356"/>
            <a:ext cx="1794012" cy="1017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4" name="Picture 4" descr="j0286851">
            <a:extLst>
              <a:ext uri="{FF2B5EF4-FFF2-40B4-BE49-F238E27FC236}">
                <a16:creationId xmlns:a16="http://schemas.microsoft.com/office/drawing/2014/main" id="{5D044CC0-C024-4794-9E5C-A6E27AC2A5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663" y="1489841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5" name="Picture 4" descr="j0286851">
            <a:extLst>
              <a:ext uri="{FF2B5EF4-FFF2-40B4-BE49-F238E27FC236}">
                <a16:creationId xmlns:a16="http://schemas.microsoft.com/office/drawing/2014/main" id="{5041B1E6-4645-485E-81D0-C2F6AC2CF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6150" y="1477923"/>
            <a:ext cx="550723" cy="5571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 descr="SYNTAX DLSU (@syntaxdlsu) | Twitter">
            <a:extLst>
              <a:ext uri="{FF2B5EF4-FFF2-40B4-BE49-F238E27FC236}">
                <a16:creationId xmlns:a16="http://schemas.microsoft.com/office/drawing/2014/main" id="{52848C08-76A9-44B2-A74F-DF35BA3AB5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984" y="142923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7" name="Picture 6" descr="SYNTAX DLSU (@syntaxdlsu) | Twitter">
            <a:extLst>
              <a:ext uri="{FF2B5EF4-FFF2-40B4-BE49-F238E27FC236}">
                <a16:creationId xmlns:a16="http://schemas.microsoft.com/office/drawing/2014/main" id="{F9C9D3E2-F8BF-4B27-8771-719C50ABF5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559" y="1429234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" name="Picture 6" descr="SYNTAX DLSU (@syntaxdlsu) | Twitter">
            <a:extLst>
              <a:ext uri="{FF2B5EF4-FFF2-40B4-BE49-F238E27FC236}">
                <a16:creationId xmlns:a16="http://schemas.microsoft.com/office/drawing/2014/main" id="{063997B8-9D00-47F0-94C0-5CDEF8E972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246" y="1407945"/>
            <a:ext cx="550723" cy="5507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0" name="Picture 210" descr="bitcoin-blockchain">
            <a:extLst>
              <a:ext uri="{FF2B5EF4-FFF2-40B4-BE49-F238E27FC236}">
                <a16:creationId xmlns:a16="http://schemas.microsoft.com/office/drawing/2014/main" id="{D0CB1DBD-63EC-4CA1-B8AE-5CAFA44FEC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2560" y="2672924"/>
            <a:ext cx="1422964" cy="8192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" name="TextBox 70">
            <a:extLst>
              <a:ext uri="{FF2B5EF4-FFF2-40B4-BE49-F238E27FC236}">
                <a16:creationId xmlns:a16="http://schemas.microsoft.com/office/drawing/2014/main" id="{936718AE-807F-43E0-BEE9-D674C5115645}"/>
              </a:ext>
            </a:extLst>
          </p:cNvPr>
          <p:cNvSpPr txBox="1"/>
          <p:nvPr/>
        </p:nvSpPr>
        <p:spPr>
          <a:xfrm>
            <a:off x="8485777" y="3474535"/>
            <a:ext cx="167565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Time Cycles</a:t>
            </a:r>
          </a:p>
          <a:p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FILTERS</a:t>
            </a:r>
          </a:p>
          <a:p>
            <a:r>
              <a:rPr lang="en-US" sz="1200" b="1" dirty="0">
                <a:latin typeface="Arial" panose="020B0604020202020204" pitchFamily="34" charset="0"/>
                <a:cs typeface="Arial" panose="020B0604020202020204" pitchFamily="34" charset="0"/>
              </a:rPr>
              <a:t>- Workflow 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C5AA010-7DCE-4C60-83FE-767F7EE4F04D}"/>
              </a:ext>
            </a:extLst>
          </p:cNvPr>
          <p:cNvSpPr txBox="1"/>
          <p:nvPr/>
        </p:nvSpPr>
        <p:spPr>
          <a:xfrm>
            <a:off x="9345373" y="3878815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b="1" dirty="0">
                <a:latin typeface="Arial" panose="020B0604020202020204" pitchFamily="34" charset="0"/>
                <a:cs typeface="Arial" panose="020B0604020202020204" pitchFamily="34" charset="0"/>
              </a:rPr>
              <a:t>SYNTAX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73" name="Picture 6" descr="SYNTAX DLSU (@syntaxdlsu) | Twitter">
            <a:extLst>
              <a:ext uri="{FF2B5EF4-FFF2-40B4-BE49-F238E27FC236}">
                <a16:creationId xmlns:a16="http://schemas.microsoft.com/office/drawing/2014/main" id="{476E114F-463A-427F-B21E-288DBD25A8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8654" y="2014656"/>
            <a:ext cx="581071" cy="581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" name="Picture 6" descr="SYNTAX DLSU (@syntaxdlsu) | Twitter">
            <a:extLst>
              <a:ext uri="{FF2B5EF4-FFF2-40B4-BE49-F238E27FC236}">
                <a16:creationId xmlns:a16="http://schemas.microsoft.com/office/drawing/2014/main" id="{54F9F99A-2375-4235-8B86-E6DA64115D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98349" y="1970700"/>
            <a:ext cx="610006" cy="6100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1" descr="A picture containing cake, sitting, table, blue&#10;&#10;Description automatically generated">
            <a:extLst>
              <a:ext uri="{FF2B5EF4-FFF2-40B4-BE49-F238E27FC236}">
                <a16:creationId xmlns:a16="http://schemas.microsoft.com/office/drawing/2014/main" id="{5EDDE6CF-008E-41B1-BA05-26A1B2382DC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929" y="0"/>
            <a:ext cx="2906083" cy="1396666"/>
          </a:xfrm>
          <a:prstGeom prst="rect">
            <a:avLst/>
          </a:prstGeom>
        </p:spPr>
      </p:pic>
      <p:sp>
        <p:nvSpPr>
          <p:cNvPr id="77" name="TextBox 76">
            <a:extLst>
              <a:ext uri="{FF2B5EF4-FFF2-40B4-BE49-F238E27FC236}">
                <a16:creationId xmlns:a16="http://schemas.microsoft.com/office/drawing/2014/main" id="{60512705-3304-4D8E-84D3-C92F5509D6B1}"/>
              </a:ext>
            </a:extLst>
          </p:cNvPr>
          <p:cNvSpPr txBox="1"/>
          <p:nvPr/>
        </p:nvSpPr>
        <p:spPr>
          <a:xfrm>
            <a:off x="6741438" y="183373"/>
            <a:ext cx="2436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Crypto Currency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Programmable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Blockchain Money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84470CD7-3D77-47B8-B091-92CFA90A0764}"/>
              </a:ext>
            </a:extLst>
          </p:cNvPr>
          <p:cNvSpPr txBox="1"/>
          <p:nvPr/>
        </p:nvSpPr>
        <p:spPr>
          <a:xfrm>
            <a:off x="780370" y="949579"/>
            <a:ext cx="60484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 Internet: Epoch time cycles / syntax</a:t>
            </a:r>
          </a:p>
        </p:txBody>
      </p:sp>
      <p:pic>
        <p:nvPicPr>
          <p:cNvPr id="81" name="Picture 6" descr="SYNTAX DLSU (@syntaxdlsu) | Twitter">
            <a:extLst>
              <a:ext uri="{FF2B5EF4-FFF2-40B4-BE49-F238E27FC236}">
                <a16:creationId xmlns:a16="http://schemas.microsoft.com/office/drawing/2014/main" id="{2A15A010-716E-4010-A030-154541FE7C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9997" y="21339"/>
            <a:ext cx="822128" cy="101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" name="Picture 1956" descr="w_01zlzi[1]">
            <a:extLst>
              <a:ext uri="{FF2B5EF4-FFF2-40B4-BE49-F238E27FC236}">
                <a16:creationId xmlns:a16="http://schemas.microsoft.com/office/drawing/2014/main" id="{E0783BCF-C5DC-4922-919C-51A078C391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48" y="29163"/>
            <a:ext cx="831580" cy="9516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6" name="Picture 163" descr="CryptoNotify">
            <a:extLst>
              <a:ext uri="{FF2B5EF4-FFF2-40B4-BE49-F238E27FC236}">
                <a16:creationId xmlns:a16="http://schemas.microsoft.com/office/drawing/2014/main" id="{084C3A41-6738-4ACE-9791-D5E1F58E63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3868" y="2777349"/>
            <a:ext cx="1080278" cy="1470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89564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2818</TotalTime>
  <Words>94</Words>
  <Application>Microsoft Office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Times New Roman</vt:lpstr>
      <vt:lpstr>Office Theme</vt:lpstr>
      <vt:lpstr>Epoch Time Cycles / Syntax</vt:lpstr>
      <vt:lpstr>Time Epochs / Syntax: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Epoch Time Cycles / Syntax</dc:title>
  <dc:creator>Steven McGee</dc:creator>
  <cp:lastModifiedBy>Steven McGee</cp:lastModifiedBy>
  <cp:revision>41</cp:revision>
  <dcterms:created xsi:type="dcterms:W3CDTF">2019-09-30T14:30:57Z</dcterms:created>
  <dcterms:modified xsi:type="dcterms:W3CDTF">2019-10-02T13:36:14Z</dcterms:modified>
</cp:coreProperties>
</file>