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3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20F83-91FD-4DF3-B00E-D6B34AAA7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FE915-C769-4E4B-8CD5-072FB2483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088A2-0C04-4095-98FC-85D2DE7E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6D6D-9434-4237-8651-B6B0C15B46C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715A2-3151-4F01-ACE9-1488F525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3634F-B039-4F9A-9E51-E353E1E9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3C4E-19EA-46CA-A116-C2BF8BBA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1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D06C6-CD1D-47D3-A68C-E1456D647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A2255-2B42-4718-9A03-30711DE31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2DD3D-A661-43CA-BBBB-7ECC770A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6D6D-9434-4237-8651-B6B0C15B46C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78C6E-1D9C-4520-8AA8-E10DB518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E3CF7-598F-4654-8C35-738A4C9B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3C4E-19EA-46CA-A116-C2BF8BBA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4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B91AD-21B5-4C41-BD38-32CCB8664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E5F9F-F6F3-41E5-A969-116B2E8EA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5C45D-7EFA-43BB-99F5-621380066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6D6D-9434-4237-8651-B6B0C15B46C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E4DE6-0B5F-4EEE-943B-88748F0F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8C16C-2B53-4D07-9512-BB9A9533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3C4E-19EA-46CA-A116-C2BF8BBA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8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E224-0E35-4509-A56D-3C468EB7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74D83-1CFE-4A84-9226-5BE9BAA7E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70138-27AC-42F9-BA14-D5BA4846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6D6D-9434-4237-8651-B6B0C15B46C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22A0A-FFE7-42EF-AAE4-6B15DED3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399F5-584E-4B75-840F-84BD97AF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3C4E-19EA-46CA-A116-C2BF8BBA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9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2153-B19B-4AED-9EB1-46F5A7DD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9D481-F5DF-48E4-854A-B4ABB52D7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0678D-F2B6-4194-87F0-1D6BA6C02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6D6D-9434-4237-8651-B6B0C15B46C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324A2-1713-4717-ADEA-D7FB41BA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77BC3-7393-4FF0-AA7F-5E66A5F8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3C4E-19EA-46CA-A116-C2BF8BBA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8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C5B83-2D80-41B2-97B2-5AB1FD5BC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BB950-D98C-46DF-808B-BC2641A54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0B8B6-BD7B-4EB1-A3A8-12699125C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5E333-52F3-4C09-8C31-5D48B39BE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6D6D-9434-4237-8651-B6B0C15B46C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6C329-BBA7-4352-A668-01FA0467F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90B4B-BAAE-4F4C-81D1-7C9084C6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3C4E-19EA-46CA-A116-C2BF8BBA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3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3688-FE75-4C62-880C-CB010077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23070-3F58-4A86-A1B5-452640924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C12A3-1174-4FB8-9D41-AFFAA5CD5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2C123A-0BE8-4360-813E-8A7DDBD2B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CC9C78-34D3-4FA0-9974-45876DF18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84F827-8421-4089-997F-56B7DB4F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6D6D-9434-4237-8651-B6B0C15B46C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2E628-9E08-4ABD-AD59-6784320A0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99C342-D4DE-47C9-B07A-E2F17A4F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3C4E-19EA-46CA-A116-C2BF8BBA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3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DF4AD-3810-4518-B0CA-29E9F6843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156832-A88A-4B9B-9349-80368197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6D6D-9434-4237-8651-B6B0C15B46C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423561-5A52-4BCD-B7E2-92C3A85E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1673C-20A1-4762-8A82-A8B7D9B6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3C4E-19EA-46CA-A116-C2BF8BBA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1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103A5A-9F60-4CA6-B02D-47196967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6D6D-9434-4237-8651-B6B0C15B46C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456D34-75B6-43E6-80CD-84CAC1C2A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AF5C2-DC27-4568-ACCB-EE2CCC1C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3C4E-19EA-46CA-A116-C2BF8BBA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2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4272-F22A-4A1C-B9D9-AF543EA2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6AEE7-B035-4DA3-A83F-37CE6F2A8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93648-0FBD-44D5-AEB5-906A22200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C2502-C328-4D0C-BA50-FFFE8FAF8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6D6D-9434-4237-8651-B6B0C15B46C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057C1-284D-413C-B752-000C73F1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CAAB2-E428-463B-A2C1-89F9A4C1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3C4E-19EA-46CA-A116-C2BF8BBA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6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9C738-388C-4AD7-A065-7609A9C33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37629-1FD2-4EDA-BD15-15576B52A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9D440-B300-4BAF-A4F9-07D96DAB5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69636-6B2A-41B9-A463-6F2DA8ACF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6D6D-9434-4237-8651-B6B0C15B46C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3481E-F6F9-4D2D-BCF0-D9AD9796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6C75B-53E0-4C75-81E1-D745947D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3C4E-19EA-46CA-A116-C2BF8BBA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3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E11322-B095-4849-8B2D-FE43384C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8C4E4-E81D-48E1-945F-DD2226E24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991B8-77DD-48E6-A60C-D4B1B9F86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C6D6D-9434-4237-8651-B6B0C15B46C8}" type="datetimeFigureOut">
              <a:rPr lang="en-US" smtClean="0"/>
              <a:t>10/3/2019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B9EED-8D24-4572-9D2B-6476BA95F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A0312-6A38-403F-8A87-EC153452D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33C4E-19EA-46CA-A116-C2BF8BBA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9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e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wmf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1.jpg"/><Relationship Id="rId3" Type="http://schemas.openxmlformats.org/officeDocument/2006/relationships/image" Target="../media/image14.jpeg"/><Relationship Id="rId7" Type="http://schemas.openxmlformats.org/officeDocument/2006/relationships/image" Target="../media/image17.png"/><Relationship Id="rId12" Type="http://schemas.openxmlformats.org/officeDocument/2006/relationships/image" Target="../media/image3.jpeg"/><Relationship Id="rId17" Type="http://schemas.openxmlformats.org/officeDocument/2006/relationships/image" Target="../media/image24.jpeg"/><Relationship Id="rId2" Type="http://schemas.openxmlformats.org/officeDocument/2006/relationships/image" Target="../media/image13.jpeg"/><Relationship Id="rId16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11" Type="http://schemas.openxmlformats.org/officeDocument/2006/relationships/image" Target="../media/image5.jpeg"/><Relationship Id="rId5" Type="http://schemas.openxmlformats.org/officeDocument/2006/relationships/image" Target="../media/image16.png"/><Relationship Id="rId15" Type="http://schemas.openxmlformats.org/officeDocument/2006/relationships/image" Target="../media/image22.jpeg"/><Relationship Id="rId10" Type="http://schemas.openxmlformats.org/officeDocument/2006/relationships/image" Target="../media/image20.gif"/><Relationship Id="rId4" Type="http://schemas.openxmlformats.org/officeDocument/2006/relationships/image" Target="../media/image15.png"/><Relationship Id="rId9" Type="http://schemas.openxmlformats.org/officeDocument/2006/relationships/image" Target="../media/image19.png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1508-D95D-4241-88DD-6593EF36A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66481" y="-142793"/>
            <a:ext cx="9144000" cy="110572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 Time Cycles / Syntax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79866-0759-4F2C-A03C-1961D0E25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0" y="1076030"/>
            <a:ext cx="7767732" cy="59553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Internet / Internet of Money building blocks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6A3E7441-2A51-4F15-9994-E5299662D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969" y="3403222"/>
            <a:ext cx="3469149" cy="3353273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843E18-1456-4784-9CE7-257E3652A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0" y="1719391"/>
            <a:ext cx="7624104" cy="496258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210" descr="bitcoin-blockchain">
            <a:extLst>
              <a:ext uri="{FF2B5EF4-FFF2-40B4-BE49-F238E27FC236}">
                <a16:creationId xmlns:a16="http://schemas.microsoft.com/office/drawing/2014/main" id="{3703B1E2-6417-4A5B-8ABB-0B2C8F944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0295" y="1730983"/>
            <a:ext cx="2870589" cy="11735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956" descr="w_01zlzi[1]">
            <a:extLst>
              <a:ext uri="{FF2B5EF4-FFF2-40B4-BE49-F238E27FC236}">
                <a16:creationId xmlns:a16="http://schemas.microsoft.com/office/drawing/2014/main" id="{F7BCDA07-C669-4629-B049-65081A1E2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608" y="5249570"/>
            <a:ext cx="814145" cy="888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956" descr="w_01zlzi[1]">
            <a:extLst>
              <a:ext uri="{FF2B5EF4-FFF2-40B4-BE49-F238E27FC236}">
                <a16:creationId xmlns:a16="http://schemas.microsoft.com/office/drawing/2014/main" id="{DACA2320-D58C-4083-B85F-2F7F7185D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1805"/>
            <a:ext cx="954157" cy="87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6" descr="SYNTAX DLSU (@syntaxdlsu) | Twitter">
            <a:extLst>
              <a:ext uri="{FF2B5EF4-FFF2-40B4-BE49-F238E27FC236}">
                <a16:creationId xmlns:a16="http://schemas.microsoft.com/office/drawing/2014/main" id="{C255DFF8-9E8C-4EAD-AB72-9B096074D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097" y="1"/>
            <a:ext cx="1020302" cy="117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63" descr="CryptoNotify">
            <a:extLst>
              <a:ext uri="{FF2B5EF4-FFF2-40B4-BE49-F238E27FC236}">
                <a16:creationId xmlns:a16="http://schemas.microsoft.com/office/drawing/2014/main" id="{ED96E736-6E84-4099-B629-677912E2F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008" y="1730983"/>
            <a:ext cx="929536" cy="118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EE2E40FD-B463-471C-80EE-464347E47B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883" y="0"/>
            <a:ext cx="4508065" cy="3477744"/>
          </a:xfrm>
          <a:prstGeom prst="rect">
            <a:avLst/>
          </a:prstGeom>
        </p:spPr>
      </p:pic>
      <p:pic>
        <p:nvPicPr>
          <p:cNvPr id="17" name="Picture 4" descr="Task">
            <a:extLst>
              <a:ext uri="{FF2B5EF4-FFF2-40B4-BE49-F238E27FC236}">
                <a16:creationId xmlns:a16="http://schemas.microsoft.com/office/drawing/2014/main" id="{90686545-7AFA-4E62-B6CD-95516E112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886" y="3953436"/>
            <a:ext cx="681139" cy="644602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066555-E4A5-417F-A5E4-3DAD2354F74E}"/>
              </a:ext>
            </a:extLst>
          </p:cNvPr>
          <p:cNvSpPr txBox="1"/>
          <p:nvPr/>
        </p:nvSpPr>
        <p:spPr>
          <a:xfrm>
            <a:off x="4059140" y="4055165"/>
            <a:ext cx="101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Time</a:t>
            </a:r>
          </a:p>
          <a:p>
            <a:r>
              <a:rPr lang="en-US" b="1" dirty="0"/>
              <a:t>Function</a:t>
            </a:r>
          </a:p>
        </p:txBody>
      </p:sp>
      <p:pic>
        <p:nvPicPr>
          <p:cNvPr id="18" name="Picture 6" descr="SYNTAX DLSU (@syntaxdlsu) | Twitter">
            <a:extLst>
              <a:ext uri="{FF2B5EF4-FFF2-40B4-BE49-F238E27FC236}">
                <a16:creationId xmlns:a16="http://schemas.microsoft.com/office/drawing/2014/main" id="{FFDEB14F-4CFE-446B-B07A-2BC997262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522" y="3953436"/>
            <a:ext cx="1033669" cy="1163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69" descr="th?id=HN">
            <a:extLst>
              <a:ext uri="{FF2B5EF4-FFF2-40B4-BE49-F238E27FC236}">
                <a16:creationId xmlns:a16="http://schemas.microsoft.com/office/drawing/2014/main" id="{7D2A48CA-9207-400D-922A-6D1B9F98C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510" y="3507089"/>
            <a:ext cx="1088490" cy="1742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C415D6-3791-4D34-9B15-0FB7292C62BE}"/>
              </a:ext>
            </a:extLst>
          </p:cNvPr>
          <p:cNvSpPr txBox="1"/>
          <p:nvPr/>
        </p:nvSpPr>
        <p:spPr>
          <a:xfrm>
            <a:off x="11040990" y="3674708"/>
            <a:ext cx="1187761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OPSCODE</a:t>
            </a:r>
          </a:p>
          <a:p>
            <a:r>
              <a:rPr lang="en-US" sz="1600" dirty="0"/>
              <a:t>Brevity</a:t>
            </a:r>
          </a:p>
          <a:p>
            <a:r>
              <a:rPr lang="en-US" sz="1600" dirty="0"/>
              <a:t>Codes  </a:t>
            </a:r>
          </a:p>
          <a:p>
            <a:r>
              <a:rPr lang="en-US" sz="1600" dirty="0"/>
              <a:t>Mapped</a:t>
            </a:r>
          </a:p>
          <a:p>
            <a:r>
              <a:rPr lang="en-US" sz="1600" dirty="0"/>
              <a:t>To </a:t>
            </a:r>
          </a:p>
          <a:p>
            <a:r>
              <a:rPr lang="en-US" sz="1600" dirty="0"/>
              <a:t>Symbol Sets</a:t>
            </a:r>
          </a:p>
          <a:p>
            <a:endParaRPr lang="en-US" dirty="0"/>
          </a:p>
        </p:txBody>
      </p:sp>
      <p:pic>
        <p:nvPicPr>
          <p:cNvPr id="1026" name="Picture 2" descr="Blockchain Tech Used for Nanosecond Timestamp Stock Trades">
            <a:extLst>
              <a:ext uri="{FF2B5EF4-FFF2-40B4-BE49-F238E27FC236}">
                <a16:creationId xmlns:a16="http://schemas.microsoft.com/office/drawing/2014/main" id="{104055F8-0456-4317-9588-7DB0068B6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71" y="5319423"/>
            <a:ext cx="3047793" cy="136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956" descr="w_01zlzi[1]">
            <a:extLst>
              <a:ext uri="{FF2B5EF4-FFF2-40B4-BE49-F238E27FC236}">
                <a16:creationId xmlns:a16="http://schemas.microsoft.com/office/drawing/2014/main" id="{CD92BCC6-755A-42F7-BAD5-B078601D4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6897" y="4731027"/>
            <a:ext cx="673692" cy="617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2" descr="http://etc.usf.edu/clipart/7500/7548/confucius_7548_lg.gif">
            <a:extLst>
              <a:ext uri="{FF2B5EF4-FFF2-40B4-BE49-F238E27FC236}">
                <a16:creationId xmlns:a16="http://schemas.microsoft.com/office/drawing/2014/main" id="{E79768D0-7378-4A4C-BC2F-06D7D480B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6573" y="4451468"/>
            <a:ext cx="342687" cy="54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7AF1856-994E-454C-82AD-CE2380D12F8E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97" t="5200" r="7177"/>
          <a:stretch/>
        </p:blipFill>
        <p:spPr>
          <a:xfrm>
            <a:off x="11698379" y="4125462"/>
            <a:ext cx="470881" cy="32600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CD7707C-F9A8-4AC5-8619-34D6D3A96952}"/>
              </a:ext>
            </a:extLst>
          </p:cNvPr>
          <p:cNvSpPr txBox="1"/>
          <p:nvPr/>
        </p:nvSpPr>
        <p:spPr>
          <a:xfrm>
            <a:off x="11891058" y="4062181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AI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8DC939-2573-4F8C-8434-E135C414A5D3}"/>
              </a:ext>
            </a:extLst>
          </p:cNvPr>
          <p:cNvSpPr txBox="1"/>
          <p:nvPr/>
        </p:nvSpPr>
        <p:spPr>
          <a:xfrm>
            <a:off x="3073180" y="6078772"/>
            <a:ext cx="3684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GENESIS TIME STAMP / Genesis Block</a:t>
            </a:r>
          </a:p>
        </p:txBody>
      </p:sp>
    </p:spTree>
    <p:extLst>
      <p:ext uri="{BB962C8B-B14F-4D97-AF65-F5344CB8AC3E}">
        <p14:creationId xmlns:p14="http://schemas.microsoft.com/office/powerpoint/2010/main" val="91840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38118C-73B9-41B3-88A8-5992D4DB49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54AB6-362D-427D-BCEC-EF4F44695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804" y="-236024"/>
            <a:ext cx="534056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Time Epochs / Syntax:</a:t>
            </a:r>
            <a:endParaRPr lang="en-US" sz="3600" dirty="0">
              <a:solidFill>
                <a:schemeClr val="accent1">
                  <a:lumMod val="75000"/>
                </a:schemeClr>
              </a:solidFill>
              <a:highlight>
                <a:srgbClr val="00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4" name="Picture 6" descr="What is Unicast, Broadcast, Multicast &amp; Anycast? – TechieMaster.in">
            <a:extLst>
              <a:ext uri="{FF2B5EF4-FFF2-40B4-BE49-F238E27FC236}">
                <a16:creationId xmlns:a16="http://schemas.microsoft.com/office/drawing/2014/main" id="{F04D87EE-76BD-4E14-A47D-5723909D22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88"/>
          <a:stretch/>
        </p:blipFill>
        <p:spPr bwMode="auto">
          <a:xfrm>
            <a:off x="909562" y="2760284"/>
            <a:ext cx="5866997" cy="3287486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eer-to-peer Lending (P2P Lending) | Peer-to-peer Lending (P… | Flickr">
            <a:extLst>
              <a:ext uri="{FF2B5EF4-FFF2-40B4-BE49-F238E27FC236}">
                <a16:creationId xmlns:a16="http://schemas.microsoft.com/office/drawing/2014/main" id="{CE8CEAFA-9508-406C-96C9-F7FE5A0F96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7" t="20741" r="7153" b="29313"/>
          <a:stretch/>
        </p:blipFill>
        <p:spPr bwMode="auto">
          <a:xfrm>
            <a:off x="10064008" y="2654327"/>
            <a:ext cx="2030271" cy="159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2286F6-DA47-4363-9B2D-947F104B3728}"/>
              </a:ext>
            </a:extLst>
          </p:cNvPr>
          <p:cNvSpPr txBox="1"/>
          <p:nvPr/>
        </p:nvSpPr>
        <p:spPr>
          <a:xfrm>
            <a:off x="6889574" y="2665074"/>
            <a:ext cx="1617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UNICAST = </a:t>
            </a:r>
          </a:p>
        </p:txBody>
      </p:sp>
      <p:pic>
        <p:nvPicPr>
          <p:cNvPr id="6" name="Picture 4" descr="http://users.ece.utexas.edu/~patt/13f.306/Emails/Email_figs/clock.png">
            <a:extLst>
              <a:ext uri="{FF2B5EF4-FFF2-40B4-BE49-F238E27FC236}">
                <a16:creationId xmlns:a16="http://schemas.microsoft.com/office/drawing/2014/main" id="{D90C95EA-3844-4FCB-9D39-3CC221D319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3" b="30515"/>
          <a:stretch/>
        </p:blipFill>
        <p:spPr bwMode="auto">
          <a:xfrm>
            <a:off x="6838294" y="1406276"/>
            <a:ext cx="5237592" cy="1198976"/>
          </a:xfrm>
          <a:prstGeom prst="rect">
            <a:avLst/>
          </a:prstGeom>
          <a:noFill/>
          <a:ln w="1270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users.ece.utexas.edu/~patt/13f.306/Emails/Email_figs/clock.png">
            <a:extLst>
              <a:ext uri="{FF2B5EF4-FFF2-40B4-BE49-F238E27FC236}">
                <a16:creationId xmlns:a16="http://schemas.microsoft.com/office/drawing/2014/main" id="{191448FE-9A0E-440D-BFDF-301F904B9D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3" b="30515"/>
          <a:stretch/>
        </p:blipFill>
        <p:spPr bwMode="auto">
          <a:xfrm>
            <a:off x="858407" y="1406276"/>
            <a:ext cx="5918151" cy="1198976"/>
          </a:xfrm>
          <a:prstGeom prst="rect">
            <a:avLst/>
          </a:prstGeom>
          <a:noFill/>
          <a:ln w="1270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E3BA9B-D210-4A42-91F5-3FF315A0BEA5}"/>
              </a:ext>
            </a:extLst>
          </p:cNvPr>
          <p:cNvSpPr txBox="1"/>
          <p:nvPr/>
        </p:nvSpPr>
        <p:spPr>
          <a:xfrm>
            <a:off x="6722659" y="4554101"/>
            <a:ext cx="1982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Multi / Broad / Any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DB895A-B653-4C7B-BBCC-E0DDE9E82011}"/>
              </a:ext>
            </a:extLst>
          </p:cNvPr>
          <p:cNvSpPr txBox="1"/>
          <p:nvPr/>
        </p:nvSpPr>
        <p:spPr>
          <a:xfrm>
            <a:off x="7103611" y="1967144"/>
            <a:ext cx="4204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COMPUTER CLOCK CYCLES / TIME EPOCHS</a:t>
            </a:r>
          </a:p>
        </p:txBody>
      </p:sp>
      <p:pic>
        <p:nvPicPr>
          <p:cNvPr id="10" name="Picture 77" descr="JKUTI1Ps_normal">
            <a:extLst>
              <a:ext uri="{FF2B5EF4-FFF2-40B4-BE49-F238E27FC236}">
                <a16:creationId xmlns:a16="http://schemas.microsoft.com/office/drawing/2014/main" id="{B91F03D0-DD34-4CBE-BF80-8B041F96C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237" y="1489841"/>
            <a:ext cx="515528" cy="515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7" descr="JKUTI1Ps_normal">
            <a:extLst>
              <a:ext uri="{FF2B5EF4-FFF2-40B4-BE49-F238E27FC236}">
                <a16:creationId xmlns:a16="http://schemas.microsoft.com/office/drawing/2014/main" id="{ADC57327-5291-4C8E-AB4A-C2629073D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71" y="1456140"/>
            <a:ext cx="515528" cy="515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956" descr="w_01zlzi[1]">
            <a:extLst>
              <a:ext uri="{FF2B5EF4-FFF2-40B4-BE49-F238E27FC236}">
                <a16:creationId xmlns:a16="http://schemas.microsoft.com/office/drawing/2014/main" id="{EFF04C99-879A-4229-B8C7-B70180E4F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3800" y="1422427"/>
            <a:ext cx="479104" cy="548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81">
            <a:extLst>
              <a:ext uri="{FF2B5EF4-FFF2-40B4-BE49-F238E27FC236}">
                <a16:creationId xmlns:a16="http://schemas.microsoft.com/office/drawing/2014/main" id="{D574A491-01AC-41B8-95D6-1617E4DF1C0B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387" y="1566744"/>
            <a:ext cx="581756" cy="36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956" descr="w_01zlzi[1]">
            <a:extLst>
              <a:ext uri="{FF2B5EF4-FFF2-40B4-BE49-F238E27FC236}">
                <a16:creationId xmlns:a16="http://schemas.microsoft.com/office/drawing/2014/main" id="{FC197716-B7E7-4A99-8C2D-FAB56AED5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638" y="1440569"/>
            <a:ext cx="479104" cy="548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81">
            <a:extLst>
              <a:ext uri="{FF2B5EF4-FFF2-40B4-BE49-F238E27FC236}">
                <a16:creationId xmlns:a16="http://schemas.microsoft.com/office/drawing/2014/main" id="{C39E6378-7BBD-4180-89D4-E8871B369844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009" y="1581600"/>
            <a:ext cx="581756" cy="36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81">
            <a:extLst>
              <a:ext uri="{FF2B5EF4-FFF2-40B4-BE49-F238E27FC236}">
                <a16:creationId xmlns:a16="http://schemas.microsoft.com/office/drawing/2014/main" id="{48436384-E3B4-4EBE-B5A7-2589FC7F81B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95" y="1566744"/>
            <a:ext cx="581756" cy="36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 descr="j0286851">
            <a:extLst>
              <a:ext uri="{FF2B5EF4-FFF2-40B4-BE49-F238E27FC236}">
                <a16:creationId xmlns:a16="http://schemas.microsoft.com/office/drawing/2014/main" id="{59D10BB8-7CD2-4721-9254-0D6FB8939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572" y="1489841"/>
            <a:ext cx="550723" cy="557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 descr="j0286851">
            <a:extLst>
              <a:ext uri="{FF2B5EF4-FFF2-40B4-BE49-F238E27FC236}">
                <a16:creationId xmlns:a16="http://schemas.microsoft.com/office/drawing/2014/main" id="{95637A7B-45A4-4081-BF26-38E975770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341" y="1469617"/>
            <a:ext cx="550723" cy="548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The Seven Layers of Nexus Tritium Simplified – Spaid – Medium">
            <a:extLst>
              <a:ext uri="{FF2B5EF4-FFF2-40B4-BE49-F238E27FC236}">
                <a16:creationId xmlns:a16="http://schemas.microsoft.com/office/drawing/2014/main" id="{EC9CB3A5-9520-4743-A688-897B9DA28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" r="32177" b="8257"/>
          <a:stretch/>
        </p:blipFill>
        <p:spPr bwMode="auto">
          <a:xfrm>
            <a:off x="8650776" y="4345159"/>
            <a:ext cx="3443503" cy="2476981"/>
          </a:xfrm>
          <a:prstGeom prst="rect">
            <a:avLst/>
          </a:prstGeom>
          <a:noFill/>
          <a:ln w="25400">
            <a:solidFill>
              <a:schemeClr val="accent1">
                <a:alpha val="99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CA52FD6-1E2E-4BBC-9636-7794C3596E59}"/>
              </a:ext>
            </a:extLst>
          </p:cNvPr>
          <p:cNvSpPr txBox="1"/>
          <p:nvPr/>
        </p:nvSpPr>
        <p:spPr>
          <a:xfrm>
            <a:off x="579410" y="6111129"/>
            <a:ext cx="81836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All things internet, programmable net of money are formed using: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1) Epoch Time Cycles to 2) process (not) syntax as instructions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28" name="Group 129">
            <a:extLst>
              <a:ext uri="{FF2B5EF4-FFF2-40B4-BE49-F238E27FC236}">
                <a16:creationId xmlns:a16="http://schemas.microsoft.com/office/drawing/2014/main" id="{C8853889-90FE-4792-BB2C-58C4331685D2}"/>
              </a:ext>
            </a:extLst>
          </p:cNvPr>
          <p:cNvGrpSpPr>
            <a:grpSpLocks/>
          </p:cNvGrpSpPr>
          <p:nvPr/>
        </p:nvGrpSpPr>
        <p:grpSpPr bwMode="auto">
          <a:xfrm>
            <a:off x="6814489" y="4827301"/>
            <a:ext cx="1296714" cy="1358324"/>
            <a:chOff x="-1632" y="1824"/>
            <a:chExt cx="960" cy="993"/>
          </a:xfrm>
        </p:grpSpPr>
        <p:sp>
          <p:nvSpPr>
            <p:cNvPr id="29" name="Text Box 130">
              <a:extLst>
                <a:ext uri="{FF2B5EF4-FFF2-40B4-BE49-F238E27FC236}">
                  <a16:creationId xmlns:a16="http://schemas.microsoft.com/office/drawing/2014/main" id="{D56CB32A-4498-4DD8-8E86-9BC5F74046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584" y="2222"/>
              <a:ext cx="1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200" b="0"/>
            </a:p>
          </p:txBody>
        </p:sp>
        <p:sp>
          <p:nvSpPr>
            <p:cNvPr id="30" name="Oval 131">
              <a:extLst>
                <a:ext uri="{FF2B5EF4-FFF2-40B4-BE49-F238E27FC236}">
                  <a16:creationId xmlns:a16="http://schemas.microsoft.com/office/drawing/2014/main" id="{9ECDEFD6-FBB7-4362-9F73-CFDFFA21B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96" y="216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200">
                <a:latin typeface="Calibri" panose="020F0502020204030204" pitchFamily="34" charset="0"/>
              </a:endParaRPr>
            </a:p>
          </p:txBody>
        </p:sp>
        <p:sp>
          <p:nvSpPr>
            <p:cNvPr id="31" name="Oval 132">
              <a:extLst>
                <a:ext uri="{FF2B5EF4-FFF2-40B4-BE49-F238E27FC236}">
                  <a16:creationId xmlns:a16="http://schemas.microsoft.com/office/drawing/2014/main" id="{2F711862-7E9A-4D94-AB36-F7EC6B61E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440" y="2016"/>
              <a:ext cx="576" cy="5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200" dirty="0">
                <a:latin typeface="Calibri" panose="020F0502020204030204" pitchFamily="34" charset="0"/>
              </a:endParaRPr>
            </a:p>
          </p:txBody>
        </p:sp>
        <p:sp>
          <p:nvSpPr>
            <p:cNvPr id="32" name="Oval 133">
              <a:extLst>
                <a:ext uri="{FF2B5EF4-FFF2-40B4-BE49-F238E27FC236}">
                  <a16:creationId xmlns:a16="http://schemas.microsoft.com/office/drawing/2014/main" id="{D0C2E97E-56E2-4443-9630-43B56FBD8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632" y="1824"/>
              <a:ext cx="960" cy="96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200">
                <a:latin typeface="Calibri" panose="020F0502020204030204" pitchFamily="34" charset="0"/>
              </a:endParaRPr>
            </a:p>
          </p:txBody>
        </p:sp>
        <p:sp>
          <p:nvSpPr>
            <p:cNvPr id="33" name="Text Box 134">
              <a:extLst>
                <a:ext uri="{FF2B5EF4-FFF2-40B4-BE49-F238E27FC236}">
                  <a16:creationId xmlns:a16="http://schemas.microsoft.com/office/drawing/2014/main" id="{6B7ADCA1-FFFD-49BB-BFC1-3107B553E1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63" y="2157"/>
              <a:ext cx="24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0</a:t>
              </a:r>
              <a:endParaRPr lang="en-US" altLang="en-US" sz="2000" b="0" dirty="0"/>
            </a:p>
          </p:txBody>
        </p:sp>
        <p:sp>
          <p:nvSpPr>
            <p:cNvPr id="34" name="Text Box 135">
              <a:extLst>
                <a:ext uri="{FF2B5EF4-FFF2-40B4-BE49-F238E27FC236}">
                  <a16:creationId xmlns:a16="http://schemas.microsoft.com/office/drawing/2014/main" id="{0907F171-0C31-4D68-AFFE-F8A87B854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96" y="2400"/>
              <a:ext cx="324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0" dirty="0"/>
                <a:t>+ 1</a:t>
              </a:r>
            </a:p>
          </p:txBody>
        </p:sp>
        <p:sp>
          <p:nvSpPr>
            <p:cNvPr id="35" name="Text Box 136">
              <a:extLst>
                <a:ext uri="{FF2B5EF4-FFF2-40B4-BE49-F238E27FC236}">
                  <a16:creationId xmlns:a16="http://schemas.microsoft.com/office/drawing/2014/main" id="{1EF74002-A314-44AE-AA58-4A8E8CED17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96" y="2592"/>
              <a:ext cx="324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0" dirty="0"/>
                <a:t>+ 2</a:t>
              </a:r>
            </a:p>
          </p:txBody>
        </p:sp>
        <p:sp>
          <p:nvSpPr>
            <p:cNvPr id="36" name="Text Box 137">
              <a:extLst>
                <a:ext uri="{FF2B5EF4-FFF2-40B4-BE49-F238E27FC236}">
                  <a16:creationId xmlns:a16="http://schemas.microsoft.com/office/drawing/2014/main" id="{E38E56A0-DAC8-4246-A898-B56607B001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96" y="2016"/>
              <a:ext cx="324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0" dirty="0"/>
                <a:t>+ 1</a:t>
              </a:r>
            </a:p>
          </p:txBody>
        </p:sp>
        <p:sp>
          <p:nvSpPr>
            <p:cNvPr id="37" name="Text Box 138">
              <a:extLst>
                <a:ext uri="{FF2B5EF4-FFF2-40B4-BE49-F238E27FC236}">
                  <a16:creationId xmlns:a16="http://schemas.microsoft.com/office/drawing/2014/main" id="{F60E886F-886A-4AFD-B56E-49D7CFF21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96" y="1824"/>
              <a:ext cx="324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0" dirty="0"/>
                <a:t>+ 2</a:t>
              </a:r>
            </a:p>
          </p:txBody>
        </p:sp>
      </p:grpSp>
      <p:sp>
        <p:nvSpPr>
          <p:cNvPr id="57" name="Line 63">
            <a:extLst>
              <a:ext uri="{FF2B5EF4-FFF2-40B4-BE49-F238E27FC236}">
                <a16:creationId xmlns:a16="http://schemas.microsoft.com/office/drawing/2014/main" id="{DA120DEA-6B51-4096-9568-C1B97BD276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7655" y="3308507"/>
            <a:ext cx="1718046" cy="1935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67">
            <a:extLst>
              <a:ext uri="{FF2B5EF4-FFF2-40B4-BE49-F238E27FC236}">
                <a16:creationId xmlns:a16="http://schemas.microsoft.com/office/drawing/2014/main" id="{C5710FFC-0404-4995-870C-5B8B5BA8CF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6718" y="3146258"/>
            <a:ext cx="0" cy="34384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67">
            <a:extLst>
              <a:ext uri="{FF2B5EF4-FFF2-40B4-BE49-F238E27FC236}">
                <a16:creationId xmlns:a16="http://schemas.microsoft.com/office/drawing/2014/main" id="{BDC8C688-1EA7-4683-A09D-382E0EF1C1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3847" y="3155934"/>
            <a:ext cx="0" cy="34384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67">
            <a:extLst>
              <a:ext uri="{FF2B5EF4-FFF2-40B4-BE49-F238E27FC236}">
                <a16:creationId xmlns:a16="http://schemas.microsoft.com/office/drawing/2014/main" id="{7211BCFC-55A1-4027-A1B0-67658A46E49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5910" y="3136582"/>
            <a:ext cx="0" cy="34384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67">
            <a:extLst>
              <a:ext uri="{FF2B5EF4-FFF2-40B4-BE49-F238E27FC236}">
                <a16:creationId xmlns:a16="http://schemas.microsoft.com/office/drawing/2014/main" id="{05E6C449-C8B0-4C8C-8154-B3D18FEB86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9812" y="3151839"/>
            <a:ext cx="0" cy="34384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67">
            <a:extLst>
              <a:ext uri="{FF2B5EF4-FFF2-40B4-BE49-F238E27FC236}">
                <a16:creationId xmlns:a16="http://schemas.microsoft.com/office/drawing/2014/main" id="{505D374F-24E9-498C-B069-DDAC080990B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2843" y="3146258"/>
            <a:ext cx="0" cy="34384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3" name="Picture 4" descr="http://www.crwr.utexas.edu/gis/gishydro05/Time/RepresentingSpaceAndTime/4Pannel.gif">
            <a:extLst>
              <a:ext uri="{FF2B5EF4-FFF2-40B4-BE49-F238E27FC236}">
                <a16:creationId xmlns:a16="http://schemas.microsoft.com/office/drawing/2014/main" id="{3D15D102-5954-4F0F-A7F8-3E1BB8EFAB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12" t="15669" r="7546" b="61172"/>
          <a:stretch/>
        </p:blipFill>
        <p:spPr bwMode="auto">
          <a:xfrm>
            <a:off x="6824208" y="3513356"/>
            <a:ext cx="1794012" cy="101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j0286851">
            <a:extLst>
              <a:ext uri="{FF2B5EF4-FFF2-40B4-BE49-F238E27FC236}">
                <a16:creationId xmlns:a16="http://schemas.microsoft.com/office/drawing/2014/main" id="{5D044CC0-C024-4794-9E5C-A6E27AC2A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663" y="1489841"/>
            <a:ext cx="550723" cy="557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4" descr="j0286851">
            <a:extLst>
              <a:ext uri="{FF2B5EF4-FFF2-40B4-BE49-F238E27FC236}">
                <a16:creationId xmlns:a16="http://schemas.microsoft.com/office/drawing/2014/main" id="{5041B1E6-4645-485E-81D0-C2F6AC2CF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150" y="1477923"/>
            <a:ext cx="550723" cy="557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SYNTAX DLSU (@syntaxdlsu) | Twitter">
            <a:extLst>
              <a:ext uri="{FF2B5EF4-FFF2-40B4-BE49-F238E27FC236}">
                <a16:creationId xmlns:a16="http://schemas.microsoft.com/office/drawing/2014/main" id="{52848C08-76A9-44B2-A74F-DF35BA3AB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984" y="1429235"/>
            <a:ext cx="550723" cy="55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" descr="SYNTAX DLSU (@syntaxdlsu) | Twitter">
            <a:extLst>
              <a:ext uri="{FF2B5EF4-FFF2-40B4-BE49-F238E27FC236}">
                <a16:creationId xmlns:a16="http://schemas.microsoft.com/office/drawing/2014/main" id="{F9C9D3E2-F8BF-4B27-8771-719C50ABF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559" y="1429234"/>
            <a:ext cx="550723" cy="55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" descr="SYNTAX DLSU (@syntaxdlsu) | Twitter">
            <a:extLst>
              <a:ext uri="{FF2B5EF4-FFF2-40B4-BE49-F238E27FC236}">
                <a16:creationId xmlns:a16="http://schemas.microsoft.com/office/drawing/2014/main" id="{063997B8-9D00-47F0-94C0-5CDEF8E97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246" y="1407945"/>
            <a:ext cx="550723" cy="55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10" descr="bitcoin-blockchain">
            <a:extLst>
              <a:ext uri="{FF2B5EF4-FFF2-40B4-BE49-F238E27FC236}">
                <a16:creationId xmlns:a16="http://schemas.microsoft.com/office/drawing/2014/main" id="{D0CB1DBD-63EC-4CA1-B8AE-5CAFA44FE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560" y="2672924"/>
            <a:ext cx="1422964" cy="81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936718AE-807F-43E0-BEE9-D674C5115645}"/>
              </a:ext>
            </a:extLst>
          </p:cNvPr>
          <p:cNvSpPr txBox="1"/>
          <p:nvPr/>
        </p:nvSpPr>
        <p:spPr>
          <a:xfrm>
            <a:off x="8485777" y="3474535"/>
            <a:ext cx="167565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Time Cycles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FILTERS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- Workflow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C5AA010-7DCE-4C60-83FE-767F7EE4F04D}"/>
              </a:ext>
            </a:extLst>
          </p:cNvPr>
          <p:cNvSpPr txBox="1"/>
          <p:nvPr/>
        </p:nvSpPr>
        <p:spPr>
          <a:xfrm>
            <a:off x="9345373" y="3878815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73" name="Picture 6" descr="SYNTAX DLSU (@syntaxdlsu) | Twitter">
            <a:extLst>
              <a:ext uri="{FF2B5EF4-FFF2-40B4-BE49-F238E27FC236}">
                <a16:creationId xmlns:a16="http://schemas.microsoft.com/office/drawing/2014/main" id="{476E114F-463A-427F-B21E-288DBD25A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654" y="2014656"/>
            <a:ext cx="581071" cy="58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 descr="SYNTAX DLSU (@syntaxdlsu) | Twitter">
            <a:extLst>
              <a:ext uri="{FF2B5EF4-FFF2-40B4-BE49-F238E27FC236}">
                <a16:creationId xmlns:a16="http://schemas.microsoft.com/office/drawing/2014/main" id="{54F9F99A-2375-4235-8B86-E6DA64115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349" y="1970700"/>
            <a:ext cx="610006" cy="61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A picture containing cake, sitting, table, blue&#10;&#10;Description automatically generated">
            <a:extLst>
              <a:ext uri="{FF2B5EF4-FFF2-40B4-BE49-F238E27FC236}">
                <a16:creationId xmlns:a16="http://schemas.microsoft.com/office/drawing/2014/main" id="{5EDDE6CF-008E-41B1-BA05-26A1B2382D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653" y="14841"/>
            <a:ext cx="3075092" cy="1396666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60512705-3304-4D8E-84D3-C92F5509D6B1}"/>
              </a:ext>
            </a:extLst>
          </p:cNvPr>
          <p:cNvSpPr txBox="1"/>
          <p:nvPr/>
        </p:nvSpPr>
        <p:spPr>
          <a:xfrm>
            <a:off x="9813171" y="434099"/>
            <a:ext cx="24368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 Currency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Programmable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Blockchain Money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470CD7-3D77-47B8-B091-92CFA90A0764}"/>
              </a:ext>
            </a:extLst>
          </p:cNvPr>
          <p:cNvSpPr txBox="1"/>
          <p:nvPr/>
        </p:nvSpPr>
        <p:spPr>
          <a:xfrm>
            <a:off x="780370" y="949579"/>
            <a:ext cx="6048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Internet: Epoch time cycles / syntax</a:t>
            </a:r>
          </a:p>
        </p:txBody>
      </p:sp>
      <p:pic>
        <p:nvPicPr>
          <p:cNvPr id="81" name="Picture 6" descr="SYNTAX DLSU (@syntaxdlsu) | Twitter">
            <a:extLst>
              <a:ext uri="{FF2B5EF4-FFF2-40B4-BE49-F238E27FC236}">
                <a16:creationId xmlns:a16="http://schemas.microsoft.com/office/drawing/2014/main" id="{2A15A010-716E-4010-A030-154541FE7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997" y="21339"/>
            <a:ext cx="822128" cy="101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1956" descr="w_01zlzi[1]">
            <a:extLst>
              <a:ext uri="{FF2B5EF4-FFF2-40B4-BE49-F238E27FC236}">
                <a16:creationId xmlns:a16="http://schemas.microsoft.com/office/drawing/2014/main" id="{E0783BCF-C5DC-4922-919C-51A078C39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8" y="29163"/>
            <a:ext cx="831580" cy="951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163" descr="CryptoNotify">
            <a:extLst>
              <a:ext uri="{FF2B5EF4-FFF2-40B4-BE49-F238E27FC236}">
                <a16:creationId xmlns:a16="http://schemas.microsoft.com/office/drawing/2014/main" id="{084C3A41-6738-4ACE-9791-D5E1F58E6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868" y="2777349"/>
            <a:ext cx="1080278" cy="1470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CE678A-5F3A-4550-926A-5E46FB7CF721}"/>
              </a:ext>
            </a:extLst>
          </p:cNvPr>
          <p:cNvSpPr txBox="1"/>
          <p:nvPr/>
        </p:nvSpPr>
        <p:spPr>
          <a:xfrm>
            <a:off x="8024682" y="4938102"/>
            <a:ext cx="679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      0 =</a:t>
            </a:r>
          </a:p>
          <a:p>
            <a:pPr algn="ctr"/>
            <a:r>
              <a:rPr lang="en-US" sz="1200" b="1" dirty="0"/>
              <a:t>Genesis</a:t>
            </a:r>
          </a:p>
          <a:p>
            <a:pPr algn="ctr"/>
            <a:r>
              <a:rPr lang="en-US" sz="1200" b="1" dirty="0"/>
              <a:t>Time</a:t>
            </a:r>
          </a:p>
          <a:p>
            <a:pPr algn="ctr"/>
            <a:r>
              <a:rPr lang="en-US" sz="1200" b="1" dirty="0"/>
              <a:t>Epoch</a:t>
            </a:r>
          </a:p>
        </p:txBody>
      </p:sp>
      <p:pic>
        <p:nvPicPr>
          <p:cNvPr id="69" name="Picture 84" descr="globe">
            <a:extLst>
              <a:ext uri="{FF2B5EF4-FFF2-40B4-BE49-F238E27FC236}">
                <a16:creationId xmlns:a16="http://schemas.microsoft.com/office/drawing/2014/main" id="{BFA92943-FFD4-4DFE-87F1-EBD0763EE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619" y="2345"/>
            <a:ext cx="2300381" cy="52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" name="Picture 303" descr="rgfiahjg[1]">
            <a:extLst>
              <a:ext uri="{FF2B5EF4-FFF2-40B4-BE49-F238E27FC236}">
                <a16:creationId xmlns:a16="http://schemas.microsoft.com/office/drawing/2014/main" id="{EDF50AA8-C812-4713-8322-D1AA7046C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5458" y="140150"/>
            <a:ext cx="253163" cy="267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303" descr="rgfiahjg[1]">
            <a:extLst>
              <a:ext uri="{FF2B5EF4-FFF2-40B4-BE49-F238E27FC236}">
                <a16:creationId xmlns:a16="http://schemas.microsoft.com/office/drawing/2014/main" id="{7F48BC61-BD04-49C7-995B-4D50B0F35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880" y="132917"/>
            <a:ext cx="253163" cy="267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991637AB-0AD7-4C83-9CCA-7BD1022C73CB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54" b="14282"/>
          <a:stretch/>
        </p:blipFill>
        <p:spPr>
          <a:xfrm>
            <a:off x="11725592" y="831599"/>
            <a:ext cx="402576" cy="342937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E703C894-18D8-456E-94A2-FE8D7439318A}"/>
              </a:ext>
            </a:extLst>
          </p:cNvPr>
          <p:cNvSpPr txBox="1"/>
          <p:nvPr/>
        </p:nvSpPr>
        <p:spPr>
          <a:xfrm>
            <a:off x="1811815" y="1940877"/>
            <a:ext cx="4204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COMPUTER CLOCK CYCLES / TIME EPOCHS</a:t>
            </a:r>
          </a:p>
        </p:txBody>
      </p:sp>
    </p:spTree>
    <p:extLst>
      <p:ext uri="{BB962C8B-B14F-4D97-AF65-F5344CB8AC3E}">
        <p14:creationId xmlns:p14="http://schemas.microsoft.com/office/powerpoint/2010/main" val="3289564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ell phone screen with text&#10;&#10;Description automatically generated">
            <a:extLst>
              <a:ext uri="{FF2B5EF4-FFF2-40B4-BE49-F238E27FC236}">
                <a16:creationId xmlns:a16="http://schemas.microsoft.com/office/drawing/2014/main" id="{212CCE2C-3E22-4190-9283-7FC905B55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384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2881</TotalTime>
  <Words>114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Epoch Time Cycles / Syntax</vt:lpstr>
      <vt:lpstr>Time Epochs / Syntax: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Epoch Time Cycles / Syntax</dc:title>
  <dc:creator>Steven McGee</dc:creator>
  <cp:lastModifiedBy>Steven McGee</cp:lastModifiedBy>
  <cp:revision>61</cp:revision>
  <dcterms:created xsi:type="dcterms:W3CDTF">2019-09-30T14:30:57Z</dcterms:created>
  <dcterms:modified xsi:type="dcterms:W3CDTF">2019-10-03T13:24:43Z</dcterms:modified>
</cp:coreProperties>
</file>