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63" r:id="rId3"/>
    <p:sldId id="257" r:id="rId4"/>
    <p:sldId id="260" r:id="rId5"/>
    <p:sldId id="262" r:id="rId6"/>
    <p:sldId id="266" r:id="rId7"/>
    <p:sldId id="264" r:id="rId8"/>
    <p:sldId id="265" r:id="rId9"/>
    <p:sldId id="267" r:id="rId10"/>
    <p:sldId id="270" r:id="rId11"/>
    <p:sldId id="275" r:id="rId12"/>
    <p:sldId id="268" r:id="rId13"/>
    <p:sldId id="271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21/03/2020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4125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21/03/2020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25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21/03/2020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4301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21/03/2020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1490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21/03/2020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395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21/03/2020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7768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21/03/2020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474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21/03/2020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538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21/03/2020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4567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21/03/2020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69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21/03/2020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5791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21/03/2020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36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21/03/2020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00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21/03/2020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122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21/03/2020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55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21/03/2020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062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6AE-6D0D-4F3D-8628-A2C2020C3D54}" type="datetimeFigureOut">
              <a:rPr lang="en-AU" smtClean="0"/>
              <a:t>21/03/2020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721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D18F6AE-6D0D-4F3D-8628-A2C2020C3D54}" type="datetimeFigureOut">
              <a:rPr lang="en-AU" smtClean="0"/>
              <a:t>21/03/2020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710347E-1B81-4C07-BBB3-9A1C503A6D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5561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uhsong1@unimelb.edu.a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uhsong1@unimelb.edu.au" TargetMode="External"/><Relationship Id="rId2" Type="http://schemas.openxmlformats.org/officeDocument/2006/relationships/hyperlink" Target="https://unimelb.zoom.us/j/463157727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aconsyh08/COMP90041_Programming_and_Software_Development_Tutorials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nimelb.edu.au/zoom/ho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9C84-E063-490B-AF25-D054C3986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4000" b="1" dirty="0"/>
              <a:t>COMP90041</a:t>
            </a:r>
            <a:br>
              <a:rPr lang="en-AU" sz="4000" b="0" dirty="0">
                <a:effectLst/>
              </a:rPr>
            </a:br>
            <a:r>
              <a:rPr lang="en-AU" sz="4000" dirty="0"/>
              <a:t>Programming and Software Development</a:t>
            </a:r>
            <a:br>
              <a:rPr lang="en-AU" sz="4000" b="0" dirty="0">
                <a:effectLst/>
              </a:rPr>
            </a:br>
            <a:r>
              <a:rPr lang="en-AU" sz="4000" dirty="0"/>
              <a:t>2020 - Semester 1</a:t>
            </a:r>
            <a:br>
              <a:rPr lang="en-AU" sz="4000" dirty="0"/>
            </a:br>
            <a:r>
              <a:rPr lang="en-AU" sz="4000" dirty="0"/>
              <a:t>Lab 2 - 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DB44A-DF06-4AE5-AC52-051B7D6C5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913462"/>
          </a:xfrm>
        </p:spPr>
        <p:txBody>
          <a:bodyPr>
            <a:normAutofit/>
          </a:bodyPr>
          <a:lstStyle/>
          <a:p>
            <a:endParaRPr lang="en-AU" dirty="0"/>
          </a:p>
          <a:p>
            <a:r>
              <a:rPr lang="en-AU" dirty="0"/>
              <a:t>Y</a:t>
            </a:r>
            <a:r>
              <a:rPr lang="en-US" altLang="zh-CN" dirty="0" err="1"/>
              <a:t>uhao</a:t>
            </a:r>
            <a:r>
              <a:rPr lang="en-US" altLang="zh-CN" dirty="0"/>
              <a:t>(Beacon) Song</a:t>
            </a:r>
          </a:p>
          <a:p>
            <a:r>
              <a:rPr lang="en-US" dirty="0">
                <a:hlinkClick r:id="rId2"/>
              </a:rPr>
              <a:t>yuhsong1@unimelb.edu.au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660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3ABF-88D4-41A5-8476-1A225CE8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64889-726C-48FD-95E4-84D096DC4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47EB4-ADE4-47DE-91E5-0D1D70EE4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604837"/>
            <a:ext cx="10287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34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ED02-6C36-4D19-8930-530706E8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Java string </a:t>
            </a:r>
            <a:r>
              <a:rPr lang="en-AU" b="1" dirty="0" err="1"/>
              <a:t>valueOf</a:t>
            </a:r>
            <a:r>
              <a:rPr lang="en-AU" b="1" dirty="0"/>
              <a:t>()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9716-7EB9-40AE-9FB3-F2E1840F7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 </a:t>
            </a:r>
            <a:r>
              <a:rPr lang="en-AU" b="1" dirty="0"/>
              <a:t>java string </a:t>
            </a:r>
            <a:r>
              <a:rPr lang="en-AU" b="1" dirty="0" err="1"/>
              <a:t>valueOf</a:t>
            </a:r>
            <a:r>
              <a:rPr lang="en-AU" b="1" dirty="0"/>
              <a:t>()</a:t>
            </a:r>
            <a:r>
              <a:rPr lang="en-AU" dirty="0"/>
              <a:t> method converts different types of values into string. </a:t>
            </a:r>
          </a:p>
          <a:p>
            <a:endParaRPr lang="en-AU" dirty="0"/>
          </a:p>
          <a:p>
            <a:r>
              <a:rPr lang="en-AU" dirty="0"/>
              <a:t>By the help of string </a:t>
            </a:r>
            <a:r>
              <a:rPr lang="en-AU" dirty="0" err="1"/>
              <a:t>valueOf</a:t>
            </a:r>
            <a:r>
              <a:rPr lang="en-AU" dirty="0"/>
              <a:t>() method, you can convert int, long, </a:t>
            </a:r>
            <a:r>
              <a:rPr lang="en-AU" dirty="0" err="1"/>
              <a:t>boolean</a:t>
            </a:r>
            <a:r>
              <a:rPr lang="en-AU" dirty="0"/>
              <a:t>, character, float, double, object and char array to string</a:t>
            </a:r>
          </a:p>
        </p:txBody>
      </p:sp>
    </p:spTree>
    <p:extLst>
      <p:ext uri="{BB962C8B-B14F-4D97-AF65-F5344CB8AC3E}">
        <p14:creationId xmlns:p14="http://schemas.microsoft.com/office/powerpoint/2010/main" val="45734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6BD7-8641-45E0-8541-CB77B4C5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Tutorial Q2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78556-191A-4734-A8C9-DCFC2A4B4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7221"/>
            <a:ext cx="103536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98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42E97D-12C8-4CB2-A056-58F34341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681162"/>
            <a:ext cx="69913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09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0B39-461D-4F83-945B-477E325B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Tutorial Q3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ECCEB-B087-49DE-9E1D-FA4FC4F22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09826"/>
            <a:ext cx="111918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501C07-CF45-413D-A784-767229A06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854" y="0"/>
            <a:ext cx="8354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16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4165-F378-4E33-9C3B-316E9E8B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The Conditional Operator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BAE6A-6F2C-4C3D-837A-B5B4A326E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/>
              <a:t>• The conditional operator is a notational variant on certain forms of the </a:t>
            </a:r>
            <a:r>
              <a:rPr lang="en-AU" dirty="0">
                <a:solidFill>
                  <a:srgbClr val="FF0000"/>
                </a:solidFill>
              </a:rPr>
              <a:t>if-else statement</a:t>
            </a:r>
          </a:p>
          <a:p>
            <a:pPr marL="0" indent="0">
              <a:buNone/>
            </a:pPr>
            <a:r>
              <a:rPr lang="en-AU" dirty="0"/>
              <a:t>	– Also called the ternary operator or arithmetic if</a:t>
            </a:r>
          </a:p>
          <a:p>
            <a:pPr marL="0" indent="0">
              <a:buNone/>
            </a:pPr>
            <a:r>
              <a:rPr lang="en-AU" dirty="0"/>
              <a:t>	– The following examples are equivalent:</a:t>
            </a:r>
          </a:p>
          <a:p>
            <a:pPr marL="0" indent="0">
              <a:buNone/>
            </a:pPr>
            <a:endParaRPr lang="en-AU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AU" b="1" i="1" dirty="0">
                <a:solidFill>
                  <a:srgbClr val="0070C0"/>
                </a:solidFill>
              </a:rPr>
              <a:t>				</a:t>
            </a:r>
            <a:r>
              <a:rPr lang="en-AU" b="1" i="1" dirty="0">
                <a:solidFill>
                  <a:srgbClr val="00B0F0"/>
                </a:solidFill>
              </a:rPr>
              <a:t>if (n1 &gt; n2) max = n1;</a:t>
            </a:r>
            <a:endParaRPr lang="en-AU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AU" b="1" i="1" dirty="0">
                <a:solidFill>
                  <a:srgbClr val="00B0F0"/>
                </a:solidFill>
              </a:rPr>
              <a:t>				else max = n2;</a:t>
            </a:r>
            <a:endParaRPr lang="en-AU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AU" b="1" i="1" dirty="0">
                <a:solidFill>
                  <a:srgbClr val="0070C0"/>
                </a:solidFill>
              </a:rPr>
              <a:t>					</a:t>
            </a:r>
            <a:r>
              <a:rPr lang="en-AU" b="1" i="1" dirty="0">
                <a:solidFill>
                  <a:srgbClr val="FF0000"/>
                </a:solidFill>
              </a:rPr>
              <a:t>vs.</a:t>
            </a:r>
            <a:endParaRPr lang="en-AU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b="1" i="1" dirty="0">
                <a:solidFill>
                  <a:srgbClr val="0070C0"/>
                </a:solidFill>
              </a:rPr>
              <a:t>				</a:t>
            </a:r>
            <a:r>
              <a:rPr lang="en-AU" b="1" i="1" dirty="0">
                <a:solidFill>
                  <a:srgbClr val="00B0F0"/>
                </a:solidFill>
              </a:rPr>
              <a:t>max = (n1 &gt; n2) ? n1 : n2;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– The expression to the right of the assignment operator is a </a:t>
            </a:r>
            <a:r>
              <a:rPr lang="en-AU" dirty="0">
                <a:solidFill>
                  <a:srgbClr val="FF0000"/>
                </a:solidFill>
              </a:rPr>
              <a:t>conditional operator expression</a:t>
            </a:r>
          </a:p>
          <a:p>
            <a:pPr marL="0" indent="0">
              <a:buNone/>
            </a:pPr>
            <a:r>
              <a:rPr lang="en-AU" dirty="0"/>
              <a:t>–</a:t>
            </a:r>
            <a:r>
              <a:rPr lang="en-AU" dirty="0">
                <a:solidFill>
                  <a:srgbClr val="FF0000"/>
                </a:solidFill>
              </a:rPr>
              <a:t> If </a:t>
            </a:r>
            <a:r>
              <a:rPr lang="en-AU" dirty="0"/>
              <a:t>the Boolean expression is </a:t>
            </a:r>
            <a:r>
              <a:rPr lang="en-AU" b="1" dirty="0">
                <a:solidFill>
                  <a:srgbClr val="FF0000"/>
                </a:solidFill>
              </a:rPr>
              <a:t>True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AU" dirty="0">
                <a:solidFill>
                  <a:srgbClr val="FF0000"/>
                </a:solidFill>
              </a:rPr>
              <a:t>the first expression (n1)</a:t>
            </a: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</a:rPr>
              <a:t>   Else If </a:t>
            </a:r>
            <a:r>
              <a:rPr lang="en-AU" dirty="0"/>
              <a:t>the Boolean expression is </a:t>
            </a:r>
            <a:r>
              <a:rPr lang="en-AU" b="1" dirty="0">
                <a:solidFill>
                  <a:srgbClr val="FF0000"/>
                </a:solidFill>
              </a:rPr>
              <a:t>False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AU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AU" dirty="0">
                <a:solidFill>
                  <a:srgbClr val="FF0000"/>
                </a:solidFill>
              </a:rPr>
              <a:t> second expression (n2)</a:t>
            </a:r>
          </a:p>
        </p:txBody>
      </p:sp>
    </p:spTree>
    <p:extLst>
      <p:ext uri="{BB962C8B-B14F-4D97-AF65-F5344CB8AC3E}">
        <p14:creationId xmlns:p14="http://schemas.microsoft.com/office/powerpoint/2010/main" val="315714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ECA9-552A-4F27-89B1-06E285AD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1711-594A-4817-AC2E-1A14557F3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Master of Information Technology (Artificial Intelligence), Second Year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Timetable</a:t>
            </a:r>
          </a:p>
          <a:p>
            <a:pPr lvl="1"/>
            <a:r>
              <a:rPr lang="en-AU" dirty="0"/>
              <a:t>Tue(11) 14:15-15:15 (Melbourne Time) </a:t>
            </a:r>
            <a:r>
              <a:rPr lang="en-AU" dirty="0">
                <a:hlinkClick r:id="rId2"/>
              </a:rPr>
              <a:t>https://unimelb.zoom.us/j/4631577274</a:t>
            </a:r>
            <a:endParaRPr lang="en-AU" dirty="0"/>
          </a:p>
          <a:p>
            <a:pPr lvl="1"/>
            <a:r>
              <a:rPr lang="en-AU" dirty="0"/>
              <a:t>Tue(07) 16:15-17.15 (Melbourne Time) </a:t>
            </a:r>
            <a:r>
              <a:rPr lang="en-AU" dirty="0">
                <a:hlinkClick r:id="rId2"/>
              </a:rPr>
              <a:t>https://unimelb.zoom.us/j/4631577274</a:t>
            </a:r>
            <a:endParaRPr lang="en-AU" dirty="0"/>
          </a:p>
          <a:p>
            <a:endParaRPr lang="en-AU" dirty="0"/>
          </a:p>
          <a:p>
            <a:r>
              <a:rPr lang="en-AU" dirty="0"/>
              <a:t>Contact</a:t>
            </a:r>
          </a:p>
          <a:p>
            <a:pPr lvl="1"/>
            <a:r>
              <a:rPr lang="en-US" dirty="0">
                <a:hlinkClick r:id="rId3"/>
              </a:rPr>
              <a:t>yuhsong1@unimelb.edu.au</a:t>
            </a:r>
            <a:endParaRPr lang="en-US" dirty="0"/>
          </a:p>
          <a:p>
            <a:pPr lvl="1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altLang="zh-CN" dirty="0">
                <a:hlinkClick r:id="rId4"/>
              </a:rPr>
              <a:t>https://github.com/Beaconsyh08/COMP90041_Programming_and_Software_Development_Tutorials.git</a:t>
            </a:r>
            <a:endParaRPr lang="en-US" altLang="zh-CN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142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DC8B-C6DC-442C-8F8C-18FF9C2A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2934E-A205-4C01-B152-446B02B4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sz="4000" dirty="0"/>
              <a:t>Brief Introduction for Zoom</a:t>
            </a:r>
          </a:p>
          <a:p>
            <a:pPr marL="0" indent="0">
              <a:buNone/>
            </a:pPr>
            <a:r>
              <a:rPr lang="en-AU" sz="4000" dirty="0"/>
              <a:t> </a:t>
            </a:r>
          </a:p>
          <a:p>
            <a:r>
              <a:rPr lang="en-AU" sz="4000" dirty="0"/>
              <a:t>Lab 1 Explanation(optional)</a:t>
            </a:r>
          </a:p>
          <a:p>
            <a:endParaRPr lang="en-AU" sz="4000" dirty="0"/>
          </a:p>
          <a:p>
            <a:r>
              <a:rPr lang="en-AU" sz="4000" dirty="0"/>
              <a:t>Lecture Review</a:t>
            </a:r>
          </a:p>
          <a:p>
            <a:pPr marL="0" indent="0">
              <a:buNone/>
            </a:pPr>
            <a:endParaRPr lang="en-AU" sz="4000" dirty="0"/>
          </a:p>
          <a:p>
            <a:r>
              <a:rPr lang="en-AU" sz="4000" dirty="0"/>
              <a:t>Exercise &amp; demo</a:t>
            </a:r>
          </a:p>
        </p:txBody>
      </p:sp>
    </p:spTree>
    <p:extLst>
      <p:ext uri="{BB962C8B-B14F-4D97-AF65-F5344CB8AC3E}">
        <p14:creationId xmlns:p14="http://schemas.microsoft.com/office/powerpoint/2010/main" val="47059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5836-1634-413C-8C86-CFF8D286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Zoom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B23D3-4C95-4EFA-B121-FE5790B46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Download</a:t>
            </a:r>
          </a:p>
          <a:p>
            <a:pPr lvl="1"/>
            <a:r>
              <a:rPr lang="en-AU" dirty="0">
                <a:hlinkClick r:id="rId2"/>
              </a:rPr>
              <a:t>https://www.unimelb.edu.au/zoom/home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Basic Function</a:t>
            </a:r>
          </a:p>
          <a:p>
            <a:pPr lvl="1"/>
            <a:r>
              <a:rPr lang="en-AU" dirty="0"/>
              <a:t>Yes &amp; No</a:t>
            </a:r>
          </a:p>
          <a:p>
            <a:pPr lvl="1"/>
            <a:r>
              <a:rPr lang="en-AU" dirty="0"/>
              <a:t>Raise Hand</a:t>
            </a:r>
          </a:p>
          <a:p>
            <a:pPr lvl="1"/>
            <a:r>
              <a:rPr lang="en-AU" dirty="0"/>
              <a:t>Poll</a:t>
            </a:r>
          </a:p>
          <a:p>
            <a:pPr lvl="1"/>
            <a:endParaRPr lang="en-AU" dirty="0"/>
          </a:p>
          <a:p>
            <a:r>
              <a:rPr lang="en-AU" dirty="0"/>
              <a:t>Preparation</a:t>
            </a:r>
          </a:p>
          <a:p>
            <a:pPr lvl="1"/>
            <a:r>
              <a:rPr lang="en-AU" dirty="0"/>
              <a:t>Food</a:t>
            </a:r>
          </a:p>
          <a:p>
            <a:pPr lvl="1"/>
            <a:r>
              <a:rPr lang="en-AU" dirty="0"/>
              <a:t>Drink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FD221-E10C-484C-88EC-41C1B2703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829" y="3429000"/>
            <a:ext cx="36480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2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D23A-55F3-4E04-B49F-5B9AC2B4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Lecture Review </a:t>
            </a:r>
            <a:r>
              <a:rPr lang="en-US" altLang="zh-CN" b="1" dirty="0"/>
              <a:t>– Print Function	</a:t>
            </a:r>
            <a:endParaRPr lang="en-AU" b="1" dirty="0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087183BB-775D-4D82-8574-8816503DC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969916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0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4785-3658-48F4-8368-8BB179AE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Lecture Review </a:t>
            </a:r>
            <a:r>
              <a:rPr lang="en-US" altLang="zh-CN" b="1" dirty="0"/>
              <a:t>– Scanner	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1F44-4FDF-46BD-B072-6A4B87D2B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Console Input Using the Scanner Class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• The following line creates an object of the class Scanner and names the object keyboard :</a:t>
            </a:r>
          </a:p>
          <a:p>
            <a:pPr marL="0" indent="0">
              <a:buNone/>
            </a:pPr>
            <a:r>
              <a:rPr lang="en-AU" i="1" dirty="0">
                <a:solidFill>
                  <a:srgbClr val="00B0F0"/>
                </a:solidFill>
              </a:rPr>
              <a:t>		Scanner keyboard = new Scanner(System.in);</a:t>
            </a:r>
          </a:p>
          <a:p>
            <a:pPr marL="0" indent="0">
              <a:buNone/>
            </a:pPr>
            <a:endParaRPr lang="en-A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AU" dirty="0"/>
              <a:t>• Although a name like keyboard is often used, a Scanner object can be given </a:t>
            </a:r>
            <a:r>
              <a:rPr lang="en-AU" dirty="0">
                <a:solidFill>
                  <a:srgbClr val="FF0000"/>
                </a:solidFill>
              </a:rPr>
              <a:t>any name</a:t>
            </a:r>
          </a:p>
          <a:p>
            <a:pPr marL="0" indent="0">
              <a:buNone/>
            </a:pPr>
            <a:r>
              <a:rPr lang="en-AU" dirty="0"/>
              <a:t>	– For example, the Scanner object is named </a:t>
            </a:r>
            <a:r>
              <a:rPr lang="en-AU" dirty="0" err="1"/>
              <a:t>scannerObject</a:t>
            </a:r>
            <a:endParaRPr lang="en-AU" dirty="0"/>
          </a:p>
          <a:p>
            <a:pPr marL="0" indent="0">
              <a:buNone/>
            </a:pPr>
            <a:r>
              <a:rPr lang="en-AU" i="1" dirty="0"/>
              <a:t>	</a:t>
            </a:r>
            <a:r>
              <a:rPr lang="en-AU" i="1" dirty="0">
                <a:solidFill>
                  <a:srgbClr val="0070C0"/>
                </a:solidFill>
              </a:rPr>
              <a:t>	</a:t>
            </a:r>
            <a:r>
              <a:rPr lang="en-AU" i="1" dirty="0">
                <a:solidFill>
                  <a:srgbClr val="00B0F0"/>
                </a:solidFill>
              </a:rPr>
              <a:t>Scanner s1 = new Scanner(System.in);</a:t>
            </a:r>
          </a:p>
          <a:p>
            <a:pPr marL="0" indent="0">
              <a:buNone/>
            </a:pPr>
            <a:r>
              <a:rPr lang="en-AU" i="1" dirty="0">
                <a:solidFill>
                  <a:srgbClr val="00B0F0"/>
                </a:solidFill>
              </a:rPr>
              <a:t>		s1.nextLine/ </a:t>
            </a:r>
            <a:r>
              <a:rPr lang="en-AU" i="1" dirty="0" err="1">
                <a:solidFill>
                  <a:srgbClr val="00B0F0"/>
                </a:solidFill>
              </a:rPr>
              <a:t>nextInt</a:t>
            </a:r>
            <a:r>
              <a:rPr lang="en-AU" i="1" dirty="0">
                <a:solidFill>
                  <a:srgbClr val="00B0F0"/>
                </a:solidFill>
              </a:rPr>
              <a:t>/ Next</a:t>
            </a:r>
            <a:endParaRPr lang="en-AU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833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D537-7C69-44CA-A8A1-D59D776C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QUIZ</a:t>
            </a:r>
            <a:endParaRPr lang="en-AU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A18259B-1FC8-4D26-A8C0-70ECAABDB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2826" y="3528856"/>
            <a:ext cx="3695700" cy="10001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CDD60C-DC6F-46DC-BE48-2D3D5341039C}"/>
              </a:ext>
            </a:extLst>
          </p:cNvPr>
          <p:cNvCxnSpPr/>
          <p:nvPr/>
        </p:nvCxnSpPr>
        <p:spPr>
          <a:xfrm>
            <a:off x="2786560" y="4109880"/>
            <a:ext cx="1456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C2B2C4-450A-45CC-BA4B-BFE4323C89EB}"/>
              </a:ext>
            </a:extLst>
          </p:cNvPr>
          <p:cNvCxnSpPr/>
          <p:nvPr/>
        </p:nvCxnSpPr>
        <p:spPr>
          <a:xfrm>
            <a:off x="7938526" y="4088028"/>
            <a:ext cx="1456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32B25B-103F-4F6E-9CB6-711F7B00DFCD}"/>
              </a:ext>
            </a:extLst>
          </p:cNvPr>
          <p:cNvSpPr txBox="1"/>
          <p:nvPr/>
        </p:nvSpPr>
        <p:spPr>
          <a:xfrm>
            <a:off x="1092200" y="2565401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/>
              <a:t>Input			               Code				       Output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54F147-2C35-467C-BBBD-77586E5E6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3690781"/>
            <a:ext cx="22955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6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9FD2-DD78-4898-A27C-9776DC9F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/>
              <a:t>PITFALL: Dealing with the Line Terminator, '\n'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D6DA-4326-4BD7-B0CC-1A7D3ED9E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6256B-EEBD-41D1-AAF3-C45FE99A535A}"/>
              </a:ext>
            </a:extLst>
          </p:cNvPr>
          <p:cNvSpPr txBox="1"/>
          <p:nvPr/>
        </p:nvSpPr>
        <p:spPr>
          <a:xfrm>
            <a:off x="1788582" y="1971689"/>
            <a:ext cx="250401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/>
              <a:t>Expected</a:t>
            </a:r>
          </a:p>
          <a:p>
            <a:pPr algn="ctr"/>
            <a:endParaRPr lang="en-AU" sz="4400" b="1" dirty="0"/>
          </a:p>
          <a:p>
            <a:pPr algn="ctr"/>
            <a:endParaRPr lang="en-AU" sz="4400" b="1" dirty="0"/>
          </a:p>
          <a:p>
            <a:pPr algn="ctr"/>
            <a:endParaRPr lang="en-AU" sz="4400" b="1" dirty="0"/>
          </a:p>
          <a:p>
            <a:pPr algn="ctr"/>
            <a:r>
              <a:rPr lang="en-AU" sz="4400" b="1" dirty="0"/>
              <a:t>Reality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AE2D83-B6E8-4126-9E27-A0DC69098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632" y="2081756"/>
            <a:ext cx="2847975" cy="819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E9100D-1C53-4019-A0ED-FECA9219A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261" y="4687564"/>
            <a:ext cx="29908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4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E026-5549-44E5-9027-03958281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Tutorial Q1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2CC205-0BFE-44AB-852D-FA59B5A74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2876550"/>
            <a:ext cx="104203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84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1774</TotalTime>
  <Words>458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Calisto MT</vt:lpstr>
      <vt:lpstr>Wingdings 2</vt:lpstr>
      <vt:lpstr>Slate</vt:lpstr>
      <vt:lpstr>COMP90041 Programming and Software Development 2020 - Semester 1 Lab 2 - Week 3</vt:lpstr>
      <vt:lpstr>Introduction</vt:lpstr>
      <vt:lpstr>Outline</vt:lpstr>
      <vt:lpstr>Zoom</vt:lpstr>
      <vt:lpstr>Lecture Review – Print Function </vt:lpstr>
      <vt:lpstr>Lecture Review – Scanner  </vt:lpstr>
      <vt:lpstr>QUIZ</vt:lpstr>
      <vt:lpstr>PITFALL: Dealing with the Line Terminator, '\n'</vt:lpstr>
      <vt:lpstr>Tutorial Q1</vt:lpstr>
      <vt:lpstr>PowerPoint Presentation</vt:lpstr>
      <vt:lpstr>Java string valueOf() </vt:lpstr>
      <vt:lpstr>Tutorial Q2</vt:lpstr>
      <vt:lpstr>PowerPoint Presentation</vt:lpstr>
      <vt:lpstr>Tutorial Q3</vt:lpstr>
      <vt:lpstr>PowerPoint Presentation</vt:lpstr>
      <vt:lpstr>The Conditional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Comp90041 Programming and Software Development 2020 - Semester 1</dc:title>
  <dc:creator>YUHAO SONG</dc:creator>
  <cp:lastModifiedBy>YUHAO SONG</cp:lastModifiedBy>
  <cp:revision>45</cp:revision>
  <dcterms:created xsi:type="dcterms:W3CDTF">2020-03-16T04:23:49Z</dcterms:created>
  <dcterms:modified xsi:type="dcterms:W3CDTF">2020-03-21T09:25:43Z</dcterms:modified>
</cp:coreProperties>
</file>