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81" r:id="rId3"/>
    <p:sldId id="257" r:id="rId4"/>
    <p:sldId id="287" r:id="rId5"/>
    <p:sldId id="288" r:id="rId6"/>
    <p:sldId id="273" r:id="rId7"/>
    <p:sldId id="264" r:id="rId8"/>
    <p:sldId id="274" r:id="rId9"/>
    <p:sldId id="265" r:id="rId10"/>
    <p:sldId id="268" r:id="rId11"/>
    <p:sldId id="267" r:id="rId12"/>
    <p:sldId id="280" r:id="rId13"/>
    <p:sldId id="277" r:id="rId14"/>
    <p:sldId id="276" r:id="rId15"/>
    <p:sldId id="278" r:id="rId16"/>
    <p:sldId id="279" r:id="rId17"/>
    <p:sldId id="269" r:id="rId18"/>
    <p:sldId id="286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O SONG" initials="YS" lastIdx="1" clrIdx="0">
    <p:extLst>
      <p:ext uri="{19B8F6BF-5375-455C-9EA6-DF929625EA0E}">
        <p15:presenceInfo xmlns:p15="http://schemas.microsoft.com/office/powerpoint/2012/main" userId="08aece74f5b533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125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2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30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49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95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76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47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538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56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6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79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3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0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2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62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2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18F6AE-6D0D-4F3D-8628-A2C2020C3D54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56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hsong@student.unimelb.edu.au" TargetMode="External"/><Relationship Id="rId2" Type="http://schemas.openxmlformats.org/officeDocument/2006/relationships/hyperlink" Target="mailto:yuhsong1@unimelb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melb.zoom.us/j/93723434766?pwd=MGh4QkJuZnhJR21LZ0VqeXhJQU52UT09" TargetMode="External"/><Relationship Id="rId2" Type="http://schemas.openxmlformats.org/officeDocument/2006/relationships/hyperlink" Target="https://unimelb.zoom.us/j/94854648719?pwd=WUY0NmR6MkI5UVZBUWhGNWFIU216Zz0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llev.com/yuhsong" TargetMode="External"/><Relationship Id="rId4" Type="http://schemas.openxmlformats.org/officeDocument/2006/relationships/hyperlink" Target="https://github.com/Beaconsyh08/COMP90041-2020SEM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ception-handling-in-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C84-E063-490B-AF25-D054C3986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000" b="1" dirty="0"/>
              <a:t>COMP90041</a:t>
            </a:r>
            <a:br>
              <a:rPr lang="en-AU" sz="4000" b="0" dirty="0">
                <a:effectLst/>
              </a:rPr>
            </a:br>
            <a:r>
              <a:rPr lang="en-AU" sz="4000" dirty="0"/>
              <a:t>Programming and Software Development</a:t>
            </a:r>
            <a:br>
              <a:rPr lang="en-AU" sz="4000" b="0" dirty="0">
                <a:effectLst/>
              </a:rPr>
            </a:br>
            <a:r>
              <a:rPr lang="en-AU" sz="4000" dirty="0"/>
              <a:t>2020 - Semester 2</a:t>
            </a:r>
            <a:br>
              <a:rPr lang="en-AU" sz="4000" dirty="0"/>
            </a:br>
            <a:r>
              <a:rPr lang="en-AU" sz="4000" dirty="0"/>
              <a:t>Lab 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DB44A-DF06-4AE5-AC52-051B7D6C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13462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Y</a:t>
            </a:r>
            <a:r>
              <a:rPr lang="en-US" altLang="zh-CN" dirty="0"/>
              <a:t>uhao(Beacon) Song</a:t>
            </a:r>
          </a:p>
          <a:p>
            <a:r>
              <a:rPr lang="en-US" dirty="0">
                <a:hlinkClick r:id="rId2"/>
              </a:rPr>
              <a:t>yuhsong1@unimelb.edu.au</a:t>
            </a:r>
            <a:endParaRPr lang="en-US" dirty="0"/>
          </a:p>
          <a:p>
            <a:r>
              <a:rPr lang="en-US" dirty="0">
                <a:hlinkClick r:id="rId3"/>
              </a:rPr>
              <a:t>yuhsong@student.unimelb.edu.au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66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1080-7D21-4A8C-9ED3-B12927D2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D843-FA50-4C0D-911C-0D2F8BFF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AU" b="1" dirty="0">
                <a:effectLst/>
              </a:rPr>
              <a:t>Two cases:</a:t>
            </a:r>
          </a:p>
          <a:p>
            <a:r>
              <a:rPr lang="en-AU" dirty="0">
                <a:effectLst/>
              </a:rPr>
              <a:t> </a:t>
            </a:r>
            <a:r>
              <a:rPr lang="en-AU" b="1" dirty="0">
                <a:solidFill>
                  <a:srgbClr val="FF0000"/>
                </a:solidFill>
                <a:effectLst/>
              </a:rPr>
              <a:t>No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b="1" dirty="0">
                <a:solidFill>
                  <a:srgbClr val="FF0000"/>
                </a:solidFill>
                <a:effectLst/>
              </a:rPr>
              <a:t> is thrown </a:t>
            </a:r>
            <a:r>
              <a:rPr lang="en-AU" dirty="0">
                <a:effectLst/>
              </a:rPr>
              <a:t>in the </a:t>
            </a:r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effectLst/>
              </a:rPr>
              <a:t> block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effectLst/>
              </a:rPr>
              <a:t> block -- executed to the end of the block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-- </a:t>
            </a:r>
            <a:r>
              <a:rPr lang="en-AU" dirty="0">
                <a:solidFill>
                  <a:srgbClr val="FF0000"/>
                </a:solidFill>
                <a:effectLst/>
              </a:rPr>
              <a:t>skipped</a:t>
            </a:r>
          </a:p>
          <a:p>
            <a:pPr lvl="1"/>
            <a:r>
              <a:rPr lang="en-AU" dirty="0">
                <a:solidFill>
                  <a:srgbClr val="FF0000"/>
                </a:solidFill>
                <a:effectLst/>
              </a:rPr>
              <a:t>after</a:t>
            </a:r>
            <a:r>
              <a:rPr lang="en-AU" dirty="0">
                <a:effectLst/>
              </a:rPr>
              <a:t>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-- </a:t>
            </a:r>
            <a:r>
              <a:rPr lang="en-AU" dirty="0">
                <a:solidFill>
                  <a:srgbClr val="FF0000"/>
                </a:solidFill>
                <a:effectLst/>
              </a:rPr>
              <a:t>execution continues </a:t>
            </a:r>
          </a:p>
          <a:p>
            <a:r>
              <a:rPr lang="en-AU" dirty="0">
                <a:effectLst/>
              </a:rPr>
              <a:t>An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b="1" dirty="0">
                <a:solidFill>
                  <a:srgbClr val="FF0000"/>
                </a:solidFill>
                <a:effectLst/>
              </a:rPr>
              <a:t> is thrown </a:t>
            </a:r>
            <a:r>
              <a:rPr lang="en-AU" dirty="0">
                <a:effectLst/>
              </a:rPr>
              <a:t>in the </a:t>
            </a:r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effectLst/>
              </a:rPr>
              <a:t> block and </a:t>
            </a:r>
            <a:r>
              <a:rPr lang="en-AU" b="1" dirty="0">
                <a:solidFill>
                  <a:srgbClr val="FF0000"/>
                </a:solidFill>
                <a:effectLst/>
              </a:rPr>
              <a:t>caught</a:t>
            </a:r>
            <a:r>
              <a:rPr lang="en-AU" dirty="0">
                <a:effectLst/>
              </a:rPr>
              <a:t> in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solidFill>
                  <a:srgbClr val="FF0000"/>
                </a:solidFill>
                <a:effectLst/>
              </a:rPr>
              <a:t> block </a:t>
            </a:r>
            <a:r>
              <a:rPr lang="en-AU" dirty="0"/>
              <a:t>– </a:t>
            </a:r>
            <a:r>
              <a:rPr lang="en-AU" dirty="0">
                <a:solidFill>
                  <a:srgbClr val="FF0000"/>
                </a:solidFill>
                <a:effectLst/>
              </a:rPr>
              <a:t>skipped after thrown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Control</a:t>
            </a:r>
            <a:r>
              <a:rPr lang="en-AU" dirty="0">
                <a:effectLst/>
              </a:rPr>
              <a:t> is </a:t>
            </a:r>
            <a:r>
              <a:rPr lang="en-AU" dirty="0">
                <a:solidFill>
                  <a:srgbClr val="FF0000"/>
                </a:solidFill>
                <a:effectLst/>
              </a:rPr>
              <a:t>transferred</a:t>
            </a:r>
            <a:r>
              <a:rPr lang="en-AU" dirty="0">
                <a:effectLst/>
              </a:rPr>
              <a:t> to a following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(in simple cases)</a:t>
            </a:r>
          </a:p>
          <a:p>
            <a:pPr lvl="1"/>
            <a:r>
              <a:rPr lang="en-AU" dirty="0">
                <a:effectLst/>
              </a:rPr>
              <a:t>The thrown object is </a:t>
            </a:r>
            <a:r>
              <a:rPr lang="en-AU" dirty="0">
                <a:solidFill>
                  <a:srgbClr val="FF0000"/>
                </a:solidFill>
                <a:effectLst/>
              </a:rPr>
              <a:t>plugged in </a:t>
            </a:r>
            <a:r>
              <a:rPr lang="en-AU" dirty="0">
                <a:effectLst/>
              </a:rPr>
              <a:t>for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parameter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-- </a:t>
            </a:r>
            <a:r>
              <a:rPr lang="en-AU" dirty="0">
                <a:solidFill>
                  <a:srgbClr val="FF0000"/>
                </a:solidFill>
                <a:effectLst/>
              </a:rPr>
              <a:t>executed</a:t>
            </a:r>
          </a:p>
          <a:p>
            <a:pPr lvl="1"/>
            <a:r>
              <a:rPr lang="en-AU" dirty="0">
                <a:solidFill>
                  <a:srgbClr val="FF0000"/>
                </a:solidFill>
                <a:effectLst/>
              </a:rPr>
              <a:t>after</a:t>
            </a:r>
            <a:r>
              <a:rPr lang="en-AU" dirty="0">
                <a:effectLst/>
              </a:rPr>
              <a:t>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-- executed (if any)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65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87A5-5487-45E6-B921-94AFBF8D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effectLst/>
              </a:rPr>
              <a:t>catch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9F6C-1913-492D-8F36-7719ABA2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98551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</a:rPr>
              <a:t>When an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dirty="0">
                <a:effectLst/>
              </a:rPr>
              <a:t> is thrown,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begins execution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block: </a:t>
            </a:r>
            <a:r>
              <a:rPr lang="en-AU" dirty="0">
                <a:solidFill>
                  <a:srgbClr val="FF0000"/>
                </a:solidFill>
                <a:effectLst/>
              </a:rPr>
              <a:t>only one parameter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dirty="0">
                <a:solidFill>
                  <a:srgbClr val="FF0000"/>
                </a:solidFill>
                <a:effectLst/>
              </a:rPr>
              <a:t> object thrown: </a:t>
            </a:r>
            <a:r>
              <a:rPr lang="en-AU" dirty="0">
                <a:effectLst/>
              </a:rPr>
              <a:t>is plugged in for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solidFill>
                  <a:srgbClr val="FF0000"/>
                </a:solidFill>
                <a:effectLst/>
              </a:rPr>
              <a:t> block parameter</a:t>
            </a:r>
          </a:p>
          <a:p>
            <a:r>
              <a:rPr lang="en-AU" dirty="0">
                <a:solidFill>
                  <a:srgbClr val="FF0000"/>
                </a:solidFill>
                <a:effectLst/>
              </a:rPr>
              <a:t>catching/handling the exception:</a:t>
            </a:r>
            <a:r>
              <a:rPr lang="en-AU" dirty="0"/>
              <a:t> the </a:t>
            </a:r>
            <a:r>
              <a:rPr lang="en-AU" dirty="0">
                <a:effectLst/>
              </a:rPr>
              <a:t>execution of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block(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 handler)</a:t>
            </a:r>
          </a:p>
          <a:p>
            <a:r>
              <a:rPr lang="en-AU" dirty="0">
                <a:effectLst/>
              </a:rPr>
              <a:t>Whenever an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dirty="0">
                <a:effectLst/>
              </a:rPr>
              <a:t> is </a:t>
            </a:r>
            <a:r>
              <a:rPr lang="en-AU" dirty="0">
                <a:solidFill>
                  <a:srgbClr val="FF0000"/>
                </a:solidFill>
                <a:effectLst/>
              </a:rPr>
              <a:t>thrown</a:t>
            </a:r>
            <a:r>
              <a:rPr lang="en-AU" dirty="0">
                <a:effectLst/>
              </a:rPr>
              <a:t>, it should </a:t>
            </a:r>
            <a:r>
              <a:rPr lang="en-AU" b="1" dirty="0">
                <a:solidFill>
                  <a:srgbClr val="92D050"/>
                </a:solidFill>
                <a:effectLst/>
              </a:rPr>
              <a:t>ultimately</a:t>
            </a:r>
            <a:r>
              <a:rPr lang="en-AU" b="1" dirty="0">
                <a:solidFill>
                  <a:srgbClr val="FF0000"/>
                </a:solidFill>
                <a:effectLst/>
              </a:rPr>
              <a:t> be handled/caught </a:t>
            </a:r>
            <a:r>
              <a:rPr lang="en-AU" dirty="0">
                <a:effectLst/>
              </a:rPr>
              <a:t>by some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 block</a:t>
            </a:r>
          </a:p>
          <a:p>
            <a:pPr marL="1368000" lvl="4" indent="0">
              <a:buNone/>
            </a:pPr>
            <a:r>
              <a:rPr lang="en-AU" sz="1800" i="1" dirty="0">
                <a:solidFill>
                  <a:srgbClr val="00B0F0"/>
                </a:solidFill>
                <a:effectLst/>
              </a:rPr>
              <a:t>catch (</a:t>
            </a:r>
            <a:r>
              <a:rPr lang="en-AU" sz="1800" i="1" dirty="0" err="1">
                <a:solidFill>
                  <a:srgbClr val="00B0F0"/>
                </a:solidFill>
                <a:effectLst/>
              </a:rPr>
              <a:t>myException</a:t>
            </a:r>
            <a:r>
              <a:rPr lang="en-AU" sz="1800" i="1" dirty="0">
                <a:solidFill>
                  <a:srgbClr val="00B0F0"/>
                </a:solidFill>
                <a:effectLst/>
              </a:rPr>
              <a:t> </a:t>
            </a:r>
            <a:r>
              <a:rPr lang="en-AU" sz="1800" b="1" i="1" dirty="0">
                <a:solidFill>
                  <a:srgbClr val="FF0000"/>
                </a:solidFill>
                <a:effectLst/>
              </a:rPr>
              <a:t>e</a:t>
            </a:r>
            <a:r>
              <a:rPr lang="en-AU" sz="1800" i="1" dirty="0">
                <a:solidFill>
                  <a:srgbClr val="00B0F0"/>
                </a:solidFill>
                <a:effectLst/>
              </a:rPr>
              <a:t>) {</a:t>
            </a:r>
            <a:endParaRPr lang="en-AU" sz="1800" dirty="0">
              <a:solidFill>
                <a:srgbClr val="00B0F0"/>
              </a:solidFill>
              <a:effectLst/>
            </a:endParaRPr>
          </a:p>
          <a:p>
            <a:pPr marL="1368000" lvl="4" indent="0">
              <a:buNone/>
            </a:pPr>
            <a:r>
              <a:rPr lang="en-AU" sz="1800" i="1" dirty="0">
                <a:solidFill>
                  <a:srgbClr val="00B0F0"/>
                </a:solidFill>
                <a:effectLst/>
              </a:rPr>
              <a:t>	ExceptionHandlingCode}</a:t>
            </a:r>
            <a:endParaRPr lang="en-AU" sz="1800" dirty="0">
              <a:solidFill>
                <a:srgbClr val="00B0F0"/>
              </a:solidFill>
              <a:effectLst/>
            </a:endParaRPr>
          </a:p>
          <a:p>
            <a:r>
              <a:rPr lang="en-AU" b="1" dirty="0">
                <a:solidFill>
                  <a:srgbClr val="FFC000"/>
                </a:solidFill>
                <a:effectLst/>
              </a:rPr>
              <a:t>e</a:t>
            </a:r>
            <a:r>
              <a:rPr lang="en-AU" dirty="0">
                <a:effectLst/>
              </a:rPr>
              <a:t> is called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 block parameter</a:t>
            </a:r>
          </a:p>
          <a:p>
            <a:pPr lvl="1"/>
            <a:r>
              <a:rPr lang="en-AU" dirty="0">
                <a:effectLst/>
              </a:rPr>
              <a:t>specifies the </a:t>
            </a:r>
            <a:r>
              <a:rPr lang="en-AU" b="1" dirty="0">
                <a:solidFill>
                  <a:srgbClr val="FF0000"/>
                </a:solidFill>
                <a:effectLst/>
              </a:rPr>
              <a:t>type </a:t>
            </a:r>
            <a:r>
              <a:rPr lang="en-AU" dirty="0"/>
              <a:t>and </a:t>
            </a:r>
            <a:r>
              <a:rPr lang="en-AU" dirty="0">
                <a:effectLst/>
              </a:rPr>
              <a:t>provides a </a:t>
            </a:r>
            <a:r>
              <a:rPr lang="en-AU" b="1" dirty="0">
                <a:solidFill>
                  <a:srgbClr val="FF0000"/>
                </a:solidFill>
                <a:effectLst/>
              </a:rPr>
              <a:t>name</a:t>
            </a:r>
            <a:r>
              <a:rPr lang="en-AU" dirty="0">
                <a:effectLst/>
              </a:rPr>
              <a:t> of thrown exception object </a:t>
            </a:r>
          </a:p>
          <a:p>
            <a:pPr lvl="1"/>
            <a:r>
              <a:rPr lang="en-AU" dirty="0">
                <a:effectLst/>
              </a:rPr>
              <a:t>The identifier </a:t>
            </a:r>
            <a:r>
              <a:rPr lang="en-AU" b="1" dirty="0">
                <a:solidFill>
                  <a:srgbClr val="FFC000"/>
                </a:solidFill>
                <a:effectLst/>
              </a:rPr>
              <a:t>e</a:t>
            </a:r>
            <a:r>
              <a:rPr lang="en-AU" dirty="0">
                <a:effectLst/>
              </a:rPr>
              <a:t> is often used by convention, but </a:t>
            </a:r>
            <a:r>
              <a:rPr lang="en-AU" dirty="0">
                <a:solidFill>
                  <a:srgbClr val="FF0000"/>
                </a:solidFill>
                <a:effectLst/>
              </a:rPr>
              <a:t>any non-keyword identifier can be used</a:t>
            </a:r>
          </a:p>
        </p:txBody>
      </p:sp>
    </p:spTree>
    <p:extLst>
      <p:ext uri="{BB962C8B-B14F-4D97-AF65-F5344CB8AC3E}">
        <p14:creationId xmlns:p14="http://schemas.microsoft.com/office/powerpoint/2010/main" val="346289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2E96-4680-44B9-970F-1B462129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effectLst/>
              </a:rPr>
              <a:t>Exception Handling: Two ways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FF47-17B3-4278-9F3D-FA75FAB6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AU" dirty="0">
                <a:effectLst/>
              </a:rPr>
              <a:t>1. </a:t>
            </a:r>
            <a:r>
              <a:rPr lang="en-AU" b="1" dirty="0">
                <a:solidFill>
                  <a:srgbClr val="00B0F0"/>
                </a:solidFill>
                <a:effectLst/>
              </a:rPr>
              <a:t>throw -- </a:t>
            </a:r>
            <a:r>
              <a:rPr lang="en-AU" dirty="0">
                <a:effectLst/>
              </a:rPr>
              <a:t>handles an exception in a </a:t>
            </a:r>
            <a:r>
              <a:rPr lang="en-AU" b="1" dirty="0">
                <a:solidFill>
                  <a:srgbClr val="FFC000"/>
                </a:solidFill>
                <a:effectLst/>
              </a:rPr>
              <a:t>catch block</a:t>
            </a:r>
            <a:endParaRPr lang="en-AU" dirty="0">
              <a:effectLst/>
            </a:endParaRP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try block: throw</a:t>
            </a:r>
            <a:r>
              <a:rPr lang="en-AU" dirty="0">
                <a:effectLst/>
              </a:rPr>
              <a:t> an exception ,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catch block: </a:t>
            </a:r>
            <a:r>
              <a:rPr lang="en-AU" dirty="0">
                <a:solidFill>
                  <a:srgbClr val="FF0000"/>
                </a:solidFill>
                <a:effectLst/>
              </a:rPr>
              <a:t>caught</a:t>
            </a:r>
            <a:r>
              <a:rPr lang="en-AU" dirty="0">
                <a:effectLst/>
              </a:rPr>
              <a:t> the exception within </a:t>
            </a:r>
            <a:r>
              <a:rPr lang="en-AU" b="1" dirty="0">
                <a:effectLst/>
              </a:rPr>
              <a:t>the </a:t>
            </a:r>
            <a:r>
              <a:rPr lang="en-AU" b="1" dirty="0">
                <a:solidFill>
                  <a:srgbClr val="92D050"/>
                </a:solidFill>
                <a:effectLst/>
              </a:rPr>
              <a:t>same method</a:t>
            </a:r>
          </a:p>
          <a:p>
            <a:endParaRPr lang="en-AU" dirty="0">
              <a:effectLst/>
            </a:endParaRPr>
          </a:p>
          <a:p>
            <a:pPr marL="36900" indent="0">
              <a:buNone/>
            </a:pPr>
            <a:r>
              <a:rPr lang="en-AU" dirty="0">
                <a:effectLst/>
              </a:rPr>
              <a:t>2. </a:t>
            </a:r>
            <a:r>
              <a:rPr lang="en-AU" b="1" dirty="0">
                <a:solidFill>
                  <a:srgbClr val="00B0F0"/>
                </a:solidFill>
                <a:effectLst/>
              </a:rPr>
              <a:t>throws -- </a:t>
            </a:r>
            <a:r>
              <a:rPr lang="en-AU" b="1" dirty="0">
                <a:solidFill>
                  <a:srgbClr val="92D050"/>
                </a:solidFill>
                <a:effectLst/>
              </a:rPr>
              <a:t>shift</a:t>
            </a:r>
            <a:r>
              <a:rPr lang="en-AU" dirty="0">
                <a:effectLst/>
              </a:rPr>
              <a:t> the exception handling responsibility </a:t>
            </a:r>
            <a:r>
              <a:rPr lang="en-AU" dirty="0"/>
              <a:t>to the method that </a:t>
            </a:r>
            <a:r>
              <a:rPr lang="en-AU" b="1" dirty="0">
                <a:solidFill>
                  <a:srgbClr val="FF0000"/>
                </a:solidFill>
                <a:effectLst/>
              </a:rPr>
              <a:t>invoked</a:t>
            </a:r>
            <a:r>
              <a:rPr lang="en-AU" dirty="0">
                <a:solidFill>
                  <a:srgbClr val="FF0000"/>
                </a:solidFill>
                <a:effectLst/>
              </a:rPr>
              <a:t> the </a:t>
            </a:r>
            <a:r>
              <a:rPr lang="en-AU" dirty="0">
                <a:solidFill>
                  <a:srgbClr val="FFC000"/>
                </a:solidFill>
                <a:effectLst/>
              </a:rPr>
              <a:t>exception throwing method</a:t>
            </a:r>
            <a:endParaRPr lang="en-AU" b="1" dirty="0">
              <a:solidFill>
                <a:srgbClr val="00B0F0"/>
              </a:solidFill>
              <a:effectLst/>
            </a:endParaRP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Declared</a:t>
            </a:r>
            <a:r>
              <a:rPr lang="en-AU" dirty="0">
                <a:effectLst/>
              </a:rPr>
              <a:t> at the </a:t>
            </a:r>
            <a:r>
              <a:rPr lang="en-AU" b="1" dirty="0">
                <a:solidFill>
                  <a:srgbClr val="FFC000"/>
                </a:solidFill>
                <a:effectLst/>
              </a:rPr>
              <a:t>start of the method definition </a:t>
            </a:r>
            <a:r>
              <a:rPr lang="en-AU" dirty="0">
                <a:solidFill>
                  <a:srgbClr val="FF0000"/>
                </a:solidFill>
                <a:effectLst/>
              </a:rPr>
              <a:t>by placing the exception class name</a:t>
            </a:r>
            <a:r>
              <a:rPr lang="en-AU" dirty="0">
                <a:effectLst/>
              </a:rPr>
              <a:t> in a </a:t>
            </a:r>
            <a:r>
              <a:rPr lang="en-AU" b="1" dirty="0">
                <a:solidFill>
                  <a:srgbClr val="00B0F0"/>
                </a:solidFill>
                <a:effectLst/>
              </a:rPr>
              <a:t>throws</a:t>
            </a:r>
            <a:r>
              <a:rPr lang="en-AU" b="1" dirty="0">
                <a:solidFill>
                  <a:srgbClr val="FFC000"/>
                </a:solidFill>
                <a:effectLst/>
              </a:rPr>
              <a:t> clause </a:t>
            </a:r>
            <a:endParaRPr lang="en-AU" b="1" dirty="0">
              <a:solidFill>
                <a:srgbClr val="00B0F0"/>
              </a:solidFill>
              <a:effectLst/>
            </a:endParaRPr>
          </a:p>
          <a:p>
            <a:pPr lvl="1"/>
            <a:r>
              <a:rPr lang="en-AU" dirty="0">
                <a:effectLst/>
              </a:rPr>
              <a:t>The invoking method must handle the exception, unless it </a:t>
            </a:r>
            <a:r>
              <a:rPr lang="en-AU" b="1" dirty="0">
                <a:solidFill>
                  <a:srgbClr val="92D050"/>
                </a:solidFill>
                <a:effectLst/>
              </a:rPr>
              <a:t>shift</a:t>
            </a:r>
            <a:r>
              <a:rPr lang="en-AU" b="1" dirty="0">
                <a:solidFill>
                  <a:srgbClr val="FF0000"/>
                </a:solidFill>
                <a:effectLst/>
              </a:rPr>
              <a:t> the responsibility </a:t>
            </a:r>
            <a:r>
              <a:rPr lang="en-AU" dirty="0">
                <a:effectLst/>
              </a:rPr>
              <a:t>as well</a:t>
            </a:r>
          </a:p>
          <a:p>
            <a:pPr lvl="1"/>
            <a:endParaRPr lang="en-AU" dirty="0">
              <a:effectLst/>
            </a:endParaRPr>
          </a:p>
          <a:p>
            <a:r>
              <a:rPr lang="en-AU" dirty="0">
                <a:effectLst/>
              </a:rPr>
              <a:t>Ultimately, </a:t>
            </a:r>
            <a:r>
              <a:rPr lang="en-AU" dirty="0">
                <a:solidFill>
                  <a:srgbClr val="FF0000"/>
                </a:solidFill>
                <a:effectLst/>
              </a:rPr>
              <a:t>every exception </a:t>
            </a:r>
            <a:r>
              <a:rPr lang="en-AU" dirty="0">
                <a:effectLst/>
              </a:rPr>
              <a:t>that is thrown </a:t>
            </a:r>
            <a:r>
              <a:rPr lang="en-AU" b="1" dirty="0">
                <a:solidFill>
                  <a:srgbClr val="92D050"/>
                </a:solidFill>
                <a:effectLst/>
              </a:rPr>
              <a:t>must</a:t>
            </a:r>
            <a:r>
              <a:rPr lang="en-AU" dirty="0">
                <a:solidFill>
                  <a:srgbClr val="92D050"/>
                </a:solidFill>
                <a:effectLst/>
              </a:rPr>
              <a:t> </a:t>
            </a:r>
            <a:r>
              <a:rPr lang="en-AU" b="1" dirty="0">
                <a:solidFill>
                  <a:srgbClr val="92D050"/>
                </a:solidFill>
                <a:effectLst/>
              </a:rPr>
              <a:t>eventually</a:t>
            </a:r>
            <a:r>
              <a:rPr lang="en-AU" dirty="0">
                <a:solidFill>
                  <a:srgbClr val="92D050"/>
                </a:solidFill>
                <a:effectLst/>
              </a:rPr>
              <a:t> </a:t>
            </a:r>
            <a:r>
              <a:rPr lang="en-AU" dirty="0">
                <a:effectLst/>
              </a:rPr>
              <a:t>be </a:t>
            </a:r>
            <a:r>
              <a:rPr lang="en-AU" dirty="0">
                <a:solidFill>
                  <a:srgbClr val="FF0000"/>
                </a:solidFill>
                <a:effectLst/>
              </a:rPr>
              <a:t>caught/handled </a:t>
            </a:r>
            <a:r>
              <a:rPr lang="en-AU" dirty="0">
                <a:effectLst/>
              </a:rPr>
              <a:t>by a </a:t>
            </a:r>
            <a:r>
              <a:rPr lang="en-AU" b="1" dirty="0">
                <a:solidFill>
                  <a:srgbClr val="FFC000"/>
                </a:solidFill>
                <a:effectLst/>
              </a:rPr>
              <a:t>catch block </a:t>
            </a:r>
            <a:r>
              <a:rPr lang="en-AU" dirty="0">
                <a:effectLst/>
              </a:rPr>
              <a:t>in some method that </a:t>
            </a:r>
            <a:r>
              <a:rPr lang="en-AU" dirty="0">
                <a:solidFill>
                  <a:srgbClr val="FF0000"/>
                </a:solidFill>
                <a:effectLst/>
              </a:rPr>
              <a:t>does not just declare the exception </a:t>
            </a:r>
            <a:r>
              <a:rPr lang="en-AU" dirty="0"/>
              <a:t>class in a </a:t>
            </a:r>
            <a:r>
              <a:rPr lang="en-AU" b="1" dirty="0">
                <a:solidFill>
                  <a:srgbClr val="00B0F0"/>
                </a:solidFill>
              </a:rPr>
              <a:t>throws</a:t>
            </a:r>
            <a:r>
              <a:rPr lang="en-AU" b="1" dirty="0">
                <a:solidFill>
                  <a:srgbClr val="FFC000"/>
                </a:solidFill>
              </a:rPr>
              <a:t> clause</a:t>
            </a:r>
            <a:endParaRPr lang="en-AU" b="1" dirty="0">
              <a:solidFill>
                <a:srgbClr val="FFC000"/>
              </a:solidFill>
              <a:effectLst/>
            </a:endParaRPr>
          </a:p>
          <a:p>
            <a:endParaRPr lang="en-AU" dirty="0">
              <a:solidFill>
                <a:srgbClr val="FF0000"/>
              </a:solidFill>
              <a:effectLst/>
            </a:endParaRPr>
          </a:p>
          <a:p>
            <a:pPr lvl="1"/>
            <a:endParaRPr lang="en-AU" b="1" dirty="0">
              <a:solidFill>
                <a:srgbClr val="FFC000"/>
              </a:solidFill>
              <a:effectLst/>
            </a:endParaRP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370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9A6C-96CD-471B-B480-CD3095B4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/>
              </a:rPr>
              <a:t>throw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7A33-3316-49E0-8463-42FA5B7F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AU" b="1" i="1" dirty="0">
                <a:solidFill>
                  <a:srgbClr val="00B0F0"/>
                </a:solidFill>
                <a:effectLst/>
              </a:rPr>
              <a:t>throw</a:t>
            </a:r>
            <a:r>
              <a:rPr lang="en-AU" i="1" dirty="0">
                <a:solidFill>
                  <a:srgbClr val="00B0F0"/>
                </a:solidFill>
                <a:effectLst/>
              </a:rPr>
              <a:t> new </a:t>
            </a:r>
            <a:r>
              <a:rPr lang="en-AU" i="1" dirty="0" err="1">
                <a:solidFill>
                  <a:srgbClr val="00B0F0"/>
                </a:solidFill>
                <a:effectLst/>
              </a:rPr>
              <a:t>ExceptionClassName</a:t>
            </a:r>
            <a:r>
              <a:rPr lang="en-AU" i="1" dirty="0">
                <a:solidFill>
                  <a:srgbClr val="00B0F0"/>
                </a:solidFill>
                <a:effectLst/>
              </a:rPr>
              <a:t>(</a:t>
            </a:r>
            <a:r>
              <a:rPr lang="en-AU" i="1" dirty="0" err="1">
                <a:solidFill>
                  <a:srgbClr val="00B0F0"/>
                </a:solidFill>
                <a:effectLst/>
              </a:rPr>
              <a:t>PossiblySomeArguments</a:t>
            </a:r>
            <a:r>
              <a:rPr lang="en-AU" i="1" dirty="0">
                <a:solidFill>
                  <a:srgbClr val="00B0F0"/>
                </a:solidFill>
                <a:effectLst/>
              </a:rPr>
              <a:t>);</a:t>
            </a:r>
          </a:p>
          <a:p>
            <a:pPr marL="36900" indent="0">
              <a:buNone/>
            </a:pPr>
            <a:endParaRPr lang="en-AU" dirty="0">
              <a:solidFill>
                <a:srgbClr val="00B0F0"/>
              </a:solidFill>
              <a:effectLst/>
            </a:endParaRPr>
          </a:p>
          <a:p>
            <a:r>
              <a:rPr lang="en-AU" dirty="0">
                <a:effectLst/>
              </a:rPr>
              <a:t>If exception is thrown, </a:t>
            </a:r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solidFill>
                  <a:srgbClr val="FF0000"/>
                </a:solidFill>
                <a:effectLst/>
              </a:rPr>
              <a:t> block stops</a:t>
            </a:r>
          </a:p>
          <a:p>
            <a:pPr lvl="1"/>
            <a:r>
              <a:rPr lang="en-AU" dirty="0">
                <a:effectLst/>
              </a:rPr>
              <a:t>Normally, the flow of control is </a:t>
            </a:r>
            <a:r>
              <a:rPr lang="en-AU" b="1" dirty="0">
                <a:solidFill>
                  <a:srgbClr val="FF0000"/>
                </a:solidFill>
                <a:effectLst/>
              </a:rPr>
              <a:t>transferred</a:t>
            </a:r>
            <a:r>
              <a:rPr lang="en-AU" dirty="0">
                <a:effectLst/>
              </a:rPr>
              <a:t> to another portion of code known as </a:t>
            </a:r>
            <a:r>
              <a:rPr lang="en-AU" b="1" dirty="0">
                <a:solidFill>
                  <a:srgbClr val="FFC000"/>
                </a:solidFill>
                <a:effectLst/>
              </a:rPr>
              <a:t>the catch block</a:t>
            </a:r>
          </a:p>
          <a:p>
            <a:pPr lvl="1"/>
            <a:endParaRPr lang="en-AU" b="1" dirty="0">
              <a:solidFill>
                <a:srgbClr val="FFC000"/>
              </a:solidFill>
              <a:effectLst/>
            </a:endParaRPr>
          </a:p>
          <a:p>
            <a:r>
              <a:rPr lang="en-AU" dirty="0">
                <a:effectLst/>
              </a:rPr>
              <a:t>The value </a:t>
            </a:r>
            <a:r>
              <a:rPr lang="en-AU" b="1" dirty="0">
                <a:solidFill>
                  <a:srgbClr val="FF0000"/>
                </a:solidFill>
                <a:effectLst/>
              </a:rPr>
              <a:t>thrown</a:t>
            </a:r>
            <a:r>
              <a:rPr lang="en-AU" dirty="0">
                <a:effectLst/>
              </a:rPr>
              <a:t> is the argument to the throw operator, and is </a:t>
            </a:r>
            <a:r>
              <a:rPr lang="en-AU" dirty="0">
                <a:solidFill>
                  <a:srgbClr val="FF0000"/>
                </a:solidFill>
                <a:effectLst/>
              </a:rPr>
              <a:t>always an </a:t>
            </a:r>
            <a:r>
              <a:rPr lang="en-AU" b="1" dirty="0">
                <a:solidFill>
                  <a:srgbClr val="FFC000"/>
                </a:solidFill>
                <a:effectLst/>
              </a:rPr>
              <a:t>object</a:t>
            </a:r>
            <a:r>
              <a:rPr lang="en-AU" dirty="0">
                <a:solidFill>
                  <a:srgbClr val="FF0000"/>
                </a:solidFill>
                <a:effectLst/>
              </a:rPr>
              <a:t> of some exception class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311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98D-FA67-49BD-A2E9-FAEC1550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1417-4DC6-4614-A579-A103A5E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AU" i="1" dirty="0">
                <a:solidFill>
                  <a:srgbClr val="00B0F0"/>
                </a:solidFill>
                <a:effectLst/>
              </a:rPr>
              <a:t>public void aMethod() </a:t>
            </a:r>
            <a:r>
              <a:rPr lang="en-AU" b="1" i="1" dirty="0">
                <a:solidFill>
                  <a:srgbClr val="00B0F0"/>
                </a:solidFill>
                <a:effectLst/>
              </a:rPr>
              <a:t>throws</a:t>
            </a:r>
            <a:r>
              <a:rPr lang="en-AU" i="1" dirty="0">
                <a:solidFill>
                  <a:srgbClr val="00B0F0"/>
                </a:solidFill>
                <a:effectLst/>
              </a:rPr>
              <a:t> AnException</a:t>
            </a:r>
            <a:endParaRPr lang="en-AU" dirty="0">
              <a:effectLst/>
            </a:endParaRPr>
          </a:p>
          <a:p>
            <a:r>
              <a:rPr lang="en-AU" dirty="0">
                <a:effectLst/>
              </a:rPr>
              <a:t>If a method can throw an exception but </a:t>
            </a:r>
            <a:r>
              <a:rPr lang="en-AU" dirty="0">
                <a:solidFill>
                  <a:srgbClr val="FF0000"/>
                </a:solidFill>
                <a:effectLst/>
              </a:rPr>
              <a:t>does not catch it</a:t>
            </a:r>
            <a:r>
              <a:rPr lang="en-AU" dirty="0">
                <a:effectLst/>
              </a:rPr>
              <a:t>, it must </a:t>
            </a:r>
            <a:r>
              <a:rPr lang="en-AU" dirty="0">
                <a:solidFill>
                  <a:srgbClr val="FF0000"/>
                </a:solidFill>
                <a:effectLst/>
              </a:rPr>
              <a:t>provide a </a:t>
            </a:r>
            <a:r>
              <a:rPr lang="en-AU" b="1" dirty="0">
                <a:solidFill>
                  <a:srgbClr val="FFC000"/>
                </a:solidFill>
                <a:effectLst/>
              </a:rPr>
              <a:t>warning</a:t>
            </a:r>
            <a:r>
              <a:rPr lang="en-AU" dirty="0">
                <a:solidFill>
                  <a:srgbClr val="FF0000"/>
                </a:solidFill>
                <a:effectLst/>
              </a:rPr>
              <a:t> in the heading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throws clause: </a:t>
            </a:r>
            <a:r>
              <a:rPr lang="en-AU" dirty="0"/>
              <a:t>The Warning</a:t>
            </a:r>
            <a:endParaRPr lang="en-AU" dirty="0">
              <a:solidFill>
                <a:srgbClr val="FFC000"/>
              </a:solidFill>
              <a:effectLst/>
            </a:endParaRP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declaring the exception: </a:t>
            </a:r>
            <a:r>
              <a:rPr lang="en-AU" dirty="0">
                <a:effectLst/>
              </a:rPr>
              <a:t>The process of </a:t>
            </a:r>
            <a:r>
              <a:rPr lang="en-AU" dirty="0"/>
              <a:t>including an exception class in a </a:t>
            </a:r>
            <a:r>
              <a:rPr lang="en-AU" b="1" dirty="0">
                <a:solidFill>
                  <a:srgbClr val="00B0F0"/>
                </a:solidFill>
                <a:effectLst/>
              </a:rPr>
              <a:t>throws</a:t>
            </a:r>
            <a:r>
              <a:rPr lang="en-AU" b="1" dirty="0">
                <a:solidFill>
                  <a:srgbClr val="FFC000"/>
                </a:solidFill>
                <a:effectLst/>
              </a:rPr>
              <a:t> clause </a:t>
            </a:r>
          </a:p>
          <a:p>
            <a:pPr marL="36900" indent="0">
              <a:buNone/>
            </a:pPr>
            <a:r>
              <a:rPr lang="en-AU" i="1" dirty="0">
                <a:solidFill>
                  <a:srgbClr val="00B0F0"/>
                </a:solidFill>
                <a:effectLst/>
              </a:rPr>
              <a:t>	</a:t>
            </a:r>
            <a:endParaRPr lang="en-AU" dirty="0">
              <a:solidFill>
                <a:srgbClr val="00B0F0"/>
              </a:solidFill>
              <a:effectLst/>
            </a:endParaRPr>
          </a:p>
          <a:p>
            <a:r>
              <a:rPr lang="en-AU" dirty="0">
                <a:effectLst/>
              </a:rPr>
              <a:t>If a method </a:t>
            </a:r>
            <a:r>
              <a:rPr lang="en-AU" b="1" dirty="0">
                <a:solidFill>
                  <a:srgbClr val="FF0000"/>
                </a:solidFill>
                <a:effectLst/>
              </a:rPr>
              <a:t>throws</a:t>
            </a:r>
            <a:r>
              <a:rPr lang="en-AU" dirty="0">
                <a:effectLst/>
              </a:rPr>
              <a:t> an exception and does </a:t>
            </a:r>
            <a:r>
              <a:rPr lang="en-AU" b="1" dirty="0">
                <a:solidFill>
                  <a:srgbClr val="FF0000"/>
                </a:solidFill>
                <a:effectLst/>
              </a:rPr>
              <a:t>not catch </a:t>
            </a:r>
            <a:r>
              <a:rPr lang="en-AU" dirty="0">
                <a:effectLst/>
              </a:rPr>
              <a:t>it, </a:t>
            </a:r>
            <a:r>
              <a:rPr lang="en-AU" dirty="0"/>
              <a:t>then the method invocation ends </a:t>
            </a:r>
            <a:r>
              <a:rPr lang="en-AU" b="1" dirty="0">
                <a:solidFill>
                  <a:srgbClr val="FF0000"/>
                </a:solidFill>
                <a:effectLst/>
              </a:rPr>
              <a:t>immediately</a:t>
            </a:r>
          </a:p>
          <a:p>
            <a:pPr marL="450000" lvl="1" indent="0">
              <a:buNone/>
            </a:pPr>
            <a:endParaRPr lang="en-AU" dirty="0">
              <a:solidFill>
                <a:srgbClr val="FF0000"/>
              </a:solidFill>
              <a:effectLst/>
            </a:endParaRP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8595A-0D2F-469E-B974-2ECD5307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76" y="4943475"/>
            <a:ext cx="63246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7312-97C0-4E87-A69A-1BE44B61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>
                <a:effectLst/>
              </a:rPr>
              <a:t>Programmer-Defined Exception Class Guidelines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5BF1-A27C-4743-82C9-A6C1C9F1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effectLst/>
              </a:rPr>
              <a:t>Must be a </a:t>
            </a:r>
            <a:r>
              <a:rPr lang="en-AU" b="1" dirty="0">
                <a:solidFill>
                  <a:srgbClr val="FFC000"/>
                </a:solidFill>
                <a:effectLst/>
              </a:rPr>
              <a:t>derived class </a:t>
            </a:r>
            <a:r>
              <a:rPr lang="en-AU" dirty="0">
                <a:effectLst/>
              </a:rPr>
              <a:t>of an </a:t>
            </a:r>
            <a:r>
              <a:rPr lang="en-AU" dirty="0"/>
              <a:t>already existing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 class</a:t>
            </a:r>
          </a:p>
          <a:p>
            <a:r>
              <a:rPr lang="en-AU" b="1" dirty="0">
                <a:solidFill>
                  <a:srgbClr val="FF0000"/>
                </a:solidFill>
                <a:effectLst/>
              </a:rPr>
              <a:t>At least two </a:t>
            </a:r>
            <a:r>
              <a:rPr lang="en-AU" b="1" dirty="0">
                <a:solidFill>
                  <a:srgbClr val="FFC000"/>
                </a:solidFill>
                <a:effectLst/>
              </a:rPr>
              <a:t>constructors</a:t>
            </a:r>
            <a:r>
              <a:rPr lang="en-AU" b="1" dirty="0">
                <a:solidFill>
                  <a:srgbClr val="FF0000"/>
                </a:solidFill>
                <a:effectLst/>
              </a:rPr>
              <a:t> </a:t>
            </a:r>
            <a:r>
              <a:rPr lang="en-AU" dirty="0">
                <a:effectLst/>
              </a:rPr>
              <a:t>should be defined, sometimes more</a:t>
            </a:r>
          </a:p>
          <a:p>
            <a:pPr lvl="1"/>
            <a:r>
              <a:rPr lang="en-AU" dirty="0">
                <a:effectLst/>
              </a:rPr>
              <a:t>A </a:t>
            </a:r>
            <a:r>
              <a:rPr lang="en-AU" b="1" dirty="0">
                <a:solidFill>
                  <a:srgbClr val="FFC000"/>
                </a:solidFill>
                <a:effectLst/>
              </a:rPr>
              <a:t>no-argument constructor </a:t>
            </a:r>
            <a:r>
              <a:rPr lang="en-AU" dirty="0">
                <a:effectLst/>
              </a:rPr>
              <a:t>that includes a call to super with a </a:t>
            </a:r>
            <a:r>
              <a:rPr lang="en-AU" dirty="0">
                <a:solidFill>
                  <a:srgbClr val="FF0000"/>
                </a:solidFill>
                <a:effectLst/>
              </a:rPr>
              <a:t>default string </a:t>
            </a:r>
            <a:r>
              <a:rPr lang="en-AU" dirty="0">
                <a:effectLst/>
              </a:rPr>
              <a:t>as the argument</a:t>
            </a:r>
          </a:p>
          <a:p>
            <a:pPr lvl="1"/>
            <a:r>
              <a:rPr lang="en-AU" dirty="0">
                <a:effectLst/>
              </a:rPr>
              <a:t>A </a:t>
            </a:r>
            <a:r>
              <a:rPr lang="en-AU" b="1" dirty="0">
                <a:solidFill>
                  <a:srgbClr val="FFC000"/>
                </a:solidFill>
                <a:effectLst/>
              </a:rPr>
              <a:t>constructor</a:t>
            </a:r>
            <a:r>
              <a:rPr lang="en-AU" dirty="0">
                <a:effectLst/>
              </a:rPr>
              <a:t> that takes </a:t>
            </a:r>
            <a:r>
              <a:rPr lang="en-AU" dirty="0">
                <a:solidFill>
                  <a:srgbClr val="FF0000"/>
                </a:solidFill>
                <a:effectLst/>
              </a:rPr>
              <a:t>a string argument </a:t>
            </a:r>
            <a:r>
              <a:rPr lang="en-AU" dirty="0">
                <a:effectLst/>
              </a:rPr>
              <a:t>and begins with a call to super, which takes the string argument</a:t>
            </a:r>
          </a:p>
          <a:p>
            <a:endParaRPr lang="en-AU" dirty="0">
              <a:effectLst/>
            </a:endParaRP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5423B-000F-4447-AB92-2F51686A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51" y="3895724"/>
            <a:ext cx="7181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7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844C-89F3-4053-B97B-C916AB18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effectLst/>
              </a:rPr>
              <a:t>Preserve getMessage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4374-58A9-438D-B182-CD346B01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effectLst/>
              </a:rPr>
              <a:t>T</a:t>
            </a:r>
            <a:r>
              <a:rPr lang="en-US" altLang="zh-CN" dirty="0">
                <a:effectLst/>
              </a:rPr>
              <a:t>he </a:t>
            </a:r>
            <a:r>
              <a:rPr lang="en-AU" dirty="0">
                <a:effectLst/>
              </a:rPr>
              <a:t>method </a:t>
            </a:r>
            <a:r>
              <a:rPr lang="en-AU" dirty="0">
                <a:solidFill>
                  <a:srgbClr val="00B0F0"/>
                </a:solidFill>
                <a:effectLst/>
              </a:rPr>
              <a:t>getMessage</a:t>
            </a:r>
            <a:r>
              <a:rPr lang="en-AU" dirty="0">
                <a:effectLst/>
              </a:rPr>
              <a:t> is </a:t>
            </a:r>
            <a:r>
              <a:rPr lang="en-AU" dirty="0">
                <a:solidFill>
                  <a:srgbClr val="FF0000"/>
                </a:solidFill>
                <a:effectLst/>
              </a:rPr>
              <a:t>inherited</a:t>
            </a:r>
            <a:endParaRPr lang="en-AU" dirty="0">
              <a:effectLst/>
            </a:endParaRPr>
          </a:p>
          <a:p>
            <a:endParaRPr lang="en-AU" dirty="0">
              <a:effectLst/>
            </a:endParaRPr>
          </a:p>
          <a:p>
            <a:r>
              <a:rPr lang="en-AU" dirty="0">
                <a:effectLst/>
              </a:rPr>
              <a:t>For all predefined exception classes, </a:t>
            </a:r>
            <a:r>
              <a:rPr lang="en-AU" b="1" dirty="0">
                <a:solidFill>
                  <a:srgbClr val="00B0F0"/>
                </a:solidFill>
                <a:effectLst/>
              </a:rPr>
              <a:t>getMessage</a:t>
            </a:r>
            <a:r>
              <a:rPr lang="en-AU" dirty="0">
                <a:effectLst/>
              </a:rPr>
              <a:t> returns the string that is </a:t>
            </a:r>
            <a:r>
              <a:rPr lang="en-AU" dirty="0">
                <a:solidFill>
                  <a:srgbClr val="FF0000"/>
                </a:solidFill>
                <a:effectLst/>
              </a:rPr>
              <a:t>passed to its </a:t>
            </a:r>
            <a:r>
              <a:rPr lang="en-AU" b="1" dirty="0">
                <a:solidFill>
                  <a:srgbClr val="FFC000"/>
                </a:solidFill>
                <a:effectLst/>
              </a:rPr>
              <a:t>constructor</a:t>
            </a:r>
            <a:r>
              <a:rPr lang="en-AU" dirty="0">
                <a:solidFill>
                  <a:srgbClr val="FF0000"/>
                </a:solidFill>
                <a:effectLst/>
              </a:rPr>
              <a:t> as an argument</a:t>
            </a:r>
          </a:p>
          <a:p>
            <a:pPr lvl="1"/>
            <a:r>
              <a:rPr lang="en-AU" dirty="0">
                <a:effectLst/>
              </a:rPr>
              <a:t>Or it will </a:t>
            </a:r>
            <a:r>
              <a:rPr lang="en-AU" dirty="0">
                <a:solidFill>
                  <a:srgbClr val="FF0000"/>
                </a:solidFill>
                <a:effectLst/>
              </a:rPr>
              <a:t>return</a:t>
            </a:r>
            <a:r>
              <a:rPr lang="en-AU" dirty="0">
                <a:effectLst/>
              </a:rPr>
              <a:t> a </a:t>
            </a:r>
            <a:r>
              <a:rPr lang="en-AU" b="1" dirty="0">
                <a:solidFill>
                  <a:srgbClr val="FFC000"/>
                </a:solidFill>
                <a:effectLst/>
              </a:rPr>
              <a:t>default string </a:t>
            </a:r>
            <a:r>
              <a:rPr lang="en-AU" dirty="0"/>
              <a:t>if no argument is used with the </a:t>
            </a:r>
            <a:r>
              <a:rPr lang="en-AU" b="1" dirty="0">
                <a:solidFill>
                  <a:srgbClr val="FFC000"/>
                </a:solidFill>
              </a:rPr>
              <a:t>constructor</a:t>
            </a:r>
            <a:endParaRPr lang="en-AU" b="1" dirty="0">
              <a:solidFill>
                <a:srgbClr val="FFC000"/>
              </a:solidFill>
              <a:effectLst/>
            </a:endParaRPr>
          </a:p>
          <a:p>
            <a:pPr lvl="1"/>
            <a:endParaRPr lang="en-AU" dirty="0">
              <a:effectLst/>
            </a:endParaRPr>
          </a:p>
          <a:p>
            <a:r>
              <a:rPr lang="en-AU" dirty="0">
                <a:effectLst/>
              </a:rPr>
              <a:t>This behaviour </a:t>
            </a:r>
            <a:r>
              <a:rPr lang="en-AU" b="1" dirty="0">
                <a:solidFill>
                  <a:srgbClr val="FF0000"/>
                </a:solidFill>
                <a:effectLst/>
              </a:rPr>
              <a:t>must be preserved </a:t>
            </a:r>
            <a:r>
              <a:rPr lang="en-AU" dirty="0">
                <a:effectLst/>
              </a:rPr>
              <a:t>in </a:t>
            </a:r>
            <a:r>
              <a:rPr lang="en-AU" b="1" dirty="0">
                <a:solidFill>
                  <a:srgbClr val="FF0000"/>
                </a:solidFill>
                <a:effectLst/>
              </a:rPr>
              <a:t>all</a:t>
            </a:r>
            <a:r>
              <a:rPr lang="en-AU" dirty="0">
                <a:effectLst/>
              </a:rPr>
              <a:t> programmer defined exception class, </a:t>
            </a:r>
            <a:r>
              <a:rPr lang="en-AU" b="1" dirty="0">
                <a:solidFill>
                  <a:srgbClr val="FFC000"/>
                </a:solidFill>
                <a:effectLst/>
              </a:rPr>
              <a:t>two constructors </a:t>
            </a:r>
            <a:r>
              <a:rPr lang="en-AU" b="1" dirty="0">
                <a:solidFill>
                  <a:srgbClr val="FF0000"/>
                </a:solidFill>
                <a:effectLst/>
              </a:rPr>
              <a:t>must be included by convention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22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F0BA-A1A4-4D30-8E4C-C1B9BF2B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effectLst/>
              </a:rPr>
              <a:t>Tip: Exception Controlled Loops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5E15-3554-4782-86E4-49A78EC9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Sometimes it is better to simply </a:t>
            </a:r>
            <a:r>
              <a:rPr lang="en-AU" dirty="0">
                <a:solidFill>
                  <a:srgbClr val="FF0000"/>
                </a:solidFill>
                <a:effectLst/>
              </a:rPr>
              <a:t>loop through an action </a:t>
            </a:r>
            <a:r>
              <a:rPr lang="en-AU" dirty="0">
                <a:effectLst/>
              </a:rPr>
              <a:t>again when an exception is thrown, as follows:</a:t>
            </a:r>
          </a:p>
          <a:p>
            <a:pPr marL="36900" indent="0">
              <a:buNone/>
            </a:pPr>
            <a:r>
              <a:rPr lang="en-AU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81327-0D94-49DD-8813-48300B1C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03" y="2574111"/>
            <a:ext cx="4979146" cy="32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7154-EC87-48F4-B399-F080F144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72533"/>
            <a:ext cx="10353762" cy="970450"/>
          </a:xfrm>
        </p:spPr>
        <p:txBody>
          <a:bodyPr/>
          <a:lstStyle/>
          <a:p>
            <a:r>
              <a:rPr lang="en-AU" b="1" dirty="0"/>
              <a:t>Exception handling Exercise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40B3E-B35A-47E5-B030-D84321A3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47" y="1444878"/>
            <a:ext cx="9951655" cy="4734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830F02-E95E-4BF0-9F3E-5751935D74C8}"/>
              </a:ext>
            </a:extLst>
          </p:cNvPr>
          <p:cNvSpPr txBox="1"/>
          <p:nvPr/>
        </p:nvSpPr>
        <p:spPr>
          <a:xfrm>
            <a:off x="1200648" y="6329238"/>
            <a:ext cx="995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4.    Try to Put it in a </a:t>
            </a:r>
            <a:r>
              <a:rPr lang="en-AU" dirty="0">
                <a:solidFill>
                  <a:srgbClr val="FF0000"/>
                </a:solidFill>
              </a:rPr>
              <a:t>while-loop </a:t>
            </a:r>
            <a:r>
              <a:rPr lang="en-AU" dirty="0"/>
              <a:t>and ask the user input again if exception happen</a:t>
            </a:r>
          </a:p>
        </p:txBody>
      </p:sp>
    </p:spTree>
    <p:extLst>
      <p:ext uri="{BB962C8B-B14F-4D97-AF65-F5344CB8AC3E}">
        <p14:creationId xmlns:p14="http://schemas.microsoft.com/office/powerpoint/2010/main" val="303616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6ECF-3113-416C-A6B3-62668FDE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Assignment 2</a:t>
            </a:r>
            <a:endParaRPr lang="en-A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DA7DC-5B4B-47C8-AB4A-75253EE0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326" y="1731963"/>
            <a:ext cx="3667822" cy="40592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FC295C-AC8A-4627-BD77-5FA637DC76B0}"/>
              </a:ext>
            </a:extLst>
          </p:cNvPr>
          <p:cNvSpPr/>
          <p:nvPr/>
        </p:nvSpPr>
        <p:spPr>
          <a:xfrm>
            <a:off x="4492487" y="4412974"/>
            <a:ext cx="280681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ECA9-552A-4F27-89B1-06E285AD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11-594A-4817-AC2E-1A14557F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6084"/>
          </a:xfrm>
        </p:spPr>
        <p:txBody>
          <a:bodyPr>
            <a:normAutofit/>
          </a:bodyPr>
          <a:lstStyle/>
          <a:p>
            <a:r>
              <a:rPr lang="en-AU" b="1" dirty="0">
                <a:latin typeface="+mj-lt"/>
              </a:rPr>
              <a:t>Timetable</a:t>
            </a:r>
          </a:p>
          <a:p>
            <a:pPr lvl="1"/>
            <a:r>
              <a:rPr lang="en-AU" dirty="0">
                <a:latin typeface="+mj-lt"/>
              </a:rPr>
              <a:t>Tue(18) 16:15-17:15 (Melbourne Time) </a:t>
            </a:r>
          </a:p>
          <a:p>
            <a:pPr lvl="2"/>
            <a:r>
              <a:rPr lang="en-AU" b="0" i="0" u="none" strike="noStrike" dirty="0">
                <a:solidFill>
                  <a:srgbClr val="0E71EB"/>
                </a:solidFill>
                <a:effectLst/>
                <a:latin typeface="+mj-lt"/>
                <a:hlinkClick r:id="rId2"/>
              </a:rPr>
              <a:t>https://unimelb.zoom.us/j/94854648719?pwd=WUY0NmR6MkI5UVZBUWhGNWFIU216Zz09</a:t>
            </a:r>
            <a:endParaRPr lang="fi-FI" dirty="0">
              <a:effectLst/>
              <a:latin typeface="+mj-lt"/>
            </a:endParaRPr>
          </a:p>
          <a:p>
            <a:pPr lvl="1"/>
            <a:r>
              <a:rPr lang="en-AU" dirty="0">
                <a:latin typeface="+mj-lt"/>
              </a:rPr>
              <a:t>W</a:t>
            </a:r>
            <a:r>
              <a:rPr lang="en-US" altLang="zh-CN" dirty="0">
                <a:latin typeface="+mj-lt"/>
              </a:rPr>
              <a:t>ed</a:t>
            </a:r>
            <a:r>
              <a:rPr lang="en-AU" dirty="0">
                <a:latin typeface="+mj-lt"/>
              </a:rPr>
              <a:t>(19) 17:15-18:15 (Melbourne Time) </a:t>
            </a:r>
            <a:endParaRPr lang="fi-FI" dirty="0">
              <a:effectLst/>
              <a:latin typeface="+mj-lt"/>
            </a:endParaRPr>
          </a:p>
          <a:p>
            <a:pPr lvl="2"/>
            <a:r>
              <a:rPr lang="fi-FI" b="0" i="0" u="none" strike="noStrike" dirty="0">
                <a:solidFill>
                  <a:srgbClr val="40A9FF"/>
                </a:solidFill>
                <a:effectLst/>
                <a:latin typeface="+mj-lt"/>
                <a:hlinkClick r:id="rId3"/>
              </a:rPr>
              <a:t>https://unimelb.zoom.us/j/93723434766?pwd=MGh4QkJuZnhJR21LZ0VqeXhJQU52UT09</a:t>
            </a:r>
            <a:endParaRPr lang="fi-FI" dirty="0"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  <a:p>
            <a:r>
              <a:rPr lang="en-US" b="1" dirty="0">
                <a:solidFill>
                  <a:srgbClr val="FFC000"/>
                </a:solidFill>
                <a:latin typeface="+mj-lt"/>
              </a:rPr>
              <a:t>GitHub Page </a:t>
            </a:r>
            <a:r>
              <a:rPr lang="en-US" b="1" dirty="0">
                <a:latin typeface="+mj-lt"/>
              </a:rPr>
              <a:t>(Tutorial Materials, Solutions, Additional Resources)</a:t>
            </a:r>
          </a:p>
          <a:p>
            <a:pPr lvl="1"/>
            <a:r>
              <a:rPr lang="en-AU" dirty="0">
                <a:latin typeface="+mj-lt"/>
                <a:hlinkClick r:id="rId4"/>
              </a:rPr>
              <a:t>https://github.com/Beaconsyh08/COMP90041-2020SEM2</a:t>
            </a:r>
            <a:endParaRPr lang="en-AU" dirty="0">
              <a:latin typeface="+mj-lt"/>
            </a:endParaRPr>
          </a:p>
          <a:p>
            <a:endParaRPr lang="en-AU" dirty="0">
              <a:latin typeface="+mj-lt"/>
            </a:endParaRPr>
          </a:p>
          <a:p>
            <a:r>
              <a:rPr lang="en-AU" b="1" dirty="0">
                <a:latin typeface="+mj-lt"/>
              </a:rPr>
              <a:t>PollEv</a:t>
            </a:r>
          </a:p>
          <a:p>
            <a:pPr lvl="1"/>
            <a:r>
              <a:rPr lang="en-AU" sz="1800" dirty="0">
                <a:hlinkClick r:id="rId5"/>
              </a:rPr>
              <a:t>https://pollev.com/yuhsong</a:t>
            </a:r>
            <a:endParaRPr lang="en-AU" sz="1800" dirty="0"/>
          </a:p>
          <a:p>
            <a:pPr lvl="1"/>
            <a:endParaRPr lang="en-AU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96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C5C5-BCA9-49B3-8177-6975BFAB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Inconsistency for startadvancedgame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8E287-CF67-480C-B765-0AC9D89E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580050"/>
            <a:ext cx="5023293" cy="483450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4E767D-D3E7-4C2F-BDFD-131D6E60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397676" cy="4058751"/>
          </a:xfrm>
        </p:spPr>
        <p:txBody>
          <a:bodyPr/>
          <a:lstStyle/>
          <a:p>
            <a:r>
              <a:rPr lang="en-AU" dirty="0"/>
              <a:t>For the advanced game, the method should not include “upperbound”. (Follow the bonus task pdf)</a:t>
            </a:r>
          </a:p>
          <a:p>
            <a:endParaRPr lang="en-AU" dirty="0"/>
          </a:p>
          <a:p>
            <a:r>
              <a:rPr lang="en-AU" dirty="0"/>
              <a:t>For marking purpose, there will be no deduction if you include the upperbound parameter in your commands list</a:t>
            </a:r>
          </a:p>
        </p:txBody>
      </p:sp>
    </p:spTree>
    <p:extLst>
      <p:ext uri="{BB962C8B-B14F-4D97-AF65-F5344CB8AC3E}">
        <p14:creationId xmlns:p14="http://schemas.microsoft.com/office/powerpoint/2010/main" val="34552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DC8B-C6DC-442C-8F8C-18FF9C2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934E-A205-4C01-B152-446B02B4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052" y="1663686"/>
            <a:ext cx="5359247" cy="4058751"/>
          </a:xfrm>
        </p:spPr>
        <p:txBody>
          <a:bodyPr>
            <a:normAutofit fontScale="70000" lnSpcReduction="20000"/>
          </a:bodyPr>
          <a:lstStyle/>
          <a:p>
            <a:endParaRPr lang="en-AU" sz="4000" dirty="0"/>
          </a:p>
          <a:p>
            <a:r>
              <a:rPr lang="en-AU" sz="4000" dirty="0"/>
              <a:t> Assignment 1 Feedback</a:t>
            </a:r>
          </a:p>
          <a:p>
            <a:pPr marL="36900" indent="0">
              <a:buNone/>
            </a:pPr>
            <a:endParaRPr lang="en-AU" sz="4000" dirty="0"/>
          </a:p>
          <a:p>
            <a:r>
              <a:rPr lang="en-AU" sz="4000" dirty="0"/>
              <a:t> Lecture Review</a:t>
            </a:r>
          </a:p>
          <a:p>
            <a:pPr marL="0" indent="0">
              <a:buNone/>
            </a:pPr>
            <a:endParaRPr lang="en-AU" sz="4000" dirty="0"/>
          </a:p>
          <a:p>
            <a:r>
              <a:rPr lang="en-AU" sz="4000" dirty="0"/>
              <a:t> Exercise</a:t>
            </a:r>
          </a:p>
          <a:p>
            <a:endParaRPr lang="en-AU" sz="4000" dirty="0"/>
          </a:p>
          <a:p>
            <a:r>
              <a:rPr lang="en-AU" sz="4000" dirty="0"/>
              <a:t> Assignment 2</a:t>
            </a:r>
          </a:p>
        </p:txBody>
      </p:sp>
    </p:spTree>
    <p:extLst>
      <p:ext uri="{BB962C8B-B14F-4D97-AF65-F5344CB8AC3E}">
        <p14:creationId xmlns:p14="http://schemas.microsoft.com/office/powerpoint/2010/main" val="47059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86BB-E1CB-4FDF-8D34-14EE187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Assignment 1 Feedback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8C93-EF76-46C3-8F98-3E79DB22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Congratulations everyone! </a:t>
            </a:r>
          </a:p>
          <a:p>
            <a:r>
              <a:rPr lang="en-AU" dirty="0"/>
              <a:t>You have done an excellent job in Assignment 1! If you achieved a mark higher than 12 out of 15 (80%), that actually is H1 grade! </a:t>
            </a:r>
          </a:p>
          <a:p>
            <a:endParaRPr lang="en-AU" dirty="0"/>
          </a:p>
          <a:p>
            <a:r>
              <a:rPr lang="en-AU" dirty="0"/>
              <a:t>Files in your feedback folder. Which are </a:t>
            </a:r>
          </a:p>
          <a:p>
            <a:pPr lvl="1"/>
            <a:r>
              <a:rPr lang="en-AU" dirty="0"/>
              <a:t>a) input1 &amp; input2, the tests for marking; </a:t>
            </a:r>
          </a:p>
          <a:p>
            <a:pPr lvl="1"/>
            <a:r>
              <a:rPr lang="en-AU" dirty="0"/>
              <a:t>b) output1 &amp; output2, the expected output for tests;</a:t>
            </a:r>
          </a:p>
          <a:p>
            <a:pPr lvl="1"/>
            <a:r>
              <a:rPr lang="en-AU" dirty="0"/>
              <a:t>c) mark.txt, the output file showing you the differences using "sdiff";</a:t>
            </a:r>
          </a:p>
          <a:p>
            <a:pPr lvl="1"/>
            <a:r>
              <a:rPr lang="en-AU" dirty="0"/>
              <a:t>d) Marking_guide.docx, the feedback file.</a:t>
            </a:r>
          </a:p>
        </p:txBody>
      </p:sp>
    </p:spTree>
    <p:extLst>
      <p:ext uri="{BB962C8B-B14F-4D97-AF65-F5344CB8AC3E}">
        <p14:creationId xmlns:p14="http://schemas.microsoft.com/office/powerpoint/2010/main" val="42822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213C-10B1-46BA-84A4-9E752CC2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/>
              <a:t>Assignment 1 Feedback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5964-C5C2-44E4-A2EF-F9A9422A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671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a) NimPlayer Instances</a:t>
            </a:r>
          </a:p>
          <a:p>
            <a:pPr lvl="1"/>
            <a:r>
              <a:rPr lang="en-AU" dirty="0"/>
              <a:t>You need to create two instances of NimPlayer to finish your task</a:t>
            </a:r>
          </a:p>
          <a:p>
            <a:r>
              <a:rPr lang="en-AU" dirty="0"/>
              <a:t>b) Static method (not more than 3 in this task)</a:t>
            </a:r>
          </a:p>
          <a:p>
            <a:pPr lvl="1"/>
            <a:r>
              <a:rPr lang="en-AU" dirty="0"/>
              <a:t>You need to avoid using too many static methods, which is not follow the OOP concept.</a:t>
            </a:r>
          </a:p>
          <a:p>
            <a:r>
              <a:rPr lang="en-AU" dirty="0"/>
              <a:t>c) removeStone()</a:t>
            </a:r>
          </a:p>
          <a:p>
            <a:pPr lvl="1"/>
            <a:r>
              <a:rPr lang="en-AU" dirty="0"/>
              <a:t>NimPlayer class should also have a removeStone() method that returns the number of stones the player wants to remove in his/her turn.</a:t>
            </a:r>
          </a:p>
          <a:p>
            <a:r>
              <a:rPr lang="en-AU" dirty="0"/>
              <a:t>d) Bad variable names</a:t>
            </a:r>
          </a:p>
          <a:p>
            <a:pPr lvl="1"/>
            <a:r>
              <a:rPr lang="en-AU" dirty="0"/>
              <a:t>The name like k or n are considered as a bad variable name, and you should make them more intuitive, i.e. upperBound, initialStonesNo</a:t>
            </a:r>
          </a:p>
          <a:p>
            <a:r>
              <a:rPr lang="en-AU" dirty="0"/>
              <a:t>e) Lines &gt;100 chars</a:t>
            </a:r>
          </a:p>
          <a:p>
            <a:pPr lvl="1"/>
            <a:r>
              <a:rPr lang="en-AU" dirty="0"/>
              <a:t>Too many characters in a single line. Exceed the IDE suggested boundary</a:t>
            </a:r>
          </a:p>
          <a:p>
            <a:r>
              <a:rPr lang="en-AU" b="1" dirty="0">
                <a:solidFill>
                  <a:srgbClr val="FF0000"/>
                </a:solidFill>
              </a:rPr>
              <a:t>Academic Integrity</a:t>
            </a:r>
          </a:p>
        </p:txBody>
      </p:sp>
    </p:spTree>
    <p:extLst>
      <p:ext uri="{BB962C8B-B14F-4D97-AF65-F5344CB8AC3E}">
        <p14:creationId xmlns:p14="http://schemas.microsoft.com/office/powerpoint/2010/main" val="76168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3621-9C17-4243-A45D-66D26AE3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879272" cy="970450"/>
          </a:xfrm>
        </p:spPr>
        <p:txBody>
          <a:bodyPr/>
          <a:lstStyle/>
          <a:p>
            <a:r>
              <a:rPr lang="en-AU" b="1" dirty="0">
                <a:effectLst/>
              </a:rPr>
              <a:t> Exception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0B780-ADCB-4925-8542-12FD8C3D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514350"/>
            <a:ext cx="8001000" cy="5829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30BB7-43C7-4984-822D-A9BF4205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9" y="2491824"/>
            <a:ext cx="3192538" cy="1874352"/>
          </a:xfrm>
        </p:spPr>
        <p:txBody>
          <a:bodyPr/>
          <a:lstStyle/>
          <a:p>
            <a:r>
              <a:rPr lang="en-AU" b="1" dirty="0">
                <a:solidFill>
                  <a:srgbClr val="FFC000"/>
                </a:solidFill>
              </a:rPr>
              <a:t>Checked Exceptions</a:t>
            </a:r>
          </a:p>
          <a:p>
            <a:pPr lvl="1"/>
            <a:r>
              <a:rPr lang="en-AU" altLang="zh-CN" b="1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be handled.</a:t>
            </a:r>
          </a:p>
          <a:p>
            <a:r>
              <a:rPr lang="en-US" b="1" dirty="0">
                <a:solidFill>
                  <a:srgbClr val="FFC000"/>
                </a:solidFill>
              </a:rPr>
              <a:t>Unchecked Exceptions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Could</a:t>
            </a:r>
            <a:r>
              <a:rPr lang="en-US" dirty="0"/>
              <a:t> be handled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32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00DA-FCEC-484E-92E3-53C96E3F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/>
              </a:rPr>
              <a:t> Exception Throwing &amp; Handling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FD34-A04B-4B8E-B8FA-6A1B918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b="1" dirty="0">
              <a:solidFill>
                <a:srgbClr val="FFC000"/>
              </a:solidFill>
              <a:effectLst/>
            </a:endParaRPr>
          </a:p>
          <a:p>
            <a:r>
              <a:rPr lang="en-AU" b="1" dirty="0">
                <a:solidFill>
                  <a:srgbClr val="FFC000"/>
                </a:solidFill>
                <a:effectLst/>
              </a:rPr>
              <a:t>Throwing an Exception: </a:t>
            </a:r>
            <a:r>
              <a:rPr lang="en-AU" dirty="0">
                <a:effectLst/>
              </a:rPr>
              <a:t>Java library software (or programmer-defined code) provides a mechanism that </a:t>
            </a:r>
            <a:r>
              <a:rPr lang="en-AU" b="1" dirty="0">
                <a:solidFill>
                  <a:srgbClr val="FFC000"/>
                </a:solidFill>
                <a:effectLst/>
              </a:rPr>
              <a:t>signals</a:t>
            </a:r>
            <a:r>
              <a:rPr lang="en-AU" dirty="0">
                <a:effectLst/>
              </a:rPr>
              <a:t> when something </a:t>
            </a:r>
            <a:r>
              <a:rPr lang="en-AU" b="1" dirty="0">
                <a:solidFill>
                  <a:srgbClr val="FF0000"/>
                </a:solidFill>
                <a:effectLst/>
              </a:rPr>
              <a:t>unusual</a:t>
            </a:r>
            <a:r>
              <a:rPr lang="en-AU" dirty="0">
                <a:effectLst/>
              </a:rPr>
              <a:t> happens</a:t>
            </a:r>
          </a:p>
          <a:p>
            <a:pPr lvl="1"/>
            <a:endParaRPr lang="en-AU" dirty="0">
              <a:effectLst/>
            </a:endParaRPr>
          </a:p>
          <a:p>
            <a:r>
              <a:rPr lang="en-AU" b="1" dirty="0">
                <a:solidFill>
                  <a:srgbClr val="FFC000"/>
                </a:solidFill>
                <a:effectLst/>
              </a:rPr>
              <a:t>Handling the Exception: </a:t>
            </a:r>
            <a:r>
              <a:rPr lang="en-AU" dirty="0">
                <a:effectLst/>
              </a:rPr>
              <a:t>In another place in the program, the programmer </a:t>
            </a:r>
            <a:r>
              <a:rPr lang="en-AU" b="1" dirty="0">
                <a:solidFill>
                  <a:srgbClr val="FF0000"/>
                </a:solidFill>
                <a:effectLst/>
              </a:rPr>
              <a:t>must</a:t>
            </a:r>
            <a:r>
              <a:rPr lang="en-AU" dirty="0">
                <a:effectLst/>
              </a:rPr>
              <a:t> provide code </a:t>
            </a:r>
            <a:r>
              <a:rPr lang="en-AU" dirty="0"/>
              <a:t>that deals with the </a:t>
            </a:r>
            <a:r>
              <a:rPr lang="en-AU" b="1" dirty="0">
                <a:solidFill>
                  <a:srgbClr val="FFC000"/>
                </a:solidFill>
              </a:rPr>
              <a:t>exceptional case</a:t>
            </a:r>
            <a:endParaRPr lang="en-AU" b="1" dirty="0"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93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4C87-926D-499D-B643-F212854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Five Keywords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0CDFC-9008-4245-B91D-9D7FA468B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850255"/>
              </p:ext>
            </p:extLst>
          </p:nvPr>
        </p:nvGraphicFramePr>
        <p:xfrm>
          <a:off x="914400" y="1731963"/>
          <a:ext cx="10353674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133">
                  <a:extLst>
                    <a:ext uri="{9D8B030D-6E8A-4147-A177-3AD203B41FA5}">
                      <a16:colId xmlns:a16="http://schemas.microsoft.com/office/drawing/2014/main" val="1414783294"/>
                    </a:ext>
                  </a:extLst>
                </a:gridCol>
                <a:gridCol w="8863541">
                  <a:extLst>
                    <a:ext uri="{9D8B030D-6E8A-4147-A177-3AD203B41FA5}">
                      <a16:colId xmlns:a16="http://schemas.microsoft.com/office/drawing/2014/main" val="16640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Keyword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81863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keyword is used to specify a block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where we should place exception code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The try block must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be followed by either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 or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finally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means, </a:t>
                      </a:r>
                      <a:r>
                        <a:rPr lang="en-AU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we can't use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  <a:r>
                        <a:rPr lang="en-AU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 block alone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6462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block is used to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handle the exception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can be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followed by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finally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 block later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must be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preceded by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 block 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which means </a:t>
                      </a:r>
                      <a:r>
                        <a:rPr lang="en-AU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we can't use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  <a:r>
                        <a:rPr lang="en-AU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 block alone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113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finally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finally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block is used to execute the important code of the program. It is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executed whether an exception is handled or not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52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throw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throw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keyword is used to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throw an exception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3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throws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throws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keyword is used to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declare exceptions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doesn't throw an exception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specifies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that there may occur an exception in the method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is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always used with method signature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154818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551241-269A-4E82-83E8-16BD0CA26639}"/>
              </a:ext>
            </a:extLst>
          </p:cNvPr>
          <p:cNvSpPr txBox="1"/>
          <p:nvPr/>
        </p:nvSpPr>
        <p:spPr>
          <a:xfrm>
            <a:off x="1916264" y="6366934"/>
            <a:ext cx="873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</a:t>
            </a:r>
            <a:r>
              <a:rPr lang="en-AU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Summary using info from </a:t>
            </a:r>
            <a:r>
              <a:rPr lang="en-AU" dirty="0">
                <a:hlinkClick r:id="rId2"/>
              </a:rPr>
              <a:t>https://www.javatpoint.com/exception-handling-in-java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43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8570-407F-43BC-8CC8-612961C7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/>
              </a:rPr>
              <a:t>The try-throw-catch Trio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CCFF8-CA99-465D-B982-BE7CFE31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01" y="2083329"/>
            <a:ext cx="66865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47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13621</TotalTime>
  <Words>1248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Calisto MT</vt:lpstr>
      <vt:lpstr>Times New Roman</vt:lpstr>
      <vt:lpstr>Verdana</vt:lpstr>
      <vt:lpstr>Wingdings 2</vt:lpstr>
      <vt:lpstr>Slate</vt:lpstr>
      <vt:lpstr>COMP90041 Programming and Software Development 2020 - Semester 2 Lab 9 </vt:lpstr>
      <vt:lpstr>Introduction</vt:lpstr>
      <vt:lpstr>Outline</vt:lpstr>
      <vt:lpstr>Assignment 1 Feedback</vt:lpstr>
      <vt:lpstr>Assignment 1 Feedback</vt:lpstr>
      <vt:lpstr> Exception </vt:lpstr>
      <vt:lpstr> Exception Throwing &amp; Handling </vt:lpstr>
      <vt:lpstr>Five Keywords</vt:lpstr>
      <vt:lpstr>The try-throw-catch Trio</vt:lpstr>
      <vt:lpstr>try</vt:lpstr>
      <vt:lpstr>catch</vt:lpstr>
      <vt:lpstr>Exception Handling: Two ways</vt:lpstr>
      <vt:lpstr>throw</vt:lpstr>
      <vt:lpstr>throws</vt:lpstr>
      <vt:lpstr>Programmer-Defined Exception Class Guidelines</vt:lpstr>
      <vt:lpstr>Preserve getMessage</vt:lpstr>
      <vt:lpstr>Tip: Exception Controlled Loops</vt:lpstr>
      <vt:lpstr>Exception handling Exercise</vt:lpstr>
      <vt:lpstr>Assignment 2</vt:lpstr>
      <vt:lpstr>Inconsistency for startadvancedgame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 Programming and Software Development 2020 - Semester 1</dc:title>
  <dc:creator>YUHAO SONG</dc:creator>
  <cp:lastModifiedBy>YUHAO SONG</cp:lastModifiedBy>
  <cp:revision>300</cp:revision>
  <dcterms:created xsi:type="dcterms:W3CDTF">2020-03-16T04:23:49Z</dcterms:created>
  <dcterms:modified xsi:type="dcterms:W3CDTF">2020-10-13T07:51:41Z</dcterms:modified>
</cp:coreProperties>
</file>