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9" r:id="rId3"/>
    <p:sldId id="263" r:id="rId4"/>
    <p:sldId id="271" r:id="rId5"/>
    <p:sldId id="276" r:id="rId6"/>
    <p:sldId id="278" r:id="rId7"/>
    <p:sldId id="264" r:id="rId8"/>
    <p:sldId id="281" r:id="rId9"/>
    <p:sldId id="279" r:id="rId10"/>
    <p:sldId id="282" r:id="rId11"/>
    <p:sldId id="283" r:id="rId12"/>
    <p:sldId id="284" r:id="rId13"/>
    <p:sldId id="285" r:id="rId14"/>
    <p:sldId id="287" r:id="rId15"/>
    <p:sldId id="288" r:id="rId16"/>
    <p:sldId id="289" r:id="rId17"/>
    <p:sldId id="290" r:id="rId18"/>
    <p:sldId id="292" r:id="rId19"/>
    <p:sldId id="291" r:id="rId20"/>
    <p:sldId id="293" r:id="rId21"/>
    <p:sldId id="294" r:id="rId22"/>
    <p:sldId id="295" r:id="rId23"/>
    <p:sldId id="277" r:id="rId24"/>
    <p:sldId id="265"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5T10:40:23.706" idx="1">
    <p:pos x="10" y="10"/>
    <p:text>Qué es la Psique:
La psique es el conjunto de las capacidades humanas de un individuo que abarca los procesos conscientes e inconscientes. La palabra psique es de origen griego “ψυχή” o “psyché” que significa “alma humana”.
Antiguamente, el término psique estaba relacionado con un tipo de energía o fuerza vital de un individuo que estaba unida al cuerpo en vida y, se separaba de este tras su muerte. Con el pasar del tiempo, el concepto se alejó de la filosofía y se acercó al área de la psicología, tal como fue descrito anteriormente.
En el área de las religiones, hay muchos teólogos que se han dedicado a este concepto como el caso de Santo Tomás de Aquino que sostiene que el alma es la parte esencial del ser humano y, por ende, es lo que hace que un ser humano se distingue del otro.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9771D-871E-44E4-AA0A-AD673C5744C3}" type="datetimeFigureOut">
              <a:rPr lang="es-CO" smtClean="0"/>
              <a:t>6/02/2018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9977B-5A33-4428-A91D-A4FED04AB67B}" type="slidenum">
              <a:rPr lang="es-CO" smtClean="0"/>
              <a:t>‹Nº›</a:t>
            </a:fld>
            <a:endParaRPr lang="es-CO"/>
          </a:p>
        </p:txBody>
      </p:sp>
    </p:spTree>
    <p:extLst>
      <p:ext uri="{BB962C8B-B14F-4D97-AF65-F5344CB8AC3E}">
        <p14:creationId xmlns:p14="http://schemas.microsoft.com/office/powerpoint/2010/main" val="186774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5D56A38-8AF9-4474-AB99-F282E2900231}" type="datetime1">
              <a:rPr lang="es-CO" smtClean="0"/>
              <a:t>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9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B29F937-091A-44C0-85B6-4E4120F9E169}" type="datetime1">
              <a:rPr lang="es-CO" smtClean="0"/>
              <a:t>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32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974EDF-9F37-4538-845F-44C54E437C5C}" type="datetime1">
              <a:rPr lang="es-CO" smtClean="0"/>
              <a:t>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73521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1EAB086-0955-4506-98BF-51B70324519F}" type="datetime1">
              <a:rPr lang="es-CO" smtClean="0"/>
              <a:t>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04008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342B7FF-807F-431D-85B2-806AE4A68A98}" type="datetime1">
              <a:rPr lang="es-CO" smtClean="0"/>
              <a:t>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83870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F463E7B-8779-4847-BB6C-42B776E82F77}" type="datetime1">
              <a:rPr lang="es-CO" smtClean="0"/>
              <a:t>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66215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5165D0F-807A-4B9F-AB19-158207798EF6}" type="datetime1">
              <a:rPr lang="es-CO" smtClean="0"/>
              <a:t>6/02/2018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54030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E608C50-0512-49AE-B3B1-4F0064066B72}" type="datetime1">
              <a:rPr lang="es-CO" smtClean="0"/>
              <a:t>6/02/2018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66156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CD2061-93FE-49A3-A075-44EDBA130B4A}" type="datetime1">
              <a:rPr lang="es-CO" smtClean="0"/>
              <a:t>6/02/2018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14580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1E25AD9-A404-479F-986A-B89382580660}" type="datetime1">
              <a:rPr lang="es-CO" smtClean="0"/>
              <a:t>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203994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DEEA60-9CFB-4C6B-90E8-902328DB353A}" type="datetime1">
              <a:rPr lang="es-CO" smtClean="0"/>
              <a:t>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‹Nº›</a:t>
            </a:fld>
            <a:endParaRPr lang="es-CO"/>
          </a:p>
        </p:txBody>
      </p:sp>
    </p:spTree>
    <p:extLst>
      <p:ext uri="{BB962C8B-B14F-4D97-AF65-F5344CB8AC3E}">
        <p14:creationId xmlns:p14="http://schemas.microsoft.com/office/powerpoint/2010/main" val="403710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9B35-DBF2-4EF3-A73B-DF08F1989C59}" type="datetime1">
              <a:rPr lang="es-CO" smtClean="0"/>
              <a:t>6/02/2018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034EF-BFAE-4255-A656-297DAB7FEC3B}" type="slidenum">
              <a:rPr lang="es-CO" smtClean="0"/>
              <a:t>‹Nº›</a:t>
            </a:fld>
            <a:endParaRPr lang="es-CO"/>
          </a:p>
        </p:txBody>
      </p:sp>
    </p:spTree>
    <p:extLst>
      <p:ext uri="{BB962C8B-B14F-4D97-AF65-F5344CB8AC3E}">
        <p14:creationId xmlns:p14="http://schemas.microsoft.com/office/powerpoint/2010/main" val="173066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4TrH-PH45T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https://www.youtube.com/embed/_G3NT91AWU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lmundo.es/elmundo/2008/04/19/castillayleon/1208587770.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wu_pO5Z7Pk?t=2470" TargetMode="External"/><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elladodelmal.com/2014/07/shoulder-surfing-con-google-glass-par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0y9Nf6wHaQ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qfJ02Y689G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8Wn7vWd8Y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youtu.be/YOkn9FK69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hehackernews.com/2018/02/cryptocurrency-mining-threat.htm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thehackernews.com/2018/02/cryptocurrency-mining-android.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thehackernews.com/2017/08/frappening-celebrity-photos.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infosecurity-magazine.com/news/macewan-defrauded-118mn-phishing/"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 imagen puede contener: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p:cNvSpPr>
            <a:spLocks noGrp="1"/>
          </p:cNvSpPr>
          <p:nvPr>
            <p:ph type="sldNum" sz="quarter" idx="12"/>
          </p:nvPr>
        </p:nvSpPr>
        <p:spPr/>
        <p:txBody>
          <a:bodyPr/>
          <a:lstStyle/>
          <a:p>
            <a:fld id="{FF3034EF-BFAE-4255-A656-297DAB7FEC3B}" type="slidenum">
              <a:rPr lang="es-CO" smtClean="0"/>
              <a:t>1</a:t>
            </a:fld>
            <a:endParaRPr lang="es-CO"/>
          </a:p>
        </p:txBody>
      </p:sp>
    </p:spTree>
    <p:extLst>
      <p:ext uri="{BB962C8B-B14F-4D97-AF65-F5344CB8AC3E}">
        <p14:creationId xmlns:p14="http://schemas.microsoft.com/office/powerpoint/2010/main" val="61880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“No existe un mecanismo de defensa tecnológico contra un ataque basado en vulnerabilidades de la psique humana”</a:t>
            </a:r>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506438"/>
            <a:ext cx="10515600" cy="4351338"/>
          </a:xfrm>
        </p:spPr>
        <p:txBody>
          <a:bodyPr>
            <a:normAutofit fontScale="55000" lnSpcReduction="20000"/>
          </a:bodyPr>
          <a:lstStyle/>
          <a:p>
            <a:r>
              <a:rPr lang="es-CO" sz="8000" b="1" dirty="0" err="1">
                <a:solidFill>
                  <a:schemeClr val="bg1"/>
                </a:solidFill>
                <a:latin typeface="Berlin Sans FB Demi" panose="020E0802020502020306" pitchFamily="34" charset="0"/>
              </a:rPr>
              <a:t>Insider</a:t>
            </a:r>
            <a:endParaRPr lang="es-CO" sz="8000" b="1" dirty="0">
              <a:solidFill>
                <a:schemeClr val="bg1"/>
              </a:solidFill>
              <a:latin typeface="Berlin Sans FB Demi" panose="020E0802020502020306" pitchFamily="34" charset="0"/>
            </a:endParaRPr>
          </a:p>
          <a:p>
            <a:r>
              <a:rPr lang="es-CO" sz="8000" b="1" dirty="0" err="1">
                <a:solidFill>
                  <a:schemeClr val="bg1"/>
                </a:solidFill>
                <a:latin typeface="Berlin Sans FB Demi" panose="020E0802020502020306" pitchFamily="34" charset="0"/>
              </a:rPr>
              <a:t>Ciberdelincuentes</a:t>
            </a:r>
            <a:endParaRPr lang="es-CO" sz="8000" b="1" dirty="0">
              <a:solidFill>
                <a:schemeClr val="bg1"/>
              </a:solidFill>
              <a:latin typeface="Berlin Sans FB Demi" panose="020E0802020502020306" pitchFamily="34" charset="0"/>
            </a:endParaRPr>
          </a:p>
          <a:p>
            <a:r>
              <a:rPr lang="es-CO" sz="8000" b="1" dirty="0">
                <a:solidFill>
                  <a:schemeClr val="bg1"/>
                </a:solidFill>
                <a:latin typeface="Berlin Sans FB Demi" panose="020E0802020502020306" pitchFamily="34" charset="0"/>
              </a:rPr>
              <a:t>Hacker éticos</a:t>
            </a:r>
          </a:p>
          <a:p>
            <a:r>
              <a:rPr lang="es-CO" sz="8000" b="1" dirty="0">
                <a:solidFill>
                  <a:schemeClr val="bg1"/>
                </a:solidFill>
                <a:latin typeface="Berlin Sans FB Demi" panose="020E0802020502020306" pitchFamily="34" charset="0"/>
              </a:rPr>
              <a:t>Estafadores o timadores</a:t>
            </a:r>
          </a:p>
          <a:p>
            <a:r>
              <a:rPr lang="es-CO" sz="8000" b="1" dirty="0">
                <a:solidFill>
                  <a:schemeClr val="bg1"/>
                </a:solidFill>
                <a:latin typeface="Berlin Sans FB Demi" panose="020E0802020502020306" pitchFamily="34" charset="0"/>
              </a:rPr>
              <a:t>Vendedores</a:t>
            </a:r>
          </a:p>
          <a:p>
            <a:r>
              <a:rPr lang="es-CO" sz="8000" b="1" dirty="0">
                <a:solidFill>
                  <a:schemeClr val="bg1"/>
                </a:solidFill>
                <a:latin typeface="Berlin Sans FB Demi" panose="020E0802020502020306" pitchFamily="34" charset="0"/>
              </a:rPr>
              <a:t>Espías</a:t>
            </a:r>
          </a:p>
          <a:p>
            <a:r>
              <a:rPr lang="es-CO" sz="8000" b="1" dirty="0">
                <a:solidFill>
                  <a:schemeClr val="bg1"/>
                </a:solidFill>
                <a:latin typeface="Berlin Sans FB Demi" panose="020E0802020502020306" pitchFamily="34" charset="0"/>
              </a:rPr>
              <a:t>Reclutadores o cazatalentos</a:t>
            </a:r>
          </a:p>
          <a:p>
            <a:pPr marL="0" indent="0">
              <a:buNone/>
            </a:pPr>
            <a:endParaRPr lang="es-CO" sz="8000" b="1" dirty="0">
              <a:solidFill>
                <a:schemeClr val="bg1"/>
              </a:solidFill>
              <a:latin typeface="Berlin Sans FB Demi" panose="020E0802020502020306" pitchFamily="34" charset="0"/>
            </a:endParaRPr>
          </a:p>
          <a:p>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43" y="209465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3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endParaRPr lang="es-CO" dirty="0"/>
          </a:p>
        </p:txBody>
      </p:sp>
      <p:pic>
        <p:nvPicPr>
          <p:cNvPr id="8"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0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p>
          <a:p>
            <a:pPr marL="0" indent="0" algn="ctr">
              <a:buNone/>
            </a:pPr>
            <a:r>
              <a:rPr lang="es-CO" sz="8000" b="1" dirty="0">
                <a:solidFill>
                  <a:schemeClr val="bg1"/>
                </a:solidFill>
                <a:latin typeface="Berlin Sans FB Demi" panose="020E0802020502020306" pitchFamily="34" charset="0"/>
              </a:rPr>
              <a:t>¿Por qué?</a:t>
            </a:r>
          </a:p>
          <a:p>
            <a:pPr marL="0" indent="0" algn="ctr">
              <a:buNone/>
            </a:pPr>
            <a:endParaRPr lang="es-CO" dirty="0"/>
          </a:p>
        </p:txBody>
      </p:sp>
    </p:spTree>
    <p:extLst>
      <p:ext uri="{BB962C8B-B14F-4D97-AF65-F5344CB8AC3E}">
        <p14:creationId xmlns:p14="http://schemas.microsoft.com/office/powerpoint/2010/main" val="332531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TrH-PH45T0"/>
          <p:cNvPicPr>
            <a:picLocks noGrp="1" noRot="1" noChangeAspect="1"/>
          </p:cNvPicPr>
          <p:nvPr>
            <p:ph idx="1"/>
            <a:videoFile r:link="rId1"/>
          </p:nvPr>
        </p:nvPicPr>
        <p:blipFill>
          <a:blip r:embed="rId3"/>
          <a:stretch>
            <a:fillRect/>
          </a:stretch>
        </p:blipFill>
        <p:spPr>
          <a:xfrm>
            <a:off x="2248620" y="1694860"/>
            <a:ext cx="7101749" cy="3994734"/>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14</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41351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_G3NT91AWUE"/>
          <p:cNvPicPr>
            <a:picLocks noGrp="1" noRot="1" noChangeAspect="1"/>
          </p:cNvPicPr>
          <p:nvPr>
            <p:ph idx="1"/>
            <a:videoFile r:link="rId1"/>
          </p:nvPr>
        </p:nvPicPr>
        <p:blipFill>
          <a:blip r:embed="rId3"/>
          <a:stretch>
            <a:fillRect/>
          </a:stretch>
        </p:blipFill>
        <p:spPr>
          <a:xfrm>
            <a:off x="2967486" y="2224371"/>
            <a:ext cx="5781136" cy="3251889"/>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15</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637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Piggybacking</a:t>
            </a:r>
            <a:r>
              <a:rPr lang="es-CO" sz="5400" b="1" dirty="0">
                <a:solidFill>
                  <a:schemeClr val="bg1"/>
                </a:solidFill>
                <a:latin typeface="Berlin Sans FB Demi" panose="020E0802020502020306" pitchFamily="34" charset="0"/>
              </a:rPr>
              <a:t> &amp; </a:t>
            </a:r>
            <a:r>
              <a:rPr lang="es-CO" sz="5400" b="1" dirty="0" err="1">
                <a:solidFill>
                  <a:schemeClr val="bg1"/>
                </a:solidFill>
                <a:latin typeface="Berlin Sans FB Demi" panose="020E0802020502020306" pitchFamily="34" charset="0"/>
              </a:rPr>
              <a:t>Tailgating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Aprovechar los privilegios de alguien</a:t>
            </a:r>
          </a:p>
          <a:p>
            <a:pPr marL="0" indent="0" algn="ctr">
              <a:buNone/>
            </a:pPr>
            <a:endParaRPr lang="es-CO" dirty="0"/>
          </a:p>
        </p:txBody>
      </p:sp>
      <p:pic>
        <p:nvPicPr>
          <p:cNvPr id="1026" name="Picture 2" descr="Resultado de imagen para piggyb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821" y="2838308"/>
            <a:ext cx="6288357" cy="1889567"/>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6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2050"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436218"/>
            <a:ext cx="4438650" cy="2943225"/>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2" name="Imagen 1">
            <a:hlinkClick r:id="rId3"/>
          </p:cNvPr>
          <p:cNvPicPr>
            <a:picLocks noChangeAspect="1"/>
          </p:cNvPicPr>
          <p:nvPr/>
        </p:nvPicPr>
        <p:blipFill>
          <a:blip r:embed="rId4"/>
          <a:stretch>
            <a:fillRect/>
          </a:stretch>
        </p:blipFill>
        <p:spPr>
          <a:xfrm>
            <a:off x="6096000" y="1343025"/>
            <a:ext cx="5031497" cy="5195887"/>
          </a:xfrm>
          <a:prstGeom prst="rect">
            <a:avLst/>
          </a:prstGeom>
          <a:effectLst>
            <a:innerShdw blurRad="114300">
              <a:prstClr val="black"/>
            </a:innerShdw>
          </a:effectLst>
        </p:spPr>
      </p:pic>
    </p:spTree>
    <p:extLst>
      <p:ext uri="{BB962C8B-B14F-4D97-AF65-F5344CB8AC3E}">
        <p14:creationId xmlns:p14="http://schemas.microsoft.com/office/powerpoint/2010/main" val="67948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18</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3074"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241" y="1734915"/>
            <a:ext cx="3305459" cy="413297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3076" name="Picture 4" descr="Resultado de imagen para dumpster di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963078"/>
            <a:ext cx="2905125" cy="3676651"/>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6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19</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Eavesdropping</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fontScale="85000" lnSpcReduction="20000"/>
          </a:bodyPr>
          <a:lstStyle/>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“Escuchar una conversación de forma presencial sin el consentimiento de los interlocutores”</a:t>
            </a:r>
          </a:p>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Vulnerabilidades en el protocolo de señalización </a:t>
            </a:r>
            <a:r>
              <a:rPr lang="es-CO" sz="4800" b="1" dirty="0">
                <a:solidFill>
                  <a:schemeClr val="bg1"/>
                </a:solidFill>
                <a:latin typeface="Berlin Sans FB Demi" panose="020E0802020502020306" pitchFamily="34" charset="0"/>
                <a:hlinkClick r:id="rId2"/>
              </a:rPr>
              <a:t>SS7</a:t>
            </a: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hlinkClick r:id="rId3"/>
              </a:rPr>
              <a:t>Sample</a:t>
            </a:r>
            <a:endParaRPr lang="es-CO" sz="4800" b="1" dirty="0">
              <a:solidFill>
                <a:schemeClr val="bg1"/>
              </a:solidFill>
              <a:latin typeface="Berlin Sans FB Demi" panose="020E0802020502020306" pitchFamily="34" charset="0"/>
            </a:endParaRPr>
          </a:p>
          <a:p>
            <a:pPr marL="0" indent="0" algn="ctr">
              <a:buNone/>
            </a:pPr>
            <a:endParaRPr lang="es-CO" dirty="0"/>
          </a:p>
        </p:txBody>
      </p:sp>
    </p:spTree>
    <p:extLst>
      <p:ext uri="{BB962C8B-B14F-4D97-AF65-F5344CB8AC3E}">
        <p14:creationId xmlns:p14="http://schemas.microsoft.com/office/powerpoint/2010/main" val="309447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882" y="1417637"/>
            <a:ext cx="6240236" cy="4549180"/>
          </a:xfrm>
          <a:effectLst>
            <a:innerShdw blurRad="114300">
              <a:prstClr val="black"/>
            </a:innerShdw>
          </a:effectLst>
        </p:spPr>
      </p:pic>
      <p:sp>
        <p:nvSpPr>
          <p:cNvPr id="4" name="Marcador de número de diapositiva 3"/>
          <p:cNvSpPr>
            <a:spLocks noGrp="1"/>
          </p:cNvSpPr>
          <p:nvPr>
            <p:ph type="sldNum" sz="quarter" idx="12"/>
          </p:nvPr>
        </p:nvSpPr>
        <p:spPr/>
        <p:txBody>
          <a:bodyPr/>
          <a:lstStyle/>
          <a:p>
            <a:fld id="{FF3034EF-BFAE-4255-A656-297DAB7FEC3B}" type="slidenum">
              <a:rPr lang="es-CO" smtClean="0"/>
              <a:t>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702752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4098" name="Picture 2" descr="Resultado de imagen para shoulder surf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825625"/>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8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6146" name="Picture 2" descr="http://4.bp.blogspot.com/-yZ3zdlKHGiM/U7lD16Fyw0I/AAAAAAAAU5I/Ffsiuk-DguM/s1600/GoogleGlassVSiPad.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530350"/>
            <a:ext cx="62865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2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0y9Nf6wHaQo"/>
          <p:cNvPicPr>
            <a:picLocks noGrp="1" noRot="1" noChangeAspect="1"/>
          </p:cNvPicPr>
          <p:nvPr>
            <p:ph idx="1"/>
            <a:videoFile r:link="rId1"/>
          </p:nvPr>
        </p:nvPicPr>
        <p:blipFill>
          <a:blip r:embed="rId3"/>
          <a:stretch>
            <a:fillRect/>
          </a:stretch>
        </p:blipFill>
        <p:spPr>
          <a:xfrm>
            <a:off x="1914525" y="1690688"/>
            <a:ext cx="8536516" cy="4801791"/>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22</a:t>
            </a:fld>
            <a:endParaRPr lang="es-CO"/>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Chema Alonso</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44334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marL="0" indent="0">
              <a:buNone/>
            </a:pPr>
            <a:r>
              <a:rPr lang="es-CO" sz="4400" b="1" dirty="0">
                <a:solidFill>
                  <a:schemeClr val="bg1"/>
                </a:solidFill>
                <a:latin typeface="Berlin Sans FB Demi" panose="020E0802020502020306" pitchFamily="34" charset="0"/>
              </a:rPr>
              <a:t>Ramos, Antonio., </a:t>
            </a:r>
            <a:r>
              <a:rPr lang="es-CO" sz="4400" b="1" dirty="0" err="1">
                <a:solidFill>
                  <a:schemeClr val="bg1"/>
                </a:solidFill>
                <a:latin typeface="Berlin Sans FB Demi" panose="020E0802020502020306" pitchFamily="34" charset="0"/>
              </a:rPr>
              <a:t>Barberto</a:t>
            </a:r>
            <a:r>
              <a:rPr lang="es-CO" sz="4400" b="1" dirty="0">
                <a:solidFill>
                  <a:schemeClr val="bg1"/>
                </a:solidFill>
                <a:latin typeface="Berlin Sans FB Demi" panose="020E0802020502020306" pitchFamily="34" charset="0"/>
              </a:rPr>
              <a:t>, C. </a:t>
            </a:r>
            <a:r>
              <a:rPr lang="es-CO" sz="4400" b="1" dirty="0" err="1">
                <a:solidFill>
                  <a:schemeClr val="bg1"/>
                </a:solidFill>
                <a:latin typeface="Berlin Sans FB Demi" panose="020E0802020502020306" pitchFamily="34" charset="0"/>
              </a:rPr>
              <a:t>Marugan</a:t>
            </a:r>
            <a:r>
              <a:rPr lang="es-CO" sz="4400" b="1" dirty="0">
                <a:solidFill>
                  <a:schemeClr val="bg1"/>
                </a:solidFill>
                <a:latin typeface="Berlin Sans FB Demi" panose="020E0802020502020306" pitchFamily="34" charset="0"/>
              </a:rPr>
              <a:t>, D., &amp; Gonzáles I. hacking con ingeniería social técnicas para </a:t>
            </a:r>
            <a:r>
              <a:rPr lang="es-CO" sz="4400" b="1" dirty="0" err="1">
                <a:solidFill>
                  <a:schemeClr val="bg1"/>
                </a:solidFill>
                <a:latin typeface="Berlin Sans FB Demi" panose="020E0802020502020306" pitchFamily="34" charset="0"/>
              </a:rPr>
              <a:t>hackear</a:t>
            </a:r>
            <a:r>
              <a:rPr lang="es-CO" sz="4400" b="1" dirty="0">
                <a:solidFill>
                  <a:schemeClr val="bg1"/>
                </a:solidFill>
                <a:latin typeface="Berlin Sans FB Demi" panose="020E0802020502020306" pitchFamily="34" charset="0"/>
              </a:rPr>
              <a:t> humanos</a:t>
            </a:r>
          </a:p>
          <a:p>
            <a:pPr marL="0" indent="0">
              <a:buNone/>
            </a:pPr>
            <a:endParaRPr lang="es-CO" sz="4400" b="1" dirty="0">
              <a:solidFill>
                <a:schemeClr val="bg1"/>
              </a:solidFill>
              <a:latin typeface="Berlin Sans FB Demi" panose="020E0802020502020306" pitchFamily="34" charset="0"/>
            </a:endParaRPr>
          </a:p>
          <a:p>
            <a:pPr marL="0" indent="0">
              <a:buNone/>
            </a:pPr>
            <a:r>
              <a:rPr lang="en-US" sz="4400" b="1" dirty="0" err="1">
                <a:solidFill>
                  <a:schemeClr val="bg1"/>
                </a:solidFill>
                <a:latin typeface="Berlin Sans FB Demi" panose="020E0802020502020306" pitchFamily="34" charset="0"/>
              </a:rPr>
              <a:t>Hadnagy</a:t>
            </a:r>
            <a:r>
              <a:rPr lang="en-US" sz="4400" b="1" dirty="0">
                <a:solidFill>
                  <a:schemeClr val="bg1"/>
                </a:solidFill>
                <a:latin typeface="Berlin Sans FB Demi" panose="020E0802020502020306" pitchFamily="34" charset="0"/>
              </a:rPr>
              <a:t>, C. (2014). Unmasking the social engineer: The human element of security. John Wiley &amp; Sons.</a:t>
            </a:r>
            <a:endParaRPr lang="es-CO" sz="4400" b="1" dirty="0">
              <a:solidFill>
                <a:schemeClr val="bg1"/>
              </a:solidFill>
              <a:latin typeface="Berlin Sans FB Demi" panose="020E0802020502020306" pitchFamily="34" charset="0"/>
            </a:endParaRP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Bibliografía</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2628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qfJ02Y689G8">
            <a:hlinkClick r:id="" action="ppaction://media"/>
          </p:cNvPr>
          <p:cNvPicPr>
            <a:picLocks noGrp="1" noRot="1" noChangeAspect="1"/>
          </p:cNvPicPr>
          <p:nvPr>
            <p:ph idx="1"/>
            <a:videoFile r:link="rId1"/>
          </p:nvPr>
        </p:nvPicPr>
        <p:blipFill>
          <a:blip r:embed="rId3"/>
          <a:stretch>
            <a:fillRect/>
          </a:stretch>
        </p:blipFill>
        <p:spPr>
          <a:xfrm>
            <a:off x="4572000" y="2857500"/>
            <a:ext cx="3048000" cy="228600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24</a:t>
            </a:fld>
            <a:endParaRPr lang="es-CO"/>
          </a:p>
        </p:txBody>
      </p:sp>
    </p:spTree>
    <p:extLst>
      <p:ext uri="{BB962C8B-B14F-4D97-AF65-F5344CB8AC3E}">
        <p14:creationId xmlns:p14="http://schemas.microsoft.com/office/powerpoint/2010/main" val="4182979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pic>
        <p:nvPicPr>
          <p:cNvPr id="5" name="-8Wn7vWd8Y8">
            <a:hlinkClick r:id="" action="ppaction://media"/>
          </p:cNvPr>
          <p:cNvPicPr>
            <a:picLocks noGrp="1" noRot="1" noChangeAspect="1"/>
          </p:cNvPicPr>
          <p:nvPr>
            <p:ph idx="1"/>
            <a:videoFile r:link="rId1"/>
          </p:nvPr>
        </p:nvPicPr>
        <p:blipFill>
          <a:blip r:embed="rId3"/>
          <a:stretch>
            <a:fillRect/>
          </a:stretch>
        </p:blipFill>
        <p:spPr>
          <a:xfrm>
            <a:off x="2583180" y="1027906"/>
            <a:ext cx="7025640" cy="526923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3</a:t>
            </a:fld>
            <a:endParaRPr lang="es-CO"/>
          </a:p>
        </p:txBody>
      </p:sp>
    </p:spTree>
    <p:extLst>
      <p:ext uri="{BB962C8B-B14F-4D97-AF65-F5344CB8AC3E}">
        <p14:creationId xmlns:p14="http://schemas.microsoft.com/office/powerpoint/2010/main" val="4054535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forma de conseguir que una persona haga algo de forma voluntaria que de otra forma no haría </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5</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“Conocimiento de la psique humana y el estudio del lenguaje verbal”</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8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Basadas en el hacking tecnológico </a:t>
            </a:r>
          </a:p>
          <a:p>
            <a:pPr marL="0" indent="0" algn="ctr">
              <a:buNone/>
            </a:pPr>
            <a:r>
              <a:rPr lang="es-CO" sz="4400" b="1" dirty="0">
                <a:solidFill>
                  <a:schemeClr val="bg1"/>
                </a:solidFill>
                <a:latin typeface="Berlin Sans FB Demi" panose="020E0802020502020306" pitchFamily="34" charset="0"/>
              </a:rPr>
              <a:t>Basadas en la interacción humana</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0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7</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pic>
        <p:nvPicPr>
          <p:cNvPr id="7" name="Picture 2" descr="Resultado de imagen para hackers famosos 201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695" y="2010112"/>
            <a:ext cx="5853760" cy="336423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0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8</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Noticias 2018</a:t>
            </a:r>
            <a:endParaRPr lang="es-CO" sz="3600" b="1" dirty="0">
              <a:solidFill>
                <a:schemeClr val="bg1"/>
              </a:solidFill>
              <a:latin typeface="Berlin Sans FB Demi" panose="020E0802020502020306" pitchFamily="34" charset="0"/>
            </a:endParaRPr>
          </a:p>
        </p:txBody>
      </p:sp>
      <p:pic>
        <p:nvPicPr>
          <p:cNvPr id="2" name="Imagen 1">
            <a:hlinkClick r:id="rId2"/>
            <a:extLst>
              <a:ext uri="{FF2B5EF4-FFF2-40B4-BE49-F238E27FC236}">
                <a16:creationId xmlns:a16="http://schemas.microsoft.com/office/drawing/2014/main" id="{E4FFAE3D-F55E-4366-9763-296AF3F25A13}"/>
              </a:ext>
            </a:extLst>
          </p:cNvPr>
          <p:cNvPicPr>
            <a:picLocks noChangeAspect="1"/>
          </p:cNvPicPr>
          <p:nvPr/>
        </p:nvPicPr>
        <p:blipFill>
          <a:blip r:embed="rId3"/>
          <a:stretch>
            <a:fillRect/>
          </a:stretch>
        </p:blipFill>
        <p:spPr>
          <a:xfrm>
            <a:off x="2170662" y="1028105"/>
            <a:ext cx="3333070" cy="4976037"/>
          </a:xfrm>
          <a:prstGeom prst="rect">
            <a:avLst/>
          </a:prstGeom>
        </p:spPr>
      </p:pic>
      <p:pic>
        <p:nvPicPr>
          <p:cNvPr id="3" name="Imagen 2">
            <a:hlinkClick r:id="rId4"/>
            <a:extLst>
              <a:ext uri="{FF2B5EF4-FFF2-40B4-BE49-F238E27FC236}">
                <a16:creationId xmlns:a16="http://schemas.microsoft.com/office/drawing/2014/main" id="{CEDAC4BA-42F7-42F1-B331-AD4B39FC7E5D}"/>
              </a:ext>
            </a:extLst>
          </p:cNvPr>
          <p:cNvPicPr>
            <a:picLocks noChangeAspect="1"/>
          </p:cNvPicPr>
          <p:nvPr/>
        </p:nvPicPr>
        <p:blipFill>
          <a:blip r:embed="rId5"/>
          <a:stretch>
            <a:fillRect/>
          </a:stretch>
        </p:blipFill>
        <p:spPr>
          <a:xfrm>
            <a:off x="6598976" y="1028105"/>
            <a:ext cx="3618940" cy="4933604"/>
          </a:xfrm>
          <a:prstGeom prst="rect">
            <a:avLst/>
          </a:prstGeom>
        </p:spPr>
      </p:pic>
    </p:spTree>
    <p:extLst>
      <p:ext uri="{BB962C8B-B14F-4D97-AF65-F5344CB8AC3E}">
        <p14:creationId xmlns:p14="http://schemas.microsoft.com/office/powerpoint/2010/main" val="375627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9</a:t>
            </a:fld>
            <a:endParaRPr lang="es-CO"/>
          </a:p>
        </p:txBody>
      </p:sp>
      <p:pic>
        <p:nvPicPr>
          <p:cNvPr id="6" name="Imagen 5">
            <a:hlinkClick r:id="rId2"/>
          </p:cNvPr>
          <p:cNvPicPr>
            <a:picLocks noChangeAspect="1"/>
          </p:cNvPicPr>
          <p:nvPr/>
        </p:nvPicPr>
        <p:blipFill>
          <a:blip r:embed="rId3"/>
          <a:stretch>
            <a:fillRect/>
          </a:stretch>
        </p:blipFill>
        <p:spPr>
          <a:xfrm>
            <a:off x="7411876" y="1789489"/>
            <a:ext cx="2911948" cy="4804973"/>
          </a:xfrm>
          <a:prstGeom prst="rect">
            <a:avLst/>
          </a:prstGeom>
          <a:effectLst>
            <a:innerShdw blurRad="114300">
              <a:prstClr val="black"/>
            </a:innerShdw>
          </a:effectLst>
        </p:spPr>
      </p:pic>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pic>
        <p:nvPicPr>
          <p:cNvPr id="3074" name="Picture 2" descr="Resultado de imagen para pervert face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87" y="2980658"/>
            <a:ext cx="3230177" cy="242263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hlinkClick r:id="rId5"/>
          </p:cNvPr>
          <p:cNvPicPr>
            <a:picLocks noChangeAspect="1"/>
          </p:cNvPicPr>
          <p:nvPr/>
        </p:nvPicPr>
        <p:blipFill>
          <a:blip r:embed="rId6"/>
          <a:stretch>
            <a:fillRect/>
          </a:stretch>
        </p:blipFill>
        <p:spPr>
          <a:xfrm>
            <a:off x="745069" y="1789489"/>
            <a:ext cx="6024069" cy="4308094"/>
          </a:xfrm>
          <a:prstGeom prst="rect">
            <a:avLst/>
          </a:prstGeom>
        </p:spPr>
      </p:pic>
    </p:spTree>
    <p:extLst>
      <p:ext uri="{BB962C8B-B14F-4D97-AF65-F5344CB8AC3E}">
        <p14:creationId xmlns:p14="http://schemas.microsoft.com/office/powerpoint/2010/main" val="36293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235</Words>
  <Application>Microsoft Office PowerPoint</Application>
  <PresentationFormat>Panorámica</PresentationFormat>
  <Paragraphs>76</Paragraphs>
  <Slides>24</Slides>
  <Notes>0</Notes>
  <HiddenSlides>0</HiddenSlides>
  <MMClips>5</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Berlin Sans FB Demi</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Urcuqui</dc:creator>
  <cp:lastModifiedBy>Christian Urcuqui</cp:lastModifiedBy>
  <cp:revision>50</cp:revision>
  <dcterms:created xsi:type="dcterms:W3CDTF">2017-09-04T21:29:19Z</dcterms:created>
  <dcterms:modified xsi:type="dcterms:W3CDTF">2018-02-06T13:14:42Z</dcterms:modified>
</cp:coreProperties>
</file>