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78" r:id="rId9"/>
    <p:sldId id="333" r:id="rId10"/>
    <p:sldId id="285" r:id="rId11"/>
    <p:sldId id="332" r:id="rId12"/>
    <p:sldId id="286" r:id="rId13"/>
    <p:sldId id="293" r:id="rId14"/>
    <p:sldId id="294" r:id="rId15"/>
    <p:sldId id="298" r:id="rId16"/>
    <p:sldId id="299" r:id="rId17"/>
    <p:sldId id="300" r:id="rId18"/>
    <p:sldId id="322" r:id="rId19"/>
    <p:sldId id="324" r:id="rId20"/>
    <p:sldId id="328" r:id="rId21"/>
    <p:sldId id="329" r:id="rId22"/>
    <p:sldId id="331" r:id="rId23"/>
    <p:sldId id="277" r:id="rId24"/>
    <p:sldId id="288" r:id="rId25"/>
    <p:sldId id="265" r:id="rId2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Urcuqui" initials="CU" lastIdx="2" clrIdx="0">
    <p:extLst>
      <p:ext uri="{19B8F6BF-5375-455C-9EA6-DF929625EA0E}">
        <p15:presenceInfo xmlns:p15="http://schemas.microsoft.com/office/powerpoint/2012/main" userId="4cb82a53f40ed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6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9771D-871E-44E4-AA0A-AD673C5744C3}" type="datetimeFigureOut">
              <a:rPr lang="es-CO" smtClean="0"/>
              <a:t>31/08/2018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9977B-5A33-4428-A91D-A4FED04AB6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74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6A38-8AF9-4474-AB99-F282E2900231}" type="datetime1">
              <a:rPr lang="es-CO" smtClean="0"/>
              <a:t>31/08/2018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95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F937-091A-44C0-85B6-4E4120F9E169}" type="datetime1">
              <a:rPr lang="es-CO" smtClean="0"/>
              <a:t>31/08/2018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7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4EDF-9F37-4538-845F-44C54E437C5C}" type="datetime1">
              <a:rPr lang="es-CO" smtClean="0"/>
              <a:t>31/08/2018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21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086-0955-4506-98BF-51B70324519F}" type="datetime1">
              <a:rPr lang="es-CO" smtClean="0"/>
              <a:t>31/08/2018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008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B7FF-807F-431D-85B2-806AE4A68A98}" type="datetime1">
              <a:rPr lang="es-CO" smtClean="0"/>
              <a:t>31/08/2018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870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3E7B-8779-4847-BB6C-42B776E82F77}" type="datetime1">
              <a:rPr lang="es-CO" smtClean="0"/>
              <a:t>31/08/2018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215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D0F-807A-4B9F-AB19-158207798EF6}" type="datetime1">
              <a:rPr lang="es-CO" smtClean="0"/>
              <a:t>31/08/2018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030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8C50-0512-49AE-B3B1-4F0064066B72}" type="datetime1">
              <a:rPr lang="es-CO" smtClean="0"/>
              <a:t>31/08/2018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156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2061-93FE-49A3-A075-44EDBA130B4A}" type="datetime1">
              <a:rPr lang="es-CO" smtClean="0"/>
              <a:t>31/08/2018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80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5AD9-A404-479F-986A-B89382580660}" type="datetime1">
              <a:rPr lang="es-CO" smtClean="0"/>
              <a:t>31/08/2018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994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EA60-9CFB-4C6B-90E8-902328DB353A}" type="datetime1">
              <a:rPr lang="es-CO" smtClean="0"/>
              <a:t>31/08/2018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10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09B35-DBF2-4EF3-A73B-DF08F1989C59}" type="datetime1">
              <a:rPr lang="es-CO" smtClean="0"/>
              <a:t>31/08/2018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066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urcuqui/WhiteHat/blob/master/Presentations/Club%20Hack1ng/Workshops/Guia%201%20-%20Instalaci%C3%B3n%20de%20Kali%20Linux%20en%20una%20maquina%20virtual%20(Virtual%20Box)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github.com/urcuqui/WhiteHat/blob/master/Presentations/Club%20Hack1ng/Workshops/Guia%202%20-%20Instalaci%C3%B3n%20de%20Metasploitable%20en%20Virtual%20Box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pid7/metasploitable3/wiki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pid7/metasploitable3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2.bp.blogspot.com/-FX00EIt6W2o/UwyrmFmcy0I/AAAAAAAABM4/H2AZ7SAAvvs/s1600/sql.jpg" TargetMode="External"/><Relationship Id="rId3" Type="http://schemas.openxmlformats.org/officeDocument/2006/relationships/hyperlink" Target="https://mobile.alphacoders.com/d_161/wallpaper/630507/Video-Game-Watch-Dogs-Wallpapers" TargetMode="External"/><Relationship Id="rId7" Type="http://schemas.openxmlformats.org/officeDocument/2006/relationships/hyperlink" Target="http://ciberseguridad.digital/sql-injection/" TargetMode="External"/><Relationship Id="rId2" Type="http://schemas.openxmlformats.org/officeDocument/2006/relationships/hyperlink" Target="https://www.slideshare.net/arohan6/ethical-hacking-6401868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bnots.com/what-is-http/" TargetMode="External"/><Relationship Id="rId11" Type="http://schemas.openxmlformats.org/officeDocument/2006/relationships/hyperlink" Target="https://www.tonymarston.net/php-mysql/an-end-to-end-ecommerce-solution-requires-more-than-a-fancy-website.html" TargetMode="External"/><Relationship Id="rId5" Type="http://schemas.openxmlformats.org/officeDocument/2006/relationships/hyperlink" Target="https://es.wikipedia.org/wiki/Modelo_OSI" TargetMode="External"/><Relationship Id="rId10" Type="http://schemas.openxmlformats.org/officeDocument/2006/relationships/hyperlink" Target="http://www.mobileapplicationdevelopments.in/mobile-application-development/web-application/" TargetMode="External"/><Relationship Id="rId4" Type="http://schemas.openxmlformats.org/officeDocument/2006/relationships/hyperlink" Target="https://docs.trafficserver.apache.org/en/5.3.x/admin/reverse-proxy-http-redirects.en.html" TargetMode="External"/><Relationship Id="rId9" Type="http://schemas.openxmlformats.org/officeDocument/2006/relationships/hyperlink" Target="https://snyk.io/blog/xss-attacks-the-next-wave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fJ02Y689G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src.nist.gov/Public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secom.org/mirror/OSSTMM.3.pdf" TargetMode="External"/><Relationship Id="rId5" Type="http://schemas.openxmlformats.org/officeDocument/2006/relationships/hyperlink" Target="https://www.owasp.org/index.php/Main_Page" TargetMode="External"/><Relationship Id="rId4" Type="http://schemas.openxmlformats.org/officeDocument/2006/relationships/hyperlink" Target="http://nvlpubs.nist.gov/nistpubs/Legacy/SP/nistspecialpublication800-115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 imagen puede contener: tex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99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880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783896-871B-4C59-89EA-43524FDE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10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BAC9BC-54F6-48C1-A014-B868A0C99487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HTTP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6" name="Picture 2" descr="Resultado de imagen para http">
            <a:extLst>
              <a:ext uri="{FF2B5EF4-FFF2-40B4-BE49-F238E27FC236}">
                <a16:creationId xmlns:a16="http://schemas.microsoft.com/office/drawing/2014/main" id="{5B3E5CC5-DDE3-4620-A005-7C1A80CB4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856" y="2585123"/>
            <a:ext cx="5662288" cy="22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537C795-0089-48D5-B32F-53A5546190A3}"/>
              </a:ext>
            </a:extLst>
          </p:cNvPr>
          <p:cNvSpPr txBox="1"/>
          <p:nvPr/>
        </p:nvSpPr>
        <p:spPr>
          <a:xfrm>
            <a:off x="0" y="1028105"/>
            <a:ext cx="1208921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HyperText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Transfer </a:t>
            </a:r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Protocol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es un protocolo de la capa de aplicación del modelo </a:t>
            </a:r>
            <a:r>
              <a:rPr lang="es-CO" sz="30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OSI y TCP/IP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5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11</a:t>
            </a:fld>
            <a:endParaRPr lang="es-CO"/>
          </a:p>
        </p:txBody>
      </p:sp>
      <p:pic>
        <p:nvPicPr>
          <p:cNvPr id="1026" name="Picture 2" descr="Resultado de imagen para tcp/i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92" y="1751151"/>
            <a:ext cx="6139215" cy="451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8BAC9BC-54F6-48C1-A014-B868A0C99487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Modelo TCP/IP y OSI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925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783896-871B-4C59-89EA-43524FDE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12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BAC9BC-54F6-48C1-A014-B868A0C99487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HTTP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098" name="Picture 2" descr="Viewing HTTP Request and Response in Google Chrome">
            <a:extLst>
              <a:ext uri="{FF2B5EF4-FFF2-40B4-BE49-F238E27FC236}">
                <a16:creationId xmlns:a16="http://schemas.microsoft.com/office/drawing/2014/main" id="{2E987964-6B6E-4340-96AB-62E0FBD8D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657350"/>
            <a:ext cx="100012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050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6D0E90-2654-4F73-943D-56C17A89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13</a:t>
            </a:fld>
            <a:endParaRPr lang="es-CO"/>
          </a:p>
        </p:txBody>
      </p:sp>
      <p:pic>
        <p:nvPicPr>
          <p:cNvPr id="1026" name="Picture 2" descr="Resultado de imagen para metasploitable">
            <a:extLst>
              <a:ext uri="{FF2B5EF4-FFF2-40B4-BE49-F238E27FC236}">
                <a16:creationId xmlns:a16="http://schemas.microsoft.com/office/drawing/2014/main" id="{2C390379-82D0-4744-96CC-CC6F71A9D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52" y="2130804"/>
            <a:ext cx="5847624" cy="359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8E36AAF-7FB1-4195-B41C-41D795B5B5CA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Entornos básicos de pruebas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E362690-306A-46C8-921C-1E386DE35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438" y="2130804"/>
            <a:ext cx="5367779" cy="297039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None/>
            </a:pP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Se recomienda trabajar en modo </a:t>
            </a:r>
            <a:r>
              <a:rPr lang="es-CO" sz="4400" b="1" i="1" dirty="0">
                <a:solidFill>
                  <a:schemeClr val="bg1"/>
                </a:solidFill>
                <a:latin typeface="Berlin Sans FB Demi" panose="020E0802020502020306" pitchFamily="34" charset="0"/>
              </a:rPr>
              <a:t>host </a:t>
            </a:r>
            <a:r>
              <a:rPr lang="es-CO" sz="4400" b="1" i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only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es decir, aislar la máquina virtual de cualquier red externa.</a:t>
            </a:r>
          </a:p>
          <a:p>
            <a:pPr marL="0" indent="0" algn="ctr">
              <a:buNone/>
            </a:pP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13732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FE4E2F-C2E3-47F4-9B80-08C91837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14</a:t>
            </a:fld>
            <a:endParaRPr lang="es-CO"/>
          </a:p>
        </p:txBody>
      </p:sp>
      <p:pic>
        <p:nvPicPr>
          <p:cNvPr id="5" name="Picture 2" descr="Resultado de imagen para kali linux">
            <a:hlinkClick r:id="rId2"/>
            <a:extLst>
              <a:ext uri="{FF2B5EF4-FFF2-40B4-BE49-F238E27FC236}">
                <a16:creationId xmlns:a16="http://schemas.microsoft.com/office/drawing/2014/main" id="{9ECC5ECD-ED82-46C9-BB4C-53C8A0960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6" y="1970203"/>
            <a:ext cx="5647274" cy="317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metasploitable">
            <a:hlinkClick r:id="rId4"/>
            <a:extLst>
              <a:ext uri="{FF2B5EF4-FFF2-40B4-BE49-F238E27FC236}">
                <a16:creationId xmlns:a16="http://schemas.microsoft.com/office/drawing/2014/main" id="{E5159656-B708-4B52-A65E-A803BA559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79" y="1970203"/>
            <a:ext cx="5847624" cy="359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DA28E1C-97F9-4393-B547-A02AE5DAE354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Workshop-1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86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8E5E39-EE90-4F01-806D-37116685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15</a:t>
            </a:fld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0257C7C-FB55-474F-8AA5-1D27A416648E}"/>
              </a:ext>
            </a:extLst>
          </p:cNvPr>
          <p:cNvSpPr txBox="1"/>
          <p:nvPr/>
        </p:nvSpPr>
        <p:spPr>
          <a:xfrm>
            <a:off x="0" y="9638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Workshop-2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00929A9-F5C3-4EC4-BF95-C79061EBC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9" y="1658894"/>
            <a:ext cx="6380952" cy="406666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65F53EE-706C-445A-B2BB-B7E2829168D7}"/>
              </a:ext>
            </a:extLst>
          </p:cNvPr>
          <p:cNvSpPr txBox="1"/>
          <p:nvPr/>
        </p:nvSpPr>
        <p:spPr>
          <a:xfrm>
            <a:off x="7080308" y="1979628"/>
            <a:ext cx="450732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5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Usuario: </a:t>
            </a:r>
            <a:r>
              <a:rPr lang="es-CO" sz="25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msfadmin</a:t>
            </a:r>
            <a:endParaRPr lang="es-CO" sz="25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es-CO" sz="25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Password</a:t>
            </a:r>
            <a:r>
              <a:rPr lang="es-CO" sz="25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: </a:t>
            </a:r>
            <a:r>
              <a:rPr lang="es-CO" sz="25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msfadmin</a:t>
            </a:r>
            <a:endParaRPr lang="es-CO" sz="25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s-CO" sz="25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es-CO" sz="25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3"/>
              </a:rPr>
              <a:t>https://github.com/rapid7/metasploitable3/wiki</a:t>
            </a:r>
            <a:endParaRPr lang="es-CO" sz="25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s-CO" sz="25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es-CO" sz="25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https://hackpuntes.com/metasploitable3-crea-una-maquina-vulnerable-para-probar-tus-ataques/</a:t>
            </a:r>
          </a:p>
        </p:txBody>
      </p:sp>
    </p:spTree>
    <p:extLst>
      <p:ext uri="{BB962C8B-B14F-4D97-AF65-F5344CB8AC3E}">
        <p14:creationId xmlns:p14="http://schemas.microsoft.com/office/powerpoint/2010/main" val="288747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559852-20F7-4192-B4FF-1C62E26D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16</a:t>
            </a:fld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C3B853-2654-4A0A-8C59-4D8CA2BB2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0" y="1619075"/>
            <a:ext cx="5498764" cy="369074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7340CAC-D43D-43A3-958F-577769D9EBBD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Workshop-2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48137BB-1C00-4C7F-827E-CEE218D12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155" y="1619075"/>
            <a:ext cx="6258588" cy="368413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A9B6A5EA-10AF-4A24-B2BD-E8D457FA312E}"/>
              </a:ext>
            </a:extLst>
          </p:cNvPr>
          <p:cNvSpPr/>
          <p:nvPr/>
        </p:nvSpPr>
        <p:spPr>
          <a:xfrm>
            <a:off x="1048624" y="1979802"/>
            <a:ext cx="671119" cy="2181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F039A7-A672-4F94-AFEE-28296A156662}"/>
              </a:ext>
            </a:extLst>
          </p:cNvPr>
          <p:cNvSpPr/>
          <p:nvPr/>
        </p:nvSpPr>
        <p:spPr>
          <a:xfrm>
            <a:off x="8046441" y="2081247"/>
            <a:ext cx="671119" cy="2181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1469E55-0DC1-4422-B703-6E3FFC9896A5}"/>
              </a:ext>
            </a:extLst>
          </p:cNvPr>
          <p:cNvCxnSpPr/>
          <p:nvPr/>
        </p:nvCxnSpPr>
        <p:spPr>
          <a:xfrm>
            <a:off x="197580" y="2407640"/>
            <a:ext cx="48192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43C56C8-6C6D-4C77-9BD6-5D4A8AEDE363}"/>
              </a:ext>
            </a:extLst>
          </p:cNvPr>
          <p:cNvCxnSpPr/>
          <p:nvPr/>
        </p:nvCxnSpPr>
        <p:spPr>
          <a:xfrm>
            <a:off x="6155162" y="2492928"/>
            <a:ext cx="48192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2D6CA8E-1141-4480-BB61-04763435C528}"/>
              </a:ext>
            </a:extLst>
          </p:cNvPr>
          <p:cNvSpPr txBox="1"/>
          <p:nvPr/>
        </p:nvSpPr>
        <p:spPr>
          <a:xfrm>
            <a:off x="1895911" y="5303208"/>
            <a:ext cx="57646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5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Kali Linux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2F0A49A-E240-4570-9A6A-89DEBE9BCD26}"/>
              </a:ext>
            </a:extLst>
          </p:cNvPr>
          <p:cNvSpPr txBox="1"/>
          <p:nvPr/>
        </p:nvSpPr>
        <p:spPr>
          <a:xfrm>
            <a:off x="7759817" y="5288326"/>
            <a:ext cx="34017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5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Metasploitable</a:t>
            </a:r>
            <a:endParaRPr lang="es-CO" sz="25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963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91A7B1-3EEE-45C0-ADC5-2E0FEDD3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17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3A4DE3B-2FB0-49CF-8519-F708C80382BD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Workshop-2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9D0560-CA7C-4C7D-9446-F360D93B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658" y="1442301"/>
            <a:ext cx="6311884" cy="4788326"/>
          </a:xfrm>
          <a:prstGeom prst="rect">
            <a:avLst/>
          </a:prstGeom>
        </p:spPr>
      </p:pic>
      <p:pic>
        <p:nvPicPr>
          <p:cNvPr id="7" name="Imagen 6">
            <a:hlinkClick r:id="rId3"/>
            <a:extLst>
              <a:ext uri="{FF2B5EF4-FFF2-40B4-BE49-F238E27FC236}">
                <a16:creationId xmlns:a16="http://schemas.microsoft.com/office/drawing/2014/main" id="{0778C6E7-463D-4B1F-8FEC-10D53FC1D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18" y="2171218"/>
            <a:ext cx="4532882" cy="3056141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252D47D-FD55-4EE7-8F28-AFC95C7E4D2A}"/>
              </a:ext>
            </a:extLst>
          </p:cNvPr>
          <p:cNvSpPr/>
          <p:nvPr/>
        </p:nvSpPr>
        <p:spPr>
          <a:xfrm>
            <a:off x="7392099" y="6012513"/>
            <a:ext cx="2523688" cy="2181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6DB86C0-DBE5-4E62-B3CA-EDD84292861D}"/>
              </a:ext>
            </a:extLst>
          </p:cNvPr>
          <p:cNvSpPr/>
          <p:nvPr/>
        </p:nvSpPr>
        <p:spPr>
          <a:xfrm>
            <a:off x="595618" y="4681057"/>
            <a:ext cx="763400" cy="1164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0954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38081D-050C-46D5-B21F-4FD567DF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18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662F35D-38DB-40AA-BF46-D236719BCD36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Aplicación web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CDF66C1A-317F-4361-8ADD-B01D2E71A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90" y="1560352"/>
            <a:ext cx="6568580" cy="487400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CO" sz="35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Frontend</a:t>
            </a:r>
            <a:endParaRPr lang="es-CO" sz="35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 algn="just"/>
            <a:r>
              <a:rPr lang="es-CO" sz="31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Imágenes</a:t>
            </a:r>
          </a:p>
          <a:p>
            <a:pPr lvl="1" algn="just"/>
            <a:r>
              <a:rPr lang="es-CO" sz="31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Lenguaje de para estilos de la página CSS.</a:t>
            </a:r>
          </a:p>
          <a:p>
            <a:pPr lvl="1" algn="just"/>
            <a:r>
              <a:rPr lang="es-CO" sz="31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HTML.</a:t>
            </a:r>
          </a:p>
          <a:p>
            <a:pPr lvl="1" algn="just"/>
            <a:r>
              <a:rPr lang="es-CO" sz="31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Javascript</a:t>
            </a:r>
            <a:r>
              <a:rPr lang="es-CO" sz="31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es un lenguaje que se ejecuta en el navegador web.</a:t>
            </a:r>
          </a:p>
          <a:p>
            <a:pPr algn="just"/>
            <a:r>
              <a:rPr lang="es-CO" sz="35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Backend</a:t>
            </a:r>
            <a:endParaRPr lang="es-CO" sz="35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 algn="just"/>
            <a:r>
              <a:rPr lang="es-CO" sz="31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La lógica del negocio, base de datos.</a:t>
            </a:r>
          </a:p>
          <a:p>
            <a:pPr lvl="1" algn="just"/>
            <a:r>
              <a:rPr lang="es-CO" sz="31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Lenguajes más especializados, por ejemplo, C#, Python y Java. Estos se ejecutan en el servidor.</a:t>
            </a:r>
          </a:p>
          <a:p>
            <a:pPr lvl="1" algn="just"/>
            <a:endParaRPr lang="es-CO" sz="31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 algn="just"/>
            <a:endParaRPr lang="es-CO" sz="31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1266" name="Picture 2" descr="Imagen relacionada">
            <a:extLst>
              <a:ext uri="{FF2B5EF4-FFF2-40B4-BE49-F238E27FC236}">
                <a16:creationId xmlns:a16="http://schemas.microsoft.com/office/drawing/2014/main" id="{25FF1DA6-45CE-4793-AD43-FAE69B62A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92" y="2250388"/>
            <a:ext cx="5117363" cy="315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708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38081D-050C-46D5-B21F-4FD567DF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19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662F35D-38DB-40AA-BF46-D236719BCD36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Aplicación web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3316" name="Picture 4" descr="Resultado de imagen para frontend backend web">
            <a:extLst>
              <a:ext uri="{FF2B5EF4-FFF2-40B4-BE49-F238E27FC236}">
                <a16:creationId xmlns:a16="http://schemas.microsoft.com/office/drawing/2014/main" id="{F389802A-FA27-412C-B6C7-5F7938F1C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720" y="1753141"/>
            <a:ext cx="8597344" cy="351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8A21818-41C2-42AE-B2E1-DA28FC654806}"/>
              </a:ext>
            </a:extLst>
          </p:cNvPr>
          <p:cNvSpPr txBox="1"/>
          <p:nvPr/>
        </p:nvSpPr>
        <p:spPr>
          <a:xfrm>
            <a:off x="6627302" y="313822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C00000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66826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Pentest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29" y="1394847"/>
            <a:ext cx="3816867" cy="45166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77642" y="1611824"/>
            <a:ext cx="692331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u="sng" dirty="0">
                <a:solidFill>
                  <a:schemeClr val="bg1"/>
                </a:solidFill>
                <a:latin typeface="Berlin Sans FB Demi" panose="020E0802020502020306" pitchFamily="34" charset="0"/>
              </a:rPr>
              <a:t>Test de intrusión</a:t>
            </a:r>
          </a:p>
          <a:p>
            <a:pPr algn="ctr"/>
            <a:r>
              <a:rPr lang="es-CO" sz="3000" dirty="0">
                <a:solidFill>
                  <a:schemeClr val="bg1"/>
                </a:solidFill>
                <a:latin typeface="Berlin Sans FB Demi" panose="020E0802020502020306" pitchFamily="34" charset="0"/>
              </a:rPr>
              <a:t>Son las pruebas que se realizan a un sistema con el objetivo de evaluar sus líneas de defensa.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CO" sz="3000" dirty="0">
                <a:solidFill>
                  <a:schemeClr val="bg1"/>
                </a:solidFill>
                <a:latin typeface="Berlin Sans FB Demi" panose="020E0802020502020306" pitchFamily="34" charset="0"/>
              </a:rPr>
              <a:t>Extraer información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CO" sz="3000" dirty="0">
                <a:solidFill>
                  <a:schemeClr val="bg1"/>
                </a:solidFill>
                <a:latin typeface="Berlin Sans FB Demi" panose="020E0802020502020306" pitchFamily="34" charset="0"/>
              </a:rPr>
              <a:t>Determinar la posibilidad de la denegación de servicio.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CO" sz="3000" dirty="0">
                <a:solidFill>
                  <a:schemeClr val="bg1"/>
                </a:solidFill>
                <a:latin typeface="Berlin Sans FB Demi" panose="020E0802020502020306" pitchFamily="34" charset="0"/>
              </a:rPr>
              <a:t>Detectar vulnerabilidades no conocidas.</a:t>
            </a:r>
          </a:p>
          <a:p>
            <a:pPr algn="ctr"/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2156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F355C6-3910-458C-9FC5-5B252BC9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20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6DFB3F-744E-4F7A-937E-9720D37D547F}"/>
              </a:ext>
            </a:extLst>
          </p:cNvPr>
          <p:cNvSpPr txBox="1"/>
          <p:nvPr/>
        </p:nvSpPr>
        <p:spPr>
          <a:xfrm>
            <a:off x="0" y="7960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Nmap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951456F-E56B-4086-AF72-61D02227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856" y="1560352"/>
            <a:ext cx="7473514" cy="45384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3000" dirty="0">
                <a:solidFill>
                  <a:schemeClr val="bg1"/>
                </a:solidFill>
                <a:latin typeface="Berlin Sans FB Demi" panose="020E0802020502020306" pitchFamily="34" charset="0"/>
              </a:rPr>
              <a:t>Es un programa de código abierto para el rastreo de equipos, puertos, servicios y sistemas operativos de una infraestructura de TI. </a:t>
            </a:r>
          </a:p>
          <a:p>
            <a:pPr marL="0" indent="0" algn="just">
              <a:buNone/>
            </a:pP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https://nmap.org/</a:t>
            </a:r>
          </a:p>
          <a:p>
            <a:pPr marL="0" indent="0" algn="just">
              <a:buNone/>
            </a:pPr>
            <a:endParaRPr lang="es-CO" sz="3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9B8A9168-A14B-4D04-860C-5B847C361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9" y="2450122"/>
            <a:ext cx="4126577" cy="275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478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F355C6-3910-458C-9FC5-5B252BC9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21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6DFB3F-744E-4F7A-937E-9720D37D547F}"/>
              </a:ext>
            </a:extLst>
          </p:cNvPr>
          <p:cNvSpPr txBox="1"/>
          <p:nvPr/>
        </p:nvSpPr>
        <p:spPr>
          <a:xfrm>
            <a:off x="0" y="7960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Nmap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07F3E7C-B91E-4E77-88C9-568D8C6E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522" y="1141121"/>
            <a:ext cx="6664956" cy="539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1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F355C6-3910-458C-9FC5-5B252BC9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22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6DFB3F-744E-4F7A-937E-9720D37D547F}"/>
              </a:ext>
            </a:extLst>
          </p:cNvPr>
          <p:cNvSpPr txBox="1"/>
          <p:nvPr/>
        </p:nvSpPr>
        <p:spPr>
          <a:xfrm>
            <a:off x="0" y="7960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Nmap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ED5CEA0-1A5C-41E9-8DD0-57CC7EABC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893" y="1046478"/>
            <a:ext cx="6710213" cy="549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21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Ramos, Antonio., </a:t>
            </a: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Barberto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C. </a:t>
            </a: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Marugan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D., &amp; Gonzáles I. Hacking y seguridad de páginas </a:t>
            </a:r>
            <a:r>
              <a:rPr lang="es-CO" sz="4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web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Seitz, J. (2014). Black Hat Python: Python Programming for Hackers and </a:t>
            </a:r>
            <a:r>
              <a:rPr lang="en-US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Pentesters</a:t>
            </a:r>
            <a:r>
              <a:rPr lang="en-US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. No Starch Press.</a:t>
            </a: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23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Bibliografía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83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sz="20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2"/>
              </a:rPr>
              <a:t>https://www.slideshare.net/arohan6/ethical-hacking-64018689</a:t>
            </a:r>
            <a:endParaRPr lang="es-CO" sz="2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s-CO" sz="20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3"/>
              </a:rPr>
              <a:t>https://mobile.alphacoders.com/d_161/wallpaper/630507/Video-Game-Watch-Dogs-Wallpapers</a:t>
            </a:r>
            <a:endParaRPr lang="es-CO" sz="2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s-CO" sz="20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4"/>
              </a:rPr>
              <a:t>https://docs.trafficserver.apache.org/en/5.3.x/admin/reverse-proxy-http-redirects.en.html</a:t>
            </a:r>
            <a:endParaRPr lang="es-CO" sz="2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s-CO" sz="20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5"/>
              </a:rPr>
              <a:t>https://es.wikipedia.org/wiki/Modelo_OSI</a:t>
            </a:r>
            <a:endParaRPr lang="es-CO" sz="2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s-CO" sz="20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6"/>
              </a:rPr>
              <a:t>https://www.webnots.com/what-is-http/</a:t>
            </a:r>
            <a:endParaRPr lang="es-CO" sz="2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s-CO" sz="20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7"/>
              </a:rPr>
              <a:t>http://ciberseguridad.digital/sql-injection/</a:t>
            </a:r>
            <a:endParaRPr lang="es-CO" sz="2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s-CO" sz="20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8"/>
              </a:rPr>
              <a:t>http://2.bp.blogspot.com/-FX00EIt6W2o/UwyrmFmcy0I/AAAAAAAABM4/H2AZ7SAAvvs/s1600/sql.jpg</a:t>
            </a:r>
            <a:endParaRPr lang="es-CO" sz="2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s-CO" sz="20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9"/>
              </a:rPr>
              <a:t>https://snyk.io/blog/xss-attacks-the-next-wave/</a:t>
            </a:r>
            <a:endParaRPr lang="es-CO" sz="2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s-CO" sz="20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10"/>
              </a:rPr>
              <a:t>http://www.mobileapplicationdevelopments.in/mobile-application-development/web-application/</a:t>
            </a:r>
            <a:endParaRPr lang="es-CO" sz="2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s-CO" sz="20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11"/>
              </a:rPr>
              <a:t>https://</a:t>
            </a:r>
            <a:r>
              <a:rPr lang="es-CO" sz="2000" b="1" dirty="0" smtClean="0">
                <a:solidFill>
                  <a:schemeClr val="bg1"/>
                </a:solidFill>
                <a:latin typeface="Berlin Sans FB Demi" panose="020E0802020502020306" pitchFamily="34" charset="0"/>
                <a:hlinkClick r:id="rId11"/>
              </a:rPr>
              <a:t>www.tonymarston.net/php-mysql/an-end-to-end-ecommerce-solution-requires-more-than-a-fancy-website.html</a:t>
            </a:r>
            <a:endParaRPr lang="es-CO" sz="2000" b="1" dirty="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s-CO" sz="2000" b="1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Ubisoft</a:t>
            </a:r>
            <a:r>
              <a:rPr lang="es-CO" sz="20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– </a:t>
            </a:r>
            <a:r>
              <a:rPr lang="es-CO" sz="2000" b="1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watch</a:t>
            </a:r>
            <a:r>
              <a:rPr lang="es-CO" sz="20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2000" b="1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dogs</a:t>
            </a:r>
            <a:r>
              <a:rPr lang="es-CO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20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2. </a:t>
            </a:r>
            <a:endParaRPr lang="es-CO" sz="2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24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Imágenes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909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qfJ02Y689G8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0" y="2857500"/>
            <a:ext cx="3048000" cy="228600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97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Pentest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29" y="1394847"/>
            <a:ext cx="3816867" cy="45166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77642" y="1611824"/>
            <a:ext cx="69233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u="sng" dirty="0">
                <a:solidFill>
                  <a:schemeClr val="bg1"/>
                </a:solidFill>
                <a:latin typeface="Berlin Sans FB Demi" panose="020E0802020502020306" pitchFamily="34" charset="0"/>
              </a:rPr>
              <a:t>Test de intrusión</a:t>
            </a:r>
          </a:p>
          <a:p>
            <a:pPr algn="ctr"/>
            <a:r>
              <a:rPr lang="es-CO" sz="3000" dirty="0">
                <a:solidFill>
                  <a:schemeClr val="bg1"/>
                </a:solidFill>
                <a:latin typeface="Berlin Sans FB Demi" panose="020E0802020502020306" pitchFamily="34" charset="0"/>
              </a:rPr>
              <a:t>Los alcances de un </a:t>
            </a:r>
            <a:r>
              <a:rPr lang="es-CO" sz="3000" i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pentest</a:t>
            </a:r>
            <a:r>
              <a:rPr lang="es-CO" sz="3000" dirty="0">
                <a:solidFill>
                  <a:schemeClr val="bg1"/>
                </a:solidFill>
                <a:latin typeface="Berlin Sans FB Demi" panose="020E0802020502020306" pitchFamily="34" charset="0"/>
              </a:rPr>
              <a:t> se deben negociar con el cliente. Existen tres tipos de análisis que dependen de la cantidad de información que se tenga del objetivo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Caja negra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Caja blanca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Caja gris</a:t>
            </a:r>
          </a:p>
          <a:p>
            <a:pPr algn="ctr"/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916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Pentest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29" y="1394847"/>
            <a:ext cx="3816867" cy="45166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77642" y="1611824"/>
            <a:ext cx="692331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u="sng" dirty="0">
                <a:solidFill>
                  <a:schemeClr val="bg1"/>
                </a:solidFill>
                <a:latin typeface="Berlin Sans FB Demi" panose="020E0802020502020306" pitchFamily="34" charset="0"/>
              </a:rPr>
              <a:t>Metodologías de </a:t>
            </a:r>
            <a:r>
              <a:rPr lang="es-CO" sz="3000" b="1" u="sng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pentest</a:t>
            </a:r>
            <a:endParaRPr lang="es-CO" sz="3000" b="1" u="sng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National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Institute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of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Standars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and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Technology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(NIST). 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3"/>
              </a:rPr>
              <a:t>https://csrc.nist.gov/Publications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4"/>
              </a:rPr>
              <a:t>http://nvlpubs.nist.gov/nistpubs/Legacy/SP/nistspecialpublication800-115.pdf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Open Web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Application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Security Project (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5"/>
              </a:rPr>
              <a:t>OWASP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)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Open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Source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Security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Testing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Methodology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Manual (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6"/>
              </a:rPr>
              <a:t>OSSTMMM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)</a:t>
            </a:r>
          </a:p>
          <a:p>
            <a:pPr algn="ctr"/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440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Pentest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29" y="1394847"/>
            <a:ext cx="3816867" cy="45166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77642" y="1611824"/>
            <a:ext cx="692331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Reconocimiento: obtener información del objetivo. </a:t>
            </a:r>
            <a:r>
              <a:rPr lang="es-CO" sz="3000" b="1" i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Pasivo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no hay interacción, es decir, la información se puede obtener de medios externos. </a:t>
            </a:r>
            <a:r>
              <a:rPr lang="es-CO" sz="3000" b="1" i="1" dirty="0">
                <a:solidFill>
                  <a:schemeClr val="bg1"/>
                </a:solidFill>
                <a:latin typeface="Berlin Sans FB Demi" panose="020E0802020502020306" pitchFamily="34" charset="0"/>
              </a:rPr>
              <a:t>Activo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se interactúa con el objetivo, por ejemplo, ingeniería social.  </a:t>
            </a:r>
          </a:p>
          <a:p>
            <a:pPr algn="ctr"/>
            <a:endParaRPr lang="es-CO" sz="3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Enumeración: el objetivo es hacer un mapeo de la arquitectura del objetivo ya sea utilizando herramientas como </a:t>
            </a:r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Nmap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y hping3.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322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Pentest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29" y="1394847"/>
            <a:ext cx="3816867" cy="45166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77642" y="1611824"/>
            <a:ext cx="692331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Análisis: reconocimiento de las vulnerabilidades. Algunas herramientas, </a:t>
            </a:r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Nmap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</a:t>
            </a:r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Nessus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</a:t>
            </a:r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Acunetix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</a:t>
            </a:r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AppScan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.</a:t>
            </a:r>
          </a:p>
          <a:p>
            <a:pPr algn="ctr"/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</a:p>
          <a:p>
            <a:pPr algn="ctr"/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Explotación: se utilizan </a:t>
            </a:r>
            <a:r>
              <a:rPr lang="es-CO" sz="3000" b="1" i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exploits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contra los servicios y aplicaciones vulnerables detectados en las previas etapas. Elevación de privilegios e intentar mantener el acceso (por ejemplo, </a:t>
            </a:r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backdoors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</a:t>
            </a:r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rootkits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)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624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Pentest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29" y="1394847"/>
            <a:ext cx="3816867" cy="45166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77642" y="1611824"/>
            <a:ext cx="692331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Documentación: Se describen paso a paso el proceso realizado y los resultados obtenidos. Finalmente, el documento debería tener los consejos para dar solución a las vulnerabilidades detectadas y cómo mejorar la línea de defensa del sistema. 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7</a:t>
            </a:fld>
            <a:endParaRPr lang="es-CO"/>
          </a:p>
        </p:txBody>
      </p:sp>
      <p:pic>
        <p:nvPicPr>
          <p:cNvPr id="6" name="Picture 4" descr="Resultado de imagen para writing code that nobody else can rea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697" y="4973260"/>
            <a:ext cx="1340303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01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443FEA-DE91-4B08-A1FE-10341293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8</a:t>
            </a:fld>
            <a:endParaRPr lang="es-CO"/>
          </a:p>
        </p:txBody>
      </p:sp>
      <p:pic>
        <p:nvPicPr>
          <p:cNvPr id="1026" name="Picture 2" descr="Resultado de imagen para what do hackers do">
            <a:extLst>
              <a:ext uri="{FF2B5EF4-FFF2-40B4-BE49-F238E27FC236}">
                <a16:creationId xmlns:a16="http://schemas.microsoft.com/office/drawing/2014/main" id="{A8346B95-D2A5-4F13-8425-724F2333B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201" y="1016997"/>
            <a:ext cx="8601080" cy="483979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67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  <a:ea typeface="+mn-ea"/>
                <a:cs typeface="+mn-cs"/>
              </a:rPr>
              <a:t>Clasificación de redes	</a:t>
            </a:r>
            <a:endParaRPr lang="es-CO" sz="5400" b="1" dirty="0">
              <a:solidFill>
                <a:schemeClr val="bg1"/>
              </a:solidFill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1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LAN (</a:t>
            </a:r>
            <a:r>
              <a:rPr lang="es-CO" sz="31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Local </a:t>
            </a:r>
            <a:r>
              <a:rPr lang="es-CO" sz="31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Area</a:t>
            </a:r>
            <a:r>
              <a:rPr lang="es-CO" sz="31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Network)</a:t>
            </a:r>
          </a:p>
          <a:p>
            <a:r>
              <a:rPr lang="es-CO" sz="31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MAN (</a:t>
            </a:r>
            <a:r>
              <a:rPr lang="es-CO" sz="31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Metropolitan</a:t>
            </a:r>
            <a:r>
              <a:rPr lang="es-CO" sz="31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32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Area</a:t>
            </a:r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Network)</a:t>
            </a:r>
          </a:p>
          <a:p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WIDE (Wide </a:t>
            </a:r>
            <a:r>
              <a:rPr lang="es-CO" sz="32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Area</a:t>
            </a:r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Network)</a:t>
            </a:r>
          </a:p>
          <a:p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PAN (Personal </a:t>
            </a:r>
            <a:r>
              <a:rPr lang="es-CO" sz="32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Area</a:t>
            </a:r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Network)</a:t>
            </a:r>
          </a:p>
          <a:p>
            <a:r>
              <a:rPr lang="es-CO" sz="32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WLAN </a:t>
            </a:r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(Wireless Local Network)</a:t>
            </a:r>
          </a:p>
          <a:p>
            <a:r>
              <a:rPr lang="es-CO" sz="36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WMAN (Wireless </a:t>
            </a:r>
            <a:r>
              <a:rPr lang="es-CO" sz="3600" b="1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Metropolitan</a:t>
            </a:r>
            <a:r>
              <a:rPr lang="es-CO" sz="36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Network)</a:t>
            </a:r>
          </a:p>
          <a:p>
            <a:r>
              <a:rPr lang="es-CO" sz="36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WWMAN (Wireless Wide </a:t>
            </a:r>
            <a:r>
              <a:rPr lang="es-CO" sz="3600" b="1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Area</a:t>
            </a:r>
            <a:r>
              <a:rPr lang="es-CO" sz="36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Network)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endParaRPr lang="es-CO" sz="32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87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573</Words>
  <Application>Microsoft Office PowerPoint</Application>
  <PresentationFormat>Panorámica</PresentationFormat>
  <Paragraphs>112</Paragraphs>
  <Slides>25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Berlin Sans FB Demi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Clasificación de redes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Urcuqui</dc:creator>
  <cp:lastModifiedBy>Christian Urcuqui</cp:lastModifiedBy>
  <cp:revision>161</cp:revision>
  <dcterms:created xsi:type="dcterms:W3CDTF">2017-09-04T21:29:19Z</dcterms:created>
  <dcterms:modified xsi:type="dcterms:W3CDTF">2018-08-31T16:27:26Z</dcterms:modified>
</cp:coreProperties>
</file>